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Poppins" panose="000005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FJAt946zF5VpfXGPUZPRo2C5n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864eafb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7" name="Google Shape;257;g31864eafb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864eafba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864eafba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Élise, 27 ans, est une jeune professionnelle vivant à Paris. Malentendante de naissance, elle utilise des appareils auditifs mais </a:t>
            </a:r>
            <a:r>
              <a:rPr lang="en-US" sz="1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souvent du mal à entendre les annonces dans les gares</a:t>
            </a:r>
            <a:r>
              <a:rPr lang="en-US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Ahmed, 65 ans, est un passionné d’histoire, malvoyant depuis 10 ans, il se déplace souvent dans des lieux inconnus pour explorer les musées et monuments. Malgre ses lunettes, </a:t>
            </a:r>
            <a:r>
              <a:rPr lang="en-US" sz="1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il a souvent du mal à lire les panneaux</a:t>
            </a:r>
            <a:r>
              <a:rPr lang="en-US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 La langue française n’est pas sa langue natale, ce qui n’arrange rien.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Claire, 38 ans, est une mère célibataire à mobilité réduite, utilisant un fauteuil roulant. Elle vit près de Paris et emmène régulièrement sa fille à la découverte de la capitale et de ses musées. Mais tres souvent, </a:t>
            </a:r>
            <a:r>
              <a:rPr lang="en-US" sz="1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l'itinéraire recommandé par Google Maps l'amène dans des gares sans ascenseur</a:t>
            </a:r>
            <a:r>
              <a:rPr lang="en-US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 Adieu, les musées!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864eafba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864eafba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Élise, 27 ans, est une jeune professionnelle vivant à Paris. Malentendante de naissance, elle utilise des appareils auditifs mais </a:t>
            </a:r>
            <a:r>
              <a:rPr lang="en-US" sz="1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souvent du mal à entendre les annonces dans les gares</a:t>
            </a:r>
            <a:r>
              <a:rPr lang="en-US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Ahmed, 65 ans, est un passionné d’histoire, malvoyant depuis 10 ans, il se déplace souvent dans des lieux inconnus pour explorer les musées et monuments. Malgre ses lunettes, </a:t>
            </a:r>
            <a:r>
              <a:rPr lang="en-US" sz="1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il a souvent du mal à lire les panneaux</a:t>
            </a:r>
            <a:r>
              <a:rPr lang="en-US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 La langue française n’est pas sa langue natale, ce qui n’arrange rien.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Claire, 38 ans, est une mère célibataire à mobilité réduite, utilisant un fauteuil roulant. Elle vit près de Paris et emmène régulièrement sa fille à la découverte de la capitale et de ses musées. Mais tres souvent, </a:t>
            </a:r>
            <a:r>
              <a:rPr lang="en-US" sz="1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l'itinéraire recommandé par Google Maps l'amène dans des gares sans ascenseur</a:t>
            </a:r>
            <a:r>
              <a:rPr lang="en-US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 Adieu, les musées!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864eafba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864eafba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Élise, 27 ans, est une jeune professionnelle vivant à Paris. Malentendante de naissance, elle utilise des appareils auditifs mais </a:t>
            </a:r>
            <a:r>
              <a:rPr lang="en-US" sz="1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souvent du mal à entendre les annonces dans les gares</a:t>
            </a:r>
            <a:r>
              <a:rPr lang="en-US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Ahmed, 65 ans, est un passionné d’histoire, malvoyant depuis 10 ans, il se déplace souvent dans des lieux inconnus pour explorer les musées et monuments. Malgre ses lunettes, </a:t>
            </a:r>
            <a:r>
              <a:rPr lang="en-US" sz="1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il a souvent du mal à lire les panneaux</a:t>
            </a:r>
            <a:r>
              <a:rPr lang="en-US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 La langue française n’est pas sa langue natale, ce qui n’arrange rien.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Claire, 38 ans, est une mère célibataire à mobilité réduite, utilisant un fauteuil roulant. Elle vit près de Paris et emmène régulièrement sa fille à la découverte de la capitale et de ses musées. Mais tres souvent, </a:t>
            </a:r>
            <a:r>
              <a:rPr lang="en-US" sz="1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l'itinéraire recommandé par Google Maps l'amène dans des gares sans ascenseur</a:t>
            </a:r>
            <a:r>
              <a:rPr lang="en-US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 Adieu, les musées!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73ccba738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g3173ccba738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638f2ec6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g31638f2ec6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638f2ec6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g31638f2ec6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1638f2ec60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2" name="Google Shape;222;g31638f2ec6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farret81/MobilI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jp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KYAHiqTOuQqqe_ZLApy62e1AWh-26IjY/vie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8358423" y="3029202"/>
            <a:ext cx="10872590" cy="1182260"/>
          </a:xfrm>
          <a:custGeom>
            <a:avLst/>
            <a:gdLst/>
            <a:ahLst/>
            <a:cxnLst/>
            <a:rect l="l" t="t" r="r" b="b"/>
            <a:pathLst>
              <a:path w="3804931" h="311326" extrusionOk="0">
                <a:moveTo>
                  <a:pt x="53589" y="0"/>
                </a:moveTo>
                <a:lnTo>
                  <a:pt x="3751342" y="0"/>
                </a:lnTo>
                <a:cubicBezTo>
                  <a:pt x="3765555" y="0"/>
                  <a:pt x="3779185" y="5646"/>
                  <a:pt x="3789235" y="15696"/>
                </a:cubicBezTo>
                <a:cubicBezTo>
                  <a:pt x="3799285" y="25746"/>
                  <a:pt x="3804931" y="39376"/>
                  <a:pt x="3804931" y="53589"/>
                </a:cubicBezTo>
                <a:lnTo>
                  <a:pt x="3804931" y="257737"/>
                </a:lnTo>
                <a:cubicBezTo>
                  <a:pt x="3804931" y="271949"/>
                  <a:pt x="3799285" y="285580"/>
                  <a:pt x="3789235" y="295630"/>
                </a:cubicBezTo>
                <a:cubicBezTo>
                  <a:pt x="3779185" y="305680"/>
                  <a:pt x="3765555" y="311326"/>
                  <a:pt x="3751342" y="311326"/>
                </a:cubicBezTo>
                <a:lnTo>
                  <a:pt x="53589" y="311326"/>
                </a:lnTo>
                <a:cubicBezTo>
                  <a:pt x="39376" y="311326"/>
                  <a:pt x="25746" y="305680"/>
                  <a:pt x="15696" y="295630"/>
                </a:cubicBezTo>
                <a:cubicBezTo>
                  <a:pt x="5646" y="285580"/>
                  <a:pt x="0" y="271949"/>
                  <a:pt x="0" y="257737"/>
                </a:cubicBezTo>
                <a:lnTo>
                  <a:pt x="0" y="53589"/>
                </a:lnTo>
                <a:cubicBezTo>
                  <a:pt x="0" y="39376"/>
                  <a:pt x="5646" y="25746"/>
                  <a:pt x="15696" y="15696"/>
                </a:cubicBezTo>
                <a:cubicBezTo>
                  <a:pt x="25746" y="5646"/>
                  <a:pt x="39376" y="0"/>
                  <a:pt x="5358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8969200" y="3146700"/>
            <a:ext cx="99864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lang="en-US" sz="5966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Mobil’IA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8663225" y="5756650"/>
            <a:ext cx="8572500" cy="3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Equipe 05</a:t>
            </a:r>
            <a:endParaRPr sz="2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9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Défi </a:t>
            </a:r>
            <a:r>
              <a:rPr lang="en-US" sz="2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r>
              <a:rPr lang="en-US" sz="29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- Accessibilité</a:t>
            </a:r>
            <a:endParaRPr sz="29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2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9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Lien Github :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pfarret81/MobilIA: Projet de l'équipe 5 pour le hackathon Ile de France Mobilités</a:t>
            </a:r>
            <a:endParaRPr sz="42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2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7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Membres de l’équipes : Alexandre, Alexandre, J</a:t>
            </a:r>
            <a:r>
              <a:rPr lang="en-US" sz="2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é</a:t>
            </a:r>
            <a:r>
              <a:rPr lang="en-US" sz="27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é</a:t>
            </a:r>
            <a:r>
              <a:rPr lang="en-US" sz="27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r>
              <a:rPr lang="en-US" sz="2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y, Pierre</a:t>
            </a:r>
            <a:endParaRPr sz="27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l="10690" r="10414"/>
          <a:stretch/>
        </p:blipFill>
        <p:spPr>
          <a:xfrm>
            <a:off x="-45950" y="-11375"/>
            <a:ext cx="8144877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8358425" y="4595225"/>
            <a:ext cx="95976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900" i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Mobil-IA, parce que la mobilité appartient à tous</a:t>
            </a:r>
            <a:endParaRPr i="1">
              <a:solidFill>
                <a:schemeClr val="accent3"/>
              </a:solidFill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387550" y="8800425"/>
            <a:ext cx="33276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lang="en-US" sz="5966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Mobil’IA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g31864eafbaa_0_0"/>
          <p:cNvGrpSpPr/>
          <p:nvPr/>
        </p:nvGrpSpPr>
        <p:grpSpPr>
          <a:xfrm>
            <a:off x="-1585061" y="162073"/>
            <a:ext cx="6527179" cy="1363467"/>
            <a:chOff x="0" y="-47625"/>
            <a:chExt cx="1719081" cy="359100"/>
          </a:xfrm>
        </p:grpSpPr>
        <p:sp>
          <p:nvSpPr>
            <p:cNvPr id="260" name="Google Shape;260;g31864eafbaa_0_0"/>
            <p:cNvSpPr/>
            <p:nvPr/>
          </p:nvSpPr>
          <p:spPr>
            <a:xfrm>
              <a:off x="0" y="0"/>
              <a:ext cx="1719081" cy="311326"/>
            </a:xfrm>
            <a:custGeom>
              <a:avLst/>
              <a:gdLst/>
              <a:ahLst/>
              <a:cxnLst/>
              <a:rect l="l" t="t" r="r" b="b"/>
              <a:pathLst>
                <a:path w="1719081" h="311326" extrusionOk="0">
                  <a:moveTo>
                    <a:pt x="118611" y="0"/>
                  </a:moveTo>
                  <a:lnTo>
                    <a:pt x="1600469" y="0"/>
                  </a:lnTo>
                  <a:cubicBezTo>
                    <a:pt x="1631927" y="0"/>
                    <a:pt x="1662096" y="12497"/>
                    <a:pt x="1684340" y="34740"/>
                  </a:cubicBezTo>
                  <a:cubicBezTo>
                    <a:pt x="1706584" y="56984"/>
                    <a:pt x="1719081" y="87154"/>
                    <a:pt x="1719081" y="118611"/>
                  </a:cubicBezTo>
                  <a:lnTo>
                    <a:pt x="1719081" y="192714"/>
                  </a:lnTo>
                  <a:cubicBezTo>
                    <a:pt x="1719081" y="224172"/>
                    <a:pt x="1706584" y="254341"/>
                    <a:pt x="1684340" y="276585"/>
                  </a:cubicBezTo>
                  <a:cubicBezTo>
                    <a:pt x="1662096" y="298829"/>
                    <a:pt x="1631927" y="311326"/>
                    <a:pt x="1600469" y="311326"/>
                  </a:cubicBezTo>
                  <a:lnTo>
                    <a:pt x="118611" y="311326"/>
                  </a:lnTo>
                  <a:cubicBezTo>
                    <a:pt x="87154" y="311326"/>
                    <a:pt x="56984" y="298829"/>
                    <a:pt x="34740" y="276585"/>
                  </a:cubicBezTo>
                  <a:cubicBezTo>
                    <a:pt x="12497" y="254341"/>
                    <a:pt x="0" y="224172"/>
                    <a:pt x="0" y="192714"/>
                  </a:cubicBezTo>
                  <a:lnTo>
                    <a:pt x="0" y="118611"/>
                  </a:lnTo>
                  <a:cubicBezTo>
                    <a:pt x="0" y="87154"/>
                    <a:pt x="12497" y="56984"/>
                    <a:pt x="34740" y="34740"/>
                  </a:cubicBezTo>
                  <a:cubicBezTo>
                    <a:pt x="56984" y="12497"/>
                    <a:pt x="87154" y="0"/>
                    <a:pt x="118611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31864eafbaa_0_0"/>
            <p:cNvSpPr txBox="1"/>
            <p:nvPr/>
          </p:nvSpPr>
          <p:spPr>
            <a:xfrm>
              <a:off x="0" y="-47625"/>
              <a:ext cx="17190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2" name="Google Shape;262;g31864eafbaa_0_0"/>
          <p:cNvGrpSpPr/>
          <p:nvPr/>
        </p:nvGrpSpPr>
        <p:grpSpPr>
          <a:xfrm>
            <a:off x="5214134" y="162073"/>
            <a:ext cx="2018508" cy="1363467"/>
            <a:chOff x="0" y="-47625"/>
            <a:chExt cx="531620" cy="359100"/>
          </a:xfrm>
        </p:grpSpPr>
        <p:sp>
          <p:nvSpPr>
            <p:cNvPr id="263" name="Google Shape;263;g31864eafbaa_0_0"/>
            <p:cNvSpPr/>
            <p:nvPr/>
          </p:nvSpPr>
          <p:spPr>
            <a:xfrm>
              <a:off x="0" y="0"/>
              <a:ext cx="531620" cy="311326"/>
            </a:xfrm>
            <a:custGeom>
              <a:avLst/>
              <a:gdLst/>
              <a:ahLst/>
              <a:cxnLst/>
              <a:rect l="l" t="t" r="r" b="b"/>
              <a:pathLst>
                <a:path w="531620" h="311326" extrusionOk="0">
                  <a:moveTo>
                    <a:pt x="155663" y="0"/>
                  </a:moveTo>
                  <a:lnTo>
                    <a:pt x="375957" y="0"/>
                  </a:lnTo>
                  <a:cubicBezTo>
                    <a:pt x="417242" y="0"/>
                    <a:pt x="456835" y="16400"/>
                    <a:pt x="486028" y="45593"/>
                  </a:cubicBezTo>
                  <a:cubicBezTo>
                    <a:pt x="515220" y="74785"/>
                    <a:pt x="531620" y="114378"/>
                    <a:pt x="531620" y="155663"/>
                  </a:cubicBezTo>
                  <a:lnTo>
                    <a:pt x="531620" y="155663"/>
                  </a:lnTo>
                  <a:cubicBezTo>
                    <a:pt x="531620" y="241633"/>
                    <a:pt x="461928" y="311326"/>
                    <a:pt x="375957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31864eafbaa_0_0"/>
            <p:cNvSpPr txBox="1"/>
            <p:nvPr/>
          </p:nvSpPr>
          <p:spPr>
            <a:xfrm>
              <a:off x="0" y="-47625"/>
              <a:ext cx="5316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5" name="Google Shape;265;g31864eafbaa_0_0"/>
          <p:cNvGrpSpPr/>
          <p:nvPr/>
        </p:nvGrpSpPr>
        <p:grpSpPr>
          <a:xfrm>
            <a:off x="7508854" y="162073"/>
            <a:ext cx="1183494" cy="1363467"/>
            <a:chOff x="0" y="-47625"/>
            <a:chExt cx="311700" cy="359100"/>
          </a:xfrm>
        </p:grpSpPr>
        <p:sp>
          <p:nvSpPr>
            <p:cNvPr id="266" name="Google Shape;266;g31864eafbaa_0_0"/>
            <p:cNvSpPr/>
            <p:nvPr/>
          </p:nvSpPr>
          <p:spPr>
            <a:xfrm>
              <a:off x="0" y="0"/>
              <a:ext cx="311685" cy="311326"/>
            </a:xfrm>
            <a:custGeom>
              <a:avLst/>
              <a:gdLst/>
              <a:ahLst/>
              <a:cxnLst/>
              <a:rect l="l" t="t" r="r" b="b"/>
              <a:pathLst>
                <a:path w="311685" h="311326" extrusionOk="0">
                  <a:moveTo>
                    <a:pt x="155663" y="0"/>
                  </a:moveTo>
                  <a:lnTo>
                    <a:pt x="156023" y="0"/>
                  </a:lnTo>
                  <a:cubicBezTo>
                    <a:pt x="241993" y="0"/>
                    <a:pt x="311685" y="69693"/>
                    <a:pt x="311685" y="155663"/>
                  </a:cubicBezTo>
                  <a:lnTo>
                    <a:pt x="311685" y="155663"/>
                  </a:lnTo>
                  <a:cubicBezTo>
                    <a:pt x="311685" y="196947"/>
                    <a:pt x="295285" y="236541"/>
                    <a:pt x="266093" y="265733"/>
                  </a:cubicBezTo>
                  <a:cubicBezTo>
                    <a:pt x="236900" y="294925"/>
                    <a:pt x="197307" y="311326"/>
                    <a:pt x="156023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9B8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31864eafbaa_0_0"/>
            <p:cNvSpPr txBox="1"/>
            <p:nvPr/>
          </p:nvSpPr>
          <p:spPr>
            <a:xfrm>
              <a:off x="0" y="-47625"/>
              <a:ext cx="3117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268;g31864eafbaa_0_0"/>
          <p:cNvGrpSpPr/>
          <p:nvPr/>
        </p:nvGrpSpPr>
        <p:grpSpPr>
          <a:xfrm>
            <a:off x="12906469" y="8141721"/>
            <a:ext cx="1943649" cy="1943649"/>
            <a:chOff x="0" y="0"/>
            <a:chExt cx="812800" cy="812800"/>
          </a:xfrm>
        </p:grpSpPr>
        <p:sp>
          <p:nvSpPr>
            <p:cNvPr id="269" name="Google Shape;269;g31864eafbaa_0_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31864eafbaa_0_0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1" name="Google Shape;271;g31864eafbaa_0_0"/>
          <p:cNvGrpSpPr/>
          <p:nvPr/>
        </p:nvGrpSpPr>
        <p:grpSpPr>
          <a:xfrm>
            <a:off x="14576455" y="7593001"/>
            <a:ext cx="548721" cy="548721"/>
            <a:chOff x="0" y="0"/>
            <a:chExt cx="812800" cy="812800"/>
          </a:xfrm>
        </p:grpSpPr>
        <p:sp>
          <p:nvSpPr>
            <p:cNvPr id="272" name="Google Shape;272;g31864eafbaa_0_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31864eafbaa_0_0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4" name="Google Shape;274;g31864eafbaa_0_0"/>
          <p:cNvSpPr txBox="1"/>
          <p:nvPr/>
        </p:nvSpPr>
        <p:spPr>
          <a:xfrm>
            <a:off x="1093200" y="474777"/>
            <a:ext cx="34788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lang="en-US" sz="5966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Schéma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75" name="Google Shape;275;g31864eafba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142" y="2910149"/>
            <a:ext cx="2725458" cy="194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31864eafba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12034" y="5573568"/>
            <a:ext cx="2018525" cy="1012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31864eafbaa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54199" y="4697050"/>
            <a:ext cx="3263726" cy="3263726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31864eafbaa_0_0"/>
          <p:cNvSpPr txBox="1"/>
          <p:nvPr/>
        </p:nvSpPr>
        <p:spPr>
          <a:xfrm>
            <a:off x="154200" y="3429000"/>
            <a:ext cx="33909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Je veux aller à la gare Saint Lazare</a:t>
            </a:r>
            <a:endParaRPr sz="2900" i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9" name="Google Shape;279;g31864eafbaa_0_0"/>
          <p:cNvSpPr txBox="1"/>
          <p:nvPr/>
        </p:nvSpPr>
        <p:spPr>
          <a:xfrm>
            <a:off x="4072663" y="4873300"/>
            <a:ext cx="45744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Je recherche un trajet qui me permet d’éviter les ascenseurs en panne et utilise au mieux les infrastructures d’accessibilité</a:t>
            </a: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0" name="Google Shape;280;g31864eafbaa_0_0"/>
          <p:cNvSpPr txBox="1"/>
          <p:nvPr/>
        </p:nvSpPr>
        <p:spPr>
          <a:xfrm>
            <a:off x="8951250" y="2757750"/>
            <a:ext cx="5261100" cy="59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Au cours du trajet, je peux …</a:t>
            </a: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… échanger avec un chatbot IA</a:t>
            </a: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… lire et traduire les panneaux</a:t>
            </a: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… transcrire par écrit les annonces sonores</a:t>
            </a: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Mais aussi ….</a:t>
            </a: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Recevoir des notifications (aleas, …)</a:t>
            </a: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Demander de l’aide à un usager près de moi, ou faire un appel d’urgence</a:t>
            </a: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1" name="Google Shape;281;g31864eafbaa_0_0"/>
          <p:cNvSpPr txBox="1"/>
          <p:nvPr/>
        </p:nvSpPr>
        <p:spPr>
          <a:xfrm>
            <a:off x="4072675" y="1979913"/>
            <a:ext cx="40635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Avant de partir…</a:t>
            </a:r>
            <a:endParaRPr sz="2300" b="1" i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2" name="Google Shape;282;g31864eafbaa_0_0"/>
          <p:cNvSpPr txBox="1"/>
          <p:nvPr/>
        </p:nvSpPr>
        <p:spPr>
          <a:xfrm>
            <a:off x="8951250" y="1908288"/>
            <a:ext cx="40635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Pendant le trajet…</a:t>
            </a:r>
            <a:endParaRPr sz="2300" b="1" i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83" name="Google Shape;283;g31864eafbaa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40500" y="8326600"/>
            <a:ext cx="2360849" cy="15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31864eafbaa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70725" y="7129875"/>
            <a:ext cx="3478800" cy="1971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31864eafbaa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186769" y="8823195"/>
            <a:ext cx="1077300" cy="10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31864eafbaa_0_0"/>
          <p:cNvSpPr txBox="1"/>
          <p:nvPr/>
        </p:nvSpPr>
        <p:spPr>
          <a:xfrm>
            <a:off x="14008000" y="1979913"/>
            <a:ext cx="40635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 gare…</a:t>
            </a:r>
            <a:endParaRPr sz="2300" b="1" i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864eafbaa_0_41"/>
          <p:cNvSpPr txBox="1"/>
          <p:nvPr/>
        </p:nvSpPr>
        <p:spPr>
          <a:xfrm>
            <a:off x="446064" y="7289625"/>
            <a:ext cx="53448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Claire, 38 ans, est une mère célibataire à mobilité réduite, utilisant un fauteuil roulant.</a:t>
            </a:r>
            <a:endParaRPr sz="2300" i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5" name="Google Shape;95;g31864eafbaa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63" y="1192675"/>
            <a:ext cx="6054975" cy="605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864eafbaa_0_51"/>
          <p:cNvSpPr txBox="1"/>
          <p:nvPr/>
        </p:nvSpPr>
        <p:spPr>
          <a:xfrm>
            <a:off x="446064" y="7289625"/>
            <a:ext cx="53448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Claire, 38 ans, est une mère célibataire à mobilité réduite, utilisant un fauteuil roulant.</a:t>
            </a:r>
            <a:endParaRPr sz="2300" i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1" name="Google Shape;101;g31864eafbaa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63" y="1192675"/>
            <a:ext cx="6054975" cy="605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31864eafbaa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9675" y="1817200"/>
            <a:ext cx="4805925" cy="480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31864eafbaa_0_51"/>
          <p:cNvSpPr txBox="1"/>
          <p:nvPr/>
        </p:nvSpPr>
        <p:spPr>
          <a:xfrm>
            <a:off x="6695836" y="7289625"/>
            <a:ext cx="48060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Ahmed, 65 ans, est un passionné d’histoire, malvoyant depuis 10 ans.</a:t>
            </a:r>
            <a:endParaRPr sz="1200" i="1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864eafbaa_0_60"/>
          <p:cNvSpPr txBox="1"/>
          <p:nvPr/>
        </p:nvSpPr>
        <p:spPr>
          <a:xfrm>
            <a:off x="12608725" y="7289613"/>
            <a:ext cx="45714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Élise, 27 ans, est une jeune professionnelle malentendante.</a:t>
            </a:r>
            <a:endParaRPr sz="2300" i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9" name="Google Shape;109;g31864eafbaa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0950" y="2126688"/>
            <a:ext cx="4186949" cy="418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31864eafbaa_0_60"/>
          <p:cNvSpPr txBox="1"/>
          <p:nvPr/>
        </p:nvSpPr>
        <p:spPr>
          <a:xfrm>
            <a:off x="446064" y="7289625"/>
            <a:ext cx="53448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Claire, 38 ans, est une mère célibataire à mobilité réduite, utilisant un fauteuil roulant.</a:t>
            </a:r>
            <a:endParaRPr sz="2300" i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1" name="Google Shape;111;g31864eafbaa_0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63" y="1192675"/>
            <a:ext cx="6054975" cy="605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31864eafbaa_0_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9675" y="1817200"/>
            <a:ext cx="4805925" cy="480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31864eafbaa_0_60"/>
          <p:cNvSpPr txBox="1"/>
          <p:nvPr/>
        </p:nvSpPr>
        <p:spPr>
          <a:xfrm>
            <a:off x="6695836" y="7289625"/>
            <a:ext cx="48060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Ahmed, 65 ans, est un passionné d’histoire, malvoyant depuis 10 ans.</a:t>
            </a:r>
            <a:endParaRPr sz="1200" i="1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/>
          <p:nvPr/>
        </p:nvSpPr>
        <p:spPr>
          <a:xfrm>
            <a:off x="-1585024" y="876300"/>
            <a:ext cx="18286603" cy="1182260"/>
          </a:xfrm>
          <a:custGeom>
            <a:avLst/>
            <a:gdLst/>
            <a:ahLst/>
            <a:cxnLst/>
            <a:rect l="l" t="t" r="r" b="b"/>
            <a:pathLst>
              <a:path w="1688124" h="311326" extrusionOk="0">
                <a:moveTo>
                  <a:pt x="120786" y="0"/>
                </a:moveTo>
                <a:lnTo>
                  <a:pt x="1567337" y="0"/>
                </a:lnTo>
                <a:cubicBezTo>
                  <a:pt x="1634046" y="0"/>
                  <a:pt x="1688124" y="54078"/>
                  <a:pt x="1688124" y="120786"/>
                </a:cubicBezTo>
                <a:lnTo>
                  <a:pt x="1688124" y="190539"/>
                </a:lnTo>
                <a:cubicBezTo>
                  <a:pt x="1688124" y="257248"/>
                  <a:pt x="1634046" y="311326"/>
                  <a:pt x="1567337" y="311326"/>
                </a:cubicBezTo>
                <a:lnTo>
                  <a:pt x="120786" y="311326"/>
                </a:lnTo>
                <a:cubicBezTo>
                  <a:pt x="54078" y="311326"/>
                  <a:pt x="0" y="257248"/>
                  <a:pt x="0" y="190539"/>
                </a:cubicBezTo>
                <a:lnTo>
                  <a:pt x="0" y="120786"/>
                </a:lnTo>
                <a:cubicBezTo>
                  <a:pt x="0" y="54078"/>
                  <a:pt x="54078" y="0"/>
                  <a:pt x="120786" y="0"/>
                </a:cubicBezTo>
                <a:close/>
              </a:path>
            </a:pathLst>
          </a:custGeom>
          <a:solidFill>
            <a:srgbClr val="4E33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3"/>
          <p:cNvGrpSpPr/>
          <p:nvPr/>
        </p:nvGrpSpPr>
        <p:grpSpPr>
          <a:xfrm>
            <a:off x="15116269" y="9589521"/>
            <a:ext cx="1943678" cy="1943678"/>
            <a:chOff x="0" y="0"/>
            <a:chExt cx="812800" cy="812800"/>
          </a:xfrm>
        </p:grpSpPr>
        <p:sp>
          <p:nvSpPr>
            <p:cNvPr id="120" name="Google Shape;120;p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3"/>
          <p:cNvGrpSpPr/>
          <p:nvPr/>
        </p:nvGrpSpPr>
        <p:grpSpPr>
          <a:xfrm>
            <a:off x="16786255" y="9040801"/>
            <a:ext cx="548720" cy="548720"/>
            <a:chOff x="0" y="0"/>
            <a:chExt cx="812800" cy="812800"/>
          </a:xfrm>
        </p:grpSpPr>
        <p:sp>
          <p:nvSpPr>
            <p:cNvPr id="123" name="Google Shape;123;p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3"/>
          <p:cNvSpPr/>
          <p:nvPr/>
        </p:nvSpPr>
        <p:spPr>
          <a:xfrm>
            <a:off x="16462362" y="8380650"/>
            <a:ext cx="12700215" cy="1467911"/>
          </a:xfrm>
          <a:custGeom>
            <a:avLst/>
            <a:gdLst/>
            <a:ahLst/>
            <a:cxnLst/>
            <a:rect l="l" t="t" r="r" b="b"/>
            <a:pathLst>
              <a:path w="12700215" h="1467911" extrusionOk="0">
                <a:moveTo>
                  <a:pt x="0" y="0"/>
                </a:moveTo>
                <a:lnTo>
                  <a:pt x="12700215" y="0"/>
                </a:lnTo>
                <a:lnTo>
                  <a:pt x="12700215" y="1467911"/>
                </a:lnTo>
                <a:lnTo>
                  <a:pt x="0" y="14679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6" name="Google Shape;126;p3"/>
          <p:cNvSpPr txBox="1"/>
          <p:nvPr/>
        </p:nvSpPr>
        <p:spPr>
          <a:xfrm>
            <a:off x="9299484" y="2707001"/>
            <a:ext cx="7325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Le problème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1028700" y="996850"/>
            <a:ext cx="150762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lang="en-US" sz="5966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Le problème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" name="Google Shape;128;p3"/>
          <p:cNvGrpSpPr/>
          <p:nvPr/>
        </p:nvGrpSpPr>
        <p:grpSpPr>
          <a:xfrm>
            <a:off x="17316161" y="630565"/>
            <a:ext cx="1943678" cy="1943678"/>
            <a:chOff x="0" y="0"/>
            <a:chExt cx="812800" cy="812800"/>
          </a:xfrm>
        </p:grpSpPr>
        <p:sp>
          <p:nvSpPr>
            <p:cNvPr id="129" name="Google Shape;129;p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6FBCF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Google Shape;131;p3"/>
          <p:cNvGrpSpPr/>
          <p:nvPr/>
        </p:nvGrpSpPr>
        <p:grpSpPr>
          <a:xfrm>
            <a:off x="16710580" y="2158272"/>
            <a:ext cx="548720" cy="548720"/>
            <a:chOff x="0" y="0"/>
            <a:chExt cx="812800" cy="812800"/>
          </a:xfrm>
        </p:grpSpPr>
        <p:sp>
          <p:nvSpPr>
            <p:cNvPr id="132" name="Google Shape;132;p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" name="Google Shape;134;p3"/>
          <p:cNvSpPr txBox="1"/>
          <p:nvPr/>
        </p:nvSpPr>
        <p:spPr>
          <a:xfrm>
            <a:off x="1336575" y="2649100"/>
            <a:ext cx="5648700" cy="26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45" b="1">
                <a:solidFill>
                  <a:srgbClr val="4F358B"/>
                </a:solidFill>
                <a:latin typeface="Poppins"/>
                <a:ea typeface="Poppins"/>
                <a:cs typeface="Poppins"/>
                <a:sym typeface="Poppins"/>
              </a:rPr>
              <a:t>15 %</a:t>
            </a:r>
            <a:endParaRPr sz="2445">
              <a:solidFill>
                <a:srgbClr val="4F358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de la population francilienne est concernée par une forme de </a:t>
            </a:r>
            <a:r>
              <a:rPr lang="en-US" sz="2445" b="1">
                <a:solidFill>
                  <a:srgbClr val="4F358B"/>
                </a:solidFill>
                <a:latin typeface="Poppins"/>
                <a:ea typeface="Poppins"/>
                <a:cs typeface="Poppins"/>
                <a:sym typeface="Poppins"/>
              </a:rPr>
              <a:t>handicap</a:t>
            </a:r>
            <a:r>
              <a:rPr lang="en-US" sz="24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, qu'il soit identifié, ressenti ou reconnu.</a:t>
            </a:r>
            <a:endParaRPr sz="1600"/>
          </a:p>
        </p:txBody>
      </p:sp>
      <p:pic>
        <p:nvPicPr>
          <p:cNvPr id="135" name="Google Shape;135;p3"/>
          <p:cNvPicPr preferRelativeResize="0"/>
          <p:nvPr/>
        </p:nvPicPr>
        <p:blipFill rotWithShape="1">
          <a:blip r:embed="rId4">
            <a:alphaModFix/>
          </a:blip>
          <a:srcRect t="7063"/>
          <a:stretch/>
        </p:blipFill>
        <p:spPr>
          <a:xfrm>
            <a:off x="1953281" y="5348500"/>
            <a:ext cx="3566894" cy="331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"/>
          <p:cNvSpPr txBox="1"/>
          <p:nvPr/>
        </p:nvSpPr>
        <p:spPr>
          <a:xfrm>
            <a:off x="1028688" y="8584638"/>
            <a:ext cx="6598800" cy="12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45" b="1" i="1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Public concerné</a:t>
            </a:r>
            <a:r>
              <a:rPr lang="en-US" sz="1845" i="1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: personnes malvoyantes, malentendantes, à mobilité réduite, et touristes ayant des besoins spécifiques.</a:t>
            </a:r>
            <a:endParaRPr sz="1000" i="1"/>
          </a:p>
        </p:txBody>
      </p:sp>
      <p:sp>
        <p:nvSpPr>
          <p:cNvPr id="137" name="Google Shape;137;p3"/>
          <p:cNvSpPr txBox="1"/>
          <p:nvPr/>
        </p:nvSpPr>
        <p:spPr>
          <a:xfrm>
            <a:off x="9299475" y="3757600"/>
            <a:ext cx="6480900" cy="41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Lors des voyages quotidiens, les personnes en situation de handicap font face à l’</a:t>
            </a:r>
            <a:r>
              <a:rPr lang="en-US" sz="2550" i="1">
                <a:solidFill>
                  <a:srgbClr val="4F358B"/>
                </a:solidFill>
                <a:latin typeface="Poppins"/>
                <a:ea typeface="Poppins"/>
                <a:cs typeface="Poppins"/>
                <a:sym typeface="Poppins"/>
              </a:rPr>
              <a:t>impossibilité d’accéder aux annonces sonores, de lire les panneaux ou de naviguer efficacement dans des infrastructures parfois inadaptées ou non fonctionnelles</a:t>
            </a:r>
            <a:r>
              <a:rPr lang="en-US" sz="255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sans solution centralisée pour les guider en temps réel.</a:t>
            </a:r>
            <a:endParaRPr sz="1500" i="1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g3173ccba738_0_149"/>
          <p:cNvGrpSpPr/>
          <p:nvPr/>
        </p:nvGrpSpPr>
        <p:grpSpPr>
          <a:xfrm>
            <a:off x="15116269" y="9589521"/>
            <a:ext cx="1943649" cy="1943649"/>
            <a:chOff x="0" y="0"/>
            <a:chExt cx="812800" cy="812800"/>
          </a:xfrm>
        </p:grpSpPr>
        <p:sp>
          <p:nvSpPr>
            <p:cNvPr id="143" name="Google Shape;143;g3173ccba738_0_14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3173ccba738_0_149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" name="Google Shape;145;g3173ccba738_0_149"/>
          <p:cNvGrpSpPr/>
          <p:nvPr/>
        </p:nvGrpSpPr>
        <p:grpSpPr>
          <a:xfrm>
            <a:off x="16786255" y="9040801"/>
            <a:ext cx="548721" cy="548721"/>
            <a:chOff x="0" y="0"/>
            <a:chExt cx="812800" cy="812800"/>
          </a:xfrm>
        </p:grpSpPr>
        <p:sp>
          <p:nvSpPr>
            <p:cNvPr id="146" name="Google Shape;146;g3173ccba738_0_14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3173ccba738_0_149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" name="Google Shape;148;g3173ccba738_0_149"/>
          <p:cNvSpPr/>
          <p:nvPr/>
        </p:nvSpPr>
        <p:spPr>
          <a:xfrm>
            <a:off x="16462362" y="8380650"/>
            <a:ext cx="12700215" cy="1467911"/>
          </a:xfrm>
          <a:custGeom>
            <a:avLst/>
            <a:gdLst/>
            <a:ahLst/>
            <a:cxnLst/>
            <a:rect l="l" t="t" r="r" b="b"/>
            <a:pathLst>
              <a:path w="12700215" h="1467911" extrusionOk="0">
                <a:moveTo>
                  <a:pt x="0" y="0"/>
                </a:moveTo>
                <a:lnTo>
                  <a:pt x="12700215" y="0"/>
                </a:lnTo>
                <a:lnTo>
                  <a:pt x="12700215" y="1467911"/>
                </a:lnTo>
                <a:lnTo>
                  <a:pt x="0" y="14679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9" name="Google Shape;149;g3173ccba738_0_149"/>
          <p:cNvSpPr txBox="1"/>
          <p:nvPr/>
        </p:nvSpPr>
        <p:spPr>
          <a:xfrm>
            <a:off x="1028700" y="2707000"/>
            <a:ext cx="150762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45" b="1">
                <a:solidFill>
                  <a:srgbClr val="4F358B"/>
                </a:solidFill>
                <a:latin typeface="Poppins"/>
                <a:ea typeface="Poppins"/>
                <a:cs typeface="Poppins"/>
                <a:sym typeface="Poppins"/>
              </a:rPr>
              <a:t>Mobil-IA</a:t>
            </a:r>
            <a:r>
              <a:rPr lang="en-US" sz="30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 est une application inclusive qui utilise l’IA pour rendre les déplacements en transports publics accessibles aux personnes handicapées</a:t>
            </a:r>
            <a:endParaRPr sz="22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50" name="Google Shape;150;g3173ccba738_0_149"/>
          <p:cNvGrpSpPr/>
          <p:nvPr/>
        </p:nvGrpSpPr>
        <p:grpSpPr>
          <a:xfrm>
            <a:off x="17316161" y="630565"/>
            <a:ext cx="1943649" cy="1943649"/>
            <a:chOff x="0" y="0"/>
            <a:chExt cx="812800" cy="812800"/>
          </a:xfrm>
        </p:grpSpPr>
        <p:sp>
          <p:nvSpPr>
            <p:cNvPr id="151" name="Google Shape;151;g3173ccba738_0_14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6FBCF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3173ccba738_0_149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" name="Google Shape;153;g3173ccba738_0_149"/>
          <p:cNvGrpSpPr/>
          <p:nvPr/>
        </p:nvGrpSpPr>
        <p:grpSpPr>
          <a:xfrm>
            <a:off x="16710580" y="2158272"/>
            <a:ext cx="548721" cy="548721"/>
            <a:chOff x="0" y="0"/>
            <a:chExt cx="812800" cy="812800"/>
          </a:xfrm>
        </p:grpSpPr>
        <p:sp>
          <p:nvSpPr>
            <p:cNvPr id="154" name="Google Shape;154;g3173ccba738_0_14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3173ccba738_0_149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g3173ccba738_0_149"/>
          <p:cNvSpPr/>
          <p:nvPr/>
        </p:nvSpPr>
        <p:spPr>
          <a:xfrm>
            <a:off x="-1585024" y="876300"/>
            <a:ext cx="18286603" cy="1182260"/>
          </a:xfrm>
          <a:custGeom>
            <a:avLst/>
            <a:gdLst/>
            <a:ahLst/>
            <a:cxnLst/>
            <a:rect l="l" t="t" r="r" b="b"/>
            <a:pathLst>
              <a:path w="1688124" h="311326" extrusionOk="0">
                <a:moveTo>
                  <a:pt x="120786" y="0"/>
                </a:moveTo>
                <a:lnTo>
                  <a:pt x="1567337" y="0"/>
                </a:lnTo>
                <a:cubicBezTo>
                  <a:pt x="1634046" y="0"/>
                  <a:pt x="1688124" y="54078"/>
                  <a:pt x="1688124" y="120786"/>
                </a:cubicBezTo>
                <a:lnTo>
                  <a:pt x="1688124" y="190539"/>
                </a:lnTo>
                <a:cubicBezTo>
                  <a:pt x="1688124" y="257248"/>
                  <a:pt x="1634046" y="311326"/>
                  <a:pt x="1567337" y="311326"/>
                </a:cubicBezTo>
                <a:lnTo>
                  <a:pt x="120786" y="311326"/>
                </a:lnTo>
                <a:cubicBezTo>
                  <a:pt x="54078" y="311326"/>
                  <a:pt x="0" y="257248"/>
                  <a:pt x="0" y="190539"/>
                </a:cubicBezTo>
                <a:lnTo>
                  <a:pt x="0" y="120786"/>
                </a:lnTo>
                <a:cubicBezTo>
                  <a:pt x="0" y="54078"/>
                  <a:pt x="54078" y="0"/>
                  <a:pt x="120786" y="0"/>
                </a:cubicBezTo>
                <a:close/>
              </a:path>
            </a:pathLst>
          </a:custGeom>
          <a:solidFill>
            <a:srgbClr val="4E33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3173ccba738_0_149"/>
          <p:cNvSpPr txBox="1"/>
          <p:nvPr/>
        </p:nvSpPr>
        <p:spPr>
          <a:xfrm>
            <a:off x="1028700" y="996850"/>
            <a:ext cx="150762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lang="en-US" sz="5966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La solution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58" name="Google Shape;158;g3173ccba738_0_149"/>
          <p:cNvGrpSpPr/>
          <p:nvPr/>
        </p:nvGrpSpPr>
        <p:grpSpPr>
          <a:xfrm>
            <a:off x="16710580" y="2158272"/>
            <a:ext cx="548721" cy="548721"/>
            <a:chOff x="0" y="0"/>
            <a:chExt cx="812800" cy="812800"/>
          </a:xfrm>
        </p:grpSpPr>
        <p:sp>
          <p:nvSpPr>
            <p:cNvPr id="159" name="Google Shape;159;g3173ccba738_0_14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3173ccba738_0_149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g3173ccba738_0_149"/>
          <p:cNvSpPr txBox="1"/>
          <p:nvPr/>
        </p:nvSpPr>
        <p:spPr>
          <a:xfrm>
            <a:off x="793796" y="4251700"/>
            <a:ext cx="4889400" cy="47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71157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245"/>
              <a:buFont typeface="Poppins"/>
              <a:buChar char="●"/>
            </a:pPr>
            <a:r>
              <a:rPr lang="en-US" sz="2245" b="1">
                <a:solidFill>
                  <a:srgbClr val="4F358B"/>
                </a:solidFill>
                <a:latin typeface="Poppins"/>
                <a:ea typeface="Poppins"/>
                <a:cs typeface="Poppins"/>
                <a:sym typeface="Poppins"/>
              </a:rPr>
              <a:t>Calcul d’itinéraires</a:t>
            </a:r>
            <a:r>
              <a:rPr lang="en-US"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 intelligents prenant en compte les infrastructures accessibles (ascenseurs, rampes).</a:t>
            </a:r>
            <a:endParaRPr sz="22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71157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245"/>
              <a:buFont typeface="Poppins"/>
              <a:buChar char="●"/>
            </a:pPr>
            <a:r>
              <a:rPr lang="en-US" sz="2245" b="1">
                <a:solidFill>
                  <a:srgbClr val="4F358B"/>
                </a:solidFill>
                <a:latin typeface="Poppins"/>
                <a:ea typeface="Poppins"/>
                <a:cs typeface="Poppins"/>
                <a:sym typeface="Poppins"/>
              </a:rPr>
              <a:t>Conversion des annonces sonores</a:t>
            </a:r>
            <a:r>
              <a:rPr lang="en-US"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 en texte lisible.</a:t>
            </a:r>
            <a:endParaRPr sz="22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71157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245"/>
              <a:buFont typeface="Poppins"/>
              <a:buChar char="●"/>
            </a:pPr>
            <a:r>
              <a:rPr lang="en-US" sz="2245" b="1">
                <a:solidFill>
                  <a:srgbClr val="4F358B"/>
                </a:solidFill>
                <a:latin typeface="Poppins"/>
                <a:ea typeface="Poppins"/>
                <a:cs typeface="Poppins"/>
                <a:sym typeface="Poppins"/>
              </a:rPr>
              <a:t>Lecture vocale des panneaux</a:t>
            </a:r>
            <a:r>
              <a:rPr lang="en-US"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 d’information via la caméra du smartphone.</a:t>
            </a:r>
            <a:endParaRPr sz="2545" b="0" i="0" u="none" strike="noStrike" cap="non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2" name="Google Shape;162;g3173ccba738_0_149"/>
          <p:cNvPicPr preferRelativeResize="0"/>
          <p:nvPr/>
        </p:nvPicPr>
        <p:blipFill rotWithShape="1">
          <a:blip r:embed="rId4">
            <a:alphaModFix/>
          </a:blip>
          <a:srcRect l="10690" r="10414"/>
          <a:stretch/>
        </p:blipFill>
        <p:spPr>
          <a:xfrm>
            <a:off x="6797575" y="4385200"/>
            <a:ext cx="3808412" cy="48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3173ccba738_0_149"/>
          <p:cNvSpPr txBox="1"/>
          <p:nvPr/>
        </p:nvSpPr>
        <p:spPr>
          <a:xfrm>
            <a:off x="11615475" y="4527550"/>
            <a:ext cx="5683200" cy="42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4807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145"/>
              <a:buFont typeface="Poppins"/>
              <a:buChar char="●"/>
            </a:pPr>
            <a:r>
              <a:rPr lang="en-US" sz="21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Traduction des panneaux (“barrière de la langue”)</a:t>
            </a:r>
            <a:endParaRPr sz="21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64807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145"/>
              <a:buFont typeface="Poppins"/>
              <a:buChar char="●"/>
            </a:pPr>
            <a:r>
              <a:rPr lang="en-US" sz="21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Interaction intuitive via reconnaissance vocale avancée.\</a:t>
            </a:r>
            <a:endParaRPr sz="21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64807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145"/>
              <a:buFont typeface="Poppins"/>
              <a:buChar char="●"/>
            </a:pPr>
            <a:r>
              <a:rPr lang="en-US" sz="21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Notifications en cas de pannes ou incidents d'accessibilité.</a:t>
            </a:r>
            <a:endParaRPr sz="21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64807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145"/>
              <a:buFont typeface="Poppins"/>
              <a:buChar char="●"/>
            </a:pPr>
            <a:r>
              <a:rPr lang="en-US" sz="21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Mode collaboratif pour signaler ou résoudre des problèmes d'accessibilité.</a:t>
            </a:r>
            <a:endParaRPr sz="21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g31638f2ec60_0_13"/>
          <p:cNvGrpSpPr/>
          <p:nvPr/>
        </p:nvGrpSpPr>
        <p:grpSpPr>
          <a:xfrm>
            <a:off x="-1585061" y="162073"/>
            <a:ext cx="6527179" cy="1363467"/>
            <a:chOff x="0" y="-47625"/>
            <a:chExt cx="1719081" cy="359100"/>
          </a:xfrm>
        </p:grpSpPr>
        <p:sp>
          <p:nvSpPr>
            <p:cNvPr id="169" name="Google Shape;169;g31638f2ec60_0_13"/>
            <p:cNvSpPr/>
            <p:nvPr/>
          </p:nvSpPr>
          <p:spPr>
            <a:xfrm>
              <a:off x="0" y="0"/>
              <a:ext cx="1719081" cy="311326"/>
            </a:xfrm>
            <a:custGeom>
              <a:avLst/>
              <a:gdLst/>
              <a:ahLst/>
              <a:cxnLst/>
              <a:rect l="l" t="t" r="r" b="b"/>
              <a:pathLst>
                <a:path w="1719081" h="311326" extrusionOk="0">
                  <a:moveTo>
                    <a:pt x="118611" y="0"/>
                  </a:moveTo>
                  <a:lnTo>
                    <a:pt x="1600469" y="0"/>
                  </a:lnTo>
                  <a:cubicBezTo>
                    <a:pt x="1631927" y="0"/>
                    <a:pt x="1662096" y="12497"/>
                    <a:pt x="1684340" y="34740"/>
                  </a:cubicBezTo>
                  <a:cubicBezTo>
                    <a:pt x="1706584" y="56984"/>
                    <a:pt x="1719081" y="87154"/>
                    <a:pt x="1719081" y="118611"/>
                  </a:cubicBezTo>
                  <a:lnTo>
                    <a:pt x="1719081" y="192714"/>
                  </a:lnTo>
                  <a:cubicBezTo>
                    <a:pt x="1719081" y="224172"/>
                    <a:pt x="1706584" y="254341"/>
                    <a:pt x="1684340" y="276585"/>
                  </a:cubicBezTo>
                  <a:cubicBezTo>
                    <a:pt x="1662096" y="298829"/>
                    <a:pt x="1631927" y="311326"/>
                    <a:pt x="1600469" y="311326"/>
                  </a:cubicBezTo>
                  <a:lnTo>
                    <a:pt x="118611" y="311326"/>
                  </a:lnTo>
                  <a:cubicBezTo>
                    <a:pt x="87154" y="311326"/>
                    <a:pt x="56984" y="298829"/>
                    <a:pt x="34740" y="276585"/>
                  </a:cubicBezTo>
                  <a:cubicBezTo>
                    <a:pt x="12497" y="254341"/>
                    <a:pt x="0" y="224172"/>
                    <a:pt x="0" y="192714"/>
                  </a:cubicBezTo>
                  <a:lnTo>
                    <a:pt x="0" y="118611"/>
                  </a:lnTo>
                  <a:cubicBezTo>
                    <a:pt x="0" y="87154"/>
                    <a:pt x="12497" y="56984"/>
                    <a:pt x="34740" y="34740"/>
                  </a:cubicBezTo>
                  <a:cubicBezTo>
                    <a:pt x="56984" y="12497"/>
                    <a:pt x="87154" y="0"/>
                    <a:pt x="118611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31638f2ec60_0_13"/>
            <p:cNvSpPr txBox="1"/>
            <p:nvPr/>
          </p:nvSpPr>
          <p:spPr>
            <a:xfrm>
              <a:off x="0" y="-47625"/>
              <a:ext cx="17190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g31638f2ec60_0_13"/>
          <p:cNvGrpSpPr/>
          <p:nvPr/>
        </p:nvGrpSpPr>
        <p:grpSpPr>
          <a:xfrm>
            <a:off x="5214134" y="314473"/>
            <a:ext cx="2018508" cy="1363467"/>
            <a:chOff x="0" y="-47625"/>
            <a:chExt cx="531620" cy="359100"/>
          </a:xfrm>
        </p:grpSpPr>
        <p:sp>
          <p:nvSpPr>
            <p:cNvPr id="172" name="Google Shape;172;g31638f2ec60_0_13"/>
            <p:cNvSpPr/>
            <p:nvPr/>
          </p:nvSpPr>
          <p:spPr>
            <a:xfrm>
              <a:off x="0" y="0"/>
              <a:ext cx="531620" cy="311326"/>
            </a:xfrm>
            <a:custGeom>
              <a:avLst/>
              <a:gdLst/>
              <a:ahLst/>
              <a:cxnLst/>
              <a:rect l="l" t="t" r="r" b="b"/>
              <a:pathLst>
                <a:path w="531620" h="311326" extrusionOk="0">
                  <a:moveTo>
                    <a:pt x="155663" y="0"/>
                  </a:moveTo>
                  <a:lnTo>
                    <a:pt x="375957" y="0"/>
                  </a:lnTo>
                  <a:cubicBezTo>
                    <a:pt x="417242" y="0"/>
                    <a:pt x="456835" y="16400"/>
                    <a:pt x="486028" y="45593"/>
                  </a:cubicBezTo>
                  <a:cubicBezTo>
                    <a:pt x="515220" y="74785"/>
                    <a:pt x="531620" y="114378"/>
                    <a:pt x="531620" y="155663"/>
                  </a:cubicBezTo>
                  <a:lnTo>
                    <a:pt x="531620" y="155663"/>
                  </a:lnTo>
                  <a:cubicBezTo>
                    <a:pt x="531620" y="241633"/>
                    <a:pt x="461928" y="311326"/>
                    <a:pt x="375957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31638f2ec60_0_13"/>
            <p:cNvSpPr txBox="1"/>
            <p:nvPr/>
          </p:nvSpPr>
          <p:spPr>
            <a:xfrm>
              <a:off x="0" y="-47625"/>
              <a:ext cx="5316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g31638f2ec60_0_13"/>
          <p:cNvGrpSpPr/>
          <p:nvPr/>
        </p:nvGrpSpPr>
        <p:grpSpPr>
          <a:xfrm>
            <a:off x="7508854" y="314473"/>
            <a:ext cx="1183494" cy="1363467"/>
            <a:chOff x="0" y="-47625"/>
            <a:chExt cx="311700" cy="359100"/>
          </a:xfrm>
        </p:grpSpPr>
        <p:sp>
          <p:nvSpPr>
            <p:cNvPr id="175" name="Google Shape;175;g31638f2ec60_0_13"/>
            <p:cNvSpPr/>
            <p:nvPr/>
          </p:nvSpPr>
          <p:spPr>
            <a:xfrm>
              <a:off x="0" y="0"/>
              <a:ext cx="311685" cy="311326"/>
            </a:xfrm>
            <a:custGeom>
              <a:avLst/>
              <a:gdLst/>
              <a:ahLst/>
              <a:cxnLst/>
              <a:rect l="l" t="t" r="r" b="b"/>
              <a:pathLst>
                <a:path w="311685" h="311326" extrusionOk="0">
                  <a:moveTo>
                    <a:pt x="155663" y="0"/>
                  </a:moveTo>
                  <a:lnTo>
                    <a:pt x="156023" y="0"/>
                  </a:lnTo>
                  <a:cubicBezTo>
                    <a:pt x="241993" y="0"/>
                    <a:pt x="311685" y="69693"/>
                    <a:pt x="311685" y="155663"/>
                  </a:cubicBezTo>
                  <a:lnTo>
                    <a:pt x="311685" y="155663"/>
                  </a:lnTo>
                  <a:cubicBezTo>
                    <a:pt x="311685" y="196947"/>
                    <a:pt x="295285" y="236541"/>
                    <a:pt x="266093" y="265733"/>
                  </a:cubicBezTo>
                  <a:cubicBezTo>
                    <a:pt x="236900" y="294925"/>
                    <a:pt x="197307" y="311326"/>
                    <a:pt x="156023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9B8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31638f2ec60_0_13"/>
            <p:cNvSpPr txBox="1"/>
            <p:nvPr/>
          </p:nvSpPr>
          <p:spPr>
            <a:xfrm>
              <a:off x="0" y="-47625"/>
              <a:ext cx="3117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" name="Google Shape;177;g31638f2ec60_0_13"/>
          <p:cNvGrpSpPr/>
          <p:nvPr/>
        </p:nvGrpSpPr>
        <p:grpSpPr>
          <a:xfrm>
            <a:off x="15116269" y="9589521"/>
            <a:ext cx="1943649" cy="1943649"/>
            <a:chOff x="0" y="0"/>
            <a:chExt cx="812800" cy="812800"/>
          </a:xfrm>
        </p:grpSpPr>
        <p:sp>
          <p:nvSpPr>
            <p:cNvPr id="178" name="Google Shape;178;g31638f2ec60_0_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31638f2ec60_0_1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" name="Google Shape;180;g31638f2ec60_0_13"/>
          <p:cNvGrpSpPr/>
          <p:nvPr/>
        </p:nvGrpSpPr>
        <p:grpSpPr>
          <a:xfrm>
            <a:off x="16786255" y="9040801"/>
            <a:ext cx="548721" cy="548721"/>
            <a:chOff x="0" y="0"/>
            <a:chExt cx="812800" cy="812800"/>
          </a:xfrm>
        </p:grpSpPr>
        <p:sp>
          <p:nvSpPr>
            <p:cNvPr id="181" name="Google Shape;181;g31638f2ec60_0_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31638f2ec60_0_1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g31638f2ec60_0_13"/>
          <p:cNvGrpSpPr/>
          <p:nvPr/>
        </p:nvGrpSpPr>
        <p:grpSpPr>
          <a:xfrm>
            <a:off x="17316161" y="630565"/>
            <a:ext cx="1943649" cy="1943649"/>
            <a:chOff x="0" y="0"/>
            <a:chExt cx="812800" cy="812800"/>
          </a:xfrm>
        </p:grpSpPr>
        <p:sp>
          <p:nvSpPr>
            <p:cNvPr id="184" name="Google Shape;184;g31638f2ec60_0_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6FBCF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g31638f2ec60_0_1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" name="Google Shape;186;g31638f2ec60_0_13"/>
          <p:cNvGrpSpPr/>
          <p:nvPr/>
        </p:nvGrpSpPr>
        <p:grpSpPr>
          <a:xfrm>
            <a:off x="16710580" y="2158272"/>
            <a:ext cx="548721" cy="548721"/>
            <a:chOff x="0" y="0"/>
            <a:chExt cx="812800" cy="812800"/>
          </a:xfrm>
        </p:grpSpPr>
        <p:sp>
          <p:nvSpPr>
            <p:cNvPr id="187" name="Google Shape;187;g31638f2ec60_0_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g31638f2ec60_0_1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g31638f2ec60_0_13"/>
          <p:cNvSpPr txBox="1"/>
          <p:nvPr/>
        </p:nvSpPr>
        <p:spPr>
          <a:xfrm>
            <a:off x="342900" y="463439"/>
            <a:ext cx="34788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lang="en-US" sz="5966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Démo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0" name="Google Shape;190;g31638f2ec60_0_13" title="hackaton_finale_rende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9075" y="356039"/>
            <a:ext cx="14734727" cy="9574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g31638f2ec60_0_78"/>
          <p:cNvGrpSpPr/>
          <p:nvPr/>
        </p:nvGrpSpPr>
        <p:grpSpPr>
          <a:xfrm>
            <a:off x="-1585042" y="238276"/>
            <a:ext cx="13764105" cy="1363467"/>
            <a:chOff x="0" y="-47625"/>
            <a:chExt cx="2093400" cy="359100"/>
          </a:xfrm>
        </p:grpSpPr>
        <p:sp>
          <p:nvSpPr>
            <p:cNvPr id="196" name="Google Shape;196;g31638f2ec60_0_78"/>
            <p:cNvSpPr/>
            <p:nvPr/>
          </p:nvSpPr>
          <p:spPr>
            <a:xfrm>
              <a:off x="0" y="0"/>
              <a:ext cx="2093267" cy="311326"/>
            </a:xfrm>
            <a:custGeom>
              <a:avLst/>
              <a:gdLst/>
              <a:ahLst/>
              <a:cxnLst/>
              <a:rect l="l" t="t" r="r" b="b"/>
              <a:pathLst>
                <a:path w="2093267" h="311326" extrusionOk="0">
                  <a:moveTo>
                    <a:pt x="97409" y="0"/>
                  </a:moveTo>
                  <a:lnTo>
                    <a:pt x="1995858" y="0"/>
                  </a:lnTo>
                  <a:cubicBezTo>
                    <a:pt x="2049656" y="0"/>
                    <a:pt x="2093267" y="43611"/>
                    <a:pt x="2093267" y="97409"/>
                  </a:cubicBezTo>
                  <a:lnTo>
                    <a:pt x="2093267" y="213917"/>
                  </a:lnTo>
                  <a:cubicBezTo>
                    <a:pt x="2093267" y="267714"/>
                    <a:pt x="2049656" y="311326"/>
                    <a:pt x="1995858" y="311326"/>
                  </a:cubicBezTo>
                  <a:lnTo>
                    <a:pt x="97409" y="311326"/>
                  </a:lnTo>
                  <a:cubicBezTo>
                    <a:pt x="43611" y="311326"/>
                    <a:pt x="0" y="267714"/>
                    <a:pt x="0" y="213917"/>
                  </a:cubicBezTo>
                  <a:lnTo>
                    <a:pt x="0" y="97409"/>
                  </a:lnTo>
                  <a:cubicBezTo>
                    <a:pt x="0" y="43611"/>
                    <a:pt x="43611" y="0"/>
                    <a:pt x="97409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g31638f2ec60_0_78"/>
            <p:cNvSpPr txBox="1"/>
            <p:nvPr/>
          </p:nvSpPr>
          <p:spPr>
            <a:xfrm>
              <a:off x="0" y="-47625"/>
              <a:ext cx="20934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g31638f2ec60_0_78"/>
          <p:cNvGrpSpPr/>
          <p:nvPr/>
        </p:nvGrpSpPr>
        <p:grpSpPr>
          <a:xfrm>
            <a:off x="1028700" y="8370321"/>
            <a:ext cx="1943649" cy="1943649"/>
            <a:chOff x="0" y="0"/>
            <a:chExt cx="812800" cy="812800"/>
          </a:xfrm>
        </p:grpSpPr>
        <p:sp>
          <p:nvSpPr>
            <p:cNvPr id="199" name="Google Shape;199;g31638f2ec60_0_7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g31638f2ec60_0_78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" name="Google Shape;201;g31638f2ec60_0_78"/>
          <p:cNvGrpSpPr/>
          <p:nvPr/>
        </p:nvGrpSpPr>
        <p:grpSpPr>
          <a:xfrm>
            <a:off x="2698686" y="7821601"/>
            <a:ext cx="548721" cy="548721"/>
            <a:chOff x="0" y="0"/>
            <a:chExt cx="812800" cy="812800"/>
          </a:xfrm>
        </p:grpSpPr>
        <p:sp>
          <p:nvSpPr>
            <p:cNvPr id="202" name="Google Shape;202;g31638f2ec60_0_7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31638f2ec60_0_78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g31638f2ec60_0_78"/>
          <p:cNvGrpSpPr/>
          <p:nvPr/>
        </p:nvGrpSpPr>
        <p:grpSpPr>
          <a:xfrm>
            <a:off x="16344322" y="-860513"/>
            <a:ext cx="1943649" cy="1943649"/>
            <a:chOff x="0" y="0"/>
            <a:chExt cx="812800" cy="812800"/>
          </a:xfrm>
        </p:grpSpPr>
        <p:sp>
          <p:nvSpPr>
            <p:cNvPr id="205" name="Google Shape;205;g31638f2ec60_0_7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6FBCF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31638f2ec60_0_78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g31638f2ec60_0_78"/>
          <p:cNvGrpSpPr/>
          <p:nvPr/>
        </p:nvGrpSpPr>
        <p:grpSpPr>
          <a:xfrm>
            <a:off x="15738741" y="667194"/>
            <a:ext cx="548721" cy="548721"/>
            <a:chOff x="0" y="0"/>
            <a:chExt cx="812800" cy="812800"/>
          </a:xfrm>
        </p:grpSpPr>
        <p:sp>
          <p:nvSpPr>
            <p:cNvPr id="208" name="Google Shape;208;g31638f2ec60_0_7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31638f2ec60_0_78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g31638f2ec60_0_78"/>
          <p:cNvSpPr/>
          <p:nvPr/>
        </p:nvSpPr>
        <p:spPr>
          <a:xfrm>
            <a:off x="8117783" y="2004688"/>
            <a:ext cx="2049620" cy="2058268"/>
          </a:xfrm>
          <a:custGeom>
            <a:avLst/>
            <a:gdLst/>
            <a:ahLst/>
            <a:cxnLst/>
            <a:rect l="l" t="t" r="r" b="b"/>
            <a:pathLst>
              <a:path w="2049620" h="2058268" extrusionOk="0">
                <a:moveTo>
                  <a:pt x="0" y="0"/>
                </a:moveTo>
                <a:lnTo>
                  <a:pt x="2049620" y="0"/>
                </a:lnTo>
                <a:lnTo>
                  <a:pt x="2049620" y="2058268"/>
                </a:lnTo>
                <a:lnTo>
                  <a:pt x="0" y="20582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11" name="Google Shape;211;g31638f2ec60_0_78"/>
          <p:cNvSpPr/>
          <p:nvPr/>
        </p:nvSpPr>
        <p:spPr>
          <a:xfrm>
            <a:off x="13592991" y="2004688"/>
            <a:ext cx="2049620" cy="2058268"/>
          </a:xfrm>
          <a:custGeom>
            <a:avLst/>
            <a:gdLst/>
            <a:ahLst/>
            <a:cxnLst/>
            <a:rect l="l" t="t" r="r" b="b"/>
            <a:pathLst>
              <a:path w="2049620" h="2058268" extrusionOk="0">
                <a:moveTo>
                  <a:pt x="0" y="0"/>
                </a:moveTo>
                <a:lnTo>
                  <a:pt x="2049621" y="0"/>
                </a:lnTo>
                <a:lnTo>
                  <a:pt x="2049621" y="2058268"/>
                </a:lnTo>
                <a:lnTo>
                  <a:pt x="0" y="20582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12" name="Google Shape;212;g31638f2ec60_0_78"/>
          <p:cNvSpPr/>
          <p:nvPr/>
        </p:nvSpPr>
        <p:spPr>
          <a:xfrm>
            <a:off x="2094899" y="2004688"/>
            <a:ext cx="2049620" cy="2058268"/>
          </a:xfrm>
          <a:custGeom>
            <a:avLst/>
            <a:gdLst/>
            <a:ahLst/>
            <a:cxnLst/>
            <a:rect l="l" t="t" r="r" b="b"/>
            <a:pathLst>
              <a:path w="2049620" h="2058268" extrusionOk="0">
                <a:moveTo>
                  <a:pt x="0" y="0"/>
                </a:moveTo>
                <a:lnTo>
                  <a:pt x="2049620" y="0"/>
                </a:lnTo>
                <a:lnTo>
                  <a:pt x="2049620" y="2058268"/>
                </a:lnTo>
                <a:lnTo>
                  <a:pt x="0" y="20582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13" name="Google Shape;213;g31638f2ec60_0_78"/>
          <p:cNvSpPr txBox="1"/>
          <p:nvPr/>
        </p:nvSpPr>
        <p:spPr>
          <a:xfrm>
            <a:off x="647700" y="4400000"/>
            <a:ext cx="48963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Utilisation des ressources RATP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4" name="Google Shape;214;g31638f2ec60_0_78"/>
          <p:cNvSpPr txBox="1"/>
          <p:nvPr/>
        </p:nvSpPr>
        <p:spPr>
          <a:xfrm>
            <a:off x="931501" y="6226850"/>
            <a:ext cx="5090700" cy="3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71157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Poppins"/>
              <a:buChar char="●"/>
            </a:pPr>
            <a:r>
              <a:rPr lang="en-US" sz="2245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API vers le calcul d'itinéraires</a:t>
            </a:r>
            <a:endParaRPr sz="2245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71157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Poppins"/>
              <a:buChar char="●"/>
            </a:pPr>
            <a:r>
              <a:rPr lang="en-US" sz="2245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API vers la localisation (data.gouv.fr)</a:t>
            </a:r>
            <a:endParaRPr sz="2245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71157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Poppins"/>
              <a:buChar char="●"/>
            </a:pPr>
            <a:r>
              <a:rPr lang="en-US" sz="2245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API de l'état des ascenseurs</a:t>
            </a:r>
            <a:endParaRPr sz="2245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71157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Poppins"/>
              <a:buChar char="●"/>
            </a:pPr>
            <a:r>
              <a:rPr lang="en-US" sz="2245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RAG sur des documentations internes RATP “Mobilites” (scrape sur Internet)</a:t>
            </a:r>
            <a:endParaRPr sz="2245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" name="Google Shape;215;g31638f2ec60_0_78"/>
          <p:cNvSpPr txBox="1"/>
          <p:nvPr/>
        </p:nvSpPr>
        <p:spPr>
          <a:xfrm>
            <a:off x="6232450" y="4400000"/>
            <a:ext cx="53028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Utilisation des nouvelles potentialités de l’IA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6" name="Google Shape;216;g31638f2ec60_0_78"/>
          <p:cNvSpPr txBox="1"/>
          <p:nvPr/>
        </p:nvSpPr>
        <p:spPr>
          <a:xfrm>
            <a:off x="6613450" y="6226850"/>
            <a:ext cx="48963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71157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Poppins"/>
              <a:buChar char="●"/>
            </a:pPr>
            <a:r>
              <a:rPr lang="en-US" sz="2245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Reconnaissance d’image</a:t>
            </a:r>
            <a:endParaRPr sz="2245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71157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Poppins"/>
              <a:buChar char="●"/>
            </a:pPr>
            <a:r>
              <a:rPr lang="en-US" sz="2245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Speech-to-text</a:t>
            </a:r>
            <a:endParaRPr sz="2245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71157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Poppins"/>
              <a:buChar char="●"/>
            </a:pPr>
            <a:r>
              <a:rPr lang="en-US" sz="2245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RAG</a:t>
            </a:r>
            <a:endParaRPr sz="2245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71157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Poppins"/>
              <a:buChar char="●"/>
            </a:pPr>
            <a:r>
              <a:rPr lang="en-US" sz="2245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Function calling</a:t>
            </a:r>
            <a:endParaRPr sz="2245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71157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Poppins"/>
              <a:buChar char="●"/>
            </a:pPr>
            <a:r>
              <a:rPr lang="en-US" sz="2245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venir: IA “classique” (prédiction d’affluence, etc.)</a:t>
            </a:r>
            <a:endParaRPr sz="2245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7" name="Google Shape;217;g31638f2ec60_0_78"/>
          <p:cNvSpPr txBox="1"/>
          <p:nvPr/>
        </p:nvSpPr>
        <p:spPr>
          <a:xfrm>
            <a:off x="13031860" y="4562132"/>
            <a:ext cx="3171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Avec frugalité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8" name="Google Shape;218;g31638f2ec60_0_78"/>
          <p:cNvSpPr txBox="1"/>
          <p:nvPr/>
        </p:nvSpPr>
        <p:spPr>
          <a:xfrm>
            <a:off x="12114600" y="5998250"/>
            <a:ext cx="5685900" cy="37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 sz="2245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Utilisations de petits modèles de vision (e.g., Pixtral 12B)</a:t>
            </a:r>
            <a:endParaRPr sz="2245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71157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Poppins"/>
              <a:buChar char="●"/>
            </a:pPr>
            <a:r>
              <a:rPr lang="en-US" sz="2245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Utiliser de petits modèles pour les tâches simples (traduction, etc.)</a:t>
            </a:r>
            <a:endParaRPr sz="2245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71157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Poppins"/>
              <a:buChar char="●"/>
            </a:pPr>
            <a:r>
              <a:rPr lang="en-US" sz="2245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Éviter d'utiliser l’IA lorsque pas nécessaire (text-to-voice)</a:t>
            </a:r>
            <a:endParaRPr sz="2245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71157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Poppins"/>
              <a:buChar char="●"/>
            </a:pPr>
            <a:r>
              <a:rPr lang="en-US" sz="2245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Mises en cache des questions les plus fréquentes</a:t>
            </a:r>
            <a:endParaRPr sz="2245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9" name="Google Shape;219;g31638f2ec60_0_78"/>
          <p:cNvSpPr txBox="1"/>
          <p:nvPr/>
        </p:nvSpPr>
        <p:spPr>
          <a:xfrm>
            <a:off x="1028700" y="539650"/>
            <a:ext cx="104961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lang="en-US" sz="5966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Notre approche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g31638f2ec60_0_113"/>
          <p:cNvGrpSpPr/>
          <p:nvPr/>
        </p:nvGrpSpPr>
        <p:grpSpPr>
          <a:xfrm>
            <a:off x="-1257913" y="847873"/>
            <a:ext cx="8233608" cy="1363467"/>
            <a:chOff x="0" y="-47625"/>
            <a:chExt cx="2168508" cy="359100"/>
          </a:xfrm>
        </p:grpSpPr>
        <p:sp>
          <p:nvSpPr>
            <p:cNvPr id="225" name="Google Shape;225;g31638f2ec60_0_113"/>
            <p:cNvSpPr/>
            <p:nvPr/>
          </p:nvSpPr>
          <p:spPr>
            <a:xfrm>
              <a:off x="0" y="0"/>
              <a:ext cx="2168508" cy="311326"/>
            </a:xfrm>
            <a:custGeom>
              <a:avLst/>
              <a:gdLst/>
              <a:ahLst/>
              <a:cxnLst/>
              <a:rect l="l" t="t" r="r" b="b"/>
              <a:pathLst>
                <a:path w="2168508" h="311326" extrusionOk="0">
                  <a:moveTo>
                    <a:pt x="94029" y="0"/>
                  </a:moveTo>
                  <a:lnTo>
                    <a:pt x="2074479" y="0"/>
                  </a:lnTo>
                  <a:cubicBezTo>
                    <a:pt x="2099417" y="0"/>
                    <a:pt x="2123333" y="9907"/>
                    <a:pt x="2140967" y="27540"/>
                  </a:cubicBezTo>
                  <a:cubicBezTo>
                    <a:pt x="2158601" y="45174"/>
                    <a:pt x="2168508" y="69091"/>
                    <a:pt x="2168508" y="94029"/>
                  </a:cubicBezTo>
                  <a:lnTo>
                    <a:pt x="2168508" y="217297"/>
                  </a:lnTo>
                  <a:cubicBezTo>
                    <a:pt x="2168508" y="242235"/>
                    <a:pt x="2158601" y="266151"/>
                    <a:pt x="2140967" y="283785"/>
                  </a:cubicBezTo>
                  <a:cubicBezTo>
                    <a:pt x="2123333" y="301419"/>
                    <a:pt x="2099417" y="311326"/>
                    <a:pt x="2074479" y="311326"/>
                  </a:cubicBezTo>
                  <a:lnTo>
                    <a:pt x="94029" y="311326"/>
                  </a:lnTo>
                  <a:cubicBezTo>
                    <a:pt x="69091" y="311326"/>
                    <a:pt x="45174" y="301419"/>
                    <a:pt x="27540" y="283785"/>
                  </a:cubicBezTo>
                  <a:cubicBezTo>
                    <a:pt x="9907" y="266151"/>
                    <a:pt x="0" y="242235"/>
                    <a:pt x="0" y="217297"/>
                  </a:cubicBezTo>
                  <a:lnTo>
                    <a:pt x="0" y="94029"/>
                  </a:lnTo>
                  <a:cubicBezTo>
                    <a:pt x="0" y="69091"/>
                    <a:pt x="9907" y="45174"/>
                    <a:pt x="27540" y="27540"/>
                  </a:cubicBezTo>
                  <a:cubicBezTo>
                    <a:pt x="45174" y="9907"/>
                    <a:pt x="69091" y="0"/>
                    <a:pt x="94029" y="0"/>
                  </a:cubicBezTo>
                  <a:close/>
                </a:path>
              </a:pathLst>
            </a:custGeom>
            <a:solidFill>
              <a:srgbClr val="9B8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31638f2ec60_0_113"/>
            <p:cNvSpPr txBox="1"/>
            <p:nvPr/>
          </p:nvSpPr>
          <p:spPr>
            <a:xfrm>
              <a:off x="0" y="-47625"/>
              <a:ext cx="21684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" name="Google Shape;227;g31638f2ec60_0_113"/>
          <p:cNvGrpSpPr/>
          <p:nvPr/>
        </p:nvGrpSpPr>
        <p:grpSpPr>
          <a:xfrm>
            <a:off x="8503908" y="-507963"/>
            <a:ext cx="10044319" cy="10968105"/>
            <a:chOff x="0" y="-47625"/>
            <a:chExt cx="2645400" cy="2888700"/>
          </a:xfrm>
        </p:grpSpPr>
        <p:sp>
          <p:nvSpPr>
            <p:cNvPr id="228" name="Google Shape;228;g31638f2ec60_0_113"/>
            <p:cNvSpPr/>
            <p:nvPr/>
          </p:nvSpPr>
          <p:spPr>
            <a:xfrm>
              <a:off x="0" y="0"/>
              <a:ext cx="2645302" cy="2840986"/>
            </a:xfrm>
            <a:custGeom>
              <a:avLst/>
              <a:gdLst/>
              <a:ahLst/>
              <a:cxnLst/>
              <a:rect l="l" t="t" r="r" b="b"/>
              <a:pathLst>
                <a:path w="2645302" h="2840986" extrusionOk="0">
                  <a:moveTo>
                    <a:pt x="0" y="0"/>
                  </a:moveTo>
                  <a:lnTo>
                    <a:pt x="2645302" y="0"/>
                  </a:lnTo>
                  <a:lnTo>
                    <a:pt x="2645302" y="2840986"/>
                  </a:lnTo>
                  <a:lnTo>
                    <a:pt x="0" y="2840986"/>
                  </a:ln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</p:sp>
        <p:sp>
          <p:nvSpPr>
            <p:cNvPr id="229" name="Google Shape;229;g31638f2ec60_0_113"/>
            <p:cNvSpPr txBox="1"/>
            <p:nvPr/>
          </p:nvSpPr>
          <p:spPr>
            <a:xfrm>
              <a:off x="0" y="-47625"/>
              <a:ext cx="2645400" cy="288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" name="Google Shape;230;g31638f2ec60_0_113"/>
          <p:cNvGrpSpPr/>
          <p:nvPr/>
        </p:nvGrpSpPr>
        <p:grpSpPr>
          <a:xfrm>
            <a:off x="15116269" y="-971839"/>
            <a:ext cx="1943649" cy="1943649"/>
            <a:chOff x="0" y="0"/>
            <a:chExt cx="812800" cy="812800"/>
          </a:xfrm>
        </p:grpSpPr>
        <p:sp>
          <p:nvSpPr>
            <p:cNvPr id="231" name="Google Shape;231;g31638f2ec60_0_1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g31638f2ec60_0_11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3" name="Google Shape;233;g31638f2ec60_0_113"/>
          <p:cNvGrpSpPr/>
          <p:nvPr/>
        </p:nvGrpSpPr>
        <p:grpSpPr>
          <a:xfrm>
            <a:off x="7133276" y="847873"/>
            <a:ext cx="1183494" cy="1363467"/>
            <a:chOff x="0" y="-47625"/>
            <a:chExt cx="311700" cy="359100"/>
          </a:xfrm>
        </p:grpSpPr>
        <p:sp>
          <p:nvSpPr>
            <p:cNvPr id="234" name="Google Shape;234;g31638f2ec60_0_113"/>
            <p:cNvSpPr/>
            <p:nvPr/>
          </p:nvSpPr>
          <p:spPr>
            <a:xfrm>
              <a:off x="0" y="0"/>
              <a:ext cx="311685" cy="311326"/>
            </a:xfrm>
            <a:custGeom>
              <a:avLst/>
              <a:gdLst/>
              <a:ahLst/>
              <a:cxnLst/>
              <a:rect l="l" t="t" r="r" b="b"/>
              <a:pathLst>
                <a:path w="311685" h="311326" extrusionOk="0">
                  <a:moveTo>
                    <a:pt x="155663" y="0"/>
                  </a:moveTo>
                  <a:lnTo>
                    <a:pt x="156023" y="0"/>
                  </a:lnTo>
                  <a:cubicBezTo>
                    <a:pt x="241993" y="0"/>
                    <a:pt x="311685" y="69693"/>
                    <a:pt x="311685" y="155663"/>
                  </a:cubicBezTo>
                  <a:lnTo>
                    <a:pt x="311685" y="155663"/>
                  </a:lnTo>
                  <a:cubicBezTo>
                    <a:pt x="311685" y="196947"/>
                    <a:pt x="295285" y="236541"/>
                    <a:pt x="266093" y="265733"/>
                  </a:cubicBezTo>
                  <a:cubicBezTo>
                    <a:pt x="236900" y="294925"/>
                    <a:pt x="197307" y="311326"/>
                    <a:pt x="156023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31638f2ec60_0_113"/>
            <p:cNvSpPr txBox="1"/>
            <p:nvPr/>
          </p:nvSpPr>
          <p:spPr>
            <a:xfrm>
              <a:off x="0" y="-47625"/>
              <a:ext cx="3117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6" name="Google Shape;236;g31638f2ec60_0_113"/>
          <p:cNvGrpSpPr/>
          <p:nvPr/>
        </p:nvGrpSpPr>
        <p:grpSpPr>
          <a:xfrm>
            <a:off x="14567549" y="630565"/>
            <a:ext cx="548721" cy="548721"/>
            <a:chOff x="0" y="0"/>
            <a:chExt cx="812800" cy="812800"/>
          </a:xfrm>
        </p:grpSpPr>
        <p:sp>
          <p:nvSpPr>
            <p:cNvPr id="237" name="Google Shape;237;g31638f2ec60_0_1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g31638f2ec60_0_11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" name="Google Shape;239;g31638f2ec60_0_113"/>
          <p:cNvGrpSpPr/>
          <p:nvPr/>
        </p:nvGrpSpPr>
        <p:grpSpPr>
          <a:xfrm>
            <a:off x="-1158781" y="5877822"/>
            <a:ext cx="1943649" cy="1943649"/>
            <a:chOff x="0" y="0"/>
            <a:chExt cx="812800" cy="812800"/>
          </a:xfrm>
        </p:grpSpPr>
        <p:sp>
          <p:nvSpPr>
            <p:cNvPr id="240" name="Google Shape;240;g31638f2ec60_0_1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4E338A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31638f2ec60_0_11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2" name="Google Shape;242;g31638f2ec60_0_113"/>
          <p:cNvGrpSpPr/>
          <p:nvPr/>
        </p:nvGrpSpPr>
        <p:grpSpPr>
          <a:xfrm>
            <a:off x="510537" y="7632591"/>
            <a:ext cx="548721" cy="548721"/>
            <a:chOff x="0" y="0"/>
            <a:chExt cx="812800" cy="812800"/>
          </a:xfrm>
        </p:grpSpPr>
        <p:sp>
          <p:nvSpPr>
            <p:cNvPr id="243" name="Google Shape;243;g31638f2ec60_0_1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3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g31638f2ec60_0_11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5" name="Google Shape;245;g31638f2ec60_0_113"/>
          <p:cNvGrpSpPr/>
          <p:nvPr/>
        </p:nvGrpSpPr>
        <p:grpSpPr>
          <a:xfrm>
            <a:off x="17316161" y="630565"/>
            <a:ext cx="1943649" cy="1943649"/>
            <a:chOff x="0" y="0"/>
            <a:chExt cx="812800" cy="812800"/>
          </a:xfrm>
        </p:grpSpPr>
        <p:sp>
          <p:nvSpPr>
            <p:cNvPr id="246" name="Google Shape;246;g31638f2ec60_0_1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0" cap="sq" cmpd="sng">
              <a:solidFill>
                <a:srgbClr val="6FBCF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31638f2ec60_0_11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8" name="Google Shape;248;g31638f2ec60_0_113"/>
          <p:cNvGrpSpPr/>
          <p:nvPr/>
        </p:nvGrpSpPr>
        <p:grpSpPr>
          <a:xfrm>
            <a:off x="16710580" y="2158272"/>
            <a:ext cx="548721" cy="548721"/>
            <a:chOff x="0" y="0"/>
            <a:chExt cx="812800" cy="812800"/>
          </a:xfrm>
        </p:grpSpPr>
        <p:sp>
          <p:nvSpPr>
            <p:cNvPr id="249" name="Google Shape;249;g31638f2ec60_0_1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31638f2ec60_0_11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1" name="Google Shape;251;g31638f2ec60_0_113"/>
          <p:cNvSpPr/>
          <p:nvPr/>
        </p:nvSpPr>
        <p:spPr>
          <a:xfrm>
            <a:off x="16624854" y="8424495"/>
            <a:ext cx="1408799" cy="1626388"/>
          </a:xfrm>
          <a:custGeom>
            <a:avLst/>
            <a:gdLst/>
            <a:ahLst/>
            <a:cxnLst/>
            <a:rect l="l" t="t" r="r" b="b"/>
            <a:pathLst>
              <a:path w="3096261" h="3068657" extrusionOk="0">
                <a:moveTo>
                  <a:pt x="0" y="0"/>
                </a:moveTo>
                <a:lnTo>
                  <a:pt x="3096261" y="0"/>
                </a:lnTo>
                <a:lnTo>
                  <a:pt x="3096261" y="3068656"/>
                </a:lnTo>
                <a:lnTo>
                  <a:pt x="0" y="30686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52" name="Google Shape;252;g31638f2ec60_0_113"/>
          <p:cNvSpPr txBox="1"/>
          <p:nvPr/>
        </p:nvSpPr>
        <p:spPr>
          <a:xfrm>
            <a:off x="129050" y="996850"/>
            <a:ext cx="6486000" cy="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lang="en-US" sz="5966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Et maintenant ?</a:t>
            </a:r>
            <a:endParaRPr sz="14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3" name="Google Shape;253;g31638f2ec60_0_113"/>
          <p:cNvSpPr txBox="1"/>
          <p:nvPr/>
        </p:nvSpPr>
        <p:spPr>
          <a:xfrm>
            <a:off x="1814188" y="2825850"/>
            <a:ext cx="5660400" cy="6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45" i="1" u="sng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Futurs features</a:t>
            </a:r>
            <a:endParaRPr sz="2445" i="1" u="sng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838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445"/>
              <a:buFont typeface="Poppins"/>
              <a:buChar char="●"/>
            </a:pPr>
            <a:r>
              <a:rPr lang="en-US" sz="24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Ajouter de nouveaux features : Mode “Collaboratif”</a:t>
            </a:r>
            <a:endParaRPr sz="24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838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445"/>
              <a:buFont typeface="Poppins"/>
              <a:buChar char="●"/>
            </a:pPr>
            <a:r>
              <a:rPr lang="en-US" sz="24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Un parcours “touriste” pour briser “la barrière de la langue”</a:t>
            </a:r>
            <a:endParaRPr sz="24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838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445"/>
              <a:buFont typeface="Poppins"/>
              <a:buChar char="●"/>
            </a:pPr>
            <a:r>
              <a:rPr lang="en-US" sz="24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Intégration avec l’API meto-connexion.com </a:t>
            </a:r>
            <a:r>
              <a:rPr lang="en-US" sz="18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(description textuelle, etape par etape, des changements de ligne en gare: “Tournez a droite, faites 3 pas”)</a:t>
            </a:r>
            <a:endParaRPr sz="18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838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445"/>
              <a:buFont typeface="Poppins"/>
              <a:buChar char="●"/>
            </a:pPr>
            <a:r>
              <a:rPr lang="en-US" sz="24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Connecter l’application au réseau de services pour les personnes en situation de handicap, pour la faire connaître</a:t>
            </a:r>
            <a:endParaRPr sz="24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5"/>
              <a:buFont typeface="Arial"/>
              <a:buNone/>
            </a:pPr>
            <a:endParaRPr sz="2245" b="0" i="0" u="none" strike="noStrike" cap="non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54" name="Google Shape;254;g31638f2ec60_0_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56599" y="1179275"/>
            <a:ext cx="8760650" cy="606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1065</Words>
  <Application>Microsoft Office PowerPoint</Application>
  <PresentationFormat>Personnalisé</PresentationFormat>
  <Paragraphs>94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Poppins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Clément Mandron</cp:lastModifiedBy>
  <cp:revision>1</cp:revision>
  <dcterms:created xsi:type="dcterms:W3CDTF">2006-08-16T00:00:00Z</dcterms:created>
  <dcterms:modified xsi:type="dcterms:W3CDTF">2024-11-26T17:07:40Z</dcterms:modified>
</cp:coreProperties>
</file>