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11rvd+c4k3/9TYHGz/ou30Aha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638f2ec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1638f2ec6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638f2ec6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1638f2ec60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38f2ec6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638f2ec6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638f2ec6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31638f2ec60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2" y="9233632"/>
            <a:ext cx="2667000" cy="77529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fr.wikipedia.org/wiki/Storytelling_(technique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hyperlink" Target="https://github.com/tmolcard/hackathon_idfm_octo_202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www.tldraw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"/>
          <p:cNvGrpSpPr/>
          <p:nvPr/>
        </p:nvGrpSpPr>
        <p:grpSpPr>
          <a:xfrm>
            <a:off x="-1585061" y="847874"/>
            <a:ext cx="8057749" cy="1362890"/>
            <a:chOff x="0" y="-47625"/>
            <a:chExt cx="2122206" cy="358951"/>
          </a:xfrm>
        </p:grpSpPr>
        <p:sp>
          <p:nvSpPr>
            <p:cNvPr id="86" name="Google Shape;86;p2"/>
            <p:cNvSpPr/>
            <p:nvPr/>
          </p:nvSpPr>
          <p:spPr>
            <a:xfrm>
              <a:off x="0" y="0"/>
              <a:ext cx="2122206" cy="311326"/>
            </a:xfrm>
            <a:custGeom>
              <a:rect b="b" l="l" r="r" t="t"/>
              <a:pathLst>
                <a:path extrusionOk="0" h="311326" w="2122206">
                  <a:moveTo>
                    <a:pt x="96080" y="0"/>
                  </a:moveTo>
                  <a:lnTo>
                    <a:pt x="2026125" y="0"/>
                  </a:lnTo>
                  <a:cubicBezTo>
                    <a:pt x="2079189" y="0"/>
                    <a:pt x="2122206" y="43017"/>
                    <a:pt x="2122206" y="96080"/>
                  </a:cubicBezTo>
                  <a:lnTo>
                    <a:pt x="2122206" y="215245"/>
                  </a:lnTo>
                  <a:cubicBezTo>
                    <a:pt x="2122206" y="268309"/>
                    <a:pt x="2079189" y="311326"/>
                    <a:pt x="2026125" y="311326"/>
                  </a:cubicBezTo>
                  <a:lnTo>
                    <a:pt x="96080" y="311326"/>
                  </a:lnTo>
                  <a:cubicBezTo>
                    <a:pt x="43017" y="311326"/>
                    <a:pt x="0" y="268309"/>
                    <a:pt x="0" y="215245"/>
                  </a:cubicBezTo>
                  <a:lnTo>
                    <a:pt x="0" y="96080"/>
                  </a:lnTo>
                  <a:cubicBezTo>
                    <a:pt x="0" y="43017"/>
                    <a:pt x="43017" y="0"/>
                    <a:pt x="9608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0" y="-47625"/>
              <a:ext cx="2122206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6867132" y="847874"/>
            <a:ext cx="1182064" cy="1362890"/>
            <a:chOff x="0" y="-47625"/>
            <a:chExt cx="311326" cy="358951"/>
          </a:xfrm>
        </p:grpSpPr>
        <p:sp>
          <p:nvSpPr>
            <p:cNvPr id="89" name="Google Shape;89;p2"/>
            <p:cNvSpPr/>
            <p:nvPr/>
          </p:nvSpPr>
          <p:spPr>
            <a:xfrm>
              <a:off x="0" y="0"/>
              <a:ext cx="311326" cy="311326"/>
            </a:xfrm>
            <a:custGeom>
              <a:rect b="b" l="l" r="r" t="t"/>
              <a:pathLst>
                <a:path extrusionOk="0" h="311326" w="311326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0" y="-47625"/>
              <a:ext cx="311326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9580335" y="-507963"/>
            <a:ext cx="8967515" cy="10967767"/>
            <a:chOff x="0" y="-47625"/>
            <a:chExt cx="2361799" cy="2888611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2361799" cy="2840986"/>
            </a:xfrm>
            <a:custGeom>
              <a:rect b="b" l="l" r="r" t="t"/>
              <a:pathLst>
                <a:path extrusionOk="0" h="2840986" w="2361799">
                  <a:moveTo>
                    <a:pt x="0" y="0"/>
                  </a:moveTo>
                  <a:lnTo>
                    <a:pt x="2361799" y="0"/>
                  </a:lnTo>
                  <a:lnTo>
                    <a:pt x="2361799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</p:sp>
        <p:sp>
          <p:nvSpPr>
            <p:cNvPr id="93" name="Google Shape;93;p2"/>
            <p:cNvSpPr txBox="1"/>
            <p:nvPr/>
          </p:nvSpPr>
          <p:spPr>
            <a:xfrm>
              <a:off x="0" y="-47625"/>
              <a:ext cx="2361799" cy="2888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3229404" y="-1135474"/>
            <a:ext cx="1943678" cy="1943678"/>
            <a:chOff x="0" y="0"/>
            <a:chExt cx="812800" cy="8128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2955044" y="667194"/>
            <a:ext cx="548720" cy="548720"/>
            <a:chOff x="0" y="0"/>
            <a:chExt cx="812800" cy="812800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/>
          <p:nvPr/>
        </p:nvSpPr>
        <p:spPr>
          <a:xfrm>
            <a:off x="8893950" y="7986751"/>
            <a:ext cx="2635599" cy="1858097"/>
          </a:xfrm>
          <a:custGeom>
            <a:rect b="b" l="l" r="r" t="t"/>
            <a:pathLst>
              <a:path extrusionOk="0" h="2984895" w="4233894">
                <a:moveTo>
                  <a:pt x="0" y="0"/>
                </a:moveTo>
                <a:lnTo>
                  <a:pt x="4233894" y="0"/>
                </a:lnTo>
                <a:lnTo>
                  <a:pt x="4233894" y="2984895"/>
                </a:lnTo>
                <a:lnTo>
                  <a:pt x="0" y="2984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7" name="Google Shape;107;p2"/>
          <p:cNvGrpSpPr/>
          <p:nvPr/>
        </p:nvGrpSpPr>
        <p:grpSpPr>
          <a:xfrm>
            <a:off x="10783926" y="3346000"/>
            <a:ext cx="6956578" cy="3961125"/>
            <a:chOff x="-18" y="-114293"/>
            <a:chExt cx="7105800" cy="528150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-18" y="-114293"/>
              <a:ext cx="7105800" cy="6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8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16"/>
                <a:buFont typeface="Arial"/>
                <a:buNone/>
              </a:pPr>
              <a:r>
                <a:rPr b="1" i="0" lang="en-US" sz="3216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Conseils pour un bon pitch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-18" y="836107"/>
              <a:ext cx="7105800" cy="43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Avoir un problème clairement énoncer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Une proposition énoncée simplement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 aperçu de la solution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Mentionner les problèmes surmontés (pensez au </a:t>
              </a:r>
              <a:r>
                <a:rPr b="0" i="0" lang="en-US" sz="2245" u="sng" cap="none" strike="noStrike">
                  <a:solidFill>
                    <a:schemeClr val="hlink"/>
                  </a:solidFill>
                  <a:latin typeface="Poppins"/>
                  <a:ea typeface="Poppins"/>
                  <a:cs typeface="Poppins"/>
                  <a:sym typeface="Poppins"/>
                  <a:hlinkClick r:id="rId4"/>
                </a:rPr>
                <a:t>storytelling </a:t>
              </a: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!)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45"/>
                <a:buFont typeface="Poppins"/>
                <a:buChar char="●"/>
              </a:pPr>
              <a:r>
                <a:rPr b="0" i="0" lang="en-US" sz="2245" u="none" cap="none" strike="noStrike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Un plan d’action pour se projeter dans la suite et attirer l’oeil du jury</a:t>
              </a:r>
              <a:endParaRPr b="0" i="0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10" name="Google Shape;110;p2"/>
          <p:cNvSpPr txBox="1"/>
          <p:nvPr/>
        </p:nvSpPr>
        <p:spPr>
          <a:xfrm>
            <a:off x="728825" y="2780750"/>
            <a:ext cx="7833600" cy="7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Objectifs</a:t>
            </a:r>
            <a:endParaRPr b="1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Convaincre le jury que votre solution :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répond à un problème (qui provient de votre défi)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est techniquement satisfaisante et / ou enthousiasmante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5845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045"/>
              <a:buFont typeface="Poppins"/>
              <a:buChar char="●"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est prête pour les prochaines étapes : pitcher votre projet, c’est vous projeter dans sa future mise en œuvre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… le tout en 4 minutes chrono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Pour cela, on a préparé des diapositives types que vous pouvez utiliser </a:t>
            </a:r>
            <a:r>
              <a:rPr b="0" i="1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(les titres et zones de textes sont à remplacer avec votre contenu)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. Utilisez votre ReadMe pour les compléter !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Attention ! + de diapositive = + temps</a:t>
            </a:r>
            <a:r>
              <a:rPr b="0" i="0" lang="en-US" sz="20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(4 diapositives = 1 minute de temps de parole par diapositive).</a:t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t/>
            </a:r>
            <a:endParaRPr b="0" i="0" sz="20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55350" y="996850"/>
            <a:ext cx="5680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consignes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1980750" y="667200"/>
            <a:ext cx="4303800" cy="185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Diapositive à masquer / supprimer avant le pitch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"/>
          <p:cNvGrpSpPr/>
          <p:nvPr/>
        </p:nvGrpSpPr>
        <p:grpSpPr>
          <a:xfrm>
            <a:off x="4398975" y="5515375"/>
            <a:ext cx="14666487" cy="1362901"/>
            <a:chOff x="0" y="-47625"/>
            <a:chExt cx="3804931" cy="358951"/>
          </a:xfrm>
        </p:grpSpPr>
        <p:sp>
          <p:nvSpPr>
            <p:cNvPr id="118" name="Google Shape;118;p1"/>
            <p:cNvSpPr/>
            <p:nvPr/>
          </p:nvSpPr>
          <p:spPr>
            <a:xfrm>
              <a:off x="0" y="0"/>
              <a:ext cx="3804931" cy="311326"/>
            </a:xfrm>
            <a:custGeom>
              <a:rect b="b" l="l" r="r" t="t"/>
              <a:pathLst>
                <a:path extrusionOk="0" h="311326" w="3804931">
                  <a:moveTo>
                    <a:pt x="53589" y="0"/>
                  </a:moveTo>
                  <a:lnTo>
                    <a:pt x="3751342" y="0"/>
                  </a:lnTo>
                  <a:cubicBezTo>
                    <a:pt x="3765555" y="0"/>
                    <a:pt x="3779185" y="5646"/>
                    <a:pt x="3789235" y="15696"/>
                  </a:cubicBezTo>
                  <a:cubicBezTo>
                    <a:pt x="3799285" y="25746"/>
                    <a:pt x="3804931" y="39376"/>
                    <a:pt x="3804931" y="53589"/>
                  </a:cubicBezTo>
                  <a:lnTo>
                    <a:pt x="3804931" y="257737"/>
                  </a:lnTo>
                  <a:cubicBezTo>
                    <a:pt x="3804931" y="271949"/>
                    <a:pt x="3799285" y="285580"/>
                    <a:pt x="3789235" y="295630"/>
                  </a:cubicBezTo>
                  <a:cubicBezTo>
                    <a:pt x="3779185" y="305680"/>
                    <a:pt x="3765555" y="311326"/>
                    <a:pt x="3751342" y="311326"/>
                  </a:cubicBezTo>
                  <a:lnTo>
                    <a:pt x="53589" y="311326"/>
                  </a:lnTo>
                  <a:cubicBezTo>
                    <a:pt x="39376" y="311326"/>
                    <a:pt x="25746" y="305680"/>
                    <a:pt x="15696" y="295630"/>
                  </a:cubicBezTo>
                  <a:cubicBezTo>
                    <a:pt x="5646" y="285580"/>
                    <a:pt x="0" y="271949"/>
                    <a:pt x="0" y="257737"/>
                  </a:cubicBezTo>
                  <a:lnTo>
                    <a:pt x="0" y="53589"/>
                  </a:lnTo>
                  <a:cubicBezTo>
                    <a:pt x="0" y="39376"/>
                    <a:pt x="5646" y="25746"/>
                    <a:pt x="15696" y="15696"/>
                  </a:cubicBezTo>
                  <a:cubicBezTo>
                    <a:pt x="25746" y="5646"/>
                    <a:pt x="39376" y="0"/>
                    <a:pt x="53589" y="0"/>
                  </a:cubicBezTo>
                  <a:close/>
                </a:path>
              </a:pathLst>
            </a:custGeom>
            <a:solidFill>
              <a:srgbClr val="4F3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 txBox="1"/>
            <p:nvPr/>
          </p:nvSpPr>
          <p:spPr>
            <a:xfrm>
              <a:off x="0" y="-47625"/>
              <a:ext cx="3804931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"/>
          <p:cNvSpPr txBox="1"/>
          <p:nvPr/>
        </p:nvSpPr>
        <p:spPr>
          <a:xfrm>
            <a:off x="4683025" y="5813700"/>
            <a:ext cx="11014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 </a:t>
            </a: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 </a:t>
            </a: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b="1" lang="en-US" sz="59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Mob’IA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1" title="Logo illustre╠ü_Hackathon IA Mobilites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1613" y="69400"/>
            <a:ext cx="12044774" cy="5587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4398975" y="7401350"/>
            <a:ext cx="13739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Défi 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 &amp; 3</a:t>
            </a:r>
            <a:r>
              <a:rPr b="0" i="0" lang="en-US" sz="2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-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Améliorer l'accessibilité des services de mobilité &amp; Construire une boîte à outils pour accélérer le développement de l’IA au service des usagers</a:t>
            </a:r>
            <a:endParaRPr b="0" i="0" sz="2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oppins"/>
              <a:buChar char="●"/>
            </a:pPr>
            <a:r>
              <a:rPr b="0" i="0" lang="en-US" sz="27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Lien Github </a:t>
            </a:r>
            <a:endParaRPr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"/>
              <a:buChar char="●"/>
            </a:pPr>
            <a:r>
              <a:rPr b="0" i="0" lang="en-US" sz="2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Membres de l’équipes : Calvin, Jean-Charles, Mathilda, Michel et Théoph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ile</a:t>
            </a:r>
            <a:endParaRPr b="0" i="0" sz="2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-1585024" y="1028700"/>
            <a:ext cx="18286603" cy="1182260"/>
          </a:xfrm>
          <a:custGeom>
            <a:rect b="b" l="l" r="r" t="t"/>
            <a:pathLst>
              <a:path extrusionOk="0" h="311326" w="1688124">
                <a:moveTo>
                  <a:pt x="120786" y="0"/>
                </a:moveTo>
                <a:lnTo>
                  <a:pt x="1567337" y="0"/>
                </a:lnTo>
                <a:cubicBezTo>
                  <a:pt x="1634046" y="0"/>
                  <a:pt x="1688124" y="54078"/>
                  <a:pt x="1688124" y="120786"/>
                </a:cubicBezTo>
                <a:lnTo>
                  <a:pt x="1688124" y="190539"/>
                </a:lnTo>
                <a:cubicBezTo>
                  <a:pt x="1688124" y="257248"/>
                  <a:pt x="1634046" y="311326"/>
                  <a:pt x="1567337" y="311326"/>
                </a:cubicBezTo>
                <a:lnTo>
                  <a:pt x="120786" y="311326"/>
                </a:lnTo>
                <a:cubicBezTo>
                  <a:pt x="54078" y="311326"/>
                  <a:pt x="0" y="257248"/>
                  <a:pt x="0" y="190539"/>
                </a:cubicBezTo>
                <a:lnTo>
                  <a:pt x="0" y="120786"/>
                </a:lnTo>
                <a:cubicBezTo>
                  <a:pt x="0" y="54078"/>
                  <a:pt x="54078" y="0"/>
                  <a:pt x="120786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3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3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3"/>
          <p:cNvGrpSpPr/>
          <p:nvPr/>
        </p:nvGrpSpPr>
        <p:grpSpPr>
          <a:xfrm>
            <a:off x="4027384" y="9589521"/>
            <a:ext cx="1943678" cy="1943678"/>
            <a:chOff x="0" y="0"/>
            <a:chExt cx="812800" cy="812800"/>
          </a:xfrm>
        </p:grpSpPr>
        <p:sp>
          <p:nvSpPr>
            <p:cNvPr id="135" name="Google Shape;13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3723135" y="9258300"/>
            <a:ext cx="548720" cy="548720"/>
            <a:chOff x="0" y="0"/>
            <a:chExt cx="812800" cy="812800"/>
          </a:xfrm>
        </p:grpSpPr>
        <p:sp>
          <p:nvSpPr>
            <p:cNvPr id="138" name="Google Shape;13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3"/>
          <p:cNvSpPr/>
          <p:nvPr/>
        </p:nvSpPr>
        <p:spPr>
          <a:xfrm>
            <a:off x="8766162" y="8380650"/>
            <a:ext cx="12700215" cy="1467911"/>
          </a:xfrm>
          <a:custGeom>
            <a:rect b="b" l="l" r="r" t="t"/>
            <a:pathLst>
              <a:path extrusionOk="0" h="1467911" w="12700215">
                <a:moveTo>
                  <a:pt x="0" y="0"/>
                </a:moveTo>
                <a:lnTo>
                  <a:pt x="12700215" y="0"/>
                </a:lnTo>
                <a:lnTo>
                  <a:pt x="12700215" y="1467911"/>
                </a:lnTo>
                <a:lnTo>
                  <a:pt x="0" y="1467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3"/>
          <p:cNvSpPr/>
          <p:nvPr/>
        </p:nvSpPr>
        <p:spPr>
          <a:xfrm>
            <a:off x="265368" y="6242785"/>
            <a:ext cx="1530840" cy="3900614"/>
          </a:xfrm>
          <a:custGeom>
            <a:rect b="b" l="l" r="r" t="t"/>
            <a:pathLst>
              <a:path extrusionOk="0" h="3900614" w="1530840">
                <a:moveTo>
                  <a:pt x="0" y="0"/>
                </a:moveTo>
                <a:lnTo>
                  <a:pt x="1530840" y="0"/>
                </a:lnTo>
                <a:lnTo>
                  <a:pt x="1530840" y="3900614"/>
                </a:lnTo>
                <a:lnTo>
                  <a:pt x="0" y="3900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2" name="Google Shape;142;p3"/>
          <p:cNvGrpSpPr/>
          <p:nvPr/>
        </p:nvGrpSpPr>
        <p:grpSpPr>
          <a:xfrm>
            <a:off x="1336575" y="2707001"/>
            <a:ext cx="7325239" cy="3312961"/>
            <a:chOff x="-4192398" y="-1102900"/>
            <a:chExt cx="12990315" cy="4417282"/>
          </a:xfrm>
        </p:grpSpPr>
        <p:sp>
          <p:nvSpPr>
            <p:cNvPr id="143" name="Google Shape;143;p3"/>
            <p:cNvSpPr txBox="1"/>
            <p:nvPr/>
          </p:nvSpPr>
          <p:spPr>
            <a:xfrm>
              <a:off x="-4192383" y="-1102900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Le problème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-4192398" y="273582"/>
              <a:ext cx="12990300" cy="30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Comment faciliter l’usage des outils &amp; des données d’IDFM pour tous ?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Comment rendre les applications d’IDFM plus accessibles ?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r>
                <a:t/>
              </a:r>
              <a:endParaRPr b="0" i="0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5" name="Google Shape;145;p3"/>
          <p:cNvSpPr txBox="1"/>
          <p:nvPr/>
        </p:nvSpPr>
        <p:spPr>
          <a:xfrm>
            <a:off x="1028700" y="996850"/>
            <a:ext cx="150762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problème et la solution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17316161" y="630565"/>
            <a:ext cx="1943678" cy="1943678"/>
            <a:chOff x="0" y="0"/>
            <a:chExt cx="812800" cy="812800"/>
          </a:xfrm>
        </p:grpSpPr>
        <p:sp>
          <p:nvSpPr>
            <p:cNvPr id="147" name="Google Shape;14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16710580" y="2158272"/>
            <a:ext cx="548720" cy="548720"/>
            <a:chOff x="0" y="0"/>
            <a:chExt cx="812800" cy="812800"/>
          </a:xfrm>
        </p:grpSpPr>
        <p:sp>
          <p:nvSpPr>
            <p:cNvPr id="150" name="Google Shape;15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9734675" y="4701176"/>
            <a:ext cx="7325239" cy="3796936"/>
            <a:chOff x="-4192398" y="-1102900"/>
            <a:chExt cx="12990315" cy="5062582"/>
          </a:xfrm>
        </p:grpSpPr>
        <p:sp>
          <p:nvSpPr>
            <p:cNvPr id="153" name="Google Shape;153;p3"/>
            <p:cNvSpPr txBox="1"/>
            <p:nvPr/>
          </p:nvSpPr>
          <p:spPr>
            <a:xfrm>
              <a:off x="-4192383" y="-1102900"/>
              <a:ext cx="12990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La solution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-4192398" y="273582"/>
              <a:ext cx="12990300" cy="36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Mettre à profit la puissance des LLMs dans la recherche d’itinéraire &amp; de l’information voyageur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-371157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01010"/>
                </a:buClr>
                <a:buSzPts val="2245"/>
                <a:buFont typeface="Poppins"/>
                <a:buChar char="-"/>
              </a:pPr>
              <a:r>
                <a:rPr lang="en-US" sz="2245">
                  <a:solidFill>
                    <a:srgbClr val="101010"/>
                  </a:solidFill>
                  <a:latin typeface="Poppins"/>
                  <a:ea typeface="Poppins"/>
                  <a:cs typeface="Poppins"/>
                  <a:sym typeface="Poppins"/>
                </a:rPr>
                <a:t>Assistant vocal de recherche d’itinéraire et d’informations voyageurs</a:t>
              </a:r>
              <a:endParaRPr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r>
                <a:t/>
              </a:r>
              <a:endParaRPr b="0" i="0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g31638f2ec60_0_13"/>
          <p:cNvGrpSpPr/>
          <p:nvPr/>
        </p:nvGrpSpPr>
        <p:grpSpPr>
          <a:xfrm>
            <a:off x="-1585061" y="328598"/>
            <a:ext cx="6527179" cy="1363467"/>
            <a:chOff x="0" y="-47625"/>
            <a:chExt cx="1719081" cy="359100"/>
          </a:xfrm>
        </p:grpSpPr>
        <p:sp>
          <p:nvSpPr>
            <p:cNvPr id="160" name="Google Shape;160;g31638f2ec60_0_13"/>
            <p:cNvSpPr/>
            <p:nvPr/>
          </p:nvSpPr>
          <p:spPr>
            <a:xfrm>
              <a:off x="0" y="0"/>
              <a:ext cx="1719081" cy="311326"/>
            </a:xfrm>
            <a:custGeom>
              <a:rect b="b" l="l" r="r" t="t"/>
              <a:pathLst>
                <a:path extrusionOk="0" h="311326" w="1719081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1638f2ec60_0_13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g31638f2ec60_0_13"/>
          <p:cNvGrpSpPr/>
          <p:nvPr/>
        </p:nvGrpSpPr>
        <p:grpSpPr>
          <a:xfrm>
            <a:off x="5214134" y="546698"/>
            <a:ext cx="2018508" cy="1363467"/>
            <a:chOff x="0" y="-47625"/>
            <a:chExt cx="531620" cy="359100"/>
          </a:xfrm>
        </p:grpSpPr>
        <p:sp>
          <p:nvSpPr>
            <p:cNvPr id="163" name="Google Shape;163;g31638f2ec60_0_13"/>
            <p:cNvSpPr/>
            <p:nvPr/>
          </p:nvSpPr>
          <p:spPr>
            <a:xfrm>
              <a:off x="0" y="0"/>
              <a:ext cx="531620" cy="311326"/>
            </a:xfrm>
            <a:custGeom>
              <a:rect b="b" l="l" r="r" t="t"/>
              <a:pathLst>
                <a:path extrusionOk="0" h="311326" w="53162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1638f2ec60_0_13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g31638f2ec60_0_13"/>
          <p:cNvGrpSpPr/>
          <p:nvPr/>
        </p:nvGrpSpPr>
        <p:grpSpPr>
          <a:xfrm>
            <a:off x="7504654" y="546698"/>
            <a:ext cx="1183494" cy="1363467"/>
            <a:chOff x="0" y="-47625"/>
            <a:chExt cx="311700" cy="359100"/>
          </a:xfrm>
        </p:grpSpPr>
        <p:sp>
          <p:nvSpPr>
            <p:cNvPr id="166" name="Google Shape;166;g31638f2ec60_0_13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31638f2ec60_0_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g31638f2ec60_0_13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169" name="Google Shape;169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g31638f2ec60_0_13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172" name="Google Shape;172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g31638f2ec60_0_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175" name="Google Shape;175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g31638f2ec60_0_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178" name="Google Shape;178;g31638f2ec60_0_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1638f2ec60_0_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g31638f2ec60_0_13"/>
          <p:cNvSpPr/>
          <p:nvPr/>
        </p:nvSpPr>
        <p:spPr>
          <a:xfrm>
            <a:off x="11472773" y="541714"/>
            <a:ext cx="1388333" cy="1373436"/>
          </a:xfrm>
          <a:custGeom>
            <a:rect b="b" l="l" r="r" t="t"/>
            <a:pathLst>
              <a:path extrusionOk="0" h="1373436" w="1388333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g31638f2ec60_0_13"/>
          <p:cNvSpPr txBox="1"/>
          <p:nvPr/>
        </p:nvSpPr>
        <p:spPr>
          <a:xfrm>
            <a:off x="1028700" y="630564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Démo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g31638f2ec60_0_13"/>
          <p:cNvSpPr/>
          <p:nvPr/>
        </p:nvSpPr>
        <p:spPr>
          <a:xfrm>
            <a:off x="7778872" y="3321471"/>
            <a:ext cx="9691797" cy="6042230"/>
          </a:xfrm>
          <a:custGeom>
            <a:rect b="b" l="l" r="r" t="t"/>
            <a:pathLst>
              <a:path extrusionOk="0" h="4159883" w="5838432">
                <a:moveTo>
                  <a:pt x="0" y="0"/>
                </a:moveTo>
                <a:lnTo>
                  <a:pt x="5838432" y="0"/>
                </a:lnTo>
                <a:lnTo>
                  <a:pt x="5838432" y="4159883"/>
                </a:lnTo>
                <a:lnTo>
                  <a:pt x="0" y="4159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3" name="Google Shape;183;g31638f2ec60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676" y="3872322"/>
            <a:ext cx="8781358" cy="494308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1638f2ec60_0_13"/>
          <p:cNvSpPr/>
          <p:nvPr/>
        </p:nvSpPr>
        <p:spPr>
          <a:xfrm>
            <a:off x="1589827" y="25742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0" y="0"/>
                </a:lnTo>
                <a:lnTo>
                  <a:pt x="2917680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5" name="Google Shape;185;g31638f2ec60_0_13"/>
          <p:cNvPicPr preferRelativeResize="0"/>
          <p:nvPr/>
        </p:nvPicPr>
        <p:blipFill rotWithShape="1">
          <a:blip r:embed="rId5">
            <a:alphaModFix/>
          </a:blip>
          <a:srcRect b="0" l="19997" r="25910" t="0"/>
          <a:stretch/>
        </p:blipFill>
        <p:spPr>
          <a:xfrm>
            <a:off x="1726625" y="3065950"/>
            <a:ext cx="2611451" cy="308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1638f2ec60_0_148"/>
          <p:cNvGrpSpPr/>
          <p:nvPr/>
        </p:nvGrpSpPr>
        <p:grpSpPr>
          <a:xfrm>
            <a:off x="-1585061" y="847873"/>
            <a:ext cx="6527179" cy="1363467"/>
            <a:chOff x="0" y="-47625"/>
            <a:chExt cx="1719081" cy="359100"/>
          </a:xfrm>
        </p:grpSpPr>
        <p:sp>
          <p:nvSpPr>
            <p:cNvPr id="191" name="Google Shape;191;g31638f2ec60_0_148"/>
            <p:cNvSpPr/>
            <p:nvPr/>
          </p:nvSpPr>
          <p:spPr>
            <a:xfrm>
              <a:off x="0" y="0"/>
              <a:ext cx="1719081" cy="311326"/>
            </a:xfrm>
            <a:custGeom>
              <a:rect b="b" l="l" r="r" t="t"/>
              <a:pathLst>
                <a:path extrusionOk="0" h="311326" w="1719081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1638f2ec60_0_148"/>
            <p:cNvSpPr txBox="1"/>
            <p:nvPr/>
          </p:nvSpPr>
          <p:spPr>
            <a:xfrm>
              <a:off x="0" y="-47625"/>
              <a:ext cx="1719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g31638f2ec60_0_148"/>
          <p:cNvGrpSpPr/>
          <p:nvPr/>
        </p:nvGrpSpPr>
        <p:grpSpPr>
          <a:xfrm>
            <a:off x="5214134" y="847873"/>
            <a:ext cx="2018508" cy="1363467"/>
            <a:chOff x="0" y="-47625"/>
            <a:chExt cx="531620" cy="359100"/>
          </a:xfrm>
        </p:grpSpPr>
        <p:sp>
          <p:nvSpPr>
            <p:cNvPr id="194" name="Google Shape;194;g31638f2ec60_0_148"/>
            <p:cNvSpPr/>
            <p:nvPr/>
          </p:nvSpPr>
          <p:spPr>
            <a:xfrm>
              <a:off x="0" y="0"/>
              <a:ext cx="531620" cy="311326"/>
            </a:xfrm>
            <a:custGeom>
              <a:rect b="b" l="l" r="r" t="t"/>
              <a:pathLst>
                <a:path extrusionOk="0" h="311326" w="53162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1638f2ec60_0_148"/>
            <p:cNvSpPr txBox="1"/>
            <p:nvPr/>
          </p:nvSpPr>
          <p:spPr>
            <a:xfrm>
              <a:off x="0" y="-47625"/>
              <a:ext cx="531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g31638f2ec60_0_148"/>
          <p:cNvGrpSpPr/>
          <p:nvPr/>
        </p:nvGrpSpPr>
        <p:grpSpPr>
          <a:xfrm>
            <a:off x="7508854" y="847873"/>
            <a:ext cx="1183494" cy="1363467"/>
            <a:chOff x="0" y="-47625"/>
            <a:chExt cx="311700" cy="359100"/>
          </a:xfrm>
        </p:grpSpPr>
        <p:sp>
          <p:nvSpPr>
            <p:cNvPr id="197" name="Google Shape;197;g31638f2ec60_0_148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1638f2ec60_0_148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31638f2ec60_0_148"/>
          <p:cNvGrpSpPr/>
          <p:nvPr/>
        </p:nvGrpSpPr>
        <p:grpSpPr>
          <a:xfrm>
            <a:off x="15116269" y="9589521"/>
            <a:ext cx="1943649" cy="1943649"/>
            <a:chOff x="0" y="0"/>
            <a:chExt cx="812800" cy="812800"/>
          </a:xfrm>
        </p:grpSpPr>
        <p:sp>
          <p:nvSpPr>
            <p:cNvPr id="200" name="Google Shape;200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g31638f2ec60_0_148"/>
          <p:cNvGrpSpPr/>
          <p:nvPr/>
        </p:nvGrpSpPr>
        <p:grpSpPr>
          <a:xfrm>
            <a:off x="16786255" y="9040801"/>
            <a:ext cx="548721" cy="548721"/>
            <a:chOff x="0" y="0"/>
            <a:chExt cx="812800" cy="812800"/>
          </a:xfrm>
        </p:grpSpPr>
        <p:sp>
          <p:nvSpPr>
            <p:cNvPr id="203" name="Google Shape;203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g31638f2ec60_0_148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06" name="Google Shape;206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g31638f2ec60_0_148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09" name="Google Shape;209;g31638f2ec60_0_1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1638f2ec60_0_14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g31638f2ec60_0_148"/>
          <p:cNvSpPr/>
          <p:nvPr/>
        </p:nvSpPr>
        <p:spPr>
          <a:xfrm>
            <a:off x="11472773" y="933014"/>
            <a:ext cx="1388333" cy="1373436"/>
          </a:xfrm>
          <a:custGeom>
            <a:rect b="b" l="l" r="r" t="t"/>
            <a:pathLst>
              <a:path extrusionOk="0" h="1373436" w="1388333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g31638f2ec60_0_148"/>
          <p:cNvSpPr txBox="1"/>
          <p:nvPr/>
        </p:nvSpPr>
        <p:spPr>
          <a:xfrm>
            <a:off x="1093200" y="1160577"/>
            <a:ext cx="34788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Schéma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g31638f2ec60_0_148"/>
          <p:cNvSpPr/>
          <p:nvPr/>
        </p:nvSpPr>
        <p:spPr>
          <a:xfrm>
            <a:off x="1219525" y="3038850"/>
            <a:ext cx="15491100" cy="65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Ajouter un schéma qui décrit le fonctionnement général du projets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Outil pour faire des schéma exportable en .png :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https://www.tldraw.com/</a:t>
            </a: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g31638f2ec60_0_78"/>
          <p:cNvGrpSpPr/>
          <p:nvPr/>
        </p:nvGrpSpPr>
        <p:grpSpPr>
          <a:xfrm>
            <a:off x="-1585042" y="847876"/>
            <a:ext cx="13764105" cy="1363467"/>
            <a:chOff x="0" y="-47625"/>
            <a:chExt cx="2093400" cy="359100"/>
          </a:xfrm>
        </p:grpSpPr>
        <p:sp>
          <p:nvSpPr>
            <p:cNvPr id="219" name="Google Shape;219;g31638f2ec60_0_78"/>
            <p:cNvSpPr/>
            <p:nvPr/>
          </p:nvSpPr>
          <p:spPr>
            <a:xfrm>
              <a:off x="0" y="0"/>
              <a:ext cx="2093267" cy="311326"/>
            </a:xfrm>
            <a:custGeom>
              <a:rect b="b" l="l" r="r" t="t"/>
              <a:pathLst>
                <a:path extrusionOk="0" h="311326" w="2093267">
                  <a:moveTo>
                    <a:pt x="97409" y="0"/>
                  </a:moveTo>
                  <a:lnTo>
                    <a:pt x="1995858" y="0"/>
                  </a:lnTo>
                  <a:cubicBezTo>
                    <a:pt x="2049656" y="0"/>
                    <a:pt x="2093267" y="43611"/>
                    <a:pt x="2093267" y="97409"/>
                  </a:cubicBezTo>
                  <a:lnTo>
                    <a:pt x="2093267" y="213917"/>
                  </a:lnTo>
                  <a:cubicBezTo>
                    <a:pt x="2093267" y="267714"/>
                    <a:pt x="2049656" y="311326"/>
                    <a:pt x="1995858" y="311326"/>
                  </a:cubicBezTo>
                  <a:lnTo>
                    <a:pt x="97409" y="311326"/>
                  </a:lnTo>
                  <a:cubicBezTo>
                    <a:pt x="43611" y="311326"/>
                    <a:pt x="0" y="267714"/>
                    <a:pt x="0" y="213917"/>
                  </a:cubicBezTo>
                  <a:lnTo>
                    <a:pt x="0" y="97409"/>
                  </a:lnTo>
                  <a:cubicBezTo>
                    <a:pt x="0" y="43611"/>
                    <a:pt x="43611" y="0"/>
                    <a:pt x="97409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31638f2ec60_0_78"/>
            <p:cNvSpPr txBox="1"/>
            <p:nvPr/>
          </p:nvSpPr>
          <p:spPr>
            <a:xfrm>
              <a:off x="0" y="-47625"/>
              <a:ext cx="2093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g31638f2ec60_0_78"/>
          <p:cNvSpPr/>
          <p:nvPr/>
        </p:nvSpPr>
        <p:spPr>
          <a:xfrm>
            <a:off x="12594865" y="1028700"/>
            <a:ext cx="1183624" cy="1182260"/>
          </a:xfrm>
          <a:custGeom>
            <a:rect b="b" l="l" r="r" t="t"/>
            <a:pathLst>
              <a:path extrusionOk="0" h="311326" w="311685">
                <a:moveTo>
                  <a:pt x="155663" y="0"/>
                </a:moveTo>
                <a:lnTo>
                  <a:pt x="156023" y="0"/>
                </a:lnTo>
                <a:cubicBezTo>
                  <a:pt x="241993" y="0"/>
                  <a:pt x="311685" y="69693"/>
                  <a:pt x="311685" y="155663"/>
                </a:cubicBezTo>
                <a:lnTo>
                  <a:pt x="311685" y="155663"/>
                </a:lnTo>
                <a:cubicBezTo>
                  <a:pt x="311685" y="196947"/>
                  <a:pt x="295285" y="236541"/>
                  <a:pt x="266093" y="265733"/>
                </a:cubicBezTo>
                <a:cubicBezTo>
                  <a:pt x="236900" y="294925"/>
                  <a:pt x="197307" y="311326"/>
                  <a:pt x="156023" y="311326"/>
                </a:cubicBezTo>
                <a:lnTo>
                  <a:pt x="155663" y="311326"/>
                </a:lnTo>
                <a:cubicBezTo>
                  <a:pt x="69693" y="311326"/>
                  <a:pt x="0" y="241633"/>
                  <a:pt x="0" y="155663"/>
                </a:cubicBezTo>
                <a:lnTo>
                  <a:pt x="0" y="155663"/>
                </a:lnTo>
                <a:cubicBezTo>
                  <a:pt x="0" y="69693"/>
                  <a:pt x="69693" y="0"/>
                  <a:pt x="155663" y="0"/>
                </a:cubicBezTo>
                <a:close/>
              </a:path>
            </a:pathLst>
          </a:custGeom>
          <a:solidFill>
            <a:srgbClr val="4E33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g31638f2ec60_0_78"/>
          <p:cNvGrpSpPr/>
          <p:nvPr/>
        </p:nvGrpSpPr>
        <p:grpSpPr>
          <a:xfrm>
            <a:off x="-593336" y="4721896"/>
            <a:ext cx="19141255" cy="5737871"/>
            <a:chOff x="0" y="-47625"/>
            <a:chExt cx="5041285" cy="1511199"/>
          </a:xfrm>
        </p:grpSpPr>
        <p:sp>
          <p:nvSpPr>
            <p:cNvPr id="223" name="Google Shape;223;g31638f2ec60_0_78"/>
            <p:cNvSpPr/>
            <p:nvPr/>
          </p:nvSpPr>
          <p:spPr>
            <a:xfrm>
              <a:off x="0" y="0"/>
              <a:ext cx="5041285" cy="1463574"/>
            </a:xfrm>
            <a:custGeom>
              <a:rect b="b" l="l" r="r" t="t"/>
              <a:pathLst>
                <a:path extrusionOk="0" h="1463574" w="5041285">
                  <a:moveTo>
                    <a:pt x="0" y="0"/>
                  </a:moveTo>
                  <a:lnTo>
                    <a:pt x="5041285" y="0"/>
                  </a:lnTo>
                  <a:lnTo>
                    <a:pt x="5041285" y="1463574"/>
                  </a:lnTo>
                  <a:lnTo>
                    <a:pt x="0" y="1463574"/>
                  </a:ln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</p:sp>
        <p:sp>
          <p:nvSpPr>
            <p:cNvPr id="224" name="Google Shape;224;g31638f2ec60_0_78"/>
            <p:cNvSpPr txBox="1"/>
            <p:nvPr/>
          </p:nvSpPr>
          <p:spPr>
            <a:xfrm>
              <a:off x="0" y="-47625"/>
              <a:ext cx="5041200" cy="15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g31638f2ec60_0_78"/>
          <p:cNvGrpSpPr/>
          <p:nvPr/>
        </p:nvGrpSpPr>
        <p:grpSpPr>
          <a:xfrm>
            <a:off x="1028700" y="9589521"/>
            <a:ext cx="1943649" cy="1943649"/>
            <a:chOff x="0" y="0"/>
            <a:chExt cx="812800" cy="812800"/>
          </a:xfrm>
        </p:grpSpPr>
        <p:sp>
          <p:nvSpPr>
            <p:cNvPr id="226" name="Google Shape;226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g31638f2ec60_0_78"/>
          <p:cNvGrpSpPr/>
          <p:nvPr/>
        </p:nvGrpSpPr>
        <p:grpSpPr>
          <a:xfrm>
            <a:off x="2698686" y="9040801"/>
            <a:ext cx="548721" cy="548721"/>
            <a:chOff x="0" y="0"/>
            <a:chExt cx="812800" cy="812800"/>
          </a:xfrm>
        </p:grpSpPr>
        <p:sp>
          <p:nvSpPr>
            <p:cNvPr id="229" name="Google Shape;229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g31638f2ec60_0_78"/>
          <p:cNvGrpSpPr/>
          <p:nvPr/>
        </p:nvGrpSpPr>
        <p:grpSpPr>
          <a:xfrm>
            <a:off x="16344322" y="-860513"/>
            <a:ext cx="1943649" cy="1943649"/>
            <a:chOff x="0" y="0"/>
            <a:chExt cx="812800" cy="812800"/>
          </a:xfrm>
        </p:grpSpPr>
        <p:sp>
          <p:nvSpPr>
            <p:cNvPr id="232" name="Google Shape;232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g31638f2ec60_0_78"/>
          <p:cNvGrpSpPr/>
          <p:nvPr/>
        </p:nvGrpSpPr>
        <p:grpSpPr>
          <a:xfrm>
            <a:off x="15738741" y="667194"/>
            <a:ext cx="548721" cy="548721"/>
            <a:chOff x="0" y="0"/>
            <a:chExt cx="812800" cy="812800"/>
          </a:xfrm>
        </p:grpSpPr>
        <p:sp>
          <p:nvSpPr>
            <p:cNvPr id="235" name="Google Shape;235;g31638f2ec60_0_7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31638f2ec60_0_78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g31638f2ec60_0_78"/>
          <p:cNvSpPr/>
          <p:nvPr/>
        </p:nvSpPr>
        <p:spPr>
          <a:xfrm>
            <a:off x="8117783" y="3223888"/>
            <a:ext cx="2049620" cy="2058268"/>
          </a:xfrm>
          <a:custGeom>
            <a:rect b="b" l="l" r="r" t="t"/>
            <a:pathLst>
              <a:path extrusionOk="0" h="2058268" w="204962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g31638f2ec60_0_78"/>
          <p:cNvSpPr/>
          <p:nvPr/>
        </p:nvSpPr>
        <p:spPr>
          <a:xfrm>
            <a:off x="12920128" y="3223888"/>
            <a:ext cx="2049620" cy="2058268"/>
          </a:xfrm>
          <a:custGeom>
            <a:rect b="b" l="l" r="r" t="t"/>
            <a:pathLst>
              <a:path extrusionOk="0" h="2058268" w="2049620">
                <a:moveTo>
                  <a:pt x="0" y="0"/>
                </a:moveTo>
                <a:lnTo>
                  <a:pt x="2049621" y="0"/>
                </a:lnTo>
                <a:lnTo>
                  <a:pt x="2049621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g31638f2ec60_0_78"/>
          <p:cNvSpPr/>
          <p:nvPr/>
        </p:nvSpPr>
        <p:spPr>
          <a:xfrm>
            <a:off x="3314099" y="3223888"/>
            <a:ext cx="2049620" cy="2058268"/>
          </a:xfrm>
          <a:custGeom>
            <a:rect b="b" l="l" r="r" t="t"/>
            <a:pathLst>
              <a:path extrusionOk="0" h="2058268" w="2049620">
                <a:moveTo>
                  <a:pt x="0" y="0"/>
                </a:moveTo>
                <a:lnTo>
                  <a:pt x="2049620" y="0"/>
                </a:lnTo>
                <a:lnTo>
                  <a:pt x="2049620" y="2058268"/>
                </a:lnTo>
                <a:lnTo>
                  <a:pt x="0" y="20582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g31638f2ec60_0_78"/>
          <p:cNvSpPr txBox="1"/>
          <p:nvPr/>
        </p:nvSpPr>
        <p:spPr>
          <a:xfrm>
            <a:off x="2752903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1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g31638f2ec60_0_78"/>
          <p:cNvSpPr txBox="1"/>
          <p:nvPr/>
        </p:nvSpPr>
        <p:spPr>
          <a:xfrm>
            <a:off x="2445248" y="6607839"/>
            <a:ext cx="37872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Cela peut également être l’explication de votre méthode !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2" name="Google Shape;242;g31638f2ec60_0_78"/>
          <p:cNvSpPr txBox="1"/>
          <p:nvPr/>
        </p:nvSpPr>
        <p:spPr>
          <a:xfrm>
            <a:off x="7556588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2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g31638f2ec60_0_78"/>
          <p:cNvSpPr txBox="1"/>
          <p:nvPr/>
        </p:nvSpPr>
        <p:spPr>
          <a:xfrm>
            <a:off x="7248932" y="6607839"/>
            <a:ext cx="37872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Cela peut également être la description des données utilisées !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t/>
            </a:r>
            <a:endParaRPr b="0" i="0" sz="2245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g31638f2ec60_0_78"/>
          <p:cNvSpPr txBox="1"/>
          <p:nvPr/>
        </p:nvSpPr>
        <p:spPr>
          <a:xfrm>
            <a:off x="12363085" y="5619207"/>
            <a:ext cx="317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Problème 3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5" name="Google Shape;245;g31638f2ec60_0_78"/>
          <p:cNvSpPr txBox="1"/>
          <p:nvPr/>
        </p:nvSpPr>
        <p:spPr>
          <a:xfrm>
            <a:off x="12055430" y="6607839"/>
            <a:ext cx="3787200" cy="13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Cela peut également être les techniques d’IA utilisées !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g31638f2ec60_0_78"/>
          <p:cNvSpPr txBox="1"/>
          <p:nvPr/>
        </p:nvSpPr>
        <p:spPr>
          <a:xfrm>
            <a:off x="1028700" y="996850"/>
            <a:ext cx="104961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problèmes surmontés 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31638f2ec60_0_113"/>
          <p:cNvGrpSpPr/>
          <p:nvPr/>
        </p:nvGrpSpPr>
        <p:grpSpPr>
          <a:xfrm>
            <a:off x="-1257913" y="847873"/>
            <a:ext cx="8233608" cy="1363467"/>
            <a:chOff x="0" y="-47625"/>
            <a:chExt cx="2168508" cy="359100"/>
          </a:xfrm>
        </p:grpSpPr>
        <p:sp>
          <p:nvSpPr>
            <p:cNvPr id="252" name="Google Shape;252;g31638f2ec60_0_113"/>
            <p:cNvSpPr/>
            <p:nvPr/>
          </p:nvSpPr>
          <p:spPr>
            <a:xfrm>
              <a:off x="0" y="0"/>
              <a:ext cx="2168508" cy="311326"/>
            </a:xfrm>
            <a:custGeom>
              <a:rect b="b" l="l" r="r" t="t"/>
              <a:pathLst>
                <a:path extrusionOk="0" h="311326" w="2168508">
                  <a:moveTo>
                    <a:pt x="94029" y="0"/>
                  </a:moveTo>
                  <a:lnTo>
                    <a:pt x="2074479" y="0"/>
                  </a:lnTo>
                  <a:cubicBezTo>
                    <a:pt x="2099417" y="0"/>
                    <a:pt x="2123333" y="9907"/>
                    <a:pt x="2140967" y="27540"/>
                  </a:cubicBezTo>
                  <a:cubicBezTo>
                    <a:pt x="2158601" y="45174"/>
                    <a:pt x="2168508" y="69091"/>
                    <a:pt x="2168508" y="94029"/>
                  </a:cubicBezTo>
                  <a:lnTo>
                    <a:pt x="2168508" y="217297"/>
                  </a:lnTo>
                  <a:cubicBezTo>
                    <a:pt x="2168508" y="242235"/>
                    <a:pt x="2158601" y="266151"/>
                    <a:pt x="2140967" y="283785"/>
                  </a:cubicBezTo>
                  <a:cubicBezTo>
                    <a:pt x="2123333" y="301419"/>
                    <a:pt x="2099417" y="311326"/>
                    <a:pt x="2074479" y="311326"/>
                  </a:cubicBezTo>
                  <a:lnTo>
                    <a:pt x="94029" y="311326"/>
                  </a:lnTo>
                  <a:cubicBezTo>
                    <a:pt x="69091" y="311326"/>
                    <a:pt x="45174" y="301419"/>
                    <a:pt x="27540" y="283785"/>
                  </a:cubicBezTo>
                  <a:cubicBezTo>
                    <a:pt x="9907" y="266151"/>
                    <a:pt x="0" y="242235"/>
                    <a:pt x="0" y="217297"/>
                  </a:cubicBezTo>
                  <a:lnTo>
                    <a:pt x="0" y="94029"/>
                  </a:lnTo>
                  <a:cubicBezTo>
                    <a:pt x="0" y="69091"/>
                    <a:pt x="9907" y="45174"/>
                    <a:pt x="27540" y="27540"/>
                  </a:cubicBezTo>
                  <a:cubicBezTo>
                    <a:pt x="45174" y="9907"/>
                    <a:pt x="69091" y="0"/>
                    <a:pt x="94029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1638f2ec60_0_113"/>
            <p:cNvSpPr txBox="1"/>
            <p:nvPr/>
          </p:nvSpPr>
          <p:spPr>
            <a:xfrm>
              <a:off x="0" y="-47625"/>
              <a:ext cx="21684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g31638f2ec60_0_113"/>
          <p:cNvGrpSpPr/>
          <p:nvPr/>
        </p:nvGrpSpPr>
        <p:grpSpPr>
          <a:xfrm>
            <a:off x="8503908" y="-507963"/>
            <a:ext cx="10044319" cy="10968105"/>
            <a:chOff x="0" y="-47625"/>
            <a:chExt cx="2645400" cy="2888700"/>
          </a:xfrm>
        </p:grpSpPr>
        <p:sp>
          <p:nvSpPr>
            <p:cNvPr id="255" name="Google Shape;255;g31638f2ec60_0_113"/>
            <p:cNvSpPr/>
            <p:nvPr/>
          </p:nvSpPr>
          <p:spPr>
            <a:xfrm>
              <a:off x="0" y="0"/>
              <a:ext cx="2645302" cy="2840986"/>
            </a:xfrm>
            <a:custGeom>
              <a:rect b="b" l="l" r="r" t="t"/>
              <a:pathLst>
                <a:path extrusionOk="0" h="2840986" w="2645302">
                  <a:moveTo>
                    <a:pt x="0" y="0"/>
                  </a:moveTo>
                  <a:lnTo>
                    <a:pt x="2645302" y="0"/>
                  </a:lnTo>
                  <a:lnTo>
                    <a:pt x="2645302" y="2840986"/>
                  </a:lnTo>
                  <a:lnTo>
                    <a:pt x="0" y="2840986"/>
                  </a:ln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</p:sp>
        <p:sp>
          <p:nvSpPr>
            <p:cNvPr id="256" name="Google Shape;256;g31638f2ec60_0_113"/>
            <p:cNvSpPr txBox="1"/>
            <p:nvPr/>
          </p:nvSpPr>
          <p:spPr>
            <a:xfrm>
              <a:off x="0" y="-47625"/>
              <a:ext cx="2645400" cy="28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g31638f2ec60_0_113"/>
          <p:cNvGrpSpPr/>
          <p:nvPr/>
        </p:nvGrpSpPr>
        <p:grpSpPr>
          <a:xfrm>
            <a:off x="15116269" y="-971839"/>
            <a:ext cx="1943649" cy="1943649"/>
            <a:chOff x="0" y="0"/>
            <a:chExt cx="812800" cy="812800"/>
          </a:xfrm>
        </p:grpSpPr>
        <p:sp>
          <p:nvSpPr>
            <p:cNvPr id="258" name="Google Shape;258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g31638f2ec60_0_113"/>
          <p:cNvGrpSpPr/>
          <p:nvPr/>
        </p:nvGrpSpPr>
        <p:grpSpPr>
          <a:xfrm>
            <a:off x="7133276" y="847873"/>
            <a:ext cx="1183494" cy="1363467"/>
            <a:chOff x="0" y="-47625"/>
            <a:chExt cx="311700" cy="359100"/>
          </a:xfrm>
        </p:grpSpPr>
        <p:sp>
          <p:nvSpPr>
            <p:cNvPr id="261" name="Google Shape;261;g31638f2ec60_0_113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1638f2ec60_0_113"/>
            <p:cNvSpPr txBox="1"/>
            <p:nvPr/>
          </p:nvSpPr>
          <p:spPr>
            <a:xfrm>
              <a:off x="0" y="-47625"/>
              <a:ext cx="311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g31638f2ec60_0_113"/>
          <p:cNvGrpSpPr/>
          <p:nvPr/>
        </p:nvGrpSpPr>
        <p:grpSpPr>
          <a:xfrm>
            <a:off x="14567549" y="630565"/>
            <a:ext cx="548721" cy="548721"/>
            <a:chOff x="0" y="0"/>
            <a:chExt cx="812800" cy="812800"/>
          </a:xfrm>
        </p:grpSpPr>
        <p:sp>
          <p:nvSpPr>
            <p:cNvPr id="264" name="Google Shape;264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g31638f2ec60_0_113"/>
          <p:cNvGrpSpPr/>
          <p:nvPr/>
        </p:nvGrpSpPr>
        <p:grpSpPr>
          <a:xfrm>
            <a:off x="-1158781" y="5877822"/>
            <a:ext cx="1943649" cy="1943649"/>
            <a:chOff x="0" y="0"/>
            <a:chExt cx="812800" cy="812800"/>
          </a:xfrm>
        </p:grpSpPr>
        <p:sp>
          <p:nvSpPr>
            <p:cNvPr id="267" name="Google Shape;267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4E338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g31638f2ec60_0_113"/>
          <p:cNvGrpSpPr/>
          <p:nvPr/>
        </p:nvGrpSpPr>
        <p:grpSpPr>
          <a:xfrm>
            <a:off x="510537" y="7632591"/>
            <a:ext cx="548721" cy="548721"/>
            <a:chOff x="0" y="0"/>
            <a:chExt cx="812800" cy="812800"/>
          </a:xfrm>
        </p:grpSpPr>
        <p:sp>
          <p:nvSpPr>
            <p:cNvPr id="270" name="Google Shape;270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3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g31638f2ec60_0_113"/>
          <p:cNvGrpSpPr/>
          <p:nvPr/>
        </p:nvGrpSpPr>
        <p:grpSpPr>
          <a:xfrm>
            <a:off x="17316161" y="630565"/>
            <a:ext cx="1943649" cy="1943649"/>
            <a:chOff x="0" y="0"/>
            <a:chExt cx="812800" cy="812800"/>
          </a:xfrm>
        </p:grpSpPr>
        <p:sp>
          <p:nvSpPr>
            <p:cNvPr id="273" name="Google Shape;273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g31638f2ec60_0_113"/>
          <p:cNvGrpSpPr/>
          <p:nvPr/>
        </p:nvGrpSpPr>
        <p:grpSpPr>
          <a:xfrm>
            <a:off x="16710580" y="2158272"/>
            <a:ext cx="548721" cy="548721"/>
            <a:chOff x="0" y="0"/>
            <a:chExt cx="812800" cy="812800"/>
          </a:xfrm>
        </p:grpSpPr>
        <p:sp>
          <p:nvSpPr>
            <p:cNvPr id="276" name="Google Shape;276;g31638f2ec60_0_1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1638f2ec60_0_11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g31638f2ec60_0_113"/>
          <p:cNvSpPr/>
          <p:nvPr/>
        </p:nvSpPr>
        <p:spPr>
          <a:xfrm>
            <a:off x="6975697" y="6738408"/>
            <a:ext cx="3096261" cy="3068657"/>
          </a:xfrm>
          <a:custGeom>
            <a:rect b="b" l="l" r="r" t="t"/>
            <a:pathLst>
              <a:path extrusionOk="0" h="3068657" w="3096261">
                <a:moveTo>
                  <a:pt x="0" y="0"/>
                </a:moveTo>
                <a:lnTo>
                  <a:pt x="3096261" y="0"/>
                </a:lnTo>
                <a:lnTo>
                  <a:pt x="3096261" y="3068656"/>
                </a:lnTo>
                <a:lnTo>
                  <a:pt x="0" y="3068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g31638f2ec60_0_113"/>
          <p:cNvSpPr txBox="1"/>
          <p:nvPr/>
        </p:nvSpPr>
        <p:spPr>
          <a:xfrm>
            <a:off x="129050" y="996850"/>
            <a:ext cx="64860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 maintenant ?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g31638f2ec60_0_113"/>
          <p:cNvSpPr txBox="1"/>
          <p:nvPr/>
        </p:nvSpPr>
        <p:spPr>
          <a:xfrm>
            <a:off x="1814188" y="3283050"/>
            <a:ext cx="5660400" cy="51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Notre solution est basée sur une architecture en micro service, facile à faire évoluer. Quelques pistes de réflexions :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Améliorer la remontée des infos trafic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Connecter aux informations voyageurs en temps réel, données météos, 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événements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…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Accélérer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les processus en utilisant des 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modèles</a:t>
            </a: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 multimodaux 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Utiliser du text-to-text et de la visualisation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Intégration à l’application actuelle d’IDFM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1" name="Google Shape;281;g31638f2ec60_0_113"/>
          <p:cNvSpPr txBox="1"/>
          <p:nvPr/>
        </p:nvSpPr>
        <p:spPr>
          <a:xfrm>
            <a:off x="10813675" y="3283050"/>
            <a:ext cx="56604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Actuellement, les modèles utilisés sont lourds (mais peuvent être changés pour des modèles plus légers)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115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010"/>
              </a:buClr>
              <a:buSzPts val="2245"/>
              <a:buFont typeface="Poppins"/>
              <a:buChar char="●"/>
            </a:pPr>
            <a:r>
              <a:rPr lang="en-US" sz="2245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L’API Google pour laquelle on a pas de contrôle de données confidentielles, mais à terme nous pourrions utiliser des modèles avec une garantie de protection des données</a:t>
            </a:r>
            <a:endParaRPr sz="2245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br>
              <a:rPr b="0" i="0" lang="en-US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2245" u="none" cap="none" strike="noStrike">
              <a:solidFill>
                <a:srgbClr val="10101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>
            <a:off x="-1585061" y="847874"/>
            <a:ext cx="6719718" cy="1362890"/>
            <a:chOff x="0" y="-47625"/>
            <a:chExt cx="1769802" cy="358951"/>
          </a:xfrm>
        </p:grpSpPr>
        <p:sp>
          <p:nvSpPr>
            <p:cNvPr id="287" name="Google Shape;287;p4"/>
            <p:cNvSpPr/>
            <p:nvPr/>
          </p:nvSpPr>
          <p:spPr>
            <a:xfrm>
              <a:off x="0" y="0"/>
              <a:ext cx="1769802" cy="311326"/>
            </a:xfrm>
            <a:custGeom>
              <a:rect b="b" l="l" r="r" t="t"/>
              <a:pathLst>
                <a:path extrusionOk="0" h="311326" w="1769802">
                  <a:moveTo>
                    <a:pt x="115212" y="0"/>
                  </a:moveTo>
                  <a:lnTo>
                    <a:pt x="1654590" y="0"/>
                  </a:lnTo>
                  <a:cubicBezTo>
                    <a:pt x="1685146" y="0"/>
                    <a:pt x="1714451" y="12138"/>
                    <a:pt x="1736057" y="33745"/>
                  </a:cubicBezTo>
                  <a:cubicBezTo>
                    <a:pt x="1757664" y="55351"/>
                    <a:pt x="1769802" y="84656"/>
                    <a:pt x="1769802" y="115212"/>
                  </a:cubicBezTo>
                  <a:lnTo>
                    <a:pt x="1769802" y="196114"/>
                  </a:lnTo>
                  <a:cubicBezTo>
                    <a:pt x="1769802" y="259743"/>
                    <a:pt x="1718220" y="311326"/>
                    <a:pt x="1654590" y="311326"/>
                  </a:cubicBezTo>
                  <a:lnTo>
                    <a:pt x="115212" y="311326"/>
                  </a:lnTo>
                  <a:cubicBezTo>
                    <a:pt x="51582" y="311326"/>
                    <a:pt x="0" y="259743"/>
                    <a:pt x="0" y="196114"/>
                  </a:cubicBezTo>
                  <a:lnTo>
                    <a:pt x="0" y="115212"/>
                  </a:lnTo>
                  <a:cubicBezTo>
                    <a:pt x="0" y="51582"/>
                    <a:pt x="51582" y="0"/>
                    <a:pt x="115212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 txBox="1"/>
            <p:nvPr/>
          </p:nvSpPr>
          <p:spPr>
            <a:xfrm>
              <a:off x="0" y="-47625"/>
              <a:ext cx="1769802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4"/>
          <p:cNvGrpSpPr/>
          <p:nvPr/>
        </p:nvGrpSpPr>
        <p:grpSpPr>
          <a:xfrm>
            <a:off x="5442777" y="847874"/>
            <a:ext cx="1182064" cy="1362890"/>
            <a:chOff x="0" y="-47625"/>
            <a:chExt cx="311326" cy="358951"/>
          </a:xfrm>
        </p:grpSpPr>
        <p:sp>
          <p:nvSpPr>
            <p:cNvPr id="290" name="Google Shape;290;p4"/>
            <p:cNvSpPr/>
            <p:nvPr/>
          </p:nvSpPr>
          <p:spPr>
            <a:xfrm>
              <a:off x="0" y="0"/>
              <a:ext cx="311326" cy="311326"/>
            </a:xfrm>
            <a:custGeom>
              <a:rect b="b" l="l" r="r" t="t"/>
              <a:pathLst>
                <a:path extrusionOk="0" h="311326" w="311326">
                  <a:moveTo>
                    <a:pt x="155663" y="0"/>
                  </a:moveTo>
                  <a:lnTo>
                    <a:pt x="155663" y="0"/>
                  </a:lnTo>
                  <a:cubicBezTo>
                    <a:pt x="196947" y="0"/>
                    <a:pt x="236541" y="16400"/>
                    <a:pt x="265733" y="45593"/>
                  </a:cubicBezTo>
                  <a:cubicBezTo>
                    <a:pt x="294925" y="74785"/>
                    <a:pt x="311326" y="114378"/>
                    <a:pt x="311326" y="155663"/>
                  </a:cubicBezTo>
                  <a:lnTo>
                    <a:pt x="311326" y="155663"/>
                  </a:lnTo>
                  <a:cubicBezTo>
                    <a:pt x="311326" y="241633"/>
                    <a:pt x="241633" y="311326"/>
                    <a:pt x="15566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4F35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 txBox="1"/>
            <p:nvPr/>
          </p:nvSpPr>
          <p:spPr>
            <a:xfrm>
              <a:off x="0" y="-47625"/>
              <a:ext cx="311326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4"/>
          <p:cNvGrpSpPr/>
          <p:nvPr/>
        </p:nvGrpSpPr>
        <p:grpSpPr>
          <a:xfrm>
            <a:off x="13229404" y="-1135474"/>
            <a:ext cx="1943678" cy="1943678"/>
            <a:chOff x="0" y="0"/>
            <a:chExt cx="812800" cy="812800"/>
          </a:xfrm>
        </p:grpSpPr>
        <p:sp>
          <p:nvSpPr>
            <p:cNvPr id="293" name="Google Shape;293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E72F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4"/>
          <p:cNvGrpSpPr/>
          <p:nvPr/>
        </p:nvGrpSpPr>
        <p:grpSpPr>
          <a:xfrm>
            <a:off x="12955044" y="667194"/>
            <a:ext cx="548720" cy="548720"/>
            <a:chOff x="0" y="0"/>
            <a:chExt cx="812800" cy="812800"/>
          </a:xfrm>
        </p:grpSpPr>
        <p:sp>
          <p:nvSpPr>
            <p:cNvPr id="296" name="Google Shape;296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4"/>
          <p:cNvSpPr/>
          <p:nvPr/>
        </p:nvSpPr>
        <p:spPr>
          <a:xfrm>
            <a:off x="1028700" y="3306134"/>
            <a:ext cx="5838432" cy="4159883"/>
          </a:xfrm>
          <a:custGeom>
            <a:rect b="b" l="l" r="r" t="t"/>
            <a:pathLst>
              <a:path extrusionOk="0" h="4159883" w="5838432">
                <a:moveTo>
                  <a:pt x="0" y="0"/>
                </a:moveTo>
                <a:lnTo>
                  <a:pt x="5838432" y="0"/>
                </a:lnTo>
                <a:lnTo>
                  <a:pt x="5838432" y="4159883"/>
                </a:lnTo>
                <a:lnTo>
                  <a:pt x="0" y="4159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4"/>
          <p:cNvSpPr/>
          <p:nvPr/>
        </p:nvSpPr>
        <p:spPr>
          <a:xfrm>
            <a:off x="11761724" y="941554"/>
            <a:ext cx="5838432" cy="4159883"/>
          </a:xfrm>
          <a:custGeom>
            <a:rect b="b" l="l" r="r" t="t"/>
            <a:pathLst>
              <a:path extrusionOk="0" h="4159883" w="5838432">
                <a:moveTo>
                  <a:pt x="0" y="0"/>
                </a:moveTo>
                <a:lnTo>
                  <a:pt x="5838433" y="0"/>
                </a:lnTo>
                <a:lnTo>
                  <a:pt x="5838433" y="4159883"/>
                </a:lnTo>
                <a:lnTo>
                  <a:pt x="0" y="4159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4"/>
          <p:cNvSpPr/>
          <p:nvPr/>
        </p:nvSpPr>
        <p:spPr>
          <a:xfrm rot="5400000">
            <a:off x="6395212" y="4145409"/>
            <a:ext cx="5838432" cy="4159883"/>
          </a:xfrm>
          <a:custGeom>
            <a:rect b="b" l="l" r="r" t="t"/>
            <a:pathLst>
              <a:path extrusionOk="0" h="4159883" w="5838432">
                <a:moveTo>
                  <a:pt x="0" y="0"/>
                </a:moveTo>
                <a:lnTo>
                  <a:pt x="5838433" y="0"/>
                </a:lnTo>
                <a:lnTo>
                  <a:pt x="5838433" y="4159883"/>
                </a:lnTo>
                <a:lnTo>
                  <a:pt x="0" y="4159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4"/>
          <p:cNvSpPr/>
          <p:nvPr/>
        </p:nvSpPr>
        <p:spPr>
          <a:xfrm>
            <a:off x="8453290" y="1159132"/>
            <a:ext cx="1722277" cy="2147002"/>
          </a:xfrm>
          <a:custGeom>
            <a:rect b="b" l="l" r="r" t="t"/>
            <a:pathLst>
              <a:path extrusionOk="0" h="2147002" w="1722277">
                <a:moveTo>
                  <a:pt x="0" y="0"/>
                </a:moveTo>
                <a:lnTo>
                  <a:pt x="1722277" y="0"/>
                </a:lnTo>
                <a:lnTo>
                  <a:pt x="1722277" y="2147002"/>
                </a:lnTo>
                <a:lnTo>
                  <a:pt x="0" y="21470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4"/>
          <p:cNvSpPr txBox="1"/>
          <p:nvPr/>
        </p:nvSpPr>
        <p:spPr>
          <a:xfrm>
            <a:off x="1028700" y="996839"/>
            <a:ext cx="49074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Exemples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4"/>
          <p:cNvSpPr txBox="1"/>
          <p:nvPr/>
        </p:nvSpPr>
        <p:spPr>
          <a:xfrm>
            <a:off x="1206687" y="7929592"/>
            <a:ext cx="56604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b="1" i="0" lang="en-US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Quisque facilisis tincidunt risus sit amet sagittis. 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12299397" y="5843414"/>
            <a:ext cx="53007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5"/>
              <a:buFont typeface="Arial"/>
              <a:buNone/>
            </a:pPr>
            <a:r>
              <a:rPr b="0" i="0" lang="en-US" sz="2245" u="none" cap="none" strike="noStrike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Quisque facilisis tincidunt risus sit amet sagittis. Praesent tempus vitae felis maximus pretium. Mauris quam dui, scelerisque.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1585061" y="847874"/>
            <a:ext cx="6527134" cy="1362890"/>
            <a:chOff x="0" y="-47625"/>
            <a:chExt cx="1719081" cy="358951"/>
          </a:xfrm>
        </p:grpSpPr>
        <p:sp>
          <p:nvSpPr>
            <p:cNvPr id="310" name="Google Shape;310;p5"/>
            <p:cNvSpPr/>
            <p:nvPr/>
          </p:nvSpPr>
          <p:spPr>
            <a:xfrm>
              <a:off x="0" y="0"/>
              <a:ext cx="1719081" cy="311326"/>
            </a:xfrm>
            <a:custGeom>
              <a:rect b="b" l="l" r="r" t="t"/>
              <a:pathLst>
                <a:path extrusionOk="0" h="311326" w="1719081">
                  <a:moveTo>
                    <a:pt x="118611" y="0"/>
                  </a:moveTo>
                  <a:lnTo>
                    <a:pt x="1600469" y="0"/>
                  </a:lnTo>
                  <a:cubicBezTo>
                    <a:pt x="1631927" y="0"/>
                    <a:pt x="1662096" y="12497"/>
                    <a:pt x="1684340" y="34740"/>
                  </a:cubicBezTo>
                  <a:cubicBezTo>
                    <a:pt x="1706584" y="56984"/>
                    <a:pt x="1719081" y="87154"/>
                    <a:pt x="1719081" y="118611"/>
                  </a:cubicBezTo>
                  <a:lnTo>
                    <a:pt x="1719081" y="192714"/>
                  </a:lnTo>
                  <a:cubicBezTo>
                    <a:pt x="1719081" y="224172"/>
                    <a:pt x="1706584" y="254341"/>
                    <a:pt x="1684340" y="276585"/>
                  </a:cubicBezTo>
                  <a:cubicBezTo>
                    <a:pt x="1662096" y="298829"/>
                    <a:pt x="1631927" y="311326"/>
                    <a:pt x="1600469" y="311326"/>
                  </a:cubicBezTo>
                  <a:lnTo>
                    <a:pt x="118611" y="311326"/>
                  </a:lnTo>
                  <a:cubicBezTo>
                    <a:pt x="87154" y="311326"/>
                    <a:pt x="56984" y="298829"/>
                    <a:pt x="34740" y="276585"/>
                  </a:cubicBezTo>
                  <a:cubicBezTo>
                    <a:pt x="12497" y="254341"/>
                    <a:pt x="0" y="224172"/>
                    <a:pt x="0" y="192714"/>
                  </a:cubicBezTo>
                  <a:lnTo>
                    <a:pt x="0" y="118611"/>
                  </a:lnTo>
                  <a:cubicBezTo>
                    <a:pt x="0" y="87154"/>
                    <a:pt x="12497" y="56984"/>
                    <a:pt x="34740" y="34740"/>
                  </a:cubicBezTo>
                  <a:cubicBezTo>
                    <a:pt x="56984" y="12497"/>
                    <a:pt x="87154" y="0"/>
                    <a:pt x="118611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 txBox="1"/>
            <p:nvPr/>
          </p:nvSpPr>
          <p:spPr>
            <a:xfrm>
              <a:off x="0" y="-47625"/>
              <a:ext cx="1719081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5"/>
          <p:cNvGrpSpPr/>
          <p:nvPr/>
        </p:nvGrpSpPr>
        <p:grpSpPr>
          <a:xfrm>
            <a:off x="5214134" y="847874"/>
            <a:ext cx="2018495" cy="1362890"/>
            <a:chOff x="0" y="-47625"/>
            <a:chExt cx="531620" cy="358951"/>
          </a:xfrm>
        </p:grpSpPr>
        <p:sp>
          <p:nvSpPr>
            <p:cNvPr id="313" name="Google Shape;313;p5"/>
            <p:cNvSpPr/>
            <p:nvPr/>
          </p:nvSpPr>
          <p:spPr>
            <a:xfrm>
              <a:off x="0" y="0"/>
              <a:ext cx="531620" cy="311326"/>
            </a:xfrm>
            <a:custGeom>
              <a:rect b="b" l="l" r="r" t="t"/>
              <a:pathLst>
                <a:path extrusionOk="0" h="311326" w="531620">
                  <a:moveTo>
                    <a:pt x="155663" y="0"/>
                  </a:moveTo>
                  <a:lnTo>
                    <a:pt x="375957" y="0"/>
                  </a:lnTo>
                  <a:cubicBezTo>
                    <a:pt x="417242" y="0"/>
                    <a:pt x="456835" y="16400"/>
                    <a:pt x="486028" y="45593"/>
                  </a:cubicBezTo>
                  <a:cubicBezTo>
                    <a:pt x="515220" y="74785"/>
                    <a:pt x="531620" y="114378"/>
                    <a:pt x="531620" y="155663"/>
                  </a:cubicBezTo>
                  <a:lnTo>
                    <a:pt x="531620" y="155663"/>
                  </a:lnTo>
                  <a:cubicBezTo>
                    <a:pt x="531620" y="241633"/>
                    <a:pt x="461928" y="311326"/>
                    <a:pt x="375957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E72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 txBox="1"/>
            <p:nvPr/>
          </p:nvSpPr>
          <p:spPr>
            <a:xfrm>
              <a:off x="0" y="-47625"/>
              <a:ext cx="531620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5"/>
          <p:cNvGrpSpPr/>
          <p:nvPr/>
        </p:nvGrpSpPr>
        <p:grpSpPr>
          <a:xfrm>
            <a:off x="7508854" y="847874"/>
            <a:ext cx="1183430" cy="1362890"/>
            <a:chOff x="0" y="-47625"/>
            <a:chExt cx="311685" cy="358951"/>
          </a:xfrm>
        </p:grpSpPr>
        <p:sp>
          <p:nvSpPr>
            <p:cNvPr id="316" name="Google Shape;316;p5"/>
            <p:cNvSpPr/>
            <p:nvPr/>
          </p:nvSpPr>
          <p:spPr>
            <a:xfrm>
              <a:off x="0" y="0"/>
              <a:ext cx="311685" cy="311326"/>
            </a:xfrm>
            <a:custGeom>
              <a:rect b="b" l="l" r="r" t="t"/>
              <a:pathLst>
                <a:path extrusionOk="0" h="311326" w="311685">
                  <a:moveTo>
                    <a:pt x="155663" y="0"/>
                  </a:moveTo>
                  <a:lnTo>
                    <a:pt x="156023" y="0"/>
                  </a:lnTo>
                  <a:cubicBezTo>
                    <a:pt x="241993" y="0"/>
                    <a:pt x="311685" y="69693"/>
                    <a:pt x="311685" y="155663"/>
                  </a:cubicBezTo>
                  <a:lnTo>
                    <a:pt x="311685" y="155663"/>
                  </a:lnTo>
                  <a:cubicBezTo>
                    <a:pt x="311685" y="196947"/>
                    <a:pt x="295285" y="236541"/>
                    <a:pt x="266093" y="265733"/>
                  </a:cubicBezTo>
                  <a:cubicBezTo>
                    <a:pt x="236900" y="294925"/>
                    <a:pt x="197307" y="311326"/>
                    <a:pt x="156023" y="311326"/>
                  </a:cubicBezTo>
                  <a:lnTo>
                    <a:pt x="155663" y="311326"/>
                  </a:lnTo>
                  <a:cubicBezTo>
                    <a:pt x="69693" y="311326"/>
                    <a:pt x="0" y="241633"/>
                    <a:pt x="0" y="155663"/>
                  </a:cubicBezTo>
                  <a:lnTo>
                    <a:pt x="0" y="155663"/>
                  </a:lnTo>
                  <a:cubicBezTo>
                    <a:pt x="0" y="69693"/>
                    <a:pt x="69693" y="0"/>
                    <a:pt x="155663" y="0"/>
                  </a:cubicBezTo>
                  <a:close/>
                </a:path>
              </a:pathLst>
            </a:custGeom>
            <a:solidFill>
              <a:srgbClr val="9B8F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 txBox="1"/>
            <p:nvPr/>
          </p:nvSpPr>
          <p:spPr>
            <a:xfrm>
              <a:off x="0" y="-47625"/>
              <a:ext cx="311685" cy="35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5"/>
          <p:cNvGrpSpPr/>
          <p:nvPr/>
        </p:nvGrpSpPr>
        <p:grpSpPr>
          <a:xfrm>
            <a:off x="15116269" y="9589521"/>
            <a:ext cx="1943678" cy="1943678"/>
            <a:chOff x="0" y="0"/>
            <a:chExt cx="812800" cy="812800"/>
          </a:xfrm>
        </p:grpSpPr>
        <p:sp>
          <p:nvSpPr>
            <p:cNvPr id="319" name="Google Shape;319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5"/>
          <p:cNvGrpSpPr/>
          <p:nvPr/>
        </p:nvGrpSpPr>
        <p:grpSpPr>
          <a:xfrm>
            <a:off x="16786255" y="9040801"/>
            <a:ext cx="548720" cy="548720"/>
            <a:chOff x="0" y="0"/>
            <a:chExt cx="812800" cy="812800"/>
          </a:xfrm>
        </p:grpSpPr>
        <p:sp>
          <p:nvSpPr>
            <p:cNvPr id="322" name="Google Shape;32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5"/>
          <p:cNvGrpSpPr/>
          <p:nvPr/>
        </p:nvGrpSpPr>
        <p:grpSpPr>
          <a:xfrm>
            <a:off x="17316161" y="630565"/>
            <a:ext cx="1943678" cy="1943678"/>
            <a:chOff x="0" y="0"/>
            <a:chExt cx="812800" cy="812800"/>
          </a:xfrm>
        </p:grpSpPr>
        <p:sp>
          <p:nvSpPr>
            <p:cNvPr id="325" name="Google Shape;32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0">
              <a:solidFill>
                <a:srgbClr val="6FBCF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5"/>
          <p:cNvGrpSpPr/>
          <p:nvPr/>
        </p:nvGrpSpPr>
        <p:grpSpPr>
          <a:xfrm>
            <a:off x="16710580" y="2158272"/>
            <a:ext cx="548720" cy="548720"/>
            <a:chOff x="0" y="0"/>
            <a:chExt cx="812800" cy="812800"/>
          </a:xfrm>
        </p:grpSpPr>
        <p:sp>
          <p:nvSpPr>
            <p:cNvPr id="328" name="Google Shape;32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B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5"/>
          <p:cNvSpPr/>
          <p:nvPr/>
        </p:nvSpPr>
        <p:spPr>
          <a:xfrm>
            <a:off x="16324095" y="5611171"/>
            <a:ext cx="1321689" cy="3978350"/>
          </a:xfrm>
          <a:custGeom>
            <a:rect b="b" l="l" r="r" t="t"/>
            <a:pathLst>
              <a:path extrusionOk="0" h="3978350" w="1321689">
                <a:moveTo>
                  <a:pt x="0" y="0"/>
                </a:moveTo>
                <a:lnTo>
                  <a:pt x="1321689" y="0"/>
                </a:lnTo>
                <a:lnTo>
                  <a:pt x="1321689" y="3978350"/>
                </a:lnTo>
                <a:lnTo>
                  <a:pt x="0" y="3978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5"/>
          <p:cNvSpPr/>
          <p:nvPr/>
        </p:nvSpPr>
        <p:spPr>
          <a:xfrm>
            <a:off x="1028700" y="30558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1" y="0"/>
                </a:lnTo>
                <a:lnTo>
                  <a:pt x="2917681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p5"/>
          <p:cNvSpPr/>
          <p:nvPr/>
        </p:nvSpPr>
        <p:spPr>
          <a:xfrm>
            <a:off x="4524846" y="30558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1" y="0"/>
                </a:lnTo>
                <a:lnTo>
                  <a:pt x="2917681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5"/>
          <p:cNvSpPr/>
          <p:nvPr/>
        </p:nvSpPr>
        <p:spPr>
          <a:xfrm>
            <a:off x="8023552" y="3055815"/>
            <a:ext cx="2917681" cy="5984986"/>
          </a:xfrm>
          <a:custGeom>
            <a:rect b="b" l="l" r="r" t="t"/>
            <a:pathLst>
              <a:path extrusionOk="0" h="5984986" w="2917681">
                <a:moveTo>
                  <a:pt x="0" y="0"/>
                </a:moveTo>
                <a:lnTo>
                  <a:pt x="2917680" y="0"/>
                </a:lnTo>
                <a:lnTo>
                  <a:pt x="2917680" y="5984986"/>
                </a:lnTo>
                <a:lnTo>
                  <a:pt x="0" y="5984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5"/>
          <p:cNvSpPr/>
          <p:nvPr/>
        </p:nvSpPr>
        <p:spPr>
          <a:xfrm>
            <a:off x="11472773" y="933014"/>
            <a:ext cx="1388333" cy="1373436"/>
          </a:xfrm>
          <a:custGeom>
            <a:rect b="b" l="l" r="r" t="t"/>
            <a:pathLst>
              <a:path extrusionOk="0" h="1373436" w="1388333">
                <a:moveTo>
                  <a:pt x="0" y="0"/>
                </a:moveTo>
                <a:lnTo>
                  <a:pt x="1388333" y="0"/>
                </a:lnTo>
                <a:lnTo>
                  <a:pt x="1388333" y="1373436"/>
                </a:lnTo>
                <a:lnTo>
                  <a:pt x="0" y="137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5"/>
          <p:cNvSpPr txBox="1"/>
          <p:nvPr/>
        </p:nvSpPr>
        <p:spPr>
          <a:xfrm>
            <a:off x="1028700" y="996839"/>
            <a:ext cx="3478800" cy="2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66"/>
              <a:buFont typeface="Arial"/>
              <a:buNone/>
            </a:pPr>
            <a:r>
              <a:rPr b="1" i="0" lang="en-US" sz="5966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Exemples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6" name="Google Shape;336;p5"/>
          <p:cNvGrpSpPr/>
          <p:nvPr/>
        </p:nvGrpSpPr>
        <p:grpSpPr>
          <a:xfrm>
            <a:off x="11494971" y="3823778"/>
            <a:ext cx="4275450" cy="5359772"/>
            <a:chOff x="0" y="-47625"/>
            <a:chExt cx="5700600" cy="7146362"/>
          </a:xfrm>
        </p:grpSpPr>
        <p:sp>
          <p:nvSpPr>
            <p:cNvPr id="337" name="Google Shape;337;p5"/>
            <p:cNvSpPr txBox="1"/>
            <p:nvPr/>
          </p:nvSpPr>
          <p:spPr>
            <a:xfrm>
              <a:off x="0" y="-47625"/>
              <a:ext cx="5700600" cy="14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16"/>
                <a:buFont typeface="Arial"/>
                <a:buNone/>
              </a:pPr>
              <a:r>
                <a:rPr b="1" i="0" lang="en-US" sz="3216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Hackathon IA Mobilités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8" name="Google Shape;338;p5"/>
            <p:cNvSpPr txBox="1"/>
            <p:nvPr/>
          </p:nvSpPr>
          <p:spPr>
            <a:xfrm>
              <a:off x="0" y="1477637"/>
              <a:ext cx="5458500" cy="56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45"/>
                <a:buFont typeface="Arial"/>
                <a:buNone/>
              </a:pPr>
              <a:r>
                <a:rPr b="0" i="0" lang="en-US" sz="2245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Lorem ipsum dolor sit amet, consectetur adipiscing elit. Quisque facilisis tincidunt risus sit amet sagittis. Praesent tempus vitae felis maximus pretium. Mauris quam dui, scelerisque facilisis tincidunt risus sit amet.</a:t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