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2"/>
  </p:sldMasterIdLst>
  <p:sldIdLst>
    <p:sldId id="256" r:id="rId23"/>
    <p:sldId id="258" r:id="rId24"/>
    <p:sldId id="259" r:id="rId25"/>
    <p:sldId id="260" r:id="rId26"/>
    <p:sldId id="261" r:id="rId27"/>
    <p:sldId id="262" r:id="rId28"/>
    <p:sldId id="263" r:id="rId29"/>
    <p:sldId id="265" r:id="rId30"/>
    <p:sldId id="266" r:id="rId31"/>
    <p:sldId id="268" r:id="rId32"/>
    <p:sldId id="267" r:id="rId33"/>
    <p:sldId id="271" r:id="rId34"/>
    <p:sldId id="270" r:id="rId35"/>
    <p:sldId id="269" r:id="rId36"/>
    <p:sldId id="26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4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" Target="slides/slide12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3.xml"/><Relationship Id="rId33" Type="http://schemas.openxmlformats.org/officeDocument/2006/relationships/slide" Target="slides/slide11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2.xml"/><Relationship Id="rId32" Type="http://schemas.openxmlformats.org/officeDocument/2006/relationships/slide" Target="slides/slide10.xml"/><Relationship Id="rId37" Type="http://schemas.openxmlformats.org/officeDocument/2006/relationships/slide" Target="slides/slide15.xml"/><Relationship Id="rId40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slide" Target="slides/slide14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Master" Target="slideMasters/slideMaster1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B66-FA89-48E6-8E87-D602DBAC7242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74BE-83BF-4D7E-9786-2B14858D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3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B66-FA89-48E6-8E87-D602DBAC7242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74BE-83BF-4D7E-9786-2B14858D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8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B66-FA89-48E6-8E87-D602DBAC7242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74BE-83BF-4D7E-9786-2B14858D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3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B66-FA89-48E6-8E87-D602DBAC7242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74BE-83BF-4D7E-9786-2B14858D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3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B66-FA89-48E6-8E87-D602DBAC7242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74BE-83BF-4D7E-9786-2B14858D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3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B66-FA89-48E6-8E87-D602DBAC7242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74BE-83BF-4D7E-9786-2B14858D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4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B66-FA89-48E6-8E87-D602DBAC7242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74BE-83BF-4D7E-9786-2B14858D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8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B66-FA89-48E6-8E87-D602DBAC7242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74BE-83BF-4D7E-9786-2B14858D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4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B66-FA89-48E6-8E87-D602DBAC7242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74BE-83BF-4D7E-9786-2B14858D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7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B66-FA89-48E6-8E87-D602DBAC7242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74BE-83BF-4D7E-9786-2B14858D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B66-FA89-48E6-8E87-D602DBAC7242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74BE-83BF-4D7E-9786-2B14858D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9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53B66-FA89-48E6-8E87-D602DBAC7242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A74BE-83BF-4D7E-9786-2B14858D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7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multcomp for dose-response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Farrar 2017</a:t>
            </a:r>
          </a:p>
        </p:txBody>
      </p:sp>
    </p:spTree>
    <p:extLst>
      <p:ext uri="{BB962C8B-B14F-4D97-AF65-F5344CB8AC3E}">
        <p14:creationId xmlns:p14="http://schemas.microsoft.com/office/powerpoint/2010/main" val="3622477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Williams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Cited in some toxicity guidelines</a:t>
            </a:r>
          </a:p>
          <a:p>
            <a:r>
              <a:rPr lang="en-US" dirty="0"/>
              <a:t>The multcomp Williams-like test is not the same test, uses group sample sizes in more principled way (Bretz-Hothorn-Williams?)</a:t>
            </a:r>
          </a:p>
        </p:txBody>
      </p:sp>
    </p:spTree>
    <p:extLst>
      <p:ext uri="{BB962C8B-B14F-4D97-AF65-F5344CB8AC3E}">
        <p14:creationId xmlns:p14="http://schemas.microsoft.com/office/powerpoint/2010/main" val="2430853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Contrast-based trend testing with multcomp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Notion of a “contrast” (books on analysis of variance)</a:t>
            </a:r>
          </a:p>
          <a:p>
            <a:r>
              <a:rPr lang="en-US" dirty="0"/>
              <a:t>t-test or Dunnett – contrast coefficients -1 (control) 1 for treated.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80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Contrast-based trend testing with multcomp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contrast-based trend test has equally-spaced coefficients say -2,-1,1,2 (4 groups)</a:t>
            </a:r>
          </a:p>
          <a:p>
            <a:r>
              <a:rPr lang="en-US" dirty="0"/>
              <a:t>Competitor (Marcus-like) related to a test on isotone means but contrast-based.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98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 ways to specify contrasts in multcomp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certain tests (e.g., Dunnett) by name of test.</a:t>
            </a:r>
          </a:p>
          <a:p>
            <a:r>
              <a:rPr lang="en-US" dirty="0"/>
              <a:t>By user-specified contrast coefficients.</a:t>
            </a:r>
          </a:p>
        </p:txBody>
      </p:sp>
    </p:spTree>
    <p:extLst>
      <p:ext uri="{BB962C8B-B14F-4D97-AF65-F5344CB8AC3E}">
        <p14:creationId xmlns:p14="http://schemas.microsoft.com/office/powerpoint/2010/main" val="1458552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power of max-t tests (without simulation)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usual, involves integrating a “noncentral” distributions</a:t>
            </a:r>
          </a:p>
          <a:p>
            <a:r>
              <a:rPr lang="en-US" dirty="0"/>
              <a:t>Implemented in mvtnorm (in principle, use directly)</a:t>
            </a:r>
          </a:p>
          <a:p>
            <a:r>
              <a:rPr lang="en-US" dirty="0"/>
              <a:t>I use convenience function in </a:t>
            </a:r>
            <a:r>
              <a:rPr lang="en-US" dirty="0" err="1"/>
              <a:t>MCPmod</a:t>
            </a:r>
            <a:r>
              <a:rPr lang="en-US" dirty="0"/>
              <a:t> (which calls mvtnorm)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82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 resources for multcomp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multcomp – T. Hothorn, Bretz, Westfall.</a:t>
            </a:r>
          </a:p>
          <a:p>
            <a:r>
              <a:rPr lang="en-US" dirty="0"/>
              <a:t>Hothorn, L.  2016.  Statistics in Toxicology Using R.  CRC Press. </a:t>
            </a:r>
          </a:p>
          <a:p>
            <a:r>
              <a:rPr lang="en-US" dirty="0"/>
              <a:t>Bretz, F., Hothorn, T., and Westfall, P. 2011.  Multiple Comparisons using R.  CRC Press.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9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 environmental contexts of trend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Laboratory dose-response </a:t>
            </a:r>
          </a:p>
          <a:p>
            <a:r>
              <a:rPr lang="en-US" dirty="0"/>
              <a:t>epidemiological exposure-response </a:t>
            </a:r>
          </a:p>
          <a:p>
            <a:r>
              <a:rPr lang="en-US" dirty="0"/>
              <a:t>Time trend in environmental measurement </a:t>
            </a:r>
          </a:p>
        </p:txBody>
      </p:sp>
    </p:spTree>
    <p:extLst>
      <p:ext uri="{BB962C8B-B14F-4D97-AF65-F5344CB8AC3E}">
        <p14:creationId xmlns:p14="http://schemas.microsoft.com/office/powerpoint/2010/main" val="273479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Testing concerns (as usual)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conventional statistical significance - is the effect big enough to worry about? </a:t>
            </a:r>
          </a:p>
          <a:p>
            <a:r>
              <a:rPr lang="en-US" dirty="0"/>
              <a:t>there isn’t - could there still be something going on given weight of evidence and overall patterns?</a:t>
            </a:r>
          </a:p>
          <a:p>
            <a:r>
              <a:rPr lang="en-US" dirty="0"/>
              <a:t>(multiplicity) Did you do so many tests that you were sure to find something? </a:t>
            </a:r>
          </a:p>
          <a:p>
            <a:r>
              <a:rPr lang="en-US" dirty="0"/>
              <a:t>(data synthesis) Tests may not be the best way to capture important patterns. </a:t>
            </a:r>
          </a:p>
        </p:txBody>
      </p:sp>
    </p:spTree>
    <p:extLst>
      <p:ext uri="{BB962C8B-B14F-4D97-AF65-F5344CB8AC3E}">
        <p14:creationId xmlns:p14="http://schemas.microsoft.com/office/powerpoint/2010/main" val="313031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special statistical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dose-response </a:t>
            </a:r>
          </a:p>
          <a:p>
            <a:pPr marL="457200" lvl="1" indent="0">
              <a:buNone/>
            </a:pPr>
            <a:r>
              <a:rPr lang="en-US" dirty="0"/>
              <a:t>grouped data &amp; pure error</a:t>
            </a:r>
          </a:p>
          <a:p>
            <a:r>
              <a:rPr lang="en-US" dirty="0"/>
              <a:t>exposure-response </a:t>
            </a:r>
          </a:p>
          <a:p>
            <a:pPr marL="457200" lvl="1" indent="0">
              <a:buNone/>
            </a:pPr>
            <a:r>
              <a:rPr lang="en-US" dirty="0"/>
              <a:t>confounding </a:t>
            </a:r>
          </a:p>
          <a:p>
            <a:r>
              <a:rPr lang="en-US" dirty="0"/>
              <a:t>time trend </a:t>
            </a:r>
          </a:p>
          <a:p>
            <a:pPr marL="457200" lvl="1" indent="0">
              <a:buNone/>
            </a:pPr>
            <a:r>
              <a:rPr lang="en-US" dirty="0"/>
              <a:t>autocorrelation </a:t>
            </a:r>
          </a:p>
          <a:p>
            <a:pPr marL="457200" lvl="1" indent="0">
              <a:buNone/>
            </a:pPr>
            <a:r>
              <a:rPr lang="en-US" dirty="0"/>
              <a:t>synthesis of data from multiple sites</a:t>
            </a:r>
          </a:p>
          <a:p>
            <a:pPr marL="457200" lvl="1" indent="0">
              <a:buNone/>
            </a:pPr>
            <a:r>
              <a:rPr lang="en-US" dirty="0"/>
              <a:t>censoring</a:t>
            </a:r>
          </a:p>
        </p:txBody>
      </p:sp>
    </p:spTree>
    <p:extLst>
      <p:ext uri="{BB962C8B-B14F-4D97-AF65-F5344CB8AC3E}">
        <p14:creationId xmlns:p14="http://schemas.microsoft.com/office/powerpoint/2010/main" val="350304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Regulatory context /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trends in pollution etc. – inherently important – not inherently “causal”</a:t>
            </a:r>
          </a:p>
          <a:p>
            <a:r>
              <a:rPr lang="en-US" dirty="0"/>
              <a:t>Dose/exposure-response –ancillary to estimation of </a:t>
            </a:r>
            <a:r>
              <a:rPr lang="en-US" i="1" dirty="0"/>
              <a:t>effective dose </a:t>
            </a:r>
            <a:r>
              <a:rPr lang="en-US" dirty="0"/>
              <a:t>(LD50, benchmark dose)</a:t>
            </a:r>
          </a:p>
          <a:p>
            <a:r>
              <a:rPr lang="en-US" dirty="0"/>
              <a:t>Widespread efforts to de-emphasize significance/lack of for individual doses (NOEC/LOEC)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47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Outine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- R multcomp for dose-response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multcomp for two “guideline” tests (Dunnett, Williams)</a:t>
            </a:r>
          </a:p>
          <a:p>
            <a:r>
              <a:rPr lang="en-US" dirty="0"/>
              <a:t>Dunnett – the most-used statistical test for dose-response (</a:t>
            </a:r>
            <a:r>
              <a:rPr lang="en-US" i="1" dirty="0"/>
              <a:t>not</a:t>
            </a:r>
            <a:r>
              <a:rPr lang="en-US" dirty="0"/>
              <a:t> a trend test)</a:t>
            </a:r>
          </a:p>
          <a:p>
            <a:r>
              <a:rPr lang="en-US" dirty="0"/>
              <a:t>Both contrast-based parametric tests for grouped data.</a:t>
            </a:r>
          </a:p>
          <a:p>
            <a:r>
              <a:rPr lang="en-US" dirty="0"/>
              <a:t>Then contrast-based </a:t>
            </a:r>
            <a:r>
              <a:rPr lang="en-US" i="1" dirty="0"/>
              <a:t>trend</a:t>
            </a:r>
            <a:r>
              <a:rPr lang="en-US" dirty="0"/>
              <a:t> testing</a:t>
            </a:r>
          </a:p>
        </p:txBody>
      </p:sp>
    </p:spTree>
    <p:extLst>
      <p:ext uri="{BB962C8B-B14F-4D97-AF65-F5344CB8AC3E}">
        <p14:creationId xmlns:p14="http://schemas.microsoft.com/office/powerpoint/2010/main" val="346615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Dunnett 1. 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/>
              <a:t>-test comparison of each treated group to controls</a:t>
            </a:r>
          </a:p>
          <a:p>
            <a:r>
              <a:rPr lang="en-US" dirty="0"/>
              <a:t>Variance pooled across all groups </a:t>
            </a:r>
          </a:p>
          <a:p>
            <a:r>
              <a:rPr lang="en-US" dirty="0"/>
              <a:t>Multiplicity adjustment (“max-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67399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Dunnett 2. how multcomp extends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used with tables critical values.</a:t>
            </a:r>
          </a:p>
          <a:p>
            <a:r>
              <a:rPr lang="en-US" dirty="0"/>
              <a:t>Then no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/>
              <a:t>-value</a:t>
            </a:r>
          </a:p>
          <a:p>
            <a:r>
              <a:rPr lang="en-US" dirty="0"/>
              <a:t>&amp; also not for general unbalance situations.</a:t>
            </a:r>
          </a:p>
          <a:p>
            <a:r>
              <a:rPr lang="en-US" dirty="0"/>
              <a:t>(Same limitations for Williams)</a:t>
            </a:r>
          </a:p>
        </p:txBody>
      </p:sp>
    </p:spTree>
    <p:extLst>
      <p:ext uri="{BB962C8B-B14F-4D97-AF65-F5344CB8AC3E}">
        <p14:creationId xmlns:p14="http://schemas.microsoft.com/office/powerpoint/2010/main" val="304763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Dunnett 2. how multcomp extends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mvtnorm implements advances in numerical integration (Genz &amp; Bretz).</a:t>
            </a:r>
          </a:p>
          <a:p>
            <a:r>
              <a:rPr lang="en-US" dirty="0"/>
              <a:t>Extends to general </a:t>
            </a:r>
            <a:r>
              <a:rPr lang="en-US" i="1" dirty="0"/>
              <a:t>unbalanced</a:t>
            </a:r>
            <a:r>
              <a:rPr lang="en-US" dirty="0"/>
              <a:t> situations (unequal replication of doses)</a:t>
            </a:r>
          </a:p>
          <a:p>
            <a:r>
              <a:rPr lang="en-US" dirty="0"/>
              <a:t>Also extends to other data types (survival, logistic etc.).</a:t>
            </a:r>
          </a:p>
          <a:p>
            <a:r>
              <a:rPr lang="en-US" dirty="0"/>
              <a:t>Caution – the quasi-monte </a:t>
            </a:r>
            <a:r>
              <a:rPr lang="en-US" dirty="0" err="1"/>
              <a:t>carlo</a:t>
            </a:r>
            <a:r>
              <a:rPr lang="en-US" dirty="0"/>
              <a:t> algorithm has some seed sensitivity.</a:t>
            </a:r>
          </a:p>
        </p:txBody>
      </p:sp>
    </p:spTree>
    <p:extLst>
      <p:ext uri="{BB962C8B-B14F-4D97-AF65-F5344CB8AC3E}">
        <p14:creationId xmlns:p14="http://schemas.microsoft.com/office/powerpoint/2010/main" val="1416363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4DF64F23-4D1B-44D7-A58F-58AF4DD20218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593D81A3-3033-46F2-9949-90AF8DDC62F2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C42767D3-3E00-4F00-B213-ACE489B78098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CF431435-7E52-42DF-A8E8-044318334029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F9FD2330-8F0B-44B9-82E5-BAB8E16E90BF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D026727E-4F17-4860-816E-0FB2E70026D6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0FED3741-AA11-43BA-A83B-AE9ED92E4463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EAEB584F-EB29-461D-8B55-D3080B83490C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98800F11-A03A-4836-8AFD-7A402E8B0E2B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17E2E8A0-6AB3-4757-8B3B-D1E0274BA37C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8B0563CE-8466-4BB4-B566-81C982327816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4F7E85B6-13E5-4608-A1B2-9B9ACAB61B9B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AF3A1C94-F6C7-4059-9232-E33D225A1E14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D222A18B-A130-48DF-97F1-F809969FE726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89D0D6B7-9443-4D8C-AEED-B2D0817EE085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936CACBB-503B-4397-84E0-161F2919DB2A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F36D540D-5110-440F-8CC7-03BDE975D48F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2D129AB6-EF2E-4058-81BD-48E4F2B46380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0A9C2E2E-E201-40E2-AFE9-EF49F97C8E90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FFFB3E74-11A0-45A7-9C40-9D1F5D2B5859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FB65B271-A8F8-47E3-AD1C-E2A770A7C6CF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527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multcomp for dose-response data</vt:lpstr>
      <vt:lpstr>3 environmental contexts of trend testing</vt:lpstr>
      <vt:lpstr>Testing concerns (as usual)</vt:lpstr>
      <vt:lpstr>special statistical issues</vt:lpstr>
      <vt:lpstr>Regulatory context / importance</vt:lpstr>
      <vt:lpstr>Outine - R multcomp for dose-response data</vt:lpstr>
      <vt:lpstr>Dunnett 1. how it works</vt:lpstr>
      <vt:lpstr>Dunnett 2. how multcomp extends it</vt:lpstr>
      <vt:lpstr>Dunnett 2. how multcomp extends it</vt:lpstr>
      <vt:lpstr>Williams test</vt:lpstr>
      <vt:lpstr>Contrast-based trend testing with multcomp</vt:lpstr>
      <vt:lpstr>Contrast-based trend testing with multcomp</vt:lpstr>
      <vt:lpstr>2 ways to specify contrasts in multcomp</vt:lpstr>
      <vt:lpstr>power of max-t tests (without simulation)</vt:lpstr>
      <vt:lpstr>R resources for multcomp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 testing – dose-response, time, and gradient</dc:title>
  <dc:creator>dfarrar</dc:creator>
  <cp:lastModifiedBy>dfarrar</cp:lastModifiedBy>
  <cp:revision>28</cp:revision>
  <dcterms:created xsi:type="dcterms:W3CDTF">2017-09-12T14:18:12Z</dcterms:created>
  <dcterms:modified xsi:type="dcterms:W3CDTF">2017-09-13T13:03:39Z</dcterms:modified>
</cp:coreProperties>
</file>