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8" r:id="rId11"/>
    <p:sldId id="269" r:id="rId12"/>
    <p:sldId id="270" r:id="rId13"/>
    <p:sldId id="264" r:id="rId14"/>
    <p:sldId id="265" r:id="rId15"/>
    <p:sldId id="271" r:id="rId16"/>
    <p:sldId id="272" r:id="rId17"/>
    <p:sldId id="273" r:id="rId18"/>
    <p:sldId id="27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387872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426243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455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315011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7704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643660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2132464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265680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7759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02785-50B1-43EF-B132-53EBDA844B9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166476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02785-50B1-43EF-B132-53EBDA844B9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313340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202785-50B1-43EF-B132-53EBDA844B93}"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18461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202785-50B1-43EF-B132-53EBDA844B93}"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404544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02785-50B1-43EF-B132-53EBDA844B93}"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261361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02785-50B1-43EF-B132-53EBDA844B9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428269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202785-50B1-43EF-B132-53EBDA844B9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2F6B9-6B53-4026-9A75-01E0C802DF71}" type="slidenum">
              <a:rPr lang="en-US" smtClean="0"/>
              <a:t>‹#›</a:t>
            </a:fld>
            <a:endParaRPr lang="en-US"/>
          </a:p>
        </p:txBody>
      </p:sp>
    </p:spTree>
    <p:extLst>
      <p:ext uri="{BB962C8B-B14F-4D97-AF65-F5344CB8AC3E}">
        <p14:creationId xmlns:p14="http://schemas.microsoft.com/office/powerpoint/2010/main" val="137833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202785-50B1-43EF-B132-53EBDA844B93}" type="datetimeFigureOut">
              <a:rPr lang="en-US" smtClean="0"/>
              <a:t>11/27/2019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82F6B9-6B53-4026-9A75-01E0C802DF71}" type="slidenum">
              <a:rPr lang="en-US" smtClean="0"/>
              <a:t>‹#›</a:t>
            </a:fld>
            <a:endParaRPr lang="en-US"/>
          </a:p>
        </p:txBody>
      </p:sp>
    </p:spTree>
    <p:extLst>
      <p:ext uri="{BB962C8B-B14F-4D97-AF65-F5344CB8AC3E}">
        <p14:creationId xmlns:p14="http://schemas.microsoft.com/office/powerpoint/2010/main" val="522877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CD3A-EC35-4B27-81C5-BE50DCDDF1FD}"/>
              </a:ext>
            </a:extLst>
          </p:cNvPr>
          <p:cNvSpPr>
            <a:spLocks noGrp="1"/>
          </p:cNvSpPr>
          <p:nvPr>
            <p:ph type="ctrTitle"/>
          </p:nvPr>
        </p:nvSpPr>
        <p:spPr/>
        <p:txBody>
          <a:bodyPr/>
          <a:lstStyle/>
          <a:p>
            <a:r>
              <a:rPr lang="en-US" dirty="0"/>
              <a:t>R Commander</a:t>
            </a:r>
            <a:br>
              <a:rPr lang="en-US" dirty="0"/>
            </a:br>
            <a:r>
              <a:rPr lang="en-US" sz="4400" dirty="0"/>
              <a:t>(</a:t>
            </a:r>
            <a:r>
              <a:rPr lang="en-US" sz="4400" dirty="0" err="1"/>
              <a:t>Rcmdr</a:t>
            </a:r>
            <a:r>
              <a:rPr lang="en-US" sz="4400" dirty="0"/>
              <a:t>)</a:t>
            </a:r>
            <a:endParaRPr lang="en-US" dirty="0"/>
          </a:p>
        </p:txBody>
      </p:sp>
      <p:sp>
        <p:nvSpPr>
          <p:cNvPr id="3" name="Subtitle 2">
            <a:extLst>
              <a:ext uri="{FF2B5EF4-FFF2-40B4-BE49-F238E27FC236}">
                <a16:creationId xmlns:a16="http://schemas.microsoft.com/office/drawing/2014/main" id="{347A2FAC-E846-4F59-949A-51C67A115AD7}"/>
              </a:ext>
            </a:extLst>
          </p:cNvPr>
          <p:cNvSpPr>
            <a:spLocks noGrp="1"/>
          </p:cNvSpPr>
          <p:nvPr>
            <p:ph type="subTitle" idx="1"/>
          </p:nvPr>
        </p:nvSpPr>
        <p:spPr/>
        <p:txBody>
          <a:bodyPr/>
          <a:lstStyle/>
          <a:p>
            <a:r>
              <a:rPr lang="en-US" dirty="0"/>
              <a:t>Dane Boring</a:t>
            </a:r>
          </a:p>
          <a:p>
            <a:r>
              <a:rPr lang="en-US" dirty="0"/>
              <a:t>12/6/19</a:t>
            </a:r>
          </a:p>
        </p:txBody>
      </p:sp>
    </p:spTree>
    <p:extLst>
      <p:ext uri="{BB962C8B-B14F-4D97-AF65-F5344CB8AC3E}">
        <p14:creationId xmlns:p14="http://schemas.microsoft.com/office/powerpoint/2010/main" val="1625980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00A1-268B-4DCA-BF98-F390C773C2E9}"/>
              </a:ext>
            </a:extLst>
          </p:cNvPr>
          <p:cNvSpPr>
            <a:spLocks noGrp="1"/>
          </p:cNvSpPr>
          <p:nvPr>
            <p:ph type="title"/>
          </p:nvPr>
        </p:nvSpPr>
        <p:spPr/>
        <p:txBody>
          <a:bodyPr/>
          <a:lstStyle/>
          <a:p>
            <a:r>
              <a:rPr lang="en-US" dirty="0"/>
              <a:t>Kruskal-Wallis and Wilcoxon Tests:</a:t>
            </a:r>
          </a:p>
        </p:txBody>
      </p:sp>
      <p:pic>
        <p:nvPicPr>
          <p:cNvPr id="4" name="Content Placeholder 3">
            <a:extLst>
              <a:ext uri="{FF2B5EF4-FFF2-40B4-BE49-F238E27FC236}">
                <a16:creationId xmlns:a16="http://schemas.microsoft.com/office/drawing/2014/main" id="{4BAA5F20-7F2B-4FF0-A4DB-844F4B190300}"/>
              </a:ext>
            </a:extLst>
          </p:cNvPr>
          <p:cNvPicPr>
            <a:picLocks noGrp="1" noChangeAspect="1"/>
          </p:cNvPicPr>
          <p:nvPr>
            <p:ph idx="1"/>
          </p:nvPr>
        </p:nvPicPr>
        <p:blipFill>
          <a:blip r:embed="rId2"/>
          <a:stretch>
            <a:fillRect/>
          </a:stretch>
        </p:blipFill>
        <p:spPr>
          <a:xfrm>
            <a:off x="375833" y="1813363"/>
            <a:ext cx="5505450" cy="1104900"/>
          </a:xfrm>
          <a:prstGeom prst="rect">
            <a:avLst/>
          </a:prstGeom>
        </p:spPr>
      </p:pic>
      <p:pic>
        <p:nvPicPr>
          <p:cNvPr id="5" name="Picture 4">
            <a:extLst>
              <a:ext uri="{FF2B5EF4-FFF2-40B4-BE49-F238E27FC236}">
                <a16:creationId xmlns:a16="http://schemas.microsoft.com/office/drawing/2014/main" id="{ED6DDA13-1094-47FF-8620-16087DFBB5B7}"/>
              </a:ext>
            </a:extLst>
          </p:cNvPr>
          <p:cNvPicPr>
            <a:picLocks noChangeAspect="1"/>
          </p:cNvPicPr>
          <p:nvPr/>
        </p:nvPicPr>
        <p:blipFill>
          <a:blip r:embed="rId3"/>
          <a:stretch>
            <a:fillRect/>
          </a:stretch>
        </p:blipFill>
        <p:spPr>
          <a:xfrm>
            <a:off x="4975668" y="3939738"/>
            <a:ext cx="7029450" cy="1200150"/>
          </a:xfrm>
          <a:prstGeom prst="rect">
            <a:avLst/>
          </a:prstGeom>
        </p:spPr>
      </p:pic>
    </p:spTree>
    <p:extLst>
      <p:ext uri="{BB962C8B-B14F-4D97-AF65-F5344CB8AC3E}">
        <p14:creationId xmlns:p14="http://schemas.microsoft.com/office/powerpoint/2010/main" val="222004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90D7-FCD5-4DB4-B732-25B4D682E8E8}"/>
              </a:ext>
            </a:extLst>
          </p:cNvPr>
          <p:cNvSpPr>
            <a:spLocks noGrp="1"/>
          </p:cNvSpPr>
          <p:nvPr>
            <p:ph type="title"/>
          </p:nvPr>
        </p:nvSpPr>
        <p:spPr/>
        <p:txBody>
          <a:bodyPr/>
          <a:lstStyle/>
          <a:p>
            <a:r>
              <a:rPr lang="en-US" dirty="0"/>
              <a:t>Linear Regression between Na and Cl:</a:t>
            </a:r>
          </a:p>
        </p:txBody>
      </p:sp>
      <p:pic>
        <p:nvPicPr>
          <p:cNvPr id="5" name="Picture 4">
            <a:extLst>
              <a:ext uri="{FF2B5EF4-FFF2-40B4-BE49-F238E27FC236}">
                <a16:creationId xmlns:a16="http://schemas.microsoft.com/office/drawing/2014/main" id="{D413A5D9-02A1-4BF0-AD2D-AFC51385F0F8}"/>
              </a:ext>
            </a:extLst>
          </p:cNvPr>
          <p:cNvPicPr>
            <a:picLocks noChangeAspect="1"/>
          </p:cNvPicPr>
          <p:nvPr/>
        </p:nvPicPr>
        <p:blipFill>
          <a:blip r:embed="rId2"/>
          <a:stretch>
            <a:fillRect/>
          </a:stretch>
        </p:blipFill>
        <p:spPr>
          <a:xfrm>
            <a:off x="3424237" y="2126018"/>
            <a:ext cx="5343525" cy="3333750"/>
          </a:xfrm>
          <a:prstGeom prst="rect">
            <a:avLst/>
          </a:prstGeom>
        </p:spPr>
      </p:pic>
    </p:spTree>
    <p:extLst>
      <p:ext uri="{BB962C8B-B14F-4D97-AF65-F5344CB8AC3E}">
        <p14:creationId xmlns:p14="http://schemas.microsoft.com/office/powerpoint/2010/main" val="234763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359C-F695-4780-A2F4-0D99120F6144}"/>
              </a:ext>
            </a:extLst>
          </p:cNvPr>
          <p:cNvSpPr>
            <a:spLocks noGrp="1"/>
          </p:cNvSpPr>
          <p:nvPr>
            <p:ph type="title"/>
          </p:nvPr>
        </p:nvSpPr>
        <p:spPr/>
        <p:txBody>
          <a:bodyPr/>
          <a:lstStyle/>
          <a:p>
            <a:r>
              <a:rPr lang="en-US" dirty="0"/>
              <a:t>Linear Regression with multiple explanatory variables:</a:t>
            </a:r>
          </a:p>
        </p:txBody>
      </p:sp>
      <p:pic>
        <p:nvPicPr>
          <p:cNvPr id="4" name="Content Placeholder 3">
            <a:extLst>
              <a:ext uri="{FF2B5EF4-FFF2-40B4-BE49-F238E27FC236}">
                <a16:creationId xmlns:a16="http://schemas.microsoft.com/office/drawing/2014/main" id="{6395B47A-771D-4C43-8870-37ECD639EA59}"/>
              </a:ext>
            </a:extLst>
          </p:cNvPr>
          <p:cNvPicPr>
            <a:picLocks noGrp="1" noChangeAspect="1"/>
          </p:cNvPicPr>
          <p:nvPr>
            <p:ph idx="1"/>
          </p:nvPr>
        </p:nvPicPr>
        <p:blipFill>
          <a:blip r:embed="rId2"/>
          <a:stretch>
            <a:fillRect/>
          </a:stretch>
        </p:blipFill>
        <p:spPr>
          <a:xfrm>
            <a:off x="3348037" y="2395748"/>
            <a:ext cx="5495925" cy="3467100"/>
          </a:xfrm>
          <a:prstGeom prst="rect">
            <a:avLst/>
          </a:prstGeom>
        </p:spPr>
      </p:pic>
    </p:spTree>
    <p:extLst>
      <p:ext uri="{BB962C8B-B14F-4D97-AF65-F5344CB8AC3E}">
        <p14:creationId xmlns:p14="http://schemas.microsoft.com/office/powerpoint/2010/main" val="36387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3630-C3E7-4346-B1B5-9B08BB840CB7}"/>
              </a:ext>
            </a:extLst>
          </p:cNvPr>
          <p:cNvSpPr>
            <a:spLocks noGrp="1"/>
          </p:cNvSpPr>
          <p:nvPr>
            <p:ph type="title"/>
          </p:nvPr>
        </p:nvSpPr>
        <p:spPr>
          <a:xfrm>
            <a:off x="838200" y="365125"/>
            <a:ext cx="2642118" cy="1325563"/>
          </a:xfrm>
        </p:spPr>
        <p:txBody>
          <a:bodyPr>
            <a:normAutofit/>
          </a:bodyPr>
          <a:lstStyle/>
          <a:p>
            <a:r>
              <a:rPr lang="en-US" sz="3600" dirty="0"/>
              <a:t>Histogram</a:t>
            </a:r>
          </a:p>
        </p:txBody>
      </p:sp>
      <p:pic>
        <p:nvPicPr>
          <p:cNvPr id="4" name="Content Placeholder 3">
            <a:extLst>
              <a:ext uri="{FF2B5EF4-FFF2-40B4-BE49-F238E27FC236}">
                <a16:creationId xmlns:a16="http://schemas.microsoft.com/office/drawing/2014/main" id="{C6BBC294-EFBE-42EF-920F-F4953239D5D3}"/>
              </a:ext>
            </a:extLst>
          </p:cNvPr>
          <p:cNvPicPr>
            <a:picLocks noGrp="1" noChangeAspect="1"/>
          </p:cNvPicPr>
          <p:nvPr>
            <p:ph idx="1"/>
          </p:nvPr>
        </p:nvPicPr>
        <p:blipFill>
          <a:blip r:embed="rId2"/>
          <a:stretch>
            <a:fillRect/>
          </a:stretch>
        </p:blipFill>
        <p:spPr>
          <a:xfrm>
            <a:off x="324371" y="1414990"/>
            <a:ext cx="4844788" cy="4836618"/>
          </a:xfrm>
          <a:prstGeom prst="rect">
            <a:avLst/>
          </a:prstGeom>
        </p:spPr>
      </p:pic>
      <p:pic>
        <p:nvPicPr>
          <p:cNvPr id="6" name="Picture 5">
            <a:extLst>
              <a:ext uri="{FF2B5EF4-FFF2-40B4-BE49-F238E27FC236}">
                <a16:creationId xmlns:a16="http://schemas.microsoft.com/office/drawing/2014/main" id="{C0430C2D-BD9B-499A-9B49-3FC533C739B5}"/>
              </a:ext>
            </a:extLst>
          </p:cNvPr>
          <p:cNvPicPr>
            <a:picLocks noChangeAspect="1"/>
          </p:cNvPicPr>
          <p:nvPr/>
        </p:nvPicPr>
        <p:blipFill>
          <a:blip r:embed="rId3"/>
          <a:stretch>
            <a:fillRect/>
          </a:stretch>
        </p:blipFill>
        <p:spPr>
          <a:xfrm>
            <a:off x="5956818" y="1414990"/>
            <a:ext cx="4969329" cy="4969329"/>
          </a:xfrm>
          <a:prstGeom prst="rect">
            <a:avLst/>
          </a:prstGeom>
        </p:spPr>
      </p:pic>
      <p:sp>
        <p:nvSpPr>
          <p:cNvPr id="7" name="Title 1">
            <a:extLst>
              <a:ext uri="{FF2B5EF4-FFF2-40B4-BE49-F238E27FC236}">
                <a16:creationId xmlns:a16="http://schemas.microsoft.com/office/drawing/2014/main" id="{191DA377-0A3E-4890-B281-79039558D2EE}"/>
              </a:ext>
            </a:extLst>
          </p:cNvPr>
          <p:cNvSpPr txBox="1">
            <a:spLocks/>
          </p:cNvSpPr>
          <p:nvPr/>
        </p:nvSpPr>
        <p:spPr>
          <a:xfrm>
            <a:off x="6374362" y="360136"/>
            <a:ext cx="34041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Density estimate</a:t>
            </a:r>
          </a:p>
        </p:txBody>
      </p:sp>
    </p:spTree>
    <p:extLst>
      <p:ext uri="{BB962C8B-B14F-4D97-AF65-F5344CB8AC3E}">
        <p14:creationId xmlns:p14="http://schemas.microsoft.com/office/powerpoint/2010/main" val="286274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3BDC-D1D0-4FDE-9E80-254ADA72080E}"/>
              </a:ext>
            </a:extLst>
          </p:cNvPr>
          <p:cNvSpPr>
            <a:spLocks noGrp="1"/>
          </p:cNvSpPr>
          <p:nvPr>
            <p:ph type="title"/>
          </p:nvPr>
        </p:nvSpPr>
        <p:spPr>
          <a:xfrm>
            <a:off x="1220756" y="449100"/>
            <a:ext cx="2903376" cy="1325563"/>
          </a:xfrm>
        </p:spPr>
        <p:txBody>
          <a:bodyPr>
            <a:normAutofit/>
          </a:bodyPr>
          <a:lstStyle/>
          <a:p>
            <a:r>
              <a:rPr lang="en-US" sz="3600" dirty="0"/>
              <a:t>Scatterplot</a:t>
            </a:r>
          </a:p>
        </p:txBody>
      </p:sp>
      <p:pic>
        <p:nvPicPr>
          <p:cNvPr id="4" name="Content Placeholder 3">
            <a:extLst>
              <a:ext uri="{FF2B5EF4-FFF2-40B4-BE49-F238E27FC236}">
                <a16:creationId xmlns:a16="http://schemas.microsoft.com/office/drawing/2014/main" id="{39023B9F-EE90-4EBA-9BFC-DB0CE8E055CE}"/>
              </a:ext>
            </a:extLst>
          </p:cNvPr>
          <p:cNvPicPr>
            <a:picLocks noGrp="1" noChangeAspect="1"/>
          </p:cNvPicPr>
          <p:nvPr>
            <p:ph idx="1"/>
          </p:nvPr>
        </p:nvPicPr>
        <p:blipFill>
          <a:blip r:embed="rId2"/>
          <a:stretch>
            <a:fillRect/>
          </a:stretch>
        </p:blipFill>
        <p:spPr>
          <a:xfrm>
            <a:off x="91105" y="1595535"/>
            <a:ext cx="5149948" cy="5141264"/>
          </a:xfrm>
          <a:prstGeom prst="rect">
            <a:avLst/>
          </a:prstGeom>
        </p:spPr>
      </p:pic>
      <p:pic>
        <p:nvPicPr>
          <p:cNvPr id="5" name="Picture 4">
            <a:extLst>
              <a:ext uri="{FF2B5EF4-FFF2-40B4-BE49-F238E27FC236}">
                <a16:creationId xmlns:a16="http://schemas.microsoft.com/office/drawing/2014/main" id="{672D72BA-B473-43CC-B17F-DF265C6A0B51}"/>
              </a:ext>
            </a:extLst>
          </p:cNvPr>
          <p:cNvPicPr>
            <a:picLocks noChangeAspect="1"/>
          </p:cNvPicPr>
          <p:nvPr/>
        </p:nvPicPr>
        <p:blipFill>
          <a:blip r:embed="rId3"/>
          <a:stretch>
            <a:fillRect/>
          </a:stretch>
        </p:blipFill>
        <p:spPr>
          <a:xfrm>
            <a:off x="6292721" y="1595535"/>
            <a:ext cx="5249247" cy="5249247"/>
          </a:xfrm>
          <a:prstGeom prst="rect">
            <a:avLst/>
          </a:prstGeom>
        </p:spPr>
      </p:pic>
      <p:sp>
        <p:nvSpPr>
          <p:cNvPr id="6" name="Title 1">
            <a:extLst>
              <a:ext uri="{FF2B5EF4-FFF2-40B4-BE49-F238E27FC236}">
                <a16:creationId xmlns:a16="http://schemas.microsoft.com/office/drawing/2014/main" id="{34AC8E37-4F57-42D4-A125-2B19835FE6FE}"/>
              </a:ext>
            </a:extLst>
          </p:cNvPr>
          <p:cNvSpPr txBox="1">
            <a:spLocks/>
          </p:cNvSpPr>
          <p:nvPr/>
        </p:nvSpPr>
        <p:spPr>
          <a:xfrm>
            <a:off x="6747588" y="449100"/>
            <a:ext cx="4598436"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Scatterplot matrix</a:t>
            </a:r>
          </a:p>
        </p:txBody>
      </p:sp>
    </p:spTree>
    <p:extLst>
      <p:ext uri="{BB962C8B-B14F-4D97-AF65-F5344CB8AC3E}">
        <p14:creationId xmlns:p14="http://schemas.microsoft.com/office/powerpoint/2010/main" val="130781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7733-196C-4B7E-AF72-60E63EF45493}"/>
              </a:ext>
            </a:extLst>
          </p:cNvPr>
          <p:cNvSpPr>
            <a:spLocks noGrp="1"/>
          </p:cNvSpPr>
          <p:nvPr>
            <p:ph type="title"/>
          </p:nvPr>
        </p:nvSpPr>
        <p:spPr/>
        <p:txBody>
          <a:bodyPr/>
          <a:lstStyle/>
          <a:p>
            <a:r>
              <a:rPr lang="en-US" dirty="0"/>
              <a:t>How about a little dressier?</a:t>
            </a:r>
            <a:br>
              <a:rPr lang="en-US" dirty="0"/>
            </a:br>
            <a:r>
              <a:rPr lang="en-US" sz="2800" dirty="0"/>
              <a:t>Options tab!</a:t>
            </a:r>
            <a:endParaRPr lang="en-US" dirty="0"/>
          </a:p>
        </p:txBody>
      </p:sp>
      <p:pic>
        <p:nvPicPr>
          <p:cNvPr id="4" name="Content Placeholder 3">
            <a:extLst>
              <a:ext uri="{FF2B5EF4-FFF2-40B4-BE49-F238E27FC236}">
                <a16:creationId xmlns:a16="http://schemas.microsoft.com/office/drawing/2014/main" id="{A9E8F26A-1B10-4A68-87EB-53438D8D16B5}"/>
              </a:ext>
            </a:extLst>
          </p:cNvPr>
          <p:cNvPicPr>
            <a:picLocks noGrp="1" noChangeAspect="1"/>
          </p:cNvPicPr>
          <p:nvPr>
            <p:ph idx="1"/>
          </p:nvPr>
        </p:nvPicPr>
        <p:blipFill>
          <a:blip r:embed="rId2"/>
          <a:stretch>
            <a:fillRect/>
          </a:stretch>
        </p:blipFill>
        <p:spPr>
          <a:xfrm>
            <a:off x="2319939" y="2160588"/>
            <a:ext cx="5312160" cy="3881437"/>
          </a:xfrm>
          <a:prstGeom prst="rect">
            <a:avLst/>
          </a:prstGeom>
        </p:spPr>
      </p:pic>
    </p:spTree>
    <p:extLst>
      <p:ext uri="{BB962C8B-B14F-4D97-AF65-F5344CB8AC3E}">
        <p14:creationId xmlns:p14="http://schemas.microsoft.com/office/powerpoint/2010/main" val="3670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C41D-59F8-401F-890F-4802447899FB}"/>
              </a:ext>
            </a:extLst>
          </p:cNvPr>
          <p:cNvSpPr>
            <a:spLocks noGrp="1"/>
          </p:cNvSpPr>
          <p:nvPr>
            <p:ph type="title"/>
          </p:nvPr>
        </p:nvSpPr>
        <p:spPr/>
        <p:txBody>
          <a:bodyPr/>
          <a:lstStyle/>
          <a:p>
            <a:r>
              <a:rPr lang="en-US" dirty="0"/>
              <a:t>What </a:t>
            </a:r>
            <a:r>
              <a:rPr lang="en-US" dirty="0" err="1"/>
              <a:t>dat</a:t>
            </a:r>
            <a:r>
              <a:rPr lang="en-US" dirty="0"/>
              <a:t> do?</a:t>
            </a:r>
          </a:p>
        </p:txBody>
      </p:sp>
      <p:pic>
        <p:nvPicPr>
          <p:cNvPr id="4" name="Content Placeholder 3">
            <a:extLst>
              <a:ext uri="{FF2B5EF4-FFF2-40B4-BE49-F238E27FC236}">
                <a16:creationId xmlns:a16="http://schemas.microsoft.com/office/drawing/2014/main" id="{A161EA51-6124-4E83-8560-33409ED00DA6}"/>
              </a:ext>
            </a:extLst>
          </p:cNvPr>
          <p:cNvPicPr>
            <a:picLocks noGrp="1" noChangeAspect="1"/>
          </p:cNvPicPr>
          <p:nvPr>
            <p:ph idx="1"/>
          </p:nvPr>
        </p:nvPicPr>
        <p:blipFill rotWithShape="1">
          <a:blip r:embed="rId2"/>
          <a:srcRect l="52898" t="13685" r="20292" b="53318"/>
          <a:stretch/>
        </p:blipFill>
        <p:spPr>
          <a:xfrm>
            <a:off x="677334" y="1540267"/>
            <a:ext cx="5747657" cy="2210640"/>
          </a:xfrm>
          <a:prstGeom prst="rect">
            <a:avLst/>
          </a:prstGeom>
        </p:spPr>
      </p:pic>
      <p:sp>
        <p:nvSpPr>
          <p:cNvPr id="5" name="TextBox 4">
            <a:extLst>
              <a:ext uri="{FF2B5EF4-FFF2-40B4-BE49-F238E27FC236}">
                <a16:creationId xmlns:a16="http://schemas.microsoft.com/office/drawing/2014/main" id="{D4EE0356-4945-4BF6-9EE3-9913A9298F04}"/>
              </a:ext>
            </a:extLst>
          </p:cNvPr>
          <p:cNvSpPr txBox="1"/>
          <p:nvPr/>
        </p:nvSpPr>
        <p:spPr>
          <a:xfrm>
            <a:off x="1343608" y="4264090"/>
            <a:ext cx="5159829" cy="1200329"/>
          </a:xfrm>
          <a:prstGeom prst="rect">
            <a:avLst/>
          </a:prstGeom>
          <a:noFill/>
        </p:spPr>
        <p:txBody>
          <a:bodyPr wrap="square" rtlCol="0">
            <a:spAutoFit/>
          </a:bodyPr>
          <a:lstStyle/>
          <a:p>
            <a:r>
              <a:rPr lang="en-US" dirty="0"/>
              <a:t>Set random number generator seed:</a:t>
            </a:r>
          </a:p>
          <a:p>
            <a:r>
              <a:rPr lang="en-US" dirty="0"/>
              <a:t>	-Computers are not random. Basically, you 	 can introduce your own bit of randomness 	 setting that number how you like.</a:t>
            </a:r>
          </a:p>
        </p:txBody>
      </p:sp>
      <p:sp>
        <p:nvSpPr>
          <p:cNvPr id="6" name="TextBox 5">
            <a:extLst>
              <a:ext uri="{FF2B5EF4-FFF2-40B4-BE49-F238E27FC236}">
                <a16:creationId xmlns:a16="http://schemas.microsoft.com/office/drawing/2014/main" id="{8A8093AD-8448-4773-809A-26FB880E9DCB}"/>
              </a:ext>
            </a:extLst>
          </p:cNvPr>
          <p:cNvSpPr txBox="1"/>
          <p:nvPr/>
        </p:nvSpPr>
        <p:spPr>
          <a:xfrm>
            <a:off x="6997332" y="4864254"/>
            <a:ext cx="4553339" cy="1200329"/>
          </a:xfrm>
          <a:prstGeom prst="rect">
            <a:avLst/>
          </a:prstGeom>
          <a:solidFill>
            <a:schemeClr val="bg1"/>
          </a:solidFill>
        </p:spPr>
        <p:txBody>
          <a:bodyPr wrap="square" rtlCol="0">
            <a:spAutoFit/>
          </a:bodyPr>
          <a:lstStyle/>
          <a:p>
            <a:r>
              <a:rPr lang="en-US" dirty="0"/>
              <a:t>Computer generated distributions are a branch of statistics I won’t try to explain for lack of depth on my part, but just know these are here.</a:t>
            </a:r>
          </a:p>
        </p:txBody>
      </p:sp>
    </p:spTree>
    <p:extLst>
      <p:ext uri="{BB962C8B-B14F-4D97-AF65-F5344CB8AC3E}">
        <p14:creationId xmlns:p14="http://schemas.microsoft.com/office/powerpoint/2010/main" val="47213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17DA-B159-40A8-A028-F143B04398B5}"/>
              </a:ext>
            </a:extLst>
          </p:cNvPr>
          <p:cNvSpPr>
            <a:spLocks noGrp="1"/>
          </p:cNvSpPr>
          <p:nvPr>
            <p:ph type="title"/>
          </p:nvPr>
        </p:nvSpPr>
        <p:spPr/>
        <p:txBody>
          <a:bodyPr/>
          <a:lstStyle/>
          <a:p>
            <a:r>
              <a:rPr lang="en-US" dirty="0"/>
              <a:t>Seems great; what’s the snag?</a:t>
            </a:r>
          </a:p>
        </p:txBody>
      </p:sp>
      <p:sp>
        <p:nvSpPr>
          <p:cNvPr id="3" name="Content Placeholder 2">
            <a:extLst>
              <a:ext uri="{FF2B5EF4-FFF2-40B4-BE49-F238E27FC236}">
                <a16:creationId xmlns:a16="http://schemas.microsoft.com/office/drawing/2014/main" id="{9F56FF94-5417-4E0C-9BD8-06A6F2E6A9C7}"/>
              </a:ext>
            </a:extLst>
          </p:cNvPr>
          <p:cNvSpPr>
            <a:spLocks noGrp="1"/>
          </p:cNvSpPr>
          <p:nvPr>
            <p:ph idx="1"/>
          </p:nvPr>
        </p:nvSpPr>
        <p:spPr/>
        <p:txBody>
          <a:bodyPr/>
          <a:lstStyle/>
          <a:p>
            <a:r>
              <a:rPr lang="en-US" dirty="0"/>
              <a:t>The dataset we loaded is raw</a:t>
            </a:r>
          </a:p>
          <a:p>
            <a:pPr lvl="1"/>
            <a:r>
              <a:rPr lang="en-US" dirty="0"/>
              <a:t>What we put in has to be a finished product ready for the statistical analysis</a:t>
            </a:r>
          </a:p>
          <a:p>
            <a:r>
              <a:rPr lang="en-US" dirty="0"/>
              <a:t>Not much variety involved</a:t>
            </a:r>
          </a:p>
          <a:p>
            <a:pPr lvl="1"/>
            <a:r>
              <a:rPr lang="en-US" dirty="0"/>
              <a:t>R coding allows near infinite adjustments. We’ve only added a title and couple lines to scatterplot matrix. How about subtitle? A fleet of these matrices for every HUC8? ‘Chloride’ or ‘Cl’ instead of “CHLORIDE” for titles? Choosing tick marks on the axes? Various color adjustments by grouping? Space of axis labels from the axis marks? Presence of axes lines even at all?</a:t>
            </a:r>
          </a:p>
          <a:p>
            <a:pPr lvl="1"/>
            <a:r>
              <a:rPr lang="en-US" dirty="0"/>
              <a:t>We’re only using the basic plotting function here. No interactive plots are going to come out of this, we’ll be missing certain statistical packages not </a:t>
            </a:r>
            <a:r>
              <a:rPr lang="en-US" dirty="0" err="1"/>
              <a:t>Rcmdr</a:t>
            </a:r>
            <a:r>
              <a:rPr lang="en-US" dirty="0"/>
              <a:t> friendly, and besides being free we’re not making much more use of this over Excel.</a:t>
            </a:r>
          </a:p>
          <a:p>
            <a:r>
              <a:rPr lang="en-US" dirty="0"/>
              <a:t>No automation!</a:t>
            </a:r>
          </a:p>
        </p:txBody>
      </p:sp>
    </p:spTree>
    <p:extLst>
      <p:ext uri="{BB962C8B-B14F-4D97-AF65-F5344CB8AC3E}">
        <p14:creationId xmlns:p14="http://schemas.microsoft.com/office/powerpoint/2010/main" val="325810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CAB4-25DC-490E-9ECD-6A1376DD6E38}"/>
              </a:ext>
            </a:extLst>
          </p:cNvPr>
          <p:cNvSpPr>
            <a:spLocks noGrp="1"/>
          </p:cNvSpPr>
          <p:nvPr>
            <p:ph type="title"/>
          </p:nvPr>
        </p:nvSpPr>
        <p:spPr/>
        <p:txBody>
          <a:bodyPr/>
          <a:lstStyle/>
          <a:p>
            <a:r>
              <a:rPr lang="en-US" dirty="0"/>
              <a:t>Why </a:t>
            </a:r>
            <a:r>
              <a:rPr lang="en-US" dirty="0" err="1"/>
              <a:t>Rcmdr</a:t>
            </a:r>
            <a:r>
              <a:rPr lang="en-US" dirty="0"/>
              <a:t> if it lacks the full suite of R capability?</a:t>
            </a:r>
          </a:p>
        </p:txBody>
      </p:sp>
      <p:sp>
        <p:nvSpPr>
          <p:cNvPr id="3" name="Content Placeholder 2">
            <a:extLst>
              <a:ext uri="{FF2B5EF4-FFF2-40B4-BE49-F238E27FC236}">
                <a16:creationId xmlns:a16="http://schemas.microsoft.com/office/drawing/2014/main" id="{8B5095B8-81BD-4620-B71A-560DB1F5D41D}"/>
              </a:ext>
            </a:extLst>
          </p:cNvPr>
          <p:cNvSpPr>
            <a:spLocks noGrp="1"/>
          </p:cNvSpPr>
          <p:nvPr>
            <p:ph idx="1"/>
          </p:nvPr>
        </p:nvSpPr>
        <p:spPr/>
        <p:txBody>
          <a:bodyPr/>
          <a:lstStyle/>
          <a:p>
            <a:r>
              <a:rPr lang="en-US" dirty="0"/>
              <a:t>Easier getting into a hot tub slowly than jumping in head-first</a:t>
            </a:r>
          </a:p>
          <a:p>
            <a:pPr lvl="1"/>
            <a:r>
              <a:rPr lang="en-US" dirty="0"/>
              <a:t>Coding is different than how we’re taught to use computers in school. You actually have to understand the workings of it to use it best. Going straight from point-and-click to coding is not intuitive and takes time getting used to.</a:t>
            </a:r>
          </a:p>
          <a:p>
            <a:r>
              <a:rPr lang="en-US" dirty="0"/>
              <a:t>You can click the basic solution into existence there and modify the code for your specifics</a:t>
            </a:r>
          </a:p>
          <a:p>
            <a:pPr lvl="1"/>
            <a:r>
              <a:rPr lang="en-US" dirty="0"/>
              <a:t>Copy and paste to your script then use ?function() to get a start on the arguments to make it your own</a:t>
            </a:r>
          </a:p>
          <a:p>
            <a:r>
              <a:rPr lang="en-US" dirty="0"/>
              <a:t>It’s a good easy starting point, especially for non-common everyday type users having to remember the coding</a:t>
            </a:r>
          </a:p>
          <a:p>
            <a:pPr lvl="1"/>
            <a:r>
              <a:rPr lang="en-US" dirty="0"/>
              <a:t>Again, it’s a use-it or lose-it method. Coding takes practice and critical thinking, and </a:t>
            </a:r>
            <a:r>
              <a:rPr lang="en-US" dirty="0" err="1"/>
              <a:t>Rcmdr</a:t>
            </a:r>
            <a:r>
              <a:rPr lang="en-US" dirty="0"/>
              <a:t> helps with if you’ve been away from it for a while and lose-it per se.</a:t>
            </a:r>
          </a:p>
        </p:txBody>
      </p:sp>
      <p:pic>
        <p:nvPicPr>
          <p:cNvPr id="4" name="Picture 3">
            <a:extLst>
              <a:ext uri="{FF2B5EF4-FFF2-40B4-BE49-F238E27FC236}">
                <a16:creationId xmlns:a16="http://schemas.microsoft.com/office/drawing/2014/main" id="{84F362A7-2F04-4670-B7BB-FF77AF5323F3}"/>
              </a:ext>
            </a:extLst>
          </p:cNvPr>
          <p:cNvPicPr>
            <a:picLocks noChangeAspect="1"/>
          </p:cNvPicPr>
          <p:nvPr/>
        </p:nvPicPr>
        <p:blipFill rotWithShape="1">
          <a:blip r:embed="rId2"/>
          <a:srcRect r="63053" b="4180"/>
          <a:stretch/>
        </p:blipFill>
        <p:spPr>
          <a:xfrm>
            <a:off x="5744936" y="3818044"/>
            <a:ext cx="2913873" cy="282931"/>
          </a:xfrm>
          <a:prstGeom prst="rect">
            <a:avLst/>
          </a:prstGeom>
        </p:spPr>
      </p:pic>
    </p:spTree>
    <p:extLst>
      <p:ext uri="{BB962C8B-B14F-4D97-AF65-F5344CB8AC3E}">
        <p14:creationId xmlns:p14="http://schemas.microsoft.com/office/powerpoint/2010/main" val="62314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6981-422D-4621-9EBC-0888CB38A575}"/>
              </a:ext>
            </a:extLst>
          </p:cNvPr>
          <p:cNvSpPr>
            <a:spLocks noGrp="1"/>
          </p:cNvSpPr>
          <p:nvPr>
            <p:ph type="title"/>
          </p:nvPr>
        </p:nvSpPr>
        <p:spPr/>
        <p:txBody>
          <a:bodyPr/>
          <a:lstStyle/>
          <a:p>
            <a:r>
              <a:rPr lang="en-US" dirty="0"/>
              <a:t>Dane’s summary</a:t>
            </a:r>
          </a:p>
        </p:txBody>
      </p:sp>
      <p:sp>
        <p:nvSpPr>
          <p:cNvPr id="3" name="Content Placeholder 2">
            <a:extLst>
              <a:ext uri="{FF2B5EF4-FFF2-40B4-BE49-F238E27FC236}">
                <a16:creationId xmlns:a16="http://schemas.microsoft.com/office/drawing/2014/main" id="{E1DCDB24-2B38-4E18-8F8B-9E06A4BDCCA5}"/>
              </a:ext>
            </a:extLst>
          </p:cNvPr>
          <p:cNvSpPr>
            <a:spLocks noGrp="1"/>
          </p:cNvSpPr>
          <p:nvPr>
            <p:ph idx="1"/>
          </p:nvPr>
        </p:nvSpPr>
        <p:spPr/>
        <p:txBody>
          <a:bodyPr/>
          <a:lstStyle/>
          <a:p>
            <a:r>
              <a:rPr lang="en-US" dirty="0" err="1"/>
              <a:t>Rcmdr</a:t>
            </a:r>
            <a:r>
              <a:rPr lang="en-US" dirty="0"/>
              <a:t> is a useful tool for quick answers to some questions, much like Excel would provide. Additionally, it provides the code you can copy for your own use.</a:t>
            </a:r>
          </a:p>
          <a:p>
            <a:r>
              <a:rPr lang="en-US" dirty="0"/>
              <a:t>However, it undercuts the usefulness of writing the code vs a GUI approach: OPTIONS</a:t>
            </a:r>
          </a:p>
          <a:p>
            <a:pPr lvl="1"/>
            <a:r>
              <a:rPr lang="en-US" dirty="0"/>
              <a:t>Handling datasets (detection limits, weird stuff, corrections, etc.)</a:t>
            </a:r>
          </a:p>
          <a:p>
            <a:pPr lvl="2"/>
            <a:r>
              <a:rPr lang="en-US" dirty="0"/>
              <a:t>Polished dataset needed in </a:t>
            </a:r>
            <a:r>
              <a:rPr lang="en-US" dirty="0" err="1"/>
              <a:t>Rcmdr</a:t>
            </a:r>
            <a:endParaRPr lang="en-US" dirty="0"/>
          </a:p>
          <a:p>
            <a:pPr lvl="1"/>
            <a:r>
              <a:rPr lang="en-US" dirty="0"/>
              <a:t>No automation</a:t>
            </a:r>
          </a:p>
          <a:p>
            <a:pPr lvl="2"/>
            <a:r>
              <a:rPr lang="en-US" dirty="0"/>
              <a:t>Running loops to mass produce plots, results, etc.</a:t>
            </a:r>
          </a:p>
          <a:p>
            <a:pPr lvl="1"/>
            <a:r>
              <a:rPr lang="en-US" dirty="0"/>
              <a:t>Slower to set up for running after first time</a:t>
            </a:r>
          </a:p>
          <a:p>
            <a:pPr lvl="1"/>
            <a:endParaRPr lang="en-US" dirty="0"/>
          </a:p>
        </p:txBody>
      </p:sp>
    </p:spTree>
    <p:extLst>
      <p:ext uri="{BB962C8B-B14F-4D97-AF65-F5344CB8AC3E}">
        <p14:creationId xmlns:p14="http://schemas.microsoft.com/office/powerpoint/2010/main" val="397048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4ACA-7A6B-43F3-A525-D3F48809F84A}"/>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DDE26A53-3D87-4688-9E3B-A82E0736CB76}"/>
              </a:ext>
            </a:extLst>
          </p:cNvPr>
          <p:cNvSpPr>
            <a:spLocks noGrp="1"/>
          </p:cNvSpPr>
          <p:nvPr>
            <p:ph idx="1"/>
          </p:nvPr>
        </p:nvSpPr>
        <p:spPr/>
        <p:txBody>
          <a:bodyPr/>
          <a:lstStyle/>
          <a:p>
            <a:r>
              <a:rPr lang="en-US" dirty="0"/>
              <a:t>Wikipedia: “R Commander is a GUI for the R programming language”</a:t>
            </a:r>
          </a:p>
          <a:p>
            <a:pPr lvl="1"/>
            <a:r>
              <a:rPr lang="en-US" dirty="0"/>
              <a:t>GUI – </a:t>
            </a:r>
            <a:r>
              <a:rPr lang="en-US" u="sng" dirty="0"/>
              <a:t>Graphic</a:t>
            </a:r>
            <a:r>
              <a:rPr lang="en-US" dirty="0"/>
              <a:t>al User Interface (point and click)</a:t>
            </a:r>
          </a:p>
          <a:p>
            <a:r>
              <a:rPr lang="en-US" dirty="0"/>
              <a:t>rcommander.com: “R provides a powerful and comprehensive system for </a:t>
            </a:r>
            <a:r>
              <a:rPr lang="en-US" dirty="0" err="1"/>
              <a:t>analysing</a:t>
            </a:r>
            <a:r>
              <a:rPr lang="en-US" dirty="0"/>
              <a:t> data and when used in conjunction with the R-commander it also provides one that is easy and intuitive to use</a:t>
            </a:r>
          </a:p>
          <a:p>
            <a:r>
              <a:rPr lang="en-US" dirty="0"/>
              <a:t>Dane: it’s between ease-of-use for Excel and the less intuitive coding for more individualized procedures in R</a:t>
            </a:r>
          </a:p>
        </p:txBody>
      </p:sp>
    </p:spTree>
    <p:extLst>
      <p:ext uri="{BB962C8B-B14F-4D97-AF65-F5344CB8AC3E}">
        <p14:creationId xmlns:p14="http://schemas.microsoft.com/office/powerpoint/2010/main" val="189551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799C-2173-49E3-8FBE-92BEAAE550C7}"/>
              </a:ext>
            </a:extLst>
          </p:cNvPr>
          <p:cNvSpPr>
            <a:spLocks noGrp="1"/>
          </p:cNvSpPr>
          <p:nvPr>
            <p:ph type="title"/>
          </p:nvPr>
        </p:nvSpPr>
        <p:spPr/>
        <p:txBody>
          <a:bodyPr/>
          <a:lstStyle/>
          <a:p>
            <a:r>
              <a:rPr lang="en-US" dirty="0"/>
              <a:t>What is a GUI? </a:t>
            </a:r>
            <a:r>
              <a:rPr lang="en-US" sz="3200" dirty="0"/>
              <a:t>(compared to R)</a:t>
            </a:r>
            <a:endParaRPr lang="en-US" dirty="0"/>
          </a:p>
        </p:txBody>
      </p:sp>
      <p:sp>
        <p:nvSpPr>
          <p:cNvPr id="3" name="Content Placeholder 2">
            <a:extLst>
              <a:ext uri="{FF2B5EF4-FFF2-40B4-BE49-F238E27FC236}">
                <a16:creationId xmlns:a16="http://schemas.microsoft.com/office/drawing/2014/main" id="{5BC9954C-0787-4125-B870-9BEFD2E9F008}"/>
              </a:ext>
            </a:extLst>
          </p:cNvPr>
          <p:cNvSpPr>
            <a:spLocks noGrp="1"/>
          </p:cNvSpPr>
          <p:nvPr>
            <p:ph idx="1"/>
          </p:nvPr>
        </p:nvSpPr>
        <p:spPr/>
        <p:txBody>
          <a:bodyPr/>
          <a:lstStyle/>
          <a:p>
            <a:pPr marL="514350" indent="-514350">
              <a:buFont typeface="+mj-lt"/>
              <a:buAutoNum type="arabicPeriod"/>
            </a:pPr>
            <a:r>
              <a:rPr lang="en-US" dirty="0"/>
              <a:t>A computer running at its most basic is in binary (the 1’s and 0’s you’ve seen referred to in movies)</a:t>
            </a:r>
          </a:p>
          <a:p>
            <a:pPr marL="514350" indent="-514350">
              <a:buFont typeface="+mj-lt"/>
              <a:buAutoNum type="arabicPeriod"/>
            </a:pPr>
            <a:r>
              <a:rPr lang="en-US" dirty="0"/>
              <a:t>Nobody (p&lt;0.05) actually uses this. In school, we’re taught how to use the operating system (OS) Windows.</a:t>
            </a:r>
          </a:p>
          <a:p>
            <a:pPr marL="514350" indent="-514350">
              <a:buFont typeface="+mj-lt"/>
              <a:buAutoNum type="arabicPeriod"/>
            </a:pPr>
            <a:r>
              <a:rPr lang="en-US" dirty="0"/>
              <a:t>The OS helps the average Joe figure out how to make use of a computer. Thus, we have everything put into a point-and-click visualization (GUI)</a:t>
            </a:r>
          </a:p>
          <a:p>
            <a:pPr marL="514350" indent="-514350">
              <a:buFont typeface="+mj-lt"/>
              <a:buAutoNum type="arabicPeriod"/>
            </a:pPr>
            <a:r>
              <a:rPr lang="en-US" dirty="0"/>
              <a:t>Excel is the most commonly used/known way of pointing and clicking your way through data (GUI)</a:t>
            </a:r>
          </a:p>
        </p:txBody>
      </p:sp>
    </p:spTree>
    <p:extLst>
      <p:ext uri="{BB962C8B-B14F-4D97-AF65-F5344CB8AC3E}">
        <p14:creationId xmlns:p14="http://schemas.microsoft.com/office/powerpoint/2010/main" val="46422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02EE-1776-4708-97F1-4287F3A3E700}"/>
              </a:ext>
            </a:extLst>
          </p:cNvPr>
          <p:cNvSpPr>
            <a:spLocks noGrp="1"/>
          </p:cNvSpPr>
          <p:nvPr>
            <p:ph type="title"/>
          </p:nvPr>
        </p:nvSpPr>
        <p:spPr/>
        <p:txBody>
          <a:bodyPr/>
          <a:lstStyle/>
          <a:p>
            <a:r>
              <a:rPr lang="en-US" dirty="0"/>
              <a:t>Why is coding (R) better than GUI (Excel)?</a:t>
            </a:r>
          </a:p>
        </p:txBody>
      </p:sp>
      <p:sp>
        <p:nvSpPr>
          <p:cNvPr id="3" name="Content Placeholder 2">
            <a:extLst>
              <a:ext uri="{FF2B5EF4-FFF2-40B4-BE49-F238E27FC236}">
                <a16:creationId xmlns:a16="http://schemas.microsoft.com/office/drawing/2014/main" id="{D68AF72F-A44F-4601-A7AC-C7459EDB2466}"/>
              </a:ext>
            </a:extLst>
          </p:cNvPr>
          <p:cNvSpPr>
            <a:spLocks noGrp="1"/>
          </p:cNvSpPr>
          <p:nvPr>
            <p:ph idx="1"/>
          </p:nvPr>
        </p:nvSpPr>
        <p:spPr/>
        <p:txBody>
          <a:bodyPr/>
          <a:lstStyle/>
          <a:p>
            <a:pPr marL="514350" indent="-514350">
              <a:buFont typeface="+mj-lt"/>
              <a:buAutoNum type="arabicPeriod"/>
            </a:pPr>
            <a:r>
              <a:rPr lang="en-US" dirty="0"/>
              <a:t>It’s free and open source (for R)</a:t>
            </a:r>
          </a:p>
          <a:p>
            <a:pPr marL="514350" indent="-514350">
              <a:buFont typeface="+mj-lt"/>
              <a:buAutoNum type="arabicPeriod"/>
            </a:pPr>
            <a:r>
              <a:rPr lang="en-US" dirty="0"/>
              <a:t>It can be automated (imagine a dynamic dataset, like environmental data, that needs to be run through same steps quarterly)</a:t>
            </a:r>
          </a:p>
          <a:p>
            <a:pPr marL="514350" indent="-514350">
              <a:buFont typeface="+mj-lt"/>
              <a:buAutoNum type="arabicPeriod"/>
            </a:pPr>
            <a:r>
              <a:rPr lang="en-US" dirty="0"/>
              <a:t>It can be refined to every level from big to minutiae</a:t>
            </a:r>
          </a:p>
          <a:p>
            <a:pPr marL="514350" indent="-514350">
              <a:buFont typeface="+mj-lt"/>
              <a:buAutoNum type="arabicPeriod"/>
            </a:pPr>
            <a:r>
              <a:rPr lang="en-US" dirty="0"/>
              <a:t>Huge open source community on </a:t>
            </a:r>
            <a:r>
              <a:rPr lang="en-US" dirty="0" err="1"/>
              <a:t>Github</a:t>
            </a:r>
            <a:r>
              <a:rPr lang="en-US" dirty="0"/>
              <a:t> and Stack exchanges</a:t>
            </a:r>
          </a:p>
          <a:p>
            <a:pPr marL="514350" indent="-514350">
              <a:buFont typeface="+mj-lt"/>
              <a:buAutoNum type="arabicPeriod"/>
            </a:pPr>
            <a:r>
              <a:rPr lang="en-US" dirty="0"/>
              <a:t>GUI uses more computer resources to run since it has the graphics and buttons to process and maintain on screen</a:t>
            </a:r>
          </a:p>
          <a:p>
            <a:pPr marL="514350" indent="-514350">
              <a:buFont typeface="+mj-lt"/>
              <a:buAutoNum type="arabicPeriod"/>
            </a:pPr>
            <a:endParaRPr lang="en-US" dirty="0"/>
          </a:p>
        </p:txBody>
      </p:sp>
    </p:spTree>
    <p:extLst>
      <p:ext uri="{BB962C8B-B14F-4D97-AF65-F5344CB8AC3E}">
        <p14:creationId xmlns:p14="http://schemas.microsoft.com/office/powerpoint/2010/main" val="116310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9DC0-D5C4-4CF6-903B-10C25473767E}"/>
              </a:ext>
            </a:extLst>
          </p:cNvPr>
          <p:cNvSpPr>
            <a:spLocks noGrp="1"/>
          </p:cNvSpPr>
          <p:nvPr>
            <p:ph type="title"/>
          </p:nvPr>
        </p:nvSpPr>
        <p:spPr/>
        <p:txBody>
          <a:bodyPr/>
          <a:lstStyle/>
          <a:p>
            <a:r>
              <a:rPr lang="en-US" dirty="0"/>
              <a:t>Hybrid approach? </a:t>
            </a:r>
            <a:r>
              <a:rPr lang="en-US" dirty="0" err="1"/>
              <a:t>Rcmdr</a:t>
            </a:r>
            <a:endParaRPr lang="en-US" dirty="0"/>
          </a:p>
        </p:txBody>
      </p:sp>
      <p:pic>
        <p:nvPicPr>
          <p:cNvPr id="4" name="Content Placeholder 3">
            <a:extLst>
              <a:ext uri="{FF2B5EF4-FFF2-40B4-BE49-F238E27FC236}">
                <a16:creationId xmlns:a16="http://schemas.microsoft.com/office/drawing/2014/main" id="{77891FEC-5E6B-4727-9FF2-3AD3633C57A7}"/>
              </a:ext>
            </a:extLst>
          </p:cNvPr>
          <p:cNvPicPr>
            <a:picLocks noGrp="1" noChangeAspect="1"/>
          </p:cNvPicPr>
          <p:nvPr>
            <p:ph idx="1"/>
          </p:nvPr>
        </p:nvPicPr>
        <p:blipFill>
          <a:blip r:embed="rId2"/>
          <a:stretch>
            <a:fillRect/>
          </a:stretch>
        </p:blipFill>
        <p:spPr>
          <a:xfrm>
            <a:off x="2668555" y="2123265"/>
            <a:ext cx="7963776" cy="3881437"/>
          </a:xfrm>
          <a:prstGeom prst="rect">
            <a:avLst/>
          </a:prstGeom>
        </p:spPr>
      </p:pic>
      <p:sp>
        <p:nvSpPr>
          <p:cNvPr id="3" name="TextBox 2">
            <a:extLst>
              <a:ext uri="{FF2B5EF4-FFF2-40B4-BE49-F238E27FC236}">
                <a16:creationId xmlns:a16="http://schemas.microsoft.com/office/drawing/2014/main" id="{C433321D-8898-4AD2-A630-2D90DA43F40D}"/>
              </a:ext>
            </a:extLst>
          </p:cNvPr>
          <p:cNvSpPr txBox="1"/>
          <p:nvPr/>
        </p:nvSpPr>
        <p:spPr>
          <a:xfrm>
            <a:off x="895739" y="1670180"/>
            <a:ext cx="3545632" cy="369332"/>
          </a:xfrm>
          <a:prstGeom prst="rect">
            <a:avLst/>
          </a:prstGeom>
          <a:noFill/>
        </p:spPr>
        <p:txBody>
          <a:bodyPr wrap="square" rtlCol="0">
            <a:spAutoFit/>
          </a:bodyPr>
          <a:lstStyle/>
          <a:p>
            <a:r>
              <a:rPr lang="en-US" dirty="0"/>
              <a:t>library(</a:t>
            </a:r>
            <a:r>
              <a:rPr lang="en-US" dirty="0" err="1"/>
              <a:t>Rcmdr</a:t>
            </a:r>
            <a:r>
              <a:rPr lang="en-US" dirty="0"/>
              <a:t>) to launch:</a:t>
            </a:r>
          </a:p>
        </p:txBody>
      </p:sp>
    </p:spTree>
    <p:extLst>
      <p:ext uri="{BB962C8B-B14F-4D97-AF65-F5344CB8AC3E}">
        <p14:creationId xmlns:p14="http://schemas.microsoft.com/office/powerpoint/2010/main" val="25948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FC4E-49B1-417E-8458-DA4D2BA24A90}"/>
              </a:ext>
            </a:extLst>
          </p:cNvPr>
          <p:cNvSpPr>
            <a:spLocks noGrp="1"/>
          </p:cNvSpPr>
          <p:nvPr>
            <p:ph type="title"/>
          </p:nvPr>
        </p:nvSpPr>
        <p:spPr/>
        <p:txBody>
          <a:bodyPr/>
          <a:lstStyle/>
          <a:p>
            <a:r>
              <a:rPr lang="en-US" dirty="0"/>
              <a:t>Give it a whirl</a:t>
            </a:r>
          </a:p>
        </p:txBody>
      </p:sp>
      <p:pic>
        <p:nvPicPr>
          <p:cNvPr id="14" name="Content Placeholder 13">
            <a:extLst>
              <a:ext uri="{FF2B5EF4-FFF2-40B4-BE49-F238E27FC236}">
                <a16:creationId xmlns:a16="http://schemas.microsoft.com/office/drawing/2014/main" id="{A798D8DD-BBDB-4A10-B931-91AA18231742}"/>
              </a:ext>
            </a:extLst>
          </p:cNvPr>
          <p:cNvPicPr>
            <a:picLocks noGrp="1" noChangeAspect="1"/>
          </p:cNvPicPr>
          <p:nvPr>
            <p:ph idx="1"/>
          </p:nvPr>
        </p:nvPicPr>
        <p:blipFill rotWithShape="1">
          <a:blip r:embed="rId2"/>
          <a:srcRect l="50680" r="19950" b="47398"/>
          <a:stretch/>
        </p:blipFill>
        <p:spPr>
          <a:xfrm>
            <a:off x="214603" y="1229212"/>
            <a:ext cx="7172805" cy="4014576"/>
          </a:xfrm>
          <a:prstGeom prst="rect">
            <a:avLst/>
          </a:prstGeom>
        </p:spPr>
      </p:pic>
      <p:pic>
        <p:nvPicPr>
          <p:cNvPr id="15" name="Picture 14">
            <a:extLst>
              <a:ext uri="{FF2B5EF4-FFF2-40B4-BE49-F238E27FC236}">
                <a16:creationId xmlns:a16="http://schemas.microsoft.com/office/drawing/2014/main" id="{DF6A72C6-67C6-47D1-84C9-4E622184459E}"/>
              </a:ext>
            </a:extLst>
          </p:cNvPr>
          <p:cNvPicPr>
            <a:picLocks noChangeAspect="1"/>
          </p:cNvPicPr>
          <p:nvPr/>
        </p:nvPicPr>
        <p:blipFill>
          <a:blip r:embed="rId3"/>
          <a:stretch>
            <a:fillRect/>
          </a:stretch>
        </p:blipFill>
        <p:spPr>
          <a:xfrm>
            <a:off x="3172991" y="1396871"/>
            <a:ext cx="6038850" cy="1409700"/>
          </a:xfrm>
          <a:prstGeom prst="rect">
            <a:avLst/>
          </a:prstGeom>
        </p:spPr>
      </p:pic>
      <p:sp>
        <p:nvSpPr>
          <p:cNvPr id="16" name="Arrow: Right 15">
            <a:extLst>
              <a:ext uri="{FF2B5EF4-FFF2-40B4-BE49-F238E27FC236}">
                <a16:creationId xmlns:a16="http://schemas.microsoft.com/office/drawing/2014/main" id="{0E91744B-36CC-4C87-A9CE-E7F5BF8DB4FD}"/>
              </a:ext>
            </a:extLst>
          </p:cNvPr>
          <p:cNvSpPr/>
          <p:nvPr/>
        </p:nvSpPr>
        <p:spPr>
          <a:xfrm>
            <a:off x="2373085" y="2227586"/>
            <a:ext cx="778717" cy="471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744D585-F297-4549-9715-7B68AEF8920D}"/>
              </a:ext>
            </a:extLst>
          </p:cNvPr>
          <p:cNvPicPr>
            <a:picLocks noChangeAspect="1"/>
          </p:cNvPicPr>
          <p:nvPr/>
        </p:nvPicPr>
        <p:blipFill rotWithShape="1">
          <a:blip r:embed="rId4"/>
          <a:srcRect l="50469" r="28214" b="50000"/>
          <a:stretch/>
        </p:blipFill>
        <p:spPr>
          <a:xfrm>
            <a:off x="1078029" y="2910293"/>
            <a:ext cx="4642068" cy="3402563"/>
          </a:xfrm>
          <a:prstGeom prst="rect">
            <a:avLst/>
          </a:prstGeom>
        </p:spPr>
      </p:pic>
      <p:sp>
        <p:nvSpPr>
          <p:cNvPr id="18" name="Arrow: Down 17">
            <a:extLst>
              <a:ext uri="{FF2B5EF4-FFF2-40B4-BE49-F238E27FC236}">
                <a16:creationId xmlns:a16="http://schemas.microsoft.com/office/drawing/2014/main" id="{4B1D6EC3-01C3-45F6-B1D4-2E205190F6F8}"/>
              </a:ext>
            </a:extLst>
          </p:cNvPr>
          <p:cNvSpPr/>
          <p:nvPr/>
        </p:nvSpPr>
        <p:spPr>
          <a:xfrm>
            <a:off x="3151802" y="2598122"/>
            <a:ext cx="494523" cy="1203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67B9B1D-6221-4A3F-A150-4A4F579F71B6}"/>
              </a:ext>
            </a:extLst>
          </p:cNvPr>
          <p:cNvPicPr>
            <a:picLocks noChangeAspect="1"/>
          </p:cNvPicPr>
          <p:nvPr/>
        </p:nvPicPr>
        <p:blipFill>
          <a:blip r:embed="rId5"/>
          <a:stretch>
            <a:fillRect/>
          </a:stretch>
        </p:blipFill>
        <p:spPr>
          <a:xfrm>
            <a:off x="5028196" y="3236500"/>
            <a:ext cx="3457575" cy="1866900"/>
          </a:xfrm>
          <a:prstGeom prst="rect">
            <a:avLst/>
          </a:prstGeom>
        </p:spPr>
      </p:pic>
      <p:sp>
        <p:nvSpPr>
          <p:cNvPr id="20" name="Arrow: Right 19">
            <a:extLst>
              <a:ext uri="{FF2B5EF4-FFF2-40B4-BE49-F238E27FC236}">
                <a16:creationId xmlns:a16="http://schemas.microsoft.com/office/drawing/2014/main" id="{C90DDB24-E940-4C87-B98A-A6BFF72FDBA7}"/>
              </a:ext>
            </a:extLst>
          </p:cNvPr>
          <p:cNvSpPr/>
          <p:nvPr/>
        </p:nvSpPr>
        <p:spPr>
          <a:xfrm>
            <a:off x="4366727" y="4373643"/>
            <a:ext cx="615820" cy="47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30E23EE-BD73-419C-92A1-249E6B09858A}"/>
              </a:ext>
            </a:extLst>
          </p:cNvPr>
          <p:cNvPicPr>
            <a:picLocks noChangeAspect="1"/>
          </p:cNvPicPr>
          <p:nvPr/>
        </p:nvPicPr>
        <p:blipFill>
          <a:blip r:embed="rId6"/>
          <a:stretch>
            <a:fillRect/>
          </a:stretch>
        </p:blipFill>
        <p:spPr>
          <a:xfrm>
            <a:off x="5028196" y="5029200"/>
            <a:ext cx="6962775" cy="1828800"/>
          </a:xfrm>
          <a:prstGeom prst="rect">
            <a:avLst/>
          </a:prstGeom>
        </p:spPr>
      </p:pic>
      <p:sp>
        <p:nvSpPr>
          <p:cNvPr id="22" name="Arrow: Down 21">
            <a:extLst>
              <a:ext uri="{FF2B5EF4-FFF2-40B4-BE49-F238E27FC236}">
                <a16:creationId xmlns:a16="http://schemas.microsoft.com/office/drawing/2014/main" id="{3709B022-F3B7-4289-930C-0EE9E75CBD0F}"/>
              </a:ext>
            </a:extLst>
          </p:cNvPr>
          <p:cNvSpPr/>
          <p:nvPr/>
        </p:nvSpPr>
        <p:spPr>
          <a:xfrm>
            <a:off x="6471905" y="5103400"/>
            <a:ext cx="630063" cy="1389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99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0B3D-9662-4BCA-BCDC-A7E487143D41}"/>
              </a:ext>
            </a:extLst>
          </p:cNvPr>
          <p:cNvSpPr>
            <a:spLocks noGrp="1"/>
          </p:cNvSpPr>
          <p:nvPr>
            <p:ph type="title"/>
          </p:nvPr>
        </p:nvSpPr>
        <p:spPr/>
        <p:txBody>
          <a:bodyPr/>
          <a:lstStyle/>
          <a:p>
            <a:r>
              <a:rPr lang="en-US" dirty="0"/>
              <a:t>Everything at once:</a:t>
            </a:r>
          </a:p>
        </p:txBody>
      </p:sp>
      <p:pic>
        <p:nvPicPr>
          <p:cNvPr id="4" name="Content Placeholder 3">
            <a:extLst>
              <a:ext uri="{FF2B5EF4-FFF2-40B4-BE49-F238E27FC236}">
                <a16:creationId xmlns:a16="http://schemas.microsoft.com/office/drawing/2014/main" id="{7343FD44-D113-434D-9F71-D448347F8BC6}"/>
              </a:ext>
            </a:extLst>
          </p:cNvPr>
          <p:cNvPicPr>
            <a:picLocks noGrp="1" noChangeAspect="1"/>
          </p:cNvPicPr>
          <p:nvPr>
            <p:ph idx="1"/>
          </p:nvPr>
        </p:nvPicPr>
        <p:blipFill rotWithShape="1">
          <a:blip r:embed="rId2"/>
          <a:srcRect l="52790" t="13338" r="27022" b="54360"/>
          <a:stretch/>
        </p:blipFill>
        <p:spPr>
          <a:xfrm>
            <a:off x="2303107" y="1930400"/>
            <a:ext cx="7585786" cy="3792896"/>
          </a:xfrm>
          <a:prstGeom prst="rect">
            <a:avLst/>
          </a:prstGeom>
        </p:spPr>
      </p:pic>
    </p:spTree>
    <p:extLst>
      <p:ext uri="{BB962C8B-B14F-4D97-AF65-F5344CB8AC3E}">
        <p14:creationId xmlns:p14="http://schemas.microsoft.com/office/powerpoint/2010/main" val="192636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ACD5-486D-41EB-B8B2-A87AED5775D8}"/>
              </a:ext>
            </a:extLst>
          </p:cNvPr>
          <p:cNvSpPr>
            <a:spLocks noGrp="1"/>
          </p:cNvSpPr>
          <p:nvPr>
            <p:ph type="title"/>
          </p:nvPr>
        </p:nvSpPr>
        <p:spPr/>
        <p:txBody>
          <a:bodyPr/>
          <a:lstStyle/>
          <a:p>
            <a:r>
              <a:rPr lang="en-US" dirty="0"/>
              <a:t>Other exploratory methods:</a:t>
            </a:r>
          </a:p>
        </p:txBody>
      </p:sp>
      <p:pic>
        <p:nvPicPr>
          <p:cNvPr id="4" name="Content Placeholder 3">
            <a:extLst>
              <a:ext uri="{FF2B5EF4-FFF2-40B4-BE49-F238E27FC236}">
                <a16:creationId xmlns:a16="http://schemas.microsoft.com/office/drawing/2014/main" id="{9CD8F18B-DC27-4215-B8E9-E001D64F1E1A}"/>
              </a:ext>
            </a:extLst>
          </p:cNvPr>
          <p:cNvPicPr>
            <a:picLocks noGrp="1" noChangeAspect="1"/>
          </p:cNvPicPr>
          <p:nvPr>
            <p:ph idx="1"/>
          </p:nvPr>
        </p:nvPicPr>
        <p:blipFill rotWithShape="1">
          <a:blip r:embed="rId2"/>
          <a:srcRect l="50681" r="20038" b="50289"/>
          <a:stretch/>
        </p:blipFill>
        <p:spPr>
          <a:xfrm>
            <a:off x="1733938" y="1566148"/>
            <a:ext cx="6615404" cy="3509705"/>
          </a:xfrm>
          <a:prstGeom prst="rect">
            <a:avLst/>
          </a:prstGeom>
        </p:spPr>
      </p:pic>
      <p:pic>
        <p:nvPicPr>
          <p:cNvPr id="5" name="Picture 4">
            <a:extLst>
              <a:ext uri="{FF2B5EF4-FFF2-40B4-BE49-F238E27FC236}">
                <a16:creationId xmlns:a16="http://schemas.microsoft.com/office/drawing/2014/main" id="{0675149F-7627-4580-B297-367322F2F746}"/>
              </a:ext>
            </a:extLst>
          </p:cNvPr>
          <p:cNvPicPr>
            <a:picLocks noChangeAspect="1"/>
          </p:cNvPicPr>
          <p:nvPr/>
        </p:nvPicPr>
        <p:blipFill>
          <a:blip r:embed="rId3"/>
          <a:stretch>
            <a:fillRect/>
          </a:stretch>
        </p:blipFill>
        <p:spPr>
          <a:xfrm>
            <a:off x="2534524" y="4681764"/>
            <a:ext cx="6581775" cy="1876425"/>
          </a:xfrm>
          <a:prstGeom prst="rect">
            <a:avLst/>
          </a:prstGeom>
        </p:spPr>
      </p:pic>
      <p:sp>
        <p:nvSpPr>
          <p:cNvPr id="6" name="Arrow: Down 5">
            <a:extLst>
              <a:ext uri="{FF2B5EF4-FFF2-40B4-BE49-F238E27FC236}">
                <a16:creationId xmlns:a16="http://schemas.microsoft.com/office/drawing/2014/main" id="{48FD1EA2-6480-4654-A038-AA586C2732EE}"/>
              </a:ext>
            </a:extLst>
          </p:cNvPr>
          <p:cNvSpPr/>
          <p:nvPr/>
        </p:nvSpPr>
        <p:spPr>
          <a:xfrm>
            <a:off x="2976465" y="4068147"/>
            <a:ext cx="597159" cy="1007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57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794-FE08-439A-8F48-4A615BBD0B7F}"/>
              </a:ext>
            </a:extLst>
          </p:cNvPr>
          <p:cNvSpPr>
            <a:spLocks noGrp="1"/>
          </p:cNvSpPr>
          <p:nvPr>
            <p:ph type="title"/>
          </p:nvPr>
        </p:nvSpPr>
        <p:spPr>
          <a:xfrm>
            <a:off x="858416" y="158620"/>
            <a:ext cx="2670110" cy="1325563"/>
          </a:xfrm>
        </p:spPr>
        <p:txBody>
          <a:bodyPr>
            <a:normAutofit/>
          </a:bodyPr>
          <a:lstStyle/>
          <a:p>
            <a:r>
              <a:rPr lang="en-US" sz="3600" dirty="0"/>
              <a:t>Numerical Summaries</a:t>
            </a:r>
          </a:p>
        </p:txBody>
      </p:sp>
      <p:pic>
        <p:nvPicPr>
          <p:cNvPr id="5" name="Picture 4">
            <a:extLst>
              <a:ext uri="{FF2B5EF4-FFF2-40B4-BE49-F238E27FC236}">
                <a16:creationId xmlns:a16="http://schemas.microsoft.com/office/drawing/2014/main" id="{AD31FE56-666A-419F-9EF6-AC33B0572A02}"/>
              </a:ext>
            </a:extLst>
          </p:cNvPr>
          <p:cNvPicPr>
            <a:picLocks noChangeAspect="1"/>
          </p:cNvPicPr>
          <p:nvPr/>
        </p:nvPicPr>
        <p:blipFill>
          <a:blip r:embed="rId2"/>
          <a:stretch>
            <a:fillRect/>
          </a:stretch>
        </p:blipFill>
        <p:spPr>
          <a:xfrm>
            <a:off x="5429250" y="1533525"/>
            <a:ext cx="6762750" cy="5324475"/>
          </a:xfrm>
          <a:prstGeom prst="rect">
            <a:avLst/>
          </a:prstGeom>
        </p:spPr>
      </p:pic>
      <p:pic>
        <p:nvPicPr>
          <p:cNvPr id="6" name="Picture 5">
            <a:extLst>
              <a:ext uri="{FF2B5EF4-FFF2-40B4-BE49-F238E27FC236}">
                <a16:creationId xmlns:a16="http://schemas.microsoft.com/office/drawing/2014/main" id="{68A58EFD-B204-4D0B-9E56-BEE9350B5DFA}"/>
              </a:ext>
            </a:extLst>
          </p:cNvPr>
          <p:cNvPicPr>
            <a:picLocks noChangeAspect="1"/>
          </p:cNvPicPr>
          <p:nvPr/>
        </p:nvPicPr>
        <p:blipFill>
          <a:blip r:embed="rId3"/>
          <a:stretch>
            <a:fillRect/>
          </a:stretch>
        </p:blipFill>
        <p:spPr>
          <a:xfrm>
            <a:off x="260091" y="1602046"/>
            <a:ext cx="4429125" cy="4848225"/>
          </a:xfrm>
          <a:prstGeom prst="rect">
            <a:avLst/>
          </a:prstGeom>
        </p:spPr>
      </p:pic>
      <p:sp>
        <p:nvSpPr>
          <p:cNvPr id="9" name="Title 1">
            <a:extLst>
              <a:ext uri="{FF2B5EF4-FFF2-40B4-BE49-F238E27FC236}">
                <a16:creationId xmlns:a16="http://schemas.microsoft.com/office/drawing/2014/main" id="{E1FB00E4-A0A9-42AD-A9E5-4901EB5F8DD7}"/>
              </a:ext>
            </a:extLst>
          </p:cNvPr>
          <p:cNvSpPr txBox="1">
            <a:spLocks/>
          </p:cNvSpPr>
          <p:nvPr/>
        </p:nvSpPr>
        <p:spPr>
          <a:xfrm>
            <a:off x="5429250" y="158620"/>
            <a:ext cx="359345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Table of Statistics (means)</a:t>
            </a:r>
          </a:p>
        </p:txBody>
      </p:sp>
    </p:spTree>
    <p:extLst>
      <p:ext uri="{BB962C8B-B14F-4D97-AF65-F5344CB8AC3E}">
        <p14:creationId xmlns:p14="http://schemas.microsoft.com/office/powerpoint/2010/main" val="34376773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751</TotalTime>
  <Words>781</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R Commander (Rcmdr)</vt:lpstr>
      <vt:lpstr>What is it?</vt:lpstr>
      <vt:lpstr>What is a GUI? (compared to R)</vt:lpstr>
      <vt:lpstr>Why is coding (R) better than GUI (Excel)?</vt:lpstr>
      <vt:lpstr>Hybrid approach? Rcmdr</vt:lpstr>
      <vt:lpstr>Give it a whirl</vt:lpstr>
      <vt:lpstr>Everything at once:</vt:lpstr>
      <vt:lpstr>Other exploratory methods:</vt:lpstr>
      <vt:lpstr>Numerical Summaries</vt:lpstr>
      <vt:lpstr>Kruskal-Wallis and Wilcoxon Tests:</vt:lpstr>
      <vt:lpstr>Linear Regression between Na and Cl:</vt:lpstr>
      <vt:lpstr>Linear Regression with multiple explanatory variables:</vt:lpstr>
      <vt:lpstr>Histogram</vt:lpstr>
      <vt:lpstr>Scatterplot</vt:lpstr>
      <vt:lpstr>How about a little dressier? Options tab!</vt:lpstr>
      <vt:lpstr>What dat do?</vt:lpstr>
      <vt:lpstr>Seems great; what’s the snag?</vt:lpstr>
      <vt:lpstr>Why Rcmdr if it lacks the full suite of R capability?</vt:lpstr>
      <vt:lpstr>Dane’s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Commander (Rcmdr)</dc:title>
  <dc:creator>Dane Boring [KDHE]</dc:creator>
  <cp:lastModifiedBy>Dane Boring [KDHE]</cp:lastModifiedBy>
  <cp:revision>66</cp:revision>
  <dcterms:created xsi:type="dcterms:W3CDTF">2019-11-18T14:34:41Z</dcterms:created>
  <dcterms:modified xsi:type="dcterms:W3CDTF">2019-11-27T21:46:58Z</dcterms:modified>
</cp:coreProperties>
</file>