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4"/>
    <p:sldMasterId id="2147483915" r:id="rId5"/>
    <p:sldMasterId id="2147483932" r:id="rId6"/>
    <p:sldMasterId id="2147483935" r:id="rId7"/>
    <p:sldMasterId id="2147483943" r:id="rId8"/>
  </p:sldMasterIdLst>
  <p:notesMasterIdLst>
    <p:notesMasterId r:id="rId236"/>
  </p:notesMasterIdLst>
  <p:handoutMasterIdLst>
    <p:handoutMasterId r:id="rId237"/>
  </p:handoutMasterIdLst>
  <p:sldIdLst>
    <p:sldId id="311" r:id="rId9"/>
    <p:sldId id="339" r:id="rId10"/>
    <p:sldId id="646" r:id="rId11"/>
    <p:sldId id="419" r:id="rId12"/>
    <p:sldId id="340" r:id="rId13"/>
    <p:sldId id="647" r:id="rId14"/>
    <p:sldId id="366" r:id="rId15"/>
    <p:sldId id="824" r:id="rId16"/>
    <p:sldId id="437" r:id="rId17"/>
    <p:sldId id="650" r:id="rId18"/>
    <p:sldId id="368" r:id="rId19"/>
    <p:sldId id="651" r:id="rId20"/>
    <p:sldId id="371" r:id="rId21"/>
    <p:sldId id="652" r:id="rId22"/>
    <p:sldId id="492" r:id="rId23"/>
    <p:sldId id="493" r:id="rId24"/>
    <p:sldId id="489" r:id="rId25"/>
    <p:sldId id="494" r:id="rId26"/>
    <p:sldId id="496" r:id="rId27"/>
    <p:sldId id="497" r:id="rId28"/>
    <p:sldId id="498" r:id="rId29"/>
    <p:sldId id="500" r:id="rId30"/>
    <p:sldId id="501" r:id="rId31"/>
    <p:sldId id="835" r:id="rId32"/>
    <p:sldId id="505" r:id="rId33"/>
    <p:sldId id="506" r:id="rId34"/>
    <p:sldId id="507" r:id="rId35"/>
    <p:sldId id="523" r:id="rId36"/>
    <p:sldId id="836" r:id="rId37"/>
    <p:sldId id="508" r:id="rId38"/>
    <p:sldId id="586" r:id="rId39"/>
    <p:sldId id="509" r:id="rId40"/>
    <p:sldId id="653" r:id="rId41"/>
    <p:sldId id="510" r:id="rId42"/>
    <p:sldId id="511" r:id="rId43"/>
    <p:sldId id="512" r:id="rId44"/>
    <p:sldId id="513" r:id="rId45"/>
    <p:sldId id="654" r:id="rId46"/>
    <p:sldId id="514" r:id="rId47"/>
    <p:sldId id="655" r:id="rId48"/>
    <p:sldId id="515" r:id="rId49"/>
    <p:sldId id="495" r:id="rId50"/>
    <p:sldId id="517" r:id="rId51"/>
    <p:sldId id="519" r:id="rId52"/>
    <p:sldId id="520" r:id="rId53"/>
    <p:sldId id="521" r:id="rId54"/>
    <p:sldId id="522" r:id="rId55"/>
    <p:sldId id="524" r:id="rId56"/>
    <p:sldId id="657" r:id="rId57"/>
    <p:sldId id="825" r:id="rId58"/>
    <p:sldId id="436" r:id="rId59"/>
    <p:sldId id="373" r:id="rId60"/>
    <p:sldId id="525" r:id="rId61"/>
    <p:sldId id="526" r:id="rId62"/>
    <p:sldId id="660" r:id="rId63"/>
    <p:sldId id="528" r:id="rId64"/>
    <p:sldId id="530" r:id="rId65"/>
    <p:sldId id="531" r:id="rId66"/>
    <p:sldId id="532" r:id="rId67"/>
    <p:sldId id="533" r:id="rId68"/>
    <p:sldId id="534" r:id="rId69"/>
    <p:sldId id="535" r:id="rId70"/>
    <p:sldId id="536" r:id="rId71"/>
    <p:sldId id="537" r:id="rId72"/>
    <p:sldId id="826" r:id="rId73"/>
    <p:sldId id="435" r:id="rId74"/>
    <p:sldId id="404" r:id="rId75"/>
    <p:sldId id="418" r:id="rId76"/>
    <p:sldId id="539" r:id="rId77"/>
    <p:sldId id="661" r:id="rId78"/>
    <p:sldId id="662" r:id="rId79"/>
    <p:sldId id="540" r:id="rId80"/>
    <p:sldId id="541" r:id="rId81"/>
    <p:sldId id="542" r:id="rId82"/>
    <p:sldId id="663" r:id="rId83"/>
    <p:sldId id="664" r:id="rId84"/>
    <p:sldId id="543" r:id="rId85"/>
    <p:sldId id="544" r:id="rId86"/>
    <p:sldId id="545" r:id="rId87"/>
    <p:sldId id="546" r:id="rId88"/>
    <p:sldId id="547" r:id="rId89"/>
    <p:sldId id="822" r:id="rId90"/>
    <p:sldId id="823" r:id="rId91"/>
    <p:sldId id="548" r:id="rId92"/>
    <p:sldId id="666" r:id="rId93"/>
    <p:sldId id="549" r:id="rId94"/>
    <p:sldId id="550" r:id="rId95"/>
    <p:sldId id="587" r:id="rId96"/>
    <p:sldId id="827" r:id="rId97"/>
    <p:sldId id="400" r:id="rId98"/>
    <p:sldId id="425" r:id="rId99"/>
    <p:sldId id="552" r:id="rId100"/>
    <p:sldId id="553" r:id="rId101"/>
    <p:sldId id="667" r:id="rId102"/>
    <p:sldId id="672" r:id="rId103"/>
    <p:sldId id="559" r:id="rId104"/>
    <p:sldId id="671" r:id="rId105"/>
    <p:sldId id="673" r:id="rId106"/>
    <p:sldId id="674" r:id="rId107"/>
    <p:sldId id="675" r:id="rId108"/>
    <p:sldId id="676" r:id="rId109"/>
    <p:sldId id="677" r:id="rId110"/>
    <p:sldId id="678" r:id="rId111"/>
    <p:sldId id="680" r:id="rId112"/>
    <p:sldId id="679" r:id="rId113"/>
    <p:sldId id="681" r:id="rId114"/>
    <p:sldId id="682" r:id="rId115"/>
    <p:sldId id="560" r:id="rId116"/>
    <p:sldId id="683" r:id="rId117"/>
    <p:sldId id="561" r:id="rId118"/>
    <p:sldId id="562" r:id="rId119"/>
    <p:sldId id="684" r:id="rId120"/>
    <p:sldId id="828" r:id="rId121"/>
    <p:sldId id="685" r:id="rId122"/>
    <p:sldId id="555" r:id="rId123"/>
    <p:sldId id="557" r:id="rId124"/>
    <p:sldId id="686" r:id="rId125"/>
    <p:sldId id="688" r:id="rId126"/>
    <p:sldId id="554" r:id="rId127"/>
    <p:sldId id="588" r:id="rId128"/>
    <p:sldId id="558" r:id="rId129"/>
    <p:sldId id="690" r:id="rId130"/>
    <p:sldId id="691" r:id="rId131"/>
    <p:sldId id="556" r:id="rId132"/>
    <p:sldId id="563" r:id="rId133"/>
    <p:sldId id="564" r:id="rId134"/>
    <p:sldId id="837" r:id="rId135"/>
    <p:sldId id="829" r:id="rId136"/>
    <p:sldId id="692" r:id="rId137"/>
    <p:sldId id="693" r:id="rId138"/>
    <p:sldId id="694" r:id="rId139"/>
    <p:sldId id="698" r:id="rId140"/>
    <p:sldId id="695" r:id="rId141"/>
    <p:sldId id="696" r:id="rId142"/>
    <p:sldId id="697" r:id="rId143"/>
    <p:sldId id="699" r:id="rId144"/>
    <p:sldId id="700" r:id="rId145"/>
    <p:sldId id="701" r:id="rId146"/>
    <p:sldId id="830" r:id="rId147"/>
    <p:sldId id="704" r:id="rId148"/>
    <p:sldId id="705" r:id="rId149"/>
    <p:sldId id="706" r:id="rId150"/>
    <p:sldId id="707" r:id="rId151"/>
    <p:sldId id="708" r:id="rId152"/>
    <p:sldId id="709" r:id="rId153"/>
    <p:sldId id="710" r:id="rId154"/>
    <p:sldId id="711" r:id="rId155"/>
    <p:sldId id="713" r:id="rId156"/>
    <p:sldId id="714" r:id="rId157"/>
    <p:sldId id="715" r:id="rId158"/>
    <p:sldId id="716" r:id="rId159"/>
    <p:sldId id="717" r:id="rId160"/>
    <p:sldId id="720" r:id="rId161"/>
    <p:sldId id="721" r:id="rId162"/>
    <p:sldId id="722" r:id="rId163"/>
    <p:sldId id="723" r:id="rId164"/>
    <p:sldId id="724" r:id="rId165"/>
    <p:sldId id="725" r:id="rId166"/>
    <p:sldId id="726" r:id="rId167"/>
    <p:sldId id="727" r:id="rId168"/>
    <p:sldId id="728" r:id="rId169"/>
    <p:sldId id="729" r:id="rId170"/>
    <p:sldId id="730" r:id="rId171"/>
    <p:sldId id="731" r:id="rId172"/>
    <p:sldId id="732" r:id="rId173"/>
    <p:sldId id="831" r:id="rId174"/>
    <p:sldId id="737" r:id="rId175"/>
    <p:sldId id="738" r:id="rId176"/>
    <p:sldId id="739" r:id="rId177"/>
    <p:sldId id="740" r:id="rId178"/>
    <p:sldId id="741" r:id="rId179"/>
    <p:sldId id="742" r:id="rId180"/>
    <p:sldId id="743" r:id="rId181"/>
    <p:sldId id="744" r:id="rId182"/>
    <p:sldId id="746" r:id="rId183"/>
    <p:sldId id="747" r:id="rId184"/>
    <p:sldId id="748" r:id="rId185"/>
    <p:sldId id="749" r:id="rId186"/>
    <p:sldId id="750" r:id="rId187"/>
    <p:sldId id="751" r:id="rId188"/>
    <p:sldId id="832" r:id="rId189"/>
    <p:sldId id="759" r:id="rId190"/>
    <p:sldId id="760" r:id="rId191"/>
    <p:sldId id="762" r:id="rId192"/>
    <p:sldId id="763" r:id="rId193"/>
    <p:sldId id="764" r:id="rId194"/>
    <p:sldId id="765" r:id="rId195"/>
    <p:sldId id="766" r:id="rId196"/>
    <p:sldId id="767" r:id="rId197"/>
    <p:sldId id="768" r:id="rId198"/>
    <p:sldId id="769" r:id="rId199"/>
    <p:sldId id="770" r:id="rId200"/>
    <p:sldId id="772" r:id="rId201"/>
    <p:sldId id="773" r:id="rId202"/>
    <p:sldId id="774" r:id="rId203"/>
    <p:sldId id="775" r:id="rId204"/>
    <p:sldId id="776" r:id="rId205"/>
    <p:sldId id="777" r:id="rId206"/>
    <p:sldId id="778" r:id="rId207"/>
    <p:sldId id="779" r:id="rId208"/>
    <p:sldId id="780" r:id="rId209"/>
    <p:sldId id="781" r:id="rId210"/>
    <p:sldId id="782" r:id="rId211"/>
    <p:sldId id="783" r:id="rId212"/>
    <p:sldId id="784" r:id="rId213"/>
    <p:sldId id="785" r:id="rId214"/>
    <p:sldId id="786" r:id="rId215"/>
    <p:sldId id="787" r:id="rId216"/>
    <p:sldId id="788" r:id="rId217"/>
    <p:sldId id="789" r:id="rId218"/>
    <p:sldId id="833" r:id="rId219"/>
    <p:sldId id="793" r:id="rId220"/>
    <p:sldId id="794" r:id="rId221"/>
    <p:sldId id="795" r:id="rId222"/>
    <p:sldId id="796" r:id="rId223"/>
    <p:sldId id="797" r:id="rId224"/>
    <p:sldId id="798" r:id="rId225"/>
    <p:sldId id="799" r:id="rId226"/>
    <p:sldId id="800" r:id="rId227"/>
    <p:sldId id="801" r:id="rId228"/>
    <p:sldId id="802" r:id="rId229"/>
    <p:sldId id="803" r:id="rId230"/>
    <p:sldId id="804" r:id="rId231"/>
    <p:sldId id="805" r:id="rId232"/>
    <p:sldId id="834" r:id="rId233"/>
    <p:sldId id="483" r:id="rId234"/>
    <p:sldId id="645" r:id="rId2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168"/>
    <a:srgbClr val="000000"/>
    <a:srgbClr val="000066"/>
    <a:srgbClr val="202A84"/>
    <a:srgbClr val="1978EB"/>
    <a:srgbClr val="3333FF"/>
    <a:srgbClr val="CC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99395" autoAdjust="0"/>
  </p:normalViewPr>
  <p:slideViewPr>
    <p:cSldViewPr>
      <p:cViewPr varScale="1">
        <p:scale>
          <a:sx n="94" d="100"/>
          <a:sy n="94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614"/>
    </p:cViewPr>
  </p:sorterViewPr>
  <p:notesViewPr>
    <p:cSldViewPr>
      <p:cViewPr varScale="1">
        <p:scale>
          <a:sx n="69" d="100"/>
          <a:sy n="69" d="100"/>
        </p:scale>
        <p:origin x="-1698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9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63" Type="http://schemas.openxmlformats.org/officeDocument/2006/relationships/slide" Target="slides/slide55.xml"/><Relationship Id="rId84" Type="http://schemas.openxmlformats.org/officeDocument/2006/relationships/slide" Target="slides/slide76.xml"/><Relationship Id="rId138" Type="http://schemas.openxmlformats.org/officeDocument/2006/relationships/slide" Target="slides/slide130.xml"/><Relationship Id="rId159" Type="http://schemas.openxmlformats.org/officeDocument/2006/relationships/slide" Target="slides/slide151.xml"/><Relationship Id="rId170" Type="http://schemas.openxmlformats.org/officeDocument/2006/relationships/slide" Target="slides/slide162.xml"/><Relationship Id="rId191" Type="http://schemas.openxmlformats.org/officeDocument/2006/relationships/slide" Target="slides/slide183.xml"/><Relationship Id="rId205" Type="http://schemas.openxmlformats.org/officeDocument/2006/relationships/slide" Target="slides/slide197.xml"/><Relationship Id="rId226" Type="http://schemas.openxmlformats.org/officeDocument/2006/relationships/slide" Target="slides/slide218.xml"/><Relationship Id="rId107" Type="http://schemas.openxmlformats.org/officeDocument/2006/relationships/slide" Target="slides/slide99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53" Type="http://schemas.openxmlformats.org/officeDocument/2006/relationships/slide" Target="slides/slide45.xml"/><Relationship Id="rId74" Type="http://schemas.openxmlformats.org/officeDocument/2006/relationships/slide" Target="slides/slide66.xml"/><Relationship Id="rId128" Type="http://schemas.openxmlformats.org/officeDocument/2006/relationships/slide" Target="slides/slide120.xml"/><Relationship Id="rId149" Type="http://schemas.openxmlformats.org/officeDocument/2006/relationships/slide" Target="slides/slide141.xml"/><Relationship Id="rId5" Type="http://schemas.openxmlformats.org/officeDocument/2006/relationships/slideMaster" Target="slideMasters/slideMaster2.xml"/><Relationship Id="rId95" Type="http://schemas.openxmlformats.org/officeDocument/2006/relationships/slide" Target="slides/slide87.xml"/><Relationship Id="rId160" Type="http://schemas.openxmlformats.org/officeDocument/2006/relationships/slide" Target="slides/slide152.xml"/><Relationship Id="rId181" Type="http://schemas.openxmlformats.org/officeDocument/2006/relationships/slide" Target="slides/slide173.xml"/><Relationship Id="rId216" Type="http://schemas.openxmlformats.org/officeDocument/2006/relationships/slide" Target="slides/slide208.xml"/><Relationship Id="rId237" Type="http://schemas.openxmlformats.org/officeDocument/2006/relationships/handoutMaster" Target="handoutMasters/handoutMaster1.xml"/><Relationship Id="rId22" Type="http://schemas.openxmlformats.org/officeDocument/2006/relationships/slide" Target="slides/slide14.xml"/><Relationship Id="rId43" Type="http://schemas.openxmlformats.org/officeDocument/2006/relationships/slide" Target="slides/slide35.xml"/><Relationship Id="rId64" Type="http://schemas.openxmlformats.org/officeDocument/2006/relationships/slide" Target="slides/slide56.xml"/><Relationship Id="rId118" Type="http://schemas.openxmlformats.org/officeDocument/2006/relationships/slide" Target="slides/slide110.xml"/><Relationship Id="rId139" Type="http://schemas.openxmlformats.org/officeDocument/2006/relationships/slide" Target="slides/slide131.xml"/><Relationship Id="rId85" Type="http://schemas.openxmlformats.org/officeDocument/2006/relationships/slide" Target="slides/slide77.xml"/><Relationship Id="rId150" Type="http://schemas.openxmlformats.org/officeDocument/2006/relationships/slide" Target="slides/slide142.xml"/><Relationship Id="rId171" Type="http://schemas.openxmlformats.org/officeDocument/2006/relationships/slide" Target="slides/slide163.xml"/><Relationship Id="rId192" Type="http://schemas.openxmlformats.org/officeDocument/2006/relationships/slide" Target="slides/slide184.xml"/><Relationship Id="rId206" Type="http://schemas.openxmlformats.org/officeDocument/2006/relationships/slide" Target="slides/slide198.xml"/><Relationship Id="rId227" Type="http://schemas.openxmlformats.org/officeDocument/2006/relationships/slide" Target="slides/slide219.xml"/><Relationship Id="rId12" Type="http://schemas.openxmlformats.org/officeDocument/2006/relationships/slide" Target="slides/slide4.xml"/><Relationship Id="rId33" Type="http://schemas.openxmlformats.org/officeDocument/2006/relationships/slide" Target="slides/slide25.xml"/><Relationship Id="rId108" Type="http://schemas.openxmlformats.org/officeDocument/2006/relationships/slide" Target="slides/slide100.xml"/><Relationship Id="rId129" Type="http://schemas.openxmlformats.org/officeDocument/2006/relationships/slide" Target="slides/slide121.xml"/><Relationship Id="rId54" Type="http://schemas.openxmlformats.org/officeDocument/2006/relationships/slide" Target="slides/slide46.xml"/><Relationship Id="rId75" Type="http://schemas.openxmlformats.org/officeDocument/2006/relationships/slide" Target="slides/slide67.xml"/><Relationship Id="rId96" Type="http://schemas.openxmlformats.org/officeDocument/2006/relationships/slide" Target="slides/slide88.xml"/><Relationship Id="rId140" Type="http://schemas.openxmlformats.org/officeDocument/2006/relationships/slide" Target="slides/slide132.xml"/><Relationship Id="rId161" Type="http://schemas.openxmlformats.org/officeDocument/2006/relationships/slide" Target="slides/slide153.xml"/><Relationship Id="rId182" Type="http://schemas.openxmlformats.org/officeDocument/2006/relationships/slide" Target="slides/slide174.xml"/><Relationship Id="rId217" Type="http://schemas.openxmlformats.org/officeDocument/2006/relationships/slide" Target="slides/slide209.xml"/><Relationship Id="rId6" Type="http://schemas.openxmlformats.org/officeDocument/2006/relationships/slideMaster" Target="slideMasters/slideMaster3.xml"/><Relationship Id="rId238" Type="http://schemas.openxmlformats.org/officeDocument/2006/relationships/presProps" Target="presProps.xml"/><Relationship Id="rId23" Type="http://schemas.openxmlformats.org/officeDocument/2006/relationships/slide" Target="slides/slide15.xml"/><Relationship Id="rId119" Type="http://schemas.openxmlformats.org/officeDocument/2006/relationships/slide" Target="slides/slide111.xml"/><Relationship Id="rId44" Type="http://schemas.openxmlformats.org/officeDocument/2006/relationships/slide" Target="slides/slide36.xml"/><Relationship Id="rId65" Type="http://schemas.openxmlformats.org/officeDocument/2006/relationships/slide" Target="slides/slide57.xml"/><Relationship Id="rId86" Type="http://schemas.openxmlformats.org/officeDocument/2006/relationships/slide" Target="slides/slide78.xml"/><Relationship Id="rId130" Type="http://schemas.openxmlformats.org/officeDocument/2006/relationships/slide" Target="slides/slide122.xml"/><Relationship Id="rId151" Type="http://schemas.openxmlformats.org/officeDocument/2006/relationships/slide" Target="slides/slide143.xml"/><Relationship Id="rId172" Type="http://schemas.openxmlformats.org/officeDocument/2006/relationships/slide" Target="slides/slide164.xml"/><Relationship Id="rId193" Type="http://schemas.openxmlformats.org/officeDocument/2006/relationships/slide" Target="slides/slide185.xml"/><Relationship Id="rId207" Type="http://schemas.openxmlformats.org/officeDocument/2006/relationships/slide" Target="slides/slide199.xml"/><Relationship Id="rId228" Type="http://schemas.openxmlformats.org/officeDocument/2006/relationships/slide" Target="slides/slide220.xml"/><Relationship Id="rId13" Type="http://schemas.openxmlformats.org/officeDocument/2006/relationships/slide" Target="slides/slide5.xml"/><Relationship Id="rId109" Type="http://schemas.openxmlformats.org/officeDocument/2006/relationships/slide" Target="slides/slide101.xml"/><Relationship Id="rId34" Type="http://schemas.openxmlformats.org/officeDocument/2006/relationships/slide" Target="slides/slide26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20" Type="http://schemas.openxmlformats.org/officeDocument/2006/relationships/slide" Target="slides/slide112.xml"/><Relationship Id="rId141" Type="http://schemas.openxmlformats.org/officeDocument/2006/relationships/slide" Target="slides/slide133.xml"/><Relationship Id="rId7" Type="http://schemas.openxmlformats.org/officeDocument/2006/relationships/slideMaster" Target="slideMasters/slideMaster4.xml"/><Relationship Id="rId162" Type="http://schemas.openxmlformats.org/officeDocument/2006/relationships/slide" Target="slides/slide154.xml"/><Relationship Id="rId183" Type="http://schemas.openxmlformats.org/officeDocument/2006/relationships/slide" Target="slides/slide175.xml"/><Relationship Id="rId218" Type="http://schemas.openxmlformats.org/officeDocument/2006/relationships/slide" Target="slides/slide210.xml"/><Relationship Id="rId239" Type="http://schemas.openxmlformats.org/officeDocument/2006/relationships/viewProps" Target="viewProps.xml"/><Relationship Id="rId24" Type="http://schemas.openxmlformats.org/officeDocument/2006/relationships/slide" Target="slides/slide16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131" Type="http://schemas.openxmlformats.org/officeDocument/2006/relationships/slide" Target="slides/slide123.xml"/><Relationship Id="rId152" Type="http://schemas.openxmlformats.org/officeDocument/2006/relationships/slide" Target="slides/slide144.xml"/><Relationship Id="rId173" Type="http://schemas.openxmlformats.org/officeDocument/2006/relationships/slide" Target="slides/slide165.xml"/><Relationship Id="rId194" Type="http://schemas.openxmlformats.org/officeDocument/2006/relationships/slide" Target="slides/slide186.xml"/><Relationship Id="rId208" Type="http://schemas.openxmlformats.org/officeDocument/2006/relationships/slide" Target="slides/slide200.xml"/><Relationship Id="rId229" Type="http://schemas.openxmlformats.org/officeDocument/2006/relationships/slide" Target="slides/slide221.xml"/><Relationship Id="rId240" Type="http://schemas.openxmlformats.org/officeDocument/2006/relationships/theme" Target="theme/theme1.xml"/><Relationship Id="rId14" Type="http://schemas.openxmlformats.org/officeDocument/2006/relationships/slide" Target="slides/slide6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8" Type="http://schemas.openxmlformats.org/officeDocument/2006/relationships/slideMaster" Target="slideMasters/slideMaster5.xml"/><Relationship Id="rId98" Type="http://schemas.openxmlformats.org/officeDocument/2006/relationships/slide" Target="slides/slide90.xml"/><Relationship Id="rId121" Type="http://schemas.openxmlformats.org/officeDocument/2006/relationships/slide" Target="slides/slide113.xml"/><Relationship Id="rId142" Type="http://schemas.openxmlformats.org/officeDocument/2006/relationships/slide" Target="slides/slide134.xml"/><Relationship Id="rId163" Type="http://schemas.openxmlformats.org/officeDocument/2006/relationships/slide" Target="slides/slide155.xml"/><Relationship Id="rId184" Type="http://schemas.openxmlformats.org/officeDocument/2006/relationships/slide" Target="slides/slide176.xml"/><Relationship Id="rId219" Type="http://schemas.openxmlformats.org/officeDocument/2006/relationships/slide" Target="slides/slide211.xml"/><Relationship Id="rId230" Type="http://schemas.openxmlformats.org/officeDocument/2006/relationships/slide" Target="slides/slide222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88" Type="http://schemas.openxmlformats.org/officeDocument/2006/relationships/slide" Target="slides/slide80.xml"/><Relationship Id="rId111" Type="http://schemas.openxmlformats.org/officeDocument/2006/relationships/slide" Target="slides/slide103.xml"/><Relationship Id="rId132" Type="http://schemas.openxmlformats.org/officeDocument/2006/relationships/slide" Target="slides/slide124.xml"/><Relationship Id="rId153" Type="http://schemas.openxmlformats.org/officeDocument/2006/relationships/slide" Target="slides/slide145.xml"/><Relationship Id="rId174" Type="http://schemas.openxmlformats.org/officeDocument/2006/relationships/slide" Target="slides/slide166.xml"/><Relationship Id="rId195" Type="http://schemas.openxmlformats.org/officeDocument/2006/relationships/slide" Target="slides/slide187.xml"/><Relationship Id="rId209" Type="http://schemas.openxmlformats.org/officeDocument/2006/relationships/slide" Target="slides/slide201.xml"/><Relationship Id="rId220" Type="http://schemas.openxmlformats.org/officeDocument/2006/relationships/slide" Target="slides/slide212.xml"/><Relationship Id="rId241" Type="http://schemas.openxmlformats.org/officeDocument/2006/relationships/tableStyles" Target="tableStyles.xml"/><Relationship Id="rId15" Type="http://schemas.openxmlformats.org/officeDocument/2006/relationships/slide" Target="slides/slide7.xml"/><Relationship Id="rId36" Type="http://schemas.openxmlformats.org/officeDocument/2006/relationships/slide" Target="slides/slide28.xml"/><Relationship Id="rId57" Type="http://schemas.openxmlformats.org/officeDocument/2006/relationships/slide" Target="slides/slide49.xml"/><Relationship Id="rId106" Type="http://schemas.openxmlformats.org/officeDocument/2006/relationships/slide" Target="slides/slide98.xml"/><Relationship Id="rId127" Type="http://schemas.openxmlformats.org/officeDocument/2006/relationships/slide" Target="slides/slide11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52" Type="http://schemas.openxmlformats.org/officeDocument/2006/relationships/slide" Target="slides/slide44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122" Type="http://schemas.openxmlformats.org/officeDocument/2006/relationships/slide" Target="slides/slide114.xml"/><Relationship Id="rId143" Type="http://schemas.openxmlformats.org/officeDocument/2006/relationships/slide" Target="slides/slide135.xml"/><Relationship Id="rId148" Type="http://schemas.openxmlformats.org/officeDocument/2006/relationships/slide" Target="slides/slide140.xml"/><Relationship Id="rId164" Type="http://schemas.openxmlformats.org/officeDocument/2006/relationships/slide" Target="slides/slide156.xml"/><Relationship Id="rId169" Type="http://schemas.openxmlformats.org/officeDocument/2006/relationships/slide" Target="slides/slide161.xml"/><Relationship Id="rId185" Type="http://schemas.openxmlformats.org/officeDocument/2006/relationships/slide" Target="slides/slide17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80" Type="http://schemas.openxmlformats.org/officeDocument/2006/relationships/slide" Target="slides/slide172.xml"/><Relationship Id="rId210" Type="http://schemas.openxmlformats.org/officeDocument/2006/relationships/slide" Target="slides/slide202.xml"/><Relationship Id="rId215" Type="http://schemas.openxmlformats.org/officeDocument/2006/relationships/slide" Target="slides/slide207.xml"/><Relationship Id="rId236" Type="http://schemas.openxmlformats.org/officeDocument/2006/relationships/notesMaster" Target="notesMasters/notesMaster1.xml"/><Relationship Id="rId26" Type="http://schemas.openxmlformats.org/officeDocument/2006/relationships/slide" Target="slides/slide18.xml"/><Relationship Id="rId231" Type="http://schemas.openxmlformats.org/officeDocument/2006/relationships/slide" Target="slides/slide223.xml"/><Relationship Id="rId47" Type="http://schemas.openxmlformats.org/officeDocument/2006/relationships/slide" Target="slides/slide39.xml"/><Relationship Id="rId68" Type="http://schemas.openxmlformats.org/officeDocument/2006/relationships/slide" Target="slides/slide60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33" Type="http://schemas.openxmlformats.org/officeDocument/2006/relationships/slide" Target="slides/slide125.xml"/><Relationship Id="rId154" Type="http://schemas.openxmlformats.org/officeDocument/2006/relationships/slide" Target="slides/slide146.xml"/><Relationship Id="rId175" Type="http://schemas.openxmlformats.org/officeDocument/2006/relationships/slide" Target="slides/slide167.xml"/><Relationship Id="rId196" Type="http://schemas.openxmlformats.org/officeDocument/2006/relationships/slide" Target="slides/slide188.xml"/><Relationship Id="rId200" Type="http://schemas.openxmlformats.org/officeDocument/2006/relationships/slide" Target="slides/slide192.xml"/><Relationship Id="rId16" Type="http://schemas.openxmlformats.org/officeDocument/2006/relationships/slide" Target="slides/slide8.xml"/><Relationship Id="rId221" Type="http://schemas.openxmlformats.org/officeDocument/2006/relationships/slide" Target="slides/slide213.xml"/><Relationship Id="rId37" Type="http://schemas.openxmlformats.org/officeDocument/2006/relationships/slide" Target="slides/slide29.xml"/><Relationship Id="rId58" Type="http://schemas.openxmlformats.org/officeDocument/2006/relationships/slide" Target="slides/slide50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123" Type="http://schemas.openxmlformats.org/officeDocument/2006/relationships/slide" Target="slides/slide115.xml"/><Relationship Id="rId144" Type="http://schemas.openxmlformats.org/officeDocument/2006/relationships/slide" Target="slides/slide136.xml"/><Relationship Id="rId90" Type="http://schemas.openxmlformats.org/officeDocument/2006/relationships/slide" Target="slides/slide82.xml"/><Relationship Id="rId165" Type="http://schemas.openxmlformats.org/officeDocument/2006/relationships/slide" Target="slides/slide157.xml"/><Relationship Id="rId186" Type="http://schemas.openxmlformats.org/officeDocument/2006/relationships/slide" Target="slides/slide178.xml"/><Relationship Id="rId211" Type="http://schemas.openxmlformats.org/officeDocument/2006/relationships/slide" Target="slides/slide203.xml"/><Relationship Id="rId232" Type="http://schemas.openxmlformats.org/officeDocument/2006/relationships/slide" Target="slides/slide224.xml"/><Relationship Id="rId27" Type="http://schemas.openxmlformats.org/officeDocument/2006/relationships/slide" Target="slides/slide19.xml"/><Relationship Id="rId48" Type="http://schemas.openxmlformats.org/officeDocument/2006/relationships/slide" Target="slides/slide40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34" Type="http://schemas.openxmlformats.org/officeDocument/2006/relationships/slide" Target="slides/slide126.xml"/><Relationship Id="rId80" Type="http://schemas.openxmlformats.org/officeDocument/2006/relationships/slide" Target="slides/slide72.xml"/><Relationship Id="rId155" Type="http://schemas.openxmlformats.org/officeDocument/2006/relationships/slide" Target="slides/slide147.xml"/><Relationship Id="rId176" Type="http://schemas.openxmlformats.org/officeDocument/2006/relationships/slide" Target="slides/slide168.xml"/><Relationship Id="rId197" Type="http://schemas.openxmlformats.org/officeDocument/2006/relationships/slide" Target="slides/slide189.xml"/><Relationship Id="rId201" Type="http://schemas.openxmlformats.org/officeDocument/2006/relationships/slide" Target="slides/slide193.xml"/><Relationship Id="rId222" Type="http://schemas.openxmlformats.org/officeDocument/2006/relationships/slide" Target="slides/slide214.xml"/><Relationship Id="rId17" Type="http://schemas.openxmlformats.org/officeDocument/2006/relationships/slide" Target="slides/slide9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24" Type="http://schemas.openxmlformats.org/officeDocument/2006/relationships/slide" Target="slides/slide116.xml"/><Relationship Id="rId70" Type="http://schemas.openxmlformats.org/officeDocument/2006/relationships/slide" Target="slides/slide62.xml"/><Relationship Id="rId91" Type="http://schemas.openxmlformats.org/officeDocument/2006/relationships/slide" Target="slides/slide83.xml"/><Relationship Id="rId145" Type="http://schemas.openxmlformats.org/officeDocument/2006/relationships/slide" Target="slides/slide137.xml"/><Relationship Id="rId166" Type="http://schemas.openxmlformats.org/officeDocument/2006/relationships/slide" Target="slides/slide158.xml"/><Relationship Id="rId187" Type="http://schemas.openxmlformats.org/officeDocument/2006/relationships/slide" Target="slides/slide179.xml"/><Relationship Id="rId1" Type="http://schemas.openxmlformats.org/officeDocument/2006/relationships/customXml" Target="../customXml/item1.xml"/><Relationship Id="rId212" Type="http://schemas.openxmlformats.org/officeDocument/2006/relationships/slide" Target="slides/slide204.xml"/><Relationship Id="rId233" Type="http://schemas.openxmlformats.org/officeDocument/2006/relationships/slide" Target="slides/slide225.xml"/><Relationship Id="rId28" Type="http://schemas.openxmlformats.org/officeDocument/2006/relationships/slide" Target="slides/slide20.xml"/><Relationship Id="rId49" Type="http://schemas.openxmlformats.org/officeDocument/2006/relationships/slide" Target="slides/slide41.xml"/><Relationship Id="rId114" Type="http://schemas.openxmlformats.org/officeDocument/2006/relationships/slide" Target="slides/slide106.xml"/><Relationship Id="rId60" Type="http://schemas.openxmlformats.org/officeDocument/2006/relationships/slide" Target="slides/slide52.xml"/><Relationship Id="rId81" Type="http://schemas.openxmlformats.org/officeDocument/2006/relationships/slide" Target="slides/slide73.xml"/><Relationship Id="rId135" Type="http://schemas.openxmlformats.org/officeDocument/2006/relationships/slide" Target="slides/slide127.xml"/><Relationship Id="rId156" Type="http://schemas.openxmlformats.org/officeDocument/2006/relationships/slide" Target="slides/slide148.xml"/><Relationship Id="rId177" Type="http://schemas.openxmlformats.org/officeDocument/2006/relationships/slide" Target="slides/slide169.xml"/><Relationship Id="rId198" Type="http://schemas.openxmlformats.org/officeDocument/2006/relationships/slide" Target="slides/slide190.xml"/><Relationship Id="rId202" Type="http://schemas.openxmlformats.org/officeDocument/2006/relationships/slide" Target="slides/slide194.xml"/><Relationship Id="rId223" Type="http://schemas.openxmlformats.org/officeDocument/2006/relationships/slide" Target="slides/slide21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50" Type="http://schemas.openxmlformats.org/officeDocument/2006/relationships/slide" Target="slides/slide42.xml"/><Relationship Id="rId104" Type="http://schemas.openxmlformats.org/officeDocument/2006/relationships/slide" Target="slides/slide96.xml"/><Relationship Id="rId125" Type="http://schemas.openxmlformats.org/officeDocument/2006/relationships/slide" Target="slides/slide117.xml"/><Relationship Id="rId146" Type="http://schemas.openxmlformats.org/officeDocument/2006/relationships/slide" Target="slides/slide138.xml"/><Relationship Id="rId167" Type="http://schemas.openxmlformats.org/officeDocument/2006/relationships/slide" Target="slides/slide159.xml"/><Relationship Id="rId188" Type="http://schemas.openxmlformats.org/officeDocument/2006/relationships/slide" Target="slides/slide180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13" Type="http://schemas.openxmlformats.org/officeDocument/2006/relationships/slide" Target="slides/slide205.xml"/><Relationship Id="rId234" Type="http://schemas.openxmlformats.org/officeDocument/2006/relationships/slide" Target="slides/slide226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40" Type="http://schemas.openxmlformats.org/officeDocument/2006/relationships/slide" Target="slides/slide32.xml"/><Relationship Id="rId115" Type="http://schemas.openxmlformats.org/officeDocument/2006/relationships/slide" Target="slides/slide107.xml"/><Relationship Id="rId136" Type="http://schemas.openxmlformats.org/officeDocument/2006/relationships/slide" Target="slides/slide128.xml"/><Relationship Id="rId157" Type="http://schemas.openxmlformats.org/officeDocument/2006/relationships/slide" Target="slides/slide149.xml"/><Relationship Id="rId178" Type="http://schemas.openxmlformats.org/officeDocument/2006/relationships/slide" Target="slides/slide170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9" Type="http://schemas.openxmlformats.org/officeDocument/2006/relationships/slide" Target="slides/slide191.xml"/><Relationship Id="rId203" Type="http://schemas.openxmlformats.org/officeDocument/2006/relationships/slide" Target="slides/slide195.xml"/><Relationship Id="rId19" Type="http://schemas.openxmlformats.org/officeDocument/2006/relationships/slide" Target="slides/slide11.xml"/><Relationship Id="rId224" Type="http://schemas.openxmlformats.org/officeDocument/2006/relationships/slide" Target="slides/slide216.xml"/><Relationship Id="rId30" Type="http://schemas.openxmlformats.org/officeDocument/2006/relationships/slide" Target="slides/slide22.xml"/><Relationship Id="rId105" Type="http://schemas.openxmlformats.org/officeDocument/2006/relationships/slide" Target="slides/slide97.xml"/><Relationship Id="rId126" Type="http://schemas.openxmlformats.org/officeDocument/2006/relationships/slide" Target="slides/slide118.xml"/><Relationship Id="rId147" Type="http://schemas.openxmlformats.org/officeDocument/2006/relationships/slide" Target="slides/slide139.xml"/><Relationship Id="rId168" Type="http://schemas.openxmlformats.org/officeDocument/2006/relationships/slide" Target="slides/slide160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189" Type="http://schemas.openxmlformats.org/officeDocument/2006/relationships/slide" Target="slides/slide181.xml"/><Relationship Id="rId3" Type="http://schemas.openxmlformats.org/officeDocument/2006/relationships/customXml" Target="../customXml/item3.xml"/><Relationship Id="rId214" Type="http://schemas.openxmlformats.org/officeDocument/2006/relationships/slide" Target="slides/slide206.xml"/><Relationship Id="rId235" Type="http://schemas.openxmlformats.org/officeDocument/2006/relationships/slide" Target="slides/slide227.xml"/><Relationship Id="rId116" Type="http://schemas.openxmlformats.org/officeDocument/2006/relationships/slide" Target="slides/slide108.xml"/><Relationship Id="rId137" Type="http://schemas.openxmlformats.org/officeDocument/2006/relationships/slide" Target="slides/slide129.xml"/><Relationship Id="rId158" Type="http://schemas.openxmlformats.org/officeDocument/2006/relationships/slide" Target="slides/slide150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179" Type="http://schemas.openxmlformats.org/officeDocument/2006/relationships/slide" Target="slides/slide171.xml"/><Relationship Id="rId190" Type="http://schemas.openxmlformats.org/officeDocument/2006/relationships/slide" Target="slides/slide182.xml"/><Relationship Id="rId204" Type="http://schemas.openxmlformats.org/officeDocument/2006/relationships/slide" Target="slides/slide196.xml"/><Relationship Id="rId225" Type="http://schemas.openxmlformats.org/officeDocument/2006/relationships/slide" Target="slides/slide21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81916" cy="465445"/>
          </a:xfrm>
          <a:prstGeom prst="rect">
            <a:avLst/>
          </a:prstGeom>
        </p:spPr>
        <p:txBody>
          <a:bodyPr vert="horz" lIns="88194" tIns="44096" rIns="88194" bIns="4409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378" y="4"/>
            <a:ext cx="2981916" cy="465445"/>
          </a:xfrm>
          <a:prstGeom prst="rect">
            <a:avLst/>
          </a:prstGeom>
        </p:spPr>
        <p:txBody>
          <a:bodyPr vert="horz" lIns="88194" tIns="44096" rIns="88194" bIns="44096" rtlCol="0"/>
          <a:lstStyle>
            <a:lvl1pPr algn="r">
              <a:defRPr sz="1100"/>
            </a:lvl1pPr>
          </a:lstStyle>
          <a:p>
            <a:pPr>
              <a:defRPr/>
            </a:pPr>
            <a:fld id="{4A0699C9-F892-4D4B-9F80-82C2FB5AB8BB}" type="datetimeFigureOut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398"/>
            <a:ext cx="2981916" cy="465445"/>
          </a:xfrm>
          <a:prstGeom prst="rect">
            <a:avLst/>
          </a:prstGeom>
        </p:spPr>
        <p:txBody>
          <a:bodyPr vert="horz" lIns="88194" tIns="44096" rIns="88194" bIns="4409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378" y="8829398"/>
            <a:ext cx="2981916" cy="465445"/>
          </a:xfrm>
          <a:prstGeom prst="rect">
            <a:avLst/>
          </a:prstGeom>
        </p:spPr>
        <p:txBody>
          <a:bodyPr vert="horz" lIns="88194" tIns="44096" rIns="88194" bIns="44096" rtlCol="0" anchor="b"/>
          <a:lstStyle>
            <a:lvl1pPr algn="r">
              <a:defRPr sz="1100"/>
            </a:lvl1pPr>
          </a:lstStyle>
          <a:p>
            <a:pPr>
              <a:defRPr/>
            </a:pPr>
            <a:fld id="{F9F8F5AB-7E59-4083-ADA0-D8AE4B459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81916" cy="465445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378" y="4"/>
            <a:ext cx="2981916" cy="465445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6AA6E387-4D5C-4577-A554-47D596CD0FC3}" type="datetimeFigureOut">
              <a:rPr lang="en-US"/>
              <a:pPr>
                <a:defRPr/>
              </a:pPr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87" tIns="45843" rIns="91687" bIns="4584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87" y="4415481"/>
            <a:ext cx="5504842" cy="4184317"/>
          </a:xfrm>
          <a:prstGeom prst="rect">
            <a:avLst/>
          </a:prstGeom>
        </p:spPr>
        <p:txBody>
          <a:bodyPr vert="horz" lIns="91687" tIns="45843" rIns="91687" bIns="4584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398"/>
            <a:ext cx="2981916" cy="465445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378" y="8829398"/>
            <a:ext cx="2981916" cy="465445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50C6223D-39D7-40D9-A3CF-CA4FE755E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7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7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0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5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6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6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8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2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7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33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32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31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6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8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3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0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4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4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8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2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9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4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7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43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7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38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0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26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7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9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9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16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1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29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69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949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6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38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9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08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938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8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97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65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82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52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69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16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04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4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02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21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86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38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61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50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9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455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37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30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92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723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9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149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6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81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82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06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78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014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46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11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87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620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889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08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C6223D-39D7-40D9-A3CF-CA4FE755EF6F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821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05D7F-BB97-4EF4-85F3-162336E81954}" type="slidenum">
              <a:rPr lang="en-US" smtClean="0"/>
              <a:pPr>
                <a:defRPr/>
              </a:pPr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7"/>
            <a:ext cx="7772400" cy="45259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rgbClr val="192168"/>
                </a:solidFill>
                <a:latin typeface="Tahoma" pitchFamily="34" charset="0"/>
                <a:cs typeface="Tahoma" pitchFamily="34" charset="0"/>
              </a:defRPr>
            </a:lvl4pPr>
            <a:lvl5pPr>
              <a:buClr>
                <a:srgbClr val="CE1126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ED5EA-955A-4765-A4D1-A1DD4086286B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E8F7-90E9-4234-8F5E-1A49D6803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bg>
      <p:bgPr>
        <a:gradFill rotWithShape="1">
          <a:gsLst>
            <a:gs pos="0">
              <a:srgbClr val="192168"/>
            </a:gs>
            <a:gs pos="54000">
              <a:srgbClr val="192168">
                <a:alpha val="89000"/>
              </a:srgbClr>
            </a:gs>
            <a:gs pos="100000">
              <a:srgbClr val="969EE6">
                <a:alpha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 userDrawn="1"/>
        </p:nvSpPr>
        <p:spPr bwMode="auto">
          <a:xfrm>
            <a:off x="685800" y="1828800"/>
            <a:ext cx="7797800" cy="0"/>
          </a:xfrm>
          <a:prstGeom prst="line">
            <a:avLst/>
          </a:prstGeom>
          <a:noFill/>
          <a:ln w="76200">
            <a:solidFill>
              <a:srgbClr val="CE1126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762000" y="76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kern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Contact Information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381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4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970531"/>
            <a:ext cx="82296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43483"/>
            <a:ext cx="82296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Click, add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708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resentation Title">
    <p:bg>
      <p:bgPr>
        <a:gradFill rotWithShape="1">
          <a:gsLst>
            <a:gs pos="0">
              <a:srgbClr val="192168"/>
            </a:gs>
            <a:gs pos="54000">
              <a:srgbClr val="192168">
                <a:alpha val="89000"/>
              </a:srgbClr>
            </a:gs>
            <a:gs pos="100000">
              <a:srgbClr val="969EE6">
                <a:alpha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685800" y="2895600"/>
            <a:ext cx="7797800" cy="0"/>
          </a:xfrm>
          <a:prstGeom prst="line">
            <a:avLst/>
          </a:prstGeom>
          <a:noFill/>
          <a:ln w="76200">
            <a:solidFill>
              <a:srgbClr val="CE1126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82880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4400" baseline="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35814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 sz="36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594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E1126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2916635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2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11163" y="1689100"/>
            <a:ext cx="4122737" cy="456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67263" y="1689100"/>
            <a:ext cx="4122737" cy="4564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4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19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093913"/>
            <a:ext cx="3871913" cy="405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814887" y="2093913"/>
            <a:ext cx="3871913" cy="405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 smtClean="0"/>
              <a:t>Compare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6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 smtClean="0"/>
              <a:t>Compare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4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316" y="2516393"/>
            <a:ext cx="8229600" cy="1096962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80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0" y="722672"/>
            <a:ext cx="5235677" cy="52574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98464" y="1526458"/>
            <a:ext cx="3030536" cy="4453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8464" y="722672"/>
            <a:ext cx="3030536" cy="73818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7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F302B-6A34-425A-8874-41B8C9AE521C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2012 Tutorial: Introduction to 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7E64-D858-4686-BEC9-9DE3BFFDA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46238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285999"/>
            <a:ext cx="3657600" cy="3840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Tx/>
              <a:buFont typeface="Calibri" pitchFamily="34" charset="0"/>
              <a:buChar char="–"/>
              <a:tabLst/>
              <a:defRPr sz="18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646238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285999"/>
            <a:ext cx="3657600" cy="3840163"/>
          </a:xfrm>
        </p:spPr>
        <p:txBody>
          <a:bodyPr/>
          <a:lstStyle>
            <a:lvl1pPr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E1126"/>
              </a:buClr>
              <a:buSzTx/>
              <a:buFont typeface="Wingdings 3" pitchFamily="18" charset="2"/>
              <a:buChar char=""/>
              <a:tabLst/>
              <a:defRPr sz="2000"/>
            </a:lvl2pPr>
            <a:lvl3pPr>
              <a:buFont typeface="Tahoma" pitchFamily="34" charset="0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858000" y="6324600"/>
            <a:ext cx="1143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C3423-31DA-4174-8464-8784DB7A4426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914400" y="6324600"/>
            <a:ext cx="594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2012 Tutorial: Introduction to 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001000" y="6324600"/>
            <a:ext cx="685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80D92-8712-4543-AEB1-C9DEAD930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3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Info">
    <p:bg>
      <p:bgPr>
        <a:gradFill rotWithShape="1">
          <a:gsLst>
            <a:gs pos="0">
              <a:srgbClr val="192168"/>
            </a:gs>
            <a:gs pos="54000">
              <a:srgbClr val="192168">
                <a:alpha val="89000"/>
              </a:srgbClr>
            </a:gs>
            <a:gs pos="100000">
              <a:srgbClr val="969EE6">
                <a:alpha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 userDrawn="1"/>
        </p:nvSpPr>
        <p:spPr bwMode="auto">
          <a:xfrm>
            <a:off x="685800" y="1828800"/>
            <a:ext cx="7797800" cy="0"/>
          </a:xfrm>
          <a:prstGeom prst="line">
            <a:avLst/>
          </a:prstGeom>
          <a:noFill/>
          <a:ln w="76200">
            <a:solidFill>
              <a:srgbClr val="CE1126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762000" y="76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kern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Contact Information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381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4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898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6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22437"/>
            <a:ext cx="3657600" cy="45259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192168"/>
                </a:solidFill>
              </a:defRPr>
            </a:lvl1pPr>
            <a:lvl2pPr>
              <a:defRPr sz="2400">
                <a:solidFill>
                  <a:srgbClr val="19216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E1126"/>
              </a:buClr>
              <a:buSzTx/>
              <a:buFont typeface="Calibri" pitchFamily="34" charset="0"/>
              <a:buChar char="–"/>
              <a:tabLst/>
              <a:defRPr sz="2000">
                <a:solidFill>
                  <a:srgbClr val="192168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192168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22437"/>
            <a:ext cx="3642360" cy="4525963"/>
          </a:xfrm>
        </p:spPr>
        <p:txBody>
          <a:bodyPr/>
          <a:lstStyle>
            <a:lvl1pPr>
              <a:defRPr sz="2800">
                <a:solidFill>
                  <a:srgbClr val="192168"/>
                </a:solidFill>
              </a:defRPr>
            </a:lvl1pPr>
            <a:lvl2pPr>
              <a:defRPr sz="2400">
                <a:solidFill>
                  <a:srgbClr val="192168"/>
                </a:solidFill>
              </a:defRPr>
            </a:lvl2pPr>
            <a:lvl3pPr>
              <a:defRPr sz="2000">
                <a:solidFill>
                  <a:srgbClr val="192168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192168"/>
                </a:solidFill>
              </a:defRPr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EA2D-5A6B-4E26-800D-E4F41938EFCB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2012 Tutorial: Introduction to 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83DD-F7F3-4A2E-BF80-F4F1AB933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46238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285999"/>
            <a:ext cx="3657600" cy="3840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Tx/>
              <a:buFont typeface="Calibri" pitchFamily="34" charset="0"/>
              <a:buChar char="–"/>
              <a:tabLst/>
              <a:defRPr sz="1800" baseline="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646238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285999"/>
            <a:ext cx="3657600" cy="3840163"/>
          </a:xfrm>
        </p:spPr>
        <p:txBody>
          <a:bodyPr/>
          <a:lstStyle>
            <a:lvl1pPr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E1126"/>
              </a:buClr>
              <a:buSzTx/>
              <a:buFont typeface="Wingdings 3" pitchFamily="18" charset="2"/>
              <a:buChar char=""/>
              <a:tabLst/>
              <a:defRPr sz="2000"/>
            </a:lvl2pPr>
            <a:lvl3pPr>
              <a:buFont typeface="Tahoma" pitchFamily="34" charset="0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C3423-31DA-4174-8464-8784DB7A4426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2012 Tutorial: Introduction to 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80D92-8712-4543-AEB1-C9DEAD930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with ban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INNT\Profiles\Himes_D\Desktop\logo_tal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8900" y="0"/>
            <a:ext cx="927100" cy="7086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0" y="0"/>
            <a:ext cx="762115" cy="6858000"/>
          </a:xfrm>
          <a:prstGeom prst="rect">
            <a:avLst/>
          </a:prstGeom>
          <a:gradFill>
            <a:gsLst>
              <a:gs pos="0">
                <a:srgbClr val="192168"/>
              </a:gs>
              <a:gs pos="26000">
                <a:srgbClr val="192168">
                  <a:alpha val="79000"/>
                </a:srgbClr>
              </a:gs>
              <a:gs pos="78000">
                <a:srgbClr val="969EE6">
                  <a:alpha val="68000"/>
                </a:srgbClr>
              </a:gs>
              <a:gs pos="100000">
                <a:srgbClr val="CACEF2">
                  <a:alpha val="61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18288" rIns="18288"/>
          <a:lstStyle/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20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20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2000" b="1">
              <a:solidFill>
                <a:srgbClr val="0000FF"/>
              </a:solidFill>
              <a:latin typeface="AvantGarde" pitchFamily="34" charset="0"/>
            </a:endParaRPr>
          </a:p>
          <a:p>
            <a:pPr algn="ctr">
              <a:defRPr/>
            </a:pPr>
            <a:endParaRPr lang="en-US" sz="900" b="1">
              <a:solidFill>
                <a:schemeClr val="bg1"/>
              </a:solidFill>
              <a:latin typeface="Bookman" pitchFamily="18" charset="0"/>
            </a:endParaRPr>
          </a:p>
          <a:p>
            <a:pPr algn="ctr">
              <a:defRPr/>
            </a:pPr>
            <a:endParaRPr lang="en-US" sz="1000" b="1" i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03120"/>
            <a:ext cx="7772400" cy="2286000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122" name="Picture 2" descr="C:\WINNT\Profiles\Himes_D\Desktop\logo_ver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0"/>
            <a:ext cx="758972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3160713" cy="1162050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73050"/>
            <a:ext cx="4648200" cy="5853113"/>
          </a:xfrm>
        </p:spPr>
        <p:txBody>
          <a:bodyPr/>
          <a:lstStyle>
            <a:lvl1pPr>
              <a:defRPr sz="3200">
                <a:solidFill>
                  <a:srgbClr val="192168"/>
                </a:solidFill>
              </a:defRPr>
            </a:lvl1pPr>
            <a:lvl2pPr>
              <a:defRPr sz="2800">
                <a:solidFill>
                  <a:srgbClr val="192168"/>
                </a:solidFill>
              </a:defRPr>
            </a:lvl2pPr>
            <a:lvl3pPr>
              <a:defRPr sz="2400">
                <a:solidFill>
                  <a:srgbClr val="192168"/>
                </a:solidFill>
              </a:defRPr>
            </a:lvl3pPr>
            <a:lvl4pPr>
              <a:defRPr sz="2000">
                <a:solidFill>
                  <a:srgbClr val="192168"/>
                </a:solidFill>
              </a:defRPr>
            </a:lvl4pPr>
            <a:lvl5pPr>
              <a:buClr>
                <a:srgbClr val="CE1126"/>
              </a:buClr>
              <a:defRPr sz="2000" baseline="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435100"/>
            <a:ext cx="31607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19216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BA427-DFEE-4AEB-A8E9-88772A8AAE94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May 2012 Tutorial: Introduction to R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03734-BC97-4A83-AE60-97578BDF6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C:\WINNT\Profiles\Himes_D\Desktop\logo_tal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6350"/>
            <a:ext cx="927100" cy="708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Info">
    <p:bg>
      <p:bgPr>
        <a:gradFill rotWithShape="1">
          <a:gsLst>
            <a:gs pos="0">
              <a:srgbClr val="192168"/>
            </a:gs>
            <a:gs pos="54000">
              <a:srgbClr val="192168">
                <a:alpha val="89000"/>
              </a:srgbClr>
            </a:gs>
            <a:gs pos="100000">
              <a:srgbClr val="969EE6">
                <a:alpha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 userDrawn="1"/>
        </p:nvSpPr>
        <p:spPr bwMode="auto">
          <a:xfrm>
            <a:off x="685800" y="1828800"/>
            <a:ext cx="7797800" cy="0"/>
          </a:xfrm>
          <a:prstGeom prst="line">
            <a:avLst/>
          </a:prstGeom>
          <a:noFill/>
          <a:ln w="76200">
            <a:solidFill>
              <a:srgbClr val="CE1126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762000" y="76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kern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Contact Information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381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4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gradFill rotWithShape="1">
          <a:gsLst>
            <a:gs pos="0">
              <a:srgbClr val="192168"/>
            </a:gs>
            <a:gs pos="54000">
              <a:srgbClr val="192168">
                <a:alpha val="89000"/>
              </a:srgbClr>
            </a:gs>
            <a:gs pos="100000">
              <a:srgbClr val="969EE6">
                <a:alpha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685800" y="2895600"/>
            <a:ext cx="7797800" cy="0"/>
          </a:xfrm>
          <a:prstGeom prst="line">
            <a:avLst/>
          </a:prstGeom>
          <a:noFill/>
          <a:ln w="76200">
            <a:solidFill>
              <a:srgbClr val="CE1126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82880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4400" baseline="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35814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 typeface="Wingdings" pitchFamily="2" charset="2"/>
              <a:buNone/>
              <a:defRPr sz="36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52600"/>
            <a:ext cx="77724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 (not recommended)</a:t>
            </a:r>
          </a:p>
          <a:p>
            <a:pPr lvl="4"/>
            <a:endParaRPr lang="en-US" smtClean="0"/>
          </a:p>
          <a:p>
            <a:pPr lvl="3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3246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92168"/>
                </a:solidFill>
                <a:latin typeface="Verdan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38A8FB9-4848-40C1-BDB6-D632DC521EAD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324600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92168"/>
                </a:solidFill>
                <a:latin typeface="Verdan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May 2012 Tutorial: Introduction to 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24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192168"/>
                </a:solidFill>
                <a:latin typeface="Verdan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0B81DAC-DAA2-4CD6-B228-29CC63E4A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26" y="0"/>
            <a:ext cx="761989" cy="6857394"/>
          </a:xfrm>
          <a:prstGeom prst="rect">
            <a:avLst/>
          </a:prstGeom>
          <a:gradFill>
            <a:gsLst>
              <a:gs pos="0">
                <a:srgbClr val="192168"/>
              </a:gs>
              <a:gs pos="26000">
                <a:srgbClr val="192168">
                  <a:alpha val="79000"/>
                </a:srgbClr>
              </a:gs>
              <a:gs pos="78000">
                <a:srgbClr val="969EE6">
                  <a:alpha val="68000"/>
                </a:srgbClr>
              </a:gs>
              <a:gs pos="100000">
                <a:srgbClr val="CACEF2">
                  <a:alpha val="61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18288" rIns="18288"/>
          <a:lstStyle/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20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20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3600" b="1">
              <a:solidFill>
                <a:srgbClr val="0000FF"/>
              </a:solidFill>
              <a:latin typeface="AvantGarde" pitchFamily="34" charset="0"/>
            </a:endParaRPr>
          </a:p>
          <a:p>
            <a:pPr>
              <a:defRPr/>
            </a:pPr>
            <a:endParaRPr lang="en-US" sz="2000" b="1">
              <a:solidFill>
                <a:srgbClr val="0000FF"/>
              </a:solidFill>
              <a:latin typeface="AvantGarde" pitchFamily="34" charset="0"/>
            </a:endParaRPr>
          </a:p>
          <a:p>
            <a:pPr algn="ctr">
              <a:defRPr/>
            </a:pPr>
            <a:endParaRPr lang="en-US" sz="900" b="1">
              <a:solidFill>
                <a:schemeClr val="bg1"/>
              </a:solidFill>
              <a:latin typeface="Bookman" pitchFamily="18" charset="0"/>
            </a:endParaRPr>
          </a:p>
          <a:p>
            <a:pPr algn="ctr">
              <a:defRPr/>
            </a:pPr>
            <a:endParaRPr lang="en-US" sz="1000" b="1" i="1">
              <a:solidFill>
                <a:schemeClr val="bg1"/>
              </a:solidFill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0" y="1524000"/>
            <a:ext cx="8686800" cy="0"/>
          </a:xfrm>
          <a:prstGeom prst="line">
            <a:avLst/>
          </a:prstGeom>
          <a:noFill/>
          <a:ln w="76200">
            <a:solidFill>
              <a:srgbClr val="CE112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" descr="C:\WINNT\Profiles\Himes_D\Desktop\logo_ver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993504"/>
            <a:ext cx="717550" cy="8644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3" r:id="rId2"/>
    <p:sldLayoutId id="2147483922" r:id="rId3"/>
    <p:sldLayoutId id="2147483921" r:id="rId4"/>
    <p:sldLayoutId id="2147483925" r:id="rId5"/>
    <p:sldLayoutId id="2147483926" r:id="rId6"/>
    <p:sldLayoutId id="2147483927" r:id="rId7"/>
    <p:sldLayoutId id="2147483931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Wingdings" pitchFamily="2" charset="2"/>
        <a:buChar char=""/>
        <a:defRPr sz="3200" kern="1200">
          <a:solidFill>
            <a:srgbClr val="192168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Font typeface="Wingdings 3" pitchFamily="18" charset="2"/>
        <a:buChar char=""/>
        <a:defRPr sz="2800" kern="1200">
          <a:solidFill>
            <a:srgbClr val="192168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Font typeface="Calibri" pitchFamily="34" charset="0"/>
        <a:buChar char="–"/>
        <a:defRPr sz="2400" kern="1200">
          <a:solidFill>
            <a:srgbClr val="192168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125000"/>
        <a:buFont typeface="Arial" charset="0"/>
        <a:buChar char="•"/>
        <a:defRPr sz="2000" kern="1200">
          <a:solidFill>
            <a:srgbClr val="192168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192168"/>
            </a:gs>
            <a:gs pos="54000">
              <a:srgbClr val="192168">
                <a:alpha val="89000"/>
              </a:srgbClr>
            </a:gs>
            <a:gs pos="100000">
              <a:srgbClr val="969EE6">
                <a:alpha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INNT\Profiles\Himes_D\Desktop\logo_wi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70512"/>
            <a:ext cx="9144000" cy="14874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175491" y="0"/>
            <a:ext cx="931949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82296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3399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" y="5899731"/>
            <a:ext cx="8439702" cy="97655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1"/>
            <a:ext cx="82296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98" y="6199678"/>
            <a:ext cx="1017423" cy="60894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16330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6" r:id="rId8"/>
    <p:sldLayoutId id="2147483947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125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6634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Contact Information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276062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gp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cran.r-project.org/" TargetMode="Externa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freestatisticalsoftware.com/pspp-overview/" TargetMode="External"/><Relationship Id="rId5" Type="http://schemas.openxmlformats.org/officeDocument/2006/relationships/hyperlink" Target="http://www.qgis.org/en/site/" TargetMode="External"/><Relationship Id="rId4" Type="http://schemas.openxmlformats.org/officeDocument/2006/relationships/hyperlink" Target="http://www.perl.org/" TargetMode="Externa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wmf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5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3600" dirty="0" smtClean="0"/>
              <a:t>Introduction to R</a:t>
            </a:r>
          </a:p>
        </p:txBody>
      </p:sp>
      <p:sp>
        <p:nvSpPr>
          <p:cNvPr id="16386" name="Text Placeholder 6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400" b="0" dirty="0" smtClean="0"/>
              <a:t>Wendy L. Martinez</a:t>
            </a:r>
          </a:p>
          <a:p>
            <a:pPr>
              <a:spcBef>
                <a:spcPct val="0"/>
              </a:spcBef>
            </a:pPr>
            <a:endParaRPr lang="en-US" sz="2400" b="0" dirty="0" smtClean="0"/>
          </a:p>
          <a:p>
            <a:pPr>
              <a:spcBef>
                <a:spcPct val="0"/>
              </a:spcBef>
            </a:pPr>
            <a:r>
              <a:rPr lang="en-US" sz="2400" b="0" dirty="0" smtClean="0"/>
              <a:t>U.S. Bureau of Labor Statistics</a:t>
            </a:r>
          </a:p>
          <a:p>
            <a:pPr>
              <a:spcBef>
                <a:spcPct val="0"/>
              </a:spcBef>
            </a:pPr>
            <a:r>
              <a:rPr lang="en-US" sz="2400" b="0" dirty="0" smtClean="0"/>
              <a:t>Mathematical Statistics Research Center</a:t>
            </a:r>
          </a:p>
          <a:p>
            <a:pPr>
              <a:spcBef>
                <a:spcPct val="0"/>
              </a:spcBef>
            </a:pPr>
            <a:r>
              <a:rPr lang="en-US" sz="2400" b="0" dirty="0" smtClean="0"/>
              <a:t>Office of Survey Methods Research</a:t>
            </a:r>
          </a:p>
          <a:p>
            <a:pPr>
              <a:spcBef>
                <a:spcPct val="0"/>
              </a:spcBef>
            </a:pPr>
            <a:endParaRPr lang="en-US" sz="2400" b="0" dirty="0" smtClean="0"/>
          </a:p>
          <a:p>
            <a:pPr>
              <a:spcBef>
                <a:spcPct val="0"/>
              </a:spcBef>
            </a:pPr>
            <a:r>
              <a:rPr lang="en-US" sz="2400" b="0" dirty="0" smtClean="0"/>
              <a:t>September 2017</a:t>
            </a:r>
          </a:p>
          <a:p>
            <a:pPr>
              <a:spcBef>
                <a:spcPct val="0"/>
              </a:spcBef>
            </a:pPr>
            <a:r>
              <a:rPr lang="en-US" sz="2400" b="0" dirty="0" smtClean="0"/>
              <a:t>EPA R Users Conference</a:t>
            </a:r>
            <a:endParaRPr lang="en-US" sz="2400" b="0" dirty="0" smtClean="0"/>
          </a:p>
          <a:p>
            <a:pPr>
              <a:spcBef>
                <a:spcPct val="0"/>
              </a:spcBef>
            </a:pPr>
            <a:endParaRPr 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I.  Introduction: What is R? Where did it come from?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 is an interactive environment for data analysis, and it came before R.</a:t>
            </a:r>
          </a:p>
          <a:p>
            <a:pPr lvl="1"/>
            <a:r>
              <a:rPr lang="en-US" sz="1600" dirty="0" smtClean="0"/>
              <a:t>Developed at Bell Labs – 1976 </a:t>
            </a:r>
          </a:p>
          <a:p>
            <a:pPr lvl="1"/>
            <a:r>
              <a:rPr lang="en-US" sz="1600" dirty="0" smtClean="0"/>
              <a:t>System for statistical computing</a:t>
            </a:r>
          </a:p>
          <a:p>
            <a:pPr lvl="1"/>
            <a:r>
              <a:rPr lang="en-US" sz="1600" dirty="0" smtClean="0"/>
              <a:t>Based on Fortran and C</a:t>
            </a:r>
          </a:p>
          <a:p>
            <a:pPr lvl="1"/>
            <a:r>
              <a:rPr lang="en-US" sz="1600" dirty="0" smtClean="0"/>
              <a:t>Purchased by Insightful Corporation and became S-Plus</a:t>
            </a:r>
            <a:endParaRPr lang="en-US" dirty="0"/>
          </a:p>
          <a:p>
            <a:r>
              <a:rPr lang="en-US" sz="2000" dirty="0" smtClean="0"/>
              <a:t>R was developed by Ross </a:t>
            </a:r>
            <a:r>
              <a:rPr lang="en-US" sz="2000" dirty="0" err="1" smtClean="0"/>
              <a:t>Ihaka</a:t>
            </a:r>
            <a:r>
              <a:rPr lang="en-US" sz="2000" dirty="0" smtClean="0"/>
              <a:t> and Robert Gentleman at the Department of Statistics at the University of Auckland.</a:t>
            </a:r>
          </a:p>
          <a:p>
            <a:pPr lvl="1"/>
            <a:r>
              <a:rPr lang="en-US" sz="1600" dirty="0" smtClean="0"/>
              <a:t>Largely compatible with S and later S-Plus</a:t>
            </a:r>
          </a:p>
          <a:p>
            <a:pPr lvl="1"/>
            <a:r>
              <a:rPr lang="en-US" sz="1600" dirty="0" smtClean="0"/>
              <a:t>Joined the collection of no-cost, open-source computing environments</a:t>
            </a:r>
          </a:p>
          <a:p>
            <a:r>
              <a:rPr lang="en-US" sz="2000" dirty="0" smtClean="0"/>
              <a:t>“R: A language for data analysis and graphics” by </a:t>
            </a:r>
            <a:r>
              <a:rPr lang="en-US" sz="2000" dirty="0" err="1" smtClean="0"/>
              <a:t>Ihaka</a:t>
            </a:r>
            <a:r>
              <a:rPr lang="en-US" sz="2000" dirty="0" smtClean="0"/>
              <a:t> and Gentleman, </a:t>
            </a:r>
            <a:r>
              <a:rPr lang="en-US" sz="2000" i="1" dirty="0" smtClean="0"/>
              <a:t>Journal of Computational and Graphical Statistics</a:t>
            </a:r>
            <a:r>
              <a:rPr lang="en-US" sz="2000" dirty="0" smtClean="0"/>
              <a:t>, 5:299-314, 1996.</a:t>
            </a:r>
          </a:p>
          <a:p>
            <a:r>
              <a:rPr lang="en-US" sz="2000" dirty="0" smtClean="0"/>
              <a:t>Recent article said the name ‘R’ is from their first names.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Vectors as Sets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2563"/>
          </a:xfrm>
        </p:spPr>
        <p:txBody>
          <a:bodyPr/>
          <a:lstStyle/>
          <a:p>
            <a:r>
              <a:rPr lang="en-US" sz="2400" dirty="0" smtClean="0"/>
              <a:t>Example...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c(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sample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(1:20, 9)), NA)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&lt;- c(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sample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(3:23, 7)), NA)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[1]  1  4  5  7  8 11 12 16 17 NA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 4  6  8  9 17 18 19 NA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[1]  1  4  5  7  8 11 12 16 17 NA  6  9 18 19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 4  8 17 NA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setdiff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 1  5  7 11 12 16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setequal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Logical Operators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Logical operators are:</a:t>
            </a:r>
          </a:p>
          <a:p>
            <a:pPr lvl="1"/>
            <a:r>
              <a:rPr lang="en-US" sz="2400" dirty="0" smtClean="0"/>
              <a:t>Less than: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</a:p>
          <a:p>
            <a:pPr lvl="1"/>
            <a:r>
              <a:rPr lang="en-US" sz="2400" dirty="0" smtClean="0"/>
              <a:t>Greater than: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sz="2400" dirty="0" smtClean="0"/>
              <a:t>Exact equality: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</a:p>
          <a:p>
            <a:pPr lvl="1"/>
            <a:r>
              <a:rPr lang="en-US" sz="2400" dirty="0" smtClean="0"/>
              <a:t>Inequality: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</a:p>
          <a:p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c2</a:t>
            </a:r>
            <a:r>
              <a:rPr lang="en-US" sz="2800" dirty="0" smtClean="0"/>
              <a:t> are logical expressions, then</a:t>
            </a:r>
          </a:p>
          <a:p>
            <a:pPr lvl="1"/>
            <a:r>
              <a:rPr lang="en-US" sz="2400" dirty="0" smtClean="0"/>
              <a:t>The expression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c1 &amp; c2</a:t>
            </a:r>
            <a:r>
              <a:rPr lang="en-US" sz="2400" dirty="0" smtClean="0"/>
              <a:t> is the intersection</a:t>
            </a:r>
          </a:p>
          <a:p>
            <a:pPr lvl="1"/>
            <a:r>
              <a:rPr lang="en-US" sz="2400" dirty="0" smtClean="0"/>
              <a:t>The expression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c1 | c2</a:t>
            </a:r>
            <a:r>
              <a:rPr lang="en-US" sz="2400" dirty="0" smtClean="0"/>
              <a:t> is the union</a:t>
            </a:r>
          </a:p>
          <a:p>
            <a:pPr lvl="1"/>
            <a:r>
              <a:rPr lang="en-US" sz="2400" dirty="0" smtClean="0"/>
              <a:t>The expression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!c1</a:t>
            </a:r>
            <a:r>
              <a:rPr lang="en-US" sz="2400" dirty="0" smtClean="0"/>
              <a:t> is the negation of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c1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Logical Functions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several functions in R that start with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400" dirty="0" smtClean="0"/>
              <a:t> – mostly of the form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is.*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Some examples: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is.logical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is.numeric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is.vector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is.real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is.complex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is.nan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is.finite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is.na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isSymmetric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There is a function called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all.equal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that compares two objects for near equality.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identical()</a:t>
            </a:r>
            <a:r>
              <a:rPr lang="en-US" sz="2400" dirty="0" smtClean="0"/>
              <a:t> tests exact equality.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Special Values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components may not be known, e.g., not observed, not a valid numeric value, etc.</a:t>
            </a:r>
          </a:p>
          <a:p>
            <a:r>
              <a:rPr lang="en-US" sz="2400" dirty="0" smtClean="0"/>
              <a:t>The value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2400" dirty="0" smtClean="0"/>
              <a:t> can take the place of missing values.</a:t>
            </a:r>
          </a:p>
          <a:p>
            <a:r>
              <a:rPr lang="en-US" sz="2400" dirty="0" smtClean="0"/>
              <a:t>Operations 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2400" dirty="0" smtClean="0"/>
              <a:t> result in an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is.na(z)</a:t>
            </a:r>
            <a:r>
              <a:rPr lang="en-US" sz="2400" dirty="0" smtClean="0"/>
              <a:t> produces a logical vector with the same length as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 smtClean="0"/>
              <a:t>, where each element evaluates to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 if the corresponding element of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Cannot use the expression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== NA</a:t>
            </a:r>
            <a:r>
              <a:rPr lang="en-US" sz="2400" dirty="0" smtClean="0"/>
              <a:t> for the same.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Special Values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Cannot use the expression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== NA</a:t>
            </a:r>
            <a:r>
              <a:rPr lang="en-US" sz="2400" dirty="0" smtClean="0"/>
              <a:t> for the same.</a:t>
            </a:r>
          </a:p>
          <a:p>
            <a:r>
              <a:rPr lang="en-US" sz="2400" b="1" u="sng" dirty="0" smtClean="0"/>
              <a:t>Try this</a:t>
            </a:r>
            <a:r>
              <a:rPr lang="en-US" sz="2400" dirty="0" smtClean="0"/>
              <a:t>…</a:t>
            </a:r>
          </a:p>
          <a:p>
            <a:pPr lvl="1">
              <a:buNone/>
            </a:pPr>
            <a:r>
              <a:rPr lang="pl-PL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 &lt;- c(1:3, NA)</a:t>
            </a:r>
          </a:p>
          <a:p>
            <a:pPr lvl="1">
              <a:buNone/>
            </a:pPr>
            <a:r>
              <a:rPr lang="pl-PL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is.na(z)</a:t>
            </a:r>
          </a:p>
          <a:p>
            <a:pPr lvl="1">
              <a:buNone/>
            </a:pPr>
            <a:r>
              <a:rPr lang="pl-PL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FALSE FALSE FALSE  TRUE</a:t>
            </a:r>
          </a:p>
          <a:p>
            <a:pPr lvl="1">
              <a:buNone/>
            </a:pPr>
            <a:r>
              <a:rPr lang="pl-PL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 == NA</a:t>
            </a:r>
          </a:p>
          <a:p>
            <a:pPr lvl="1">
              <a:buNone/>
            </a:pPr>
            <a:r>
              <a:rPr lang="pl-PL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NA NA NA NA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Special Values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other special values in R correspond to infinity and not-a-number.</a:t>
            </a:r>
          </a:p>
          <a:p>
            <a:r>
              <a:rPr lang="en-US" sz="2400" dirty="0" smtClean="0"/>
              <a:t>You can get infinity 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sz="2400" dirty="0" smtClean="0"/>
              <a:t>) when dividing by zero.</a:t>
            </a:r>
          </a:p>
          <a:p>
            <a:r>
              <a:rPr lang="en-US" sz="2400" b="1" u="sng" dirty="0" smtClean="0"/>
              <a:t>Try this</a:t>
            </a:r>
            <a:r>
              <a:rPr lang="en-US" sz="2400" dirty="0" smtClean="0"/>
              <a:t>…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1/0</a:t>
            </a:r>
          </a:p>
          <a:p>
            <a:r>
              <a:rPr lang="en-US" sz="2400" dirty="0" smtClean="0"/>
              <a:t>You can also get a result of not-a-number 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2400" dirty="0" smtClean="0"/>
              <a:t>) or is undefined in this manner:</a:t>
            </a:r>
          </a:p>
          <a:p>
            <a:r>
              <a:rPr lang="en-US" sz="2400" b="1" u="sng" dirty="0" smtClean="0"/>
              <a:t>Try this</a:t>
            </a:r>
            <a:r>
              <a:rPr lang="en-US" sz="2400" dirty="0" smtClean="0"/>
              <a:t>… 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0/0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Character Vectors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Character vectors are used in many places in R.</a:t>
            </a:r>
          </a:p>
          <a:p>
            <a:pPr lvl="1"/>
            <a:r>
              <a:rPr lang="en-US" sz="2400" dirty="0" smtClean="0"/>
              <a:t>Plot titles and labels</a:t>
            </a:r>
          </a:p>
          <a:p>
            <a:pPr lvl="1"/>
            <a:r>
              <a:rPr lang="en-US" sz="2400" dirty="0" smtClean="0"/>
              <a:t>Names of factors</a:t>
            </a:r>
          </a:p>
          <a:p>
            <a:pPr lvl="1"/>
            <a:r>
              <a:rPr lang="en-US" sz="2400" dirty="0" smtClean="0"/>
              <a:t>File names and directories</a:t>
            </a:r>
          </a:p>
          <a:p>
            <a:r>
              <a:rPr lang="en-US" sz="2800" dirty="0" smtClean="0"/>
              <a:t>They are represented by a sequence of characters enclosed in single or double quotes.</a:t>
            </a:r>
          </a:p>
          <a:p>
            <a:r>
              <a:rPr lang="en-US" sz="2800" dirty="0" smtClean="0"/>
              <a:t>Character vectors are displayed in the window in double quotes and sometimes without quotes.</a:t>
            </a:r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Character Vectors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backslash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"\"</a:t>
            </a:r>
            <a:r>
              <a:rPr lang="en-US" sz="2800" dirty="0" smtClean="0"/>
              <a:t> is an escape character.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"\\"</a:t>
            </a:r>
            <a:r>
              <a:rPr lang="en-US" sz="2400" dirty="0" smtClean="0"/>
              <a:t> to print the backslash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"\n"</a:t>
            </a:r>
            <a:r>
              <a:rPr lang="en-US" sz="2400" dirty="0" smtClean="0"/>
              <a:t> for newline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US" sz="2400" dirty="0" smtClean="0"/>
              <a:t> for tab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"\b"</a:t>
            </a:r>
            <a:r>
              <a:rPr lang="en-US" sz="2400" dirty="0" smtClean="0"/>
              <a:t> for backspace</a:t>
            </a:r>
          </a:p>
          <a:p>
            <a:r>
              <a:rPr lang="en-US" sz="2800" dirty="0" smtClean="0"/>
              <a:t>You can concatenate character vectors using the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c() </a:t>
            </a:r>
            <a:r>
              <a:rPr lang="en-US" sz="2800" dirty="0" smtClean="0"/>
              <a:t>function.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paste()</a:t>
            </a:r>
            <a:r>
              <a:rPr lang="en-US" sz="2800" dirty="0" smtClean="0"/>
              <a:t> function concatenates vectors.</a:t>
            </a:r>
          </a:p>
          <a:p>
            <a:r>
              <a:rPr lang="en-US" sz="2800" dirty="0" smtClean="0"/>
              <a:t>This is good for creating patterned labels.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Indexing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Sometimes we want to extract or operate on a subset of elements in a vector.</a:t>
            </a:r>
          </a:p>
          <a:p>
            <a:r>
              <a:rPr lang="en-US" sz="2400" dirty="0" smtClean="0"/>
              <a:t>We can access specific elements by enclosing the index numbers in square brackets after the variable name.</a:t>
            </a:r>
          </a:p>
          <a:p>
            <a:r>
              <a:rPr lang="en-US" sz="2400" dirty="0" smtClean="0"/>
              <a:t>Note that the first element of a vector is element 1.</a:t>
            </a:r>
          </a:p>
          <a:p>
            <a:r>
              <a:rPr lang="en-US" sz="2400" dirty="0" smtClean="0"/>
              <a:t>Because this is a vector – with dimension 1 – we only need to provide 1 index or address.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c(1,2,3)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Display the second element of vector x.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x[2]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Indexing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An indexed expression can appear on the receiving part of an assignment statement.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In this case, the operation is performed on those elements only.</a:t>
            </a:r>
          </a:p>
          <a:p>
            <a:endParaRPr lang="en-US" sz="2400" dirty="0" smtClean="0">
              <a:latin typeface="+mj-lt"/>
              <a:cs typeface="Courier New" pitchFamily="49" charset="0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c(1, 0/0, 3)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  1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x[is.na(x)] = 0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That replaces the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with a zero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0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I.  Introduction: How can I get R?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 is an open-source (no cost) computing environment and language for data analysis and graphics.</a:t>
            </a:r>
          </a:p>
          <a:p>
            <a:r>
              <a:rPr lang="en-US" sz="2400" dirty="0" smtClean="0"/>
              <a:t>It has a copyright – Gnu Public License:</a:t>
            </a:r>
          </a:p>
          <a:p>
            <a:pPr lvl="1"/>
            <a:r>
              <a:rPr lang="en-US" sz="1800" dirty="0" smtClean="0">
                <a:hlinkClick r:id="rId3"/>
              </a:rPr>
              <a:t>http://www.gnu.org/licenses/gpl.html</a:t>
            </a:r>
            <a:endParaRPr lang="en-US" sz="1800" dirty="0" smtClean="0"/>
          </a:p>
          <a:p>
            <a:r>
              <a:rPr lang="en-US" sz="2400" dirty="0" smtClean="0"/>
              <a:t>Type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license()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licence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at the command line to get information on the distribution rights for R.</a:t>
            </a:r>
          </a:p>
          <a:p>
            <a:r>
              <a:rPr lang="en-US" sz="2400" dirty="0" smtClean="0"/>
              <a:t>R can be downloaded from the CRAN (Comprehensive R Archive Network) website:  </a:t>
            </a:r>
          </a:p>
          <a:p>
            <a:pPr lvl="1"/>
            <a:r>
              <a:rPr lang="en-US" sz="1800" dirty="0" smtClean="0">
                <a:hlinkClick r:id="rId4"/>
              </a:rPr>
              <a:t>http://cran.r-project.org/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Indexing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The part inside the brackets is the </a:t>
            </a:r>
            <a:r>
              <a:rPr lang="en-US" sz="2400" b="1" i="1" dirty="0" smtClean="0">
                <a:latin typeface="+mj-lt"/>
                <a:cs typeface="Courier New" pitchFamily="49" charset="0"/>
              </a:rPr>
              <a:t>index vector</a:t>
            </a:r>
            <a:r>
              <a:rPr lang="en-US" sz="2400" dirty="0" smtClean="0">
                <a:latin typeface="+mj-lt"/>
                <a:cs typeface="Courier New" pitchFamily="49" charset="0"/>
              </a:rPr>
              <a:t> (or list of addresses), which can be of several types.</a:t>
            </a:r>
          </a:p>
          <a:p>
            <a:r>
              <a:rPr lang="en-US" sz="2400" u="sng" dirty="0" smtClean="0">
                <a:latin typeface="+mj-lt"/>
                <a:cs typeface="Courier New" pitchFamily="49" charset="0"/>
              </a:rPr>
              <a:t>Logical vector – TRUE or FALSE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c(-3,3,-4,5)</a:t>
            </a:r>
          </a:p>
          <a:p>
            <a:pPr lvl="1"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 &gt; 0]  # positive values</a:t>
            </a:r>
          </a:p>
          <a:p>
            <a:pPr lvl="1"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3 5</a:t>
            </a:r>
          </a:p>
          <a:p>
            <a:r>
              <a:rPr lang="fr-FR" sz="2400" u="sng" dirty="0" smtClean="0">
                <a:latin typeface="+mj-lt"/>
                <a:cs typeface="Courier New" pitchFamily="49" charset="0"/>
              </a:rPr>
              <a:t>Positive index</a:t>
            </a:r>
            <a:r>
              <a:rPr lang="fr-FR" sz="2400" dirty="0" smtClean="0">
                <a:latin typeface="+mj-lt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Get values in location 1 &amp; 3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x[c(1,3)]  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-3 -4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Indexing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 smtClean="0">
                <a:latin typeface="+mj-lt"/>
                <a:cs typeface="Courier New" pitchFamily="49" charset="0"/>
              </a:rPr>
              <a:t>Negative index</a:t>
            </a:r>
            <a:r>
              <a:rPr lang="en-US" sz="2400" dirty="0" smtClean="0">
                <a:latin typeface="+mj-lt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Everything EXCEPT locations 1 &amp; 3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x[-c(1,3)]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3 5</a:t>
            </a:r>
          </a:p>
          <a:p>
            <a:r>
              <a:rPr lang="fr-FR" sz="2400" u="sng" dirty="0" err="1" smtClean="0">
                <a:latin typeface="+mj-lt"/>
                <a:cs typeface="Courier New" pitchFamily="49" charset="0"/>
              </a:rPr>
              <a:t>Character</a:t>
            </a:r>
            <a:r>
              <a:rPr lang="fr-FR" sz="2400" u="sng" dirty="0" smtClean="0">
                <a:latin typeface="+mj-lt"/>
                <a:cs typeface="Courier New" pitchFamily="49" charset="0"/>
              </a:rPr>
              <a:t> index</a:t>
            </a:r>
            <a:r>
              <a:rPr lang="fr-FR" sz="2400" dirty="0" smtClean="0">
                <a:latin typeface="+mj-lt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fruit &lt;- c(5,10,1,20)  # Vector of data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names(fruit)=c("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orng","ban","app","pch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  # names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fruit[c("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app","orng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app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orng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1    5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Extracted apples and oranges</a:t>
            </a:r>
            <a:endParaRPr lang="fr-F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Extracting Subsets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is a generic function called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subset()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can be used to extract subsets of vectors, matrices or data frames.</a:t>
            </a:r>
          </a:p>
          <a:p>
            <a:r>
              <a:rPr lang="en-US" sz="2400" dirty="0" smtClean="0"/>
              <a:t>It returns an object similar to the argument with</a:t>
            </a:r>
          </a:p>
          <a:p>
            <a:pPr lvl="1"/>
            <a:r>
              <a:rPr lang="en-US" sz="2200" dirty="0" smtClean="0"/>
              <a:t>Selected elements for a vector</a:t>
            </a:r>
          </a:p>
          <a:p>
            <a:pPr lvl="1"/>
            <a:r>
              <a:rPr lang="en-US" sz="2200" dirty="0" smtClean="0"/>
              <a:t>Selected rows and columns for a matrix or data frame</a:t>
            </a:r>
          </a:p>
          <a:p>
            <a:r>
              <a:rPr lang="en-US" sz="2400" dirty="0" smtClean="0"/>
              <a:t>A related function is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divides the data in a vector into groups defined by one of the arguments.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unsplit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reverses this.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Arrays</a:t>
            </a:r>
          </a:p>
        </p:txBody>
      </p:sp>
    </p:spTree>
    <p:extLst>
      <p:ext uri="{BB962C8B-B14F-4D97-AF65-F5344CB8AC3E}">
        <p14:creationId xmlns:p14="http://schemas.microsoft.com/office/powerpoint/2010/main" val="17284616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A Matrix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Recall that matrices and arrays are a collection of data that are indexed with multiple subscripts.</a:t>
            </a:r>
          </a:p>
          <a:p>
            <a:r>
              <a:rPr lang="en-US" sz="2400" dirty="0" smtClean="0"/>
              <a:t>In R, this is mostly matrices (</a:t>
            </a:r>
            <a:r>
              <a:rPr lang="en-US" sz="2400" i="1" dirty="0" smtClean="0"/>
              <a:t>k</a:t>
            </a:r>
            <a:r>
              <a:rPr lang="en-US" sz="2400" dirty="0" smtClean="0"/>
              <a:t>-D arrays) and higher-dimensional arrays.</a:t>
            </a:r>
          </a:p>
          <a:p>
            <a:r>
              <a:rPr lang="en-US" sz="2400" dirty="0" smtClean="0"/>
              <a:t>Vectors can be an array if it has a dimension vector in its dim attribute:</a:t>
            </a:r>
          </a:p>
          <a:p>
            <a:r>
              <a:rPr lang="en-US" sz="2200" b="1" u="sng" dirty="0" smtClean="0"/>
              <a:t>Try this</a:t>
            </a:r>
            <a:r>
              <a:rPr lang="en-US" sz="2200" dirty="0" smtClean="0"/>
              <a:t>…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&lt;- 1:10       # set up vector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class(x)        # Class is a vector of integers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"integer"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 &lt;- c(1,length(x)) # Set the dim attribute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	# What do you get?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class(x)   # What is the class now?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524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Generating a Matrix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matrix()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can be used to create a matrix object.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The function has the general form: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data_vector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Different arguments are available, and not all are required.</a:t>
            </a: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You can build a matrix using vectors and/or other matrices.</a:t>
            </a: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There are 2 functions for this: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sz="2200" dirty="0" smtClean="0">
                <a:latin typeface="+mj-lt"/>
                <a:cs typeface="Courier New" pitchFamily="49" charset="0"/>
              </a:rPr>
              <a:t> and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The function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 smtClean="0">
                <a:latin typeface="+mj-lt"/>
                <a:cs typeface="Courier New" pitchFamily="49" charset="0"/>
              </a:rPr>
              <a:t> connects other objects as columns.</a:t>
            </a: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The function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 smtClean="0">
                <a:latin typeface="+mj-lt"/>
                <a:cs typeface="Courier New" pitchFamily="49" charset="0"/>
              </a:rPr>
              <a:t> connects them as rows.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524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Generating a Matrix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2563"/>
          </a:xfrm>
        </p:spPr>
        <p:txBody>
          <a:bodyPr/>
          <a:lstStyle/>
          <a:p>
            <a:r>
              <a:rPr lang="en-US" sz="2200" dirty="0" smtClean="0">
                <a:latin typeface="+mn-lt"/>
              </a:rPr>
              <a:t>For example, create two vectors: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1:4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5:8</a:t>
            </a: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Bind as rows: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[,1] [,2] [,3] [,4]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   1    2    3    4</a:t>
            </a:r>
          </a:p>
          <a:p>
            <a:pPr lvl="1">
              <a:buNone/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   5    6    7    8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Bind as columns: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x y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[1,] 1 5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[2,] 2 6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[3,] 3 7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[4,] 4 8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Generating an Array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2563"/>
          </a:xfrm>
        </p:spPr>
        <p:txBody>
          <a:bodyPr/>
          <a:lstStyle/>
          <a:p>
            <a:r>
              <a:rPr lang="en-US" sz="2200" dirty="0" smtClean="0">
                <a:latin typeface="+mn-lt"/>
              </a:rPr>
              <a:t>You can use the function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+mn-lt"/>
              </a:rPr>
              <a:t>to create a more general array object.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The function has the general form: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data_vector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dim_vector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200" b="1" u="sng" dirty="0" smtClean="0">
                <a:latin typeface="+mj-lt"/>
                <a:cs typeface="Courier New" pitchFamily="49" charset="0"/>
              </a:rPr>
              <a:t>Try this example</a:t>
            </a:r>
            <a:r>
              <a:rPr lang="en-US" sz="2200" dirty="0" smtClean="0">
                <a:latin typeface="+mj-lt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array(1:20, dim = c(4,5))    # Create a matrix (2-D array)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[,1] [,2] [,3] [,4] [,5]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[1,]    1    5    9   13   17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[2,]    2    6   10   14   18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[3,]    3    7   11   15   19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[4,]    4    8   12   16   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524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Uses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n-lt"/>
              </a:rPr>
              <a:t>Some uses of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+mn-lt"/>
              </a:rPr>
              <a:t>are the following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To get an array of all zeros: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array(0,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dim_vector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To get an array of all ones: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array(1,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dim_vector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dirty="0" smtClean="0">
                <a:latin typeface="+mj-lt"/>
                <a:cs typeface="Courier New" pitchFamily="49" charset="0"/>
              </a:rPr>
              <a:t>And so forth…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Arithmetic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Arrays and matrices can be used in arithmetic expressions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operations work element-by-element in the arrays.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basic operations available are addition, subtraction, multiplication, division, and powers (exponents)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Use this notation to get a </a:t>
            </a:r>
            <a:r>
              <a:rPr lang="en-US" sz="2400" b="1" i="1" dirty="0" smtClean="0">
                <a:latin typeface="+mj-lt"/>
                <a:cs typeface="Courier New" pitchFamily="49" charset="0"/>
              </a:rPr>
              <a:t>linear algebra multiplication</a:t>
            </a:r>
            <a:r>
              <a:rPr lang="en-US" sz="2400" dirty="0" smtClean="0">
                <a:latin typeface="+mj-lt"/>
                <a:cs typeface="Courier New" pitchFamily="49" charset="0"/>
              </a:rPr>
              <a:t> for vectors and matrices: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X%*%Y	# X and Y are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I.  Introduction: How can I get R?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Benefits of open-source:</a:t>
            </a:r>
          </a:p>
          <a:p>
            <a:pPr lvl="1"/>
            <a:r>
              <a:rPr lang="en-US" sz="1800" dirty="0" smtClean="0"/>
              <a:t>COST!</a:t>
            </a:r>
          </a:p>
          <a:p>
            <a:pPr lvl="1"/>
            <a:r>
              <a:rPr lang="en-US" sz="1800" dirty="0" smtClean="0"/>
              <a:t>Quality control – extensive community to verify and test</a:t>
            </a:r>
          </a:p>
          <a:p>
            <a:pPr lvl="1"/>
            <a:r>
              <a:rPr lang="en-US" sz="1800" dirty="0" smtClean="0"/>
              <a:t>Bug tracking by users</a:t>
            </a:r>
          </a:p>
          <a:p>
            <a:pPr lvl="1"/>
            <a:r>
              <a:rPr lang="en-US" sz="1800" dirty="0" smtClean="0"/>
              <a:t>Spirit of community</a:t>
            </a:r>
          </a:p>
          <a:p>
            <a:pPr lvl="1"/>
            <a:r>
              <a:rPr lang="en-US" sz="1800" dirty="0" smtClean="0"/>
              <a:t>New methods are made available more quickly</a:t>
            </a:r>
          </a:p>
          <a:p>
            <a:r>
              <a:rPr lang="en-US" sz="2400" dirty="0" smtClean="0"/>
              <a:t>Other open-source software you might be interested in:</a:t>
            </a:r>
          </a:p>
          <a:p>
            <a:pPr lvl="1"/>
            <a:r>
              <a:rPr lang="en-US" sz="1800" dirty="0" smtClean="0"/>
              <a:t>Python: </a:t>
            </a:r>
            <a:r>
              <a:rPr lang="en-US" sz="1800" dirty="0" smtClean="0">
                <a:hlinkClick r:id="rId3"/>
              </a:rPr>
              <a:t>http://www.python.org/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Perl: </a:t>
            </a:r>
            <a:r>
              <a:rPr lang="en-US" sz="1800" dirty="0" smtClean="0">
                <a:hlinkClick r:id="rId4"/>
              </a:rPr>
              <a:t>http://www.perl.org/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QGIS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http://www.qgis.org/en/site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PSPP</a:t>
            </a:r>
            <a:r>
              <a:rPr lang="en-US" sz="1800" dirty="0"/>
              <a:t>: </a:t>
            </a:r>
            <a:r>
              <a:rPr lang="en-US" sz="1800" dirty="0">
                <a:hlinkClick r:id="rId6"/>
              </a:rPr>
              <a:t>http://freestatisticalsoftware.com/pspp-overview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Arithmetic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 smtClean="0">
                <a:latin typeface="+mj-lt"/>
                <a:cs typeface="Courier New" pitchFamily="49" charset="0"/>
              </a:rPr>
              <a:t>Try these examples </a:t>
            </a:r>
            <a:r>
              <a:rPr lang="en-US" sz="2400" dirty="0" smtClean="0">
                <a:latin typeface="+mj-lt"/>
                <a:cs typeface="Courier New" pitchFamily="49" charset="0"/>
              </a:rPr>
              <a:t>… 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Create </a:t>
            </a:r>
            <a:r>
              <a:rPr lang="en-US" sz="2400" dirty="0" smtClean="0">
                <a:latin typeface="+mj-lt"/>
                <a:cs typeface="Courier New" pitchFamily="49" charset="0"/>
              </a:rPr>
              <a:t>two 3 by 2 matrices.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matrix(1:4,3,2)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matrix(6:10,3,2)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Add: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Multiply: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X*Y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Subtract: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Square each element of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>
                <a:latin typeface="+mj-lt"/>
                <a:cs typeface="Courier New" pitchFamily="49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^2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Functions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important functions for use with matrices are: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number of rows: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number of columns: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Transpose a matrix: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dimensions (# rows &amp; # cols):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matrix inverse: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solve()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Create a diagonal matrix or extract the diagonal: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Functions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To solve the linear equations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Ax = b 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x</a:t>
            </a:r>
            <a:r>
              <a:rPr lang="en-US" sz="2400" dirty="0" smtClean="0">
                <a:latin typeface="+mj-lt"/>
                <a:cs typeface="Courier New" pitchFamily="49" charset="0"/>
              </a:rPr>
              <a:t>, you can use 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solve(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solve(A)</a:t>
            </a:r>
            <a:r>
              <a:rPr lang="en-US" sz="2400" dirty="0" smtClean="0">
                <a:latin typeface="+mj-lt"/>
                <a:cs typeface="Courier New" pitchFamily="49" charset="0"/>
              </a:rPr>
              <a:t> can be used to find the inverse of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We can find the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eigenvalues</a:t>
            </a:r>
            <a:r>
              <a:rPr lang="en-US" sz="2400" dirty="0" smtClean="0">
                <a:latin typeface="+mj-lt"/>
                <a:cs typeface="Courier New" pitchFamily="49" charset="0"/>
              </a:rPr>
              <a:t> and eigenvectors of a matrix using: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eig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eigen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The variable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eig</a:t>
            </a:r>
            <a:r>
              <a:rPr lang="en-US" sz="2000" dirty="0" smtClean="0">
                <a:latin typeface="+mj-lt"/>
                <a:cs typeface="Courier New" pitchFamily="49" charset="0"/>
              </a:rPr>
              <a:t> is a list (discussed in next section)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To extract the vectors use: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eig$vec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To extract the </a:t>
            </a:r>
            <a:r>
              <a:rPr lang="en-US" sz="2000" dirty="0" err="1" smtClean="0">
                <a:latin typeface="+mj-lt"/>
                <a:cs typeface="Courier New" pitchFamily="49" charset="0"/>
              </a:rPr>
              <a:t>eigenvalues</a:t>
            </a:r>
            <a:r>
              <a:rPr lang="en-US" sz="2000" dirty="0" smtClean="0">
                <a:latin typeface="+mj-lt"/>
                <a:cs typeface="Courier New" pitchFamily="49" charset="0"/>
              </a:rPr>
              <a:t> use: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eig$values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Functions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To perform a least-squares fit, we can use the function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lsfit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matrix of observed predictors is given by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vector of responses is given by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It provides the least squares estimate of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b</a:t>
            </a:r>
            <a:r>
              <a:rPr lang="en-US" sz="2400" dirty="0" smtClean="0">
                <a:latin typeface="+mj-lt"/>
                <a:cs typeface="Courier New" pitchFamily="49" charset="0"/>
              </a:rPr>
              <a:t> in the model: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y =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Xb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+ e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It returns a list that includes the estimated coefficients (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b</a:t>
            </a:r>
            <a:r>
              <a:rPr lang="en-US" sz="2400" dirty="0" smtClean="0">
                <a:latin typeface="+mj-lt"/>
                <a:cs typeface="Courier New" pitchFamily="49" charset="0"/>
              </a:rPr>
              <a:t>), the residuals, and more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We will see a different function for this later in the course.</a:t>
            </a:r>
            <a:endParaRPr lang="en-US" sz="2400" dirty="0" smtClean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Indexing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Specific data elements in arrays and matrices can be accessed by specifying the required number of indexes.</a:t>
            </a:r>
          </a:p>
          <a:p>
            <a:pPr lvl="1"/>
            <a:r>
              <a:rPr lang="en-US" sz="2000" dirty="0" smtClean="0">
                <a:latin typeface="+mn-lt"/>
                <a:cs typeface="Courier New" pitchFamily="49" charset="0"/>
              </a:rPr>
              <a:t>Arrays – need </a:t>
            </a:r>
            <a:r>
              <a:rPr lang="en-US" sz="2000" i="1" dirty="0" smtClean="0">
                <a:latin typeface="+mn-lt"/>
                <a:cs typeface="Courier New" pitchFamily="49" charset="0"/>
              </a:rPr>
              <a:t>k</a:t>
            </a:r>
            <a:r>
              <a:rPr lang="en-US" sz="2000" dirty="0" smtClean="0">
                <a:latin typeface="+mn-lt"/>
                <a:cs typeface="Courier New" pitchFamily="49" charset="0"/>
              </a:rPr>
              <a:t> indexes</a:t>
            </a:r>
          </a:p>
          <a:p>
            <a:pPr lvl="1"/>
            <a:r>
              <a:rPr lang="en-US" sz="2000" dirty="0" smtClean="0">
                <a:latin typeface="+mn-lt"/>
                <a:cs typeface="Courier New" pitchFamily="49" charset="0"/>
              </a:rPr>
              <a:t>Matrices – need two indexes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Recall that with vectors, we can access specific data elements by enclosing the index numbers in square brackets after the variable name.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c(1, 2, 3)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x[2] # Get the second element of vector x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Indexing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Matrices work the same way.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However, you need to use two indexes – one for the row and one for the column.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1:4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5:8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X[2,3]  # 2nd 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3rd col.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 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X[2,3] &lt;- 0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[,1] [,2] [,3] [,4]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   1    2    3    4</a:t>
            </a:r>
          </a:p>
          <a:p>
            <a:pPr lvl="1">
              <a:buNone/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   5    6    0    8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V. Arrays: Indexing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2563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You can access </a:t>
            </a:r>
            <a:r>
              <a:rPr lang="en-US" sz="2400" b="1" u="sng" dirty="0" smtClean="0">
                <a:latin typeface="+mn-lt"/>
              </a:rPr>
              <a:t>entire</a:t>
            </a:r>
            <a:r>
              <a:rPr lang="en-US" sz="2400" dirty="0" smtClean="0">
                <a:latin typeface="+mn-lt"/>
              </a:rPr>
              <a:t> rows and columns of a matrix as shown here.</a:t>
            </a:r>
          </a:p>
          <a:p>
            <a:pPr lvl="1">
              <a:buNone/>
            </a:pPr>
            <a:r>
              <a:rPr lang="es-E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X[,1]  # </a:t>
            </a:r>
            <a:r>
              <a:rPr lang="es-E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es-E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1">
              <a:buNone/>
            </a:pPr>
            <a:r>
              <a:rPr lang="es-E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y </a:t>
            </a:r>
          </a:p>
          <a:p>
            <a:pPr lvl="1">
              <a:buNone/>
            </a:pPr>
            <a:r>
              <a:rPr lang="es-E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1 5 </a:t>
            </a:r>
          </a:p>
          <a:p>
            <a:pPr lvl="1">
              <a:buNone/>
            </a:pPr>
            <a:r>
              <a:rPr lang="es-E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  # </a:t>
            </a:r>
            <a:r>
              <a:rPr lang="es-E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</a:t>
            </a:r>
            <a:r>
              <a:rPr lang="es-E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1">
              <a:buNone/>
            </a:pPr>
            <a:r>
              <a:rPr lang="es-E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5 6 0 8</a:t>
            </a:r>
          </a:p>
          <a:p>
            <a:r>
              <a:rPr lang="es-ES" sz="2400" dirty="0" err="1" smtClean="0">
                <a:latin typeface="+mj-lt"/>
                <a:cs typeface="Courier New" pitchFamily="49" charset="0"/>
              </a:rPr>
              <a:t>You</a:t>
            </a:r>
            <a:r>
              <a:rPr lang="es-ES" sz="2400" dirty="0" smtClean="0">
                <a:latin typeface="+mj-lt"/>
                <a:cs typeface="Courier New" pitchFamily="49" charset="0"/>
              </a:rPr>
              <a:t> can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get</a:t>
            </a:r>
            <a:r>
              <a:rPr lang="es-ES" sz="2400" dirty="0" smtClean="0">
                <a:latin typeface="+mj-lt"/>
                <a:cs typeface="Courier New" pitchFamily="49" charset="0"/>
              </a:rPr>
              <a:t> a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column</a:t>
            </a:r>
            <a:r>
              <a:rPr lang="es-ES" sz="2400" dirty="0" smtClean="0">
                <a:latin typeface="+mj-lt"/>
                <a:cs typeface="Courier New" pitchFamily="49" charset="0"/>
              </a:rPr>
              <a:t>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from</a:t>
            </a:r>
            <a:r>
              <a:rPr lang="es-ES" sz="2400" dirty="0" smtClean="0">
                <a:latin typeface="+mj-lt"/>
                <a:cs typeface="Courier New" pitchFamily="49" charset="0"/>
              </a:rPr>
              <a:t> a data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frame</a:t>
            </a:r>
            <a:r>
              <a:rPr lang="es-ES" sz="2400" dirty="0" smtClean="0">
                <a:latin typeface="+mj-lt"/>
                <a:cs typeface="Courier New" pitchFamily="49" charset="0"/>
              </a:rPr>
              <a:t> as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shown</a:t>
            </a:r>
            <a:r>
              <a:rPr lang="es-ES" sz="2400" dirty="0" smtClean="0">
                <a:latin typeface="+mj-lt"/>
                <a:cs typeface="Courier New" pitchFamily="49" charset="0"/>
              </a:rPr>
              <a:t>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here</a:t>
            </a:r>
            <a:r>
              <a:rPr lang="es-ES" sz="2400" dirty="0" smtClean="0">
                <a:latin typeface="+mj-lt"/>
                <a:cs typeface="Courier New" pitchFamily="49" charset="0"/>
              </a:rPr>
              <a:t> – uses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the</a:t>
            </a:r>
            <a:r>
              <a:rPr lang="es-ES" sz="2400" dirty="0" smtClean="0">
                <a:latin typeface="+mj-lt"/>
                <a:cs typeface="Courier New" pitchFamily="49" charset="0"/>
              </a:rPr>
              <a:t> </a:t>
            </a:r>
            <a:r>
              <a:rPr lang="es-E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ES" sz="2400" dirty="0" smtClean="0">
                <a:latin typeface="+mj-lt"/>
                <a:cs typeface="Courier New" pitchFamily="49" charset="0"/>
              </a:rPr>
              <a:t> </a:t>
            </a:r>
            <a:r>
              <a:rPr lang="es-ES" sz="2400" dirty="0" err="1" smtClean="0">
                <a:latin typeface="+mj-lt"/>
                <a:cs typeface="Courier New" pitchFamily="49" charset="0"/>
              </a:rPr>
              <a:t>sign</a:t>
            </a:r>
            <a:r>
              <a:rPr lang="es-ES" sz="2400" dirty="0" smtClean="0">
                <a:latin typeface="+mj-lt"/>
                <a:cs typeface="Courier New" pitchFamily="49" charset="0"/>
              </a:rPr>
              <a:t>.</a:t>
            </a:r>
            <a:endParaRPr lang="es-ES" sz="2400" u="sng" dirty="0" smtClean="0">
              <a:latin typeface="+mj-lt"/>
              <a:cs typeface="Courier New" pitchFamily="49" charset="0"/>
            </a:endParaRPr>
          </a:p>
          <a:p>
            <a:r>
              <a:rPr lang="es-ES" sz="2400" b="1" u="sng" dirty="0" smtClean="0">
                <a:latin typeface="+mj-lt"/>
                <a:cs typeface="Courier New" pitchFamily="49" charset="0"/>
              </a:rPr>
              <a:t>Try </a:t>
            </a:r>
            <a:r>
              <a:rPr lang="es-ES" sz="2400" b="1" u="sng" dirty="0" err="1" smtClean="0">
                <a:latin typeface="+mj-lt"/>
                <a:cs typeface="Courier New" pitchFamily="49" charset="0"/>
              </a:rPr>
              <a:t>this</a:t>
            </a:r>
            <a:r>
              <a:rPr lang="es-ES" sz="2400" dirty="0" smtClean="0">
                <a:latin typeface="+mj-lt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summary(barley)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barley$yield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Arrays: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Try this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 Generate a matrix with N(0,1) values: 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matrix(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(12),3,4)</a:t>
            </a:r>
          </a:p>
          <a:p>
            <a:pPr marL="971550" lvl="1" indent="-457200"/>
            <a:r>
              <a:rPr lang="en-US" dirty="0" smtClean="0"/>
              <a:t>Extract the first row.</a:t>
            </a:r>
          </a:p>
          <a:p>
            <a:pPr marL="971550" lvl="1" indent="-457200"/>
            <a:r>
              <a:rPr lang="en-US" dirty="0" smtClean="0"/>
              <a:t>Extract the first and third rows.</a:t>
            </a:r>
          </a:p>
          <a:p>
            <a:pPr marL="971550" lvl="1" indent="-457200"/>
            <a:r>
              <a:rPr lang="en-US" dirty="0" smtClean="0"/>
              <a:t>Change the negative values to 0.</a:t>
            </a:r>
          </a:p>
          <a:p>
            <a:pPr marL="971550" lvl="1" indent="-457200"/>
            <a:r>
              <a:rPr lang="en-US" dirty="0" smtClean="0"/>
              <a:t>Extract the even numbered columns.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362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Data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523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Lists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In R, a </a:t>
            </a:r>
            <a:r>
              <a:rPr lang="en-US" sz="2400" b="1" i="1" dirty="0" smtClean="0">
                <a:latin typeface="+mj-lt"/>
                <a:cs typeface="Courier New" pitchFamily="49" charset="0"/>
              </a:rPr>
              <a:t>list</a:t>
            </a:r>
            <a:r>
              <a:rPr lang="en-US" sz="2400" dirty="0" smtClean="0">
                <a:latin typeface="+mj-lt"/>
                <a:cs typeface="Courier New" pitchFamily="49" charset="0"/>
              </a:rPr>
              <a:t> is an object that is a collection of other objects.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objects in a list are called </a:t>
            </a:r>
            <a:r>
              <a:rPr lang="en-US" sz="2400" b="1" i="1" dirty="0" smtClean="0">
                <a:latin typeface="+mj-lt"/>
                <a:cs typeface="Courier New" pitchFamily="49" charset="0"/>
              </a:rPr>
              <a:t>components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components in a list do not have to be of the same type or mode.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They can be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Numeric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Logical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Character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Matrix, </a:t>
            </a:r>
            <a:r>
              <a:rPr lang="en-US" sz="2000" dirty="0" smtClean="0">
                <a:latin typeface="+mj-lt"/>
                <a:cs typeface="Courier New" pitchFamily="49" charset="0"/>
              </a:rPr>
              <a:t>array, lists, data frames</a:t>
            </a:r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This makes them very flexible.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I.  Introduction: What Does R </a:t>
            </a:r>
            <a:r>
              <a:rPr lang="en-US" sz="3600" dirty="0" smtClean="0"/>
              <a:t>do?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Analyze data: numbers and text</a:t>
            </a:r>
          </a:p>
          <a:p>
            <a:r>
              <a:rPr lang="en-US" sz="2400" dirty="0" smtClean="0"/>
              <a:t>Array or linear algebra – calculations and more</a:t>
            </a:r>
          </a:p>
          <a:p>
            <a:r>
              <a:rPr lang="en-US" sz="2400" dirty="0" smtClean="0"/>
              <a:t>High-level data analytic and statistical functions</a:t>
            </a:r>
          </a:p>
          <a:p>
            <a:r>
              <a:rPr lang="en-US" sz="2400" dirty="0" smtClean="0"/>
              <a:t>Object-oriented language – makes some things easier</a:t>
            </a:r>
          </a:p>
          <a:p>
            <a:r>
              <a:rPr lang="en-US" sz="2400" dirty="0" smtClean="0"/>
              <a:t>Graphics and visualization</a:t>
            </a:r>
          </a:p>
          <a:p>
            <a:r>
              <a:rPr lang="en-US" sz="2400" dirty="0" smtClean="0"/>
              <a:t>High-level computer language</a:t>
            </a:r>
          </a:p>
          <a:p>
            <a:r>
              <a:rPr lang="en-US" sz="2400" dirty="0" smtClean="0"/>
              <a:t>Emphasis is on statistical computing</a:t>
            </a:r>
          </a:p>
          <a:p>
            <a:r>
              <a:rPr lang="en-US" sz="2400" dirty="0" smtClean="0"/>
              <a:t>Simulations and random number generation</a:t>
            </a:r>
          </a:p>
          <a:p>
            <a:r>
              <a:rPr lang="en-US" sz="2400" dirty="0" smtClean="0"/>
              <a:t>Statistical modeling</a:t>
            </a:r>
          </a:p>
          <a:p>
            <a:r>
              <a:rPr lang="en-US" sz="2400" dirty="0" smtClean="0"/>
              <a:t>Programming: loops, branching, subroutines, GUIs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An Example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92563"/>
          </a:xfrm>
        </p:spPr>
        <p:txBody>
          <a:bodyPr/>
          <a:lstStyle/>
          <a:p>
            <a:r>
              <a:rPr lang="en-US" sz="2200" dirty="0" smtClean="0">
                <a:latin typeface="+mj-lt"/>
                <a:cs typeface="Courier New" pitchFamily="49" charset="0"/>
              </a:rPr>
              <a:t>Here is a simple example of creating a list.</a:t>
            </a:r>
          </a:p>
          <a:p>
            <a:r>
              <a:rPr lang="en-US" sz="2200" dirty="0" smtClean="0">
                <a:latin typeface="+mj-lt"/>
                <a:cs typeface="Courier New" pitchFamily="49" charset="0"/>
              </a:rPr>
              <a:t>Do not type in the ‘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200" dirty="0" smtClean="0">
                <a:latin typeface="+mj-lt"/>
                <a:cs typeface="Courier New" pitchFamily="49" charset="0"/>
              </a:rPr>
              <a:t>’ sign – is a continuation prompt.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list(name = "Wendy",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degrees = c("BS", "MS", "PhD"),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numchild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4)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$name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"Wendy“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$degrees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"BS"  "MS"  "PhD“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numchild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class(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 # What is the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Accessing Lists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The components in a list are ordered.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So, they are numbered and can be accessed via an index, as we did with vectors and arrays.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#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has 3 components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3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"BS"  "MS"  "PhD"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We can also access the individual elements of a component.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[[2]][3]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"PhD"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Accessing Lists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Courier New" pitchFamily="49" charset="0"/>
              </a:rPr>
              <a:t>The use of single and double brackets is different.</a:t>
            </a:r>
          </a:p>
          <a:p>
            <a:r>
              <a:rPr lang="en-US" sz="2400" u="sng" dirty="0" smtClean="0">
                <a:cs typeface="Courier New" pitchFamily="49" charset="0"/>
              </a:rPr>
              <a:t>Try this</a:t>
            </a:r>
            <a:r>
              <a:rPr lang="en-US" sz="2400" dirty="0" smtClean="0"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 # First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sublist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or component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class(x)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"list"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[[1]]    # First object in list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class(y)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"Wendy"</a:t>
            </a:r>
          </a:p>
          <a:p>
            <a:endParaRPr lang="en-US" sz="2400" dirty="0" smtClean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Accessing Lists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If components have names, then you can refer to them or access them using this syntax:</a:t>
            </a: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Lstname$component_name</a:t>
            </a:r>
            <a:endParaRPr lang="en-US" sz="2000" b="1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Lstname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[[“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component_name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”]]</a:t>
            </a:r>
          </a:p>
          <a:p>
            <a:r>
              <a:rPr lang="en-US" sz="2400" dirty="0" smtClean="0">
                <a:cs typeface="Courier New" pitchFamily="49" charset="0"/>
              </a:rPr>
              <a:t>It should be noted that enough letters to uniquely determine the component name can be used.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Rteach$na</a:t>
            </a:r>
            <a:r>
              <a:rPr lang="en-US" sz="2000" dirty="0" smtClean="0">
                <a:cs typeface="Courier New" pitchFamily="49" charset="0"/>
              </a:rPr>
              <a:t> could be used to access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Rteach$name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Rteach$nu</a:t>
            </a:r>
            <a:r>
              <a:rPr lang="en-US" sz="2000" dirty="0" smtClean="0">
                <a:cs typeface="Courier New" pitchFamily="49" charset="0"/>
              </a:rPr>
              <a:t> could be used to access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Rteach$numchild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Constructing Lists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Lists can be constructed by putting together existing objects.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Use 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sz="2400" dirty="0" smtClean="0">
                <a:latin typeface="+mj-lt"/>
                <a:cs typeface="Courier New" pitchFamily="49" charset="0"/>
              </a:rPr>
              <a:t> to do this.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general syntax is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LST &lt;- list(nme1 = obj1, …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nme_n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obj_n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We saw this used before.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names can be left out, in which case the components are accessed by numbers and in order of their inclusion in the list object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  <a:endParaRPr lang="en-US" sz="2400" dirty="0" smtClean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Constructing Lists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874837"/>
            <a:ext cx="7772400" cy="4525963"/>
          </a:xfrm>
        </p:spPr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Lists can be extended or modified by using the index values, as one would a vector.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LST[4] &lt;- list(data = DAT)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We can concatenate lists together using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c()</a:t>
            </a:r>
            <a:r>
              <a:rPr lang="en-US" sz="2400" dirty="0" smtClean="0">
                <a:latin typeface="+mj-lt"/>
                <a:cs typeface="Courier New" pitchFamily="49" charset="0"/>
              </a:rPr>
              <a:t> function.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In this case, the arguments are lists.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This results in a list object.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LST.AB &lt;- c(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list.A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list.B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Data Frames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A </a:t>
            </a:r>
            <a:r>
              <a:rPr lang="en-US" sz="2000" b="1" i="1" dirty="0" smtClean="0">
                <a:latin typeface="+mj-lt"/>
                <a:cs typeface="Courier New" pitchFamily="49" charset="0"/>
              </a:rPr>
              <a:t>data frame </a:t>
            </a:r>
            <a:r>
              <a:rPr lang="en-US" sz="2000" dirty="0" smtClean="0">
                <a:latin typeface="+mj-lt"/>
                <a:cs typeface="Courier New" pitchFamily="49" charset="0"/>
              </a:rPr>
              <a:t>is a list that has a class designated as “data frame.”</a:t>
            </a: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A data frame can be thought of as a matrix (or table) with columns possibly having different modes and attributes.</a:t>
            </a: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The conditions that need to be met for a data frame are: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Components of columns must be vectors, factors, numeric matrices, lists or other data frames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Numeric vectors, </a:t>
            </a:r>
            <a:r>
              <a:rPr lang="en-US" sz="1800" dirty="0" err="1" smtClean="0">
                <a:latin typeface="+mj-lt"/>
                <a:cs typeface="Courier New" pitchFamily="49" charset="0"/>
              </a:rPr>
              <a:t>logicals</a:t>
            </a:r>
            <a:r>
              <a:rPr lang="en-US" sz="1800" dirty="0" smtClean="0">
                <a:latin typeface="+mj-lt"/>
                <a:cs typeface="Courier New" pitchFamily="49" charset="0"/>
              </a:rPr>
              <a:t>, and factors are used as is.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Character vectors become factors.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Vector structures appearing as variables must have the same </a:t>
            </a:r>
            <a:r>
              <a:rPr lang="en-US" sz="1800" dirty="0" smtClean="0">
                <a:latin typeface="+mj-lt"/>
                <a:cs typeface="Courier New" pitchFamily="49" charset="0"/>
              </a:rPr>
              <a:t>length.</a:t>
            </a:r>
            <a:endParaRPr lang="en-US" sz="1800" dirty="0" smtClean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Data Frames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j-lt"/>
                <a:cs typeface="Courier New" pitchFamily="49" charset="0"/>
              </a:rPr>
              <a:t>Data frames are one of the most-common objects for data.</a:t>
            </a: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They are a familiar form for statisticians – as a data matrix.</a:t>
            </a: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Data frames may be displayed in matrix form.</a:t>
            </a: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Its rows and columns can be extracted using matrix indexing.</a:t>
            </a: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The columns (or components) can be accessed using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smtClean="0">
                <a:latin typeface="+mj-lt"/>
                <a:cs typeface="Courier New" pitchFamily="49" charset="0"/>
              </a:rPr>
              <a:t> notation.</a:t>
            </a:r>
          </a:p>
          <a:p>
            <a:r>
              <a:rPr lang="en-US" sz="2000" dirty="0" smtClean="0">
                <a:latin typeface="+mj-lt"/>
                <a:cs typeface="Courier New" pitchFamily="49" charset="0"/>
              </a:rPr>
              <a:t>Advantages: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Matrix-like structure – columns are variables and rows are observations.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Columns can be different data types</a:t>
            </a: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Can access the columns using names, if available, making it easier to 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VI. Lists &amp; Frames: Data Frame Construction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Data frames can be constructed using the function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It is similar to the construction of a list.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arguments are of the form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 = object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A list with components that fulfill the conditions for a data frame can be coerced into one of that type </a:t>
            </a:r>
            <a:r>
              <a:rPr lang="en-US" sz="2400" smtClean="0">
                <a:latin typeface="+mj-lt"/>
                <a:cs typeface="Courier New" pitchFamily="49" charset="0"/>
              </a:rPr>
              <a:t>or class using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as.data.frame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itchFamily="49" charset="0"/>
              </a:rPr>
              <a:t> function produces a data frame.</a:t>
            </a:r>
            <a:endParaRPr lang="en-US" sz="2000" dirty="0" smtClean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I.  Introduction: What Does R NOT have?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 is not a database…</a:t>
            </a:r>
          </a:p>
          <a:p>
            <a:pPr lvl="1"/>
            <a:r>
              <a:rPr lang="en-US" sz="1800" dirty="0" smtClean="0"/>
              <a:t>BUT it will connect to DBMSs; e.g., Oracle.</a:t>
            </a:r>
          </a:p>
          <a:p>
            <a:r>
              <a:rPr lang="en-US" sz="2000" dirty="0" smtClean="0"/>
              <a:t>It does not have graphical user interfaces (GUIs), for the most part…</a:t>
            </a:r>
          </a:p>
          <a:p>
            <a:pPr lvl="1"/>
            <a:r>
              <a:rPr lang="en-US" sz="1800" dirty="0" smtClean="0"/>
              <a:t>BUT it connects to Java, </a:t>
            </a:r>
            <a:r>
              <a:rPr lang="en-US" sz="1800" dirty="0" err="1" smtClean="0"/>
              <a:t>Tcl</a:t>
            </a:r>
            <a:r>
              <a:rPr lang="en-US" sz="1800" dirty="0" smtClean="0"/>
              <a:t>/</a:t>
            </a:r>
            <a:r>
              <a:rPr lang="en-US" sz="1800" dirty="0" err="1" smtClean="0"/>
              <a:t>Tk</a:t>
            </a:r>
            <a:r>
              <a:rPr lang="en-US" sz="1800" dirty="0" smtClean="0"/>
              <a:t>, ESS for GUI development</a:t>
            </a:r>
          </a:p>
          <a:p>
            <a:pPr lvl="1"/>
            <a:r>
              <a:rPr lang="en-US" sz="1800" dirty="0" smtClean="0"/>
              <a:t>GUIs have been developed for many applications – data mining, development</a:t>
            </a:r>
          </a:p>
          <a:p>
            <a:pPr lvl="1"/>
            <a:r>
              <a:rPr lang="en-US" sz="1800" dirty="0" smtClean="0"/>
              <a:t>R Shiny for Apps!!</a:t>
            </a:r>
          </a:p>
          <a:p>
            <a:r>
              <a:rPr lang="en-US" sz="2000" dirty="0" smtClean="0"/>
              <a:t>The language interpreter can be slow…</a:t>
            </a:r>
          </a:p>
          <a:p>
            <a:pPr lvl="1"/>
            <a:r>
              <a:rPr lang="en-US" sz="1800" dirty="0" smtClean="0"/>
              <a:t>BUT one can call C/C++, Fortran</a:t>
            </a:r>
            <a:endParaRPr lang="en-US" sz="3200" dirty="0"/>
          </a:p>
          <a:p>
            <a:r>
              <a:rPr lang="en-US" sz="2000" dirty="0" smtClean="0"/>
              <a:t>Does not have a spreadsheet view of data in default R </a:t>
            </a:r>
            <a:r>
              <a:rPr lang="en-US" sz="2000" dirty="0" err="1" smtClean="0"/>
              <a:t>Gui</a:t>
            </a:r>
            <a:endParaRPr lang="en-US" sz="2000" dirty="0" smtClean="0"/>
          </a:p>
          <a:p>
            <a:pPr lvl="1"/>
            <a:r>
              <a:rPr lang="en-US" sz="1800" dirty="0" smtClean="0"/>
              <a:t>BUT it connects to Excel and other software packages</a:t>
            </a:r>
          </a:p>
          <a:p>
            <a:pPr lvl="1"/>
            <a:r>
              <a:rPr lang="en-US" sz="1800" dirty="0" smtClean="0"/>
              <a:t>It has a simple data editor (under </a:t>
            </a:r>
            <a:r>
              <a:rPr lang="en-US" sz="1800" b="1" dirty="0" smtClean="0">
                <a:solidFill>
                  <a:srgbClr val="FF0000"/>
                </a:solidFill>
              </a:rPr>
              <a:t>Edit</a:t>
            </a:r>
            <a:r>
              <a:rPr lang="en-US" sz="1800" dirty="0" smtClean="0"/>
              <a:t> menu)</a:t>
            </a:r>
          </a:p>
          <a:p>
            <a:r>
              <a:rPr lang="en-US" sz="2000" dirty="0" smtClean="0"/>
              <a:t>Does not have professional commercial support…</a:t>
            </a:r>
          </a:p>
          <a:p>
            <a:pPr lvl="1"/>
            <a:r>
              <a:rPr lang="en-US" sz="1800" dirty="0" smtClean="0"/>
              <a:t>BUT some commercial add-ons to R are available – Microsoft!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functions for handling probability distributions:</a:t>
            </a:r>
          </a:p>
          <a:p>
            <a:pPr lvl="1"/>
            <a:r>
              <a:rPr lang="en-US" dirty="0" smtClean="0"/>
              <a:t>Evaluate probability density function</a:t>
            </a:r>
          </a:p>
          <a:p>
            <a:pPr lvl="1"/>
            <a:r>
              <a:rPr lang="en-US" dirty="0" smtClean="0"/>
              <a:t>Evaluate cumulative distribution 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quantile</a:t>
            </a:r>
            <a:r>
              <a:rPr lang="en-US" dirty="0" smtClean="0"/>
              <a:t> function: given </a:t>
            </a:r>
            <a:r>
              <a:rPr lang="en-US" i="1" dirty="0" smtClean="0"/>
              <a:t>q</a:t>
            </a:r>
            <a:r>
              <a:rPr lang="en-US" dirty="0" smtClean="0"/>
              <a:t>, the smallest </a:t>
            </a:r>
            <a:r>
              <a:rPr lang="en-US" i="1" dirty="0" smtClean="0"/>
              <a:t>x</a:t>
            </a:r>
            <a:r>
              <a:rPr lang="en-US" dirty="0" smtClean="0"/>
              <a:t> such that </a:t>
            </a:r>
          </a:p>
          <a:p>
            <a:pPr lvl="1"/>
            <a:r>
              <a:rPr lang="en-US" dirty="0" smtClean="0"/>
              <a:t>Generate random variables</a:t>
            </a:r>
          </a:p>
          <a:p>
            <a:r>
              <a:rPr lang="en-US" dirty="0" smtClean="0"/>
              <a:t>Useful for examining distribution of data</a:t>
            </a:r>
          </a:p>
          <a:p>
            <a:pPr lvl="1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27500" y="3797300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797300"/>
                        <a:ext cx="1358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953000" y="48641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5" imgW="1904760" imgH="393480" progId="Equation.3">
                  <p:embed/>
                </p:oleObj>
              </mc:Choice>
              <mc:Fallback>
                <p:oleObj name="Equation" r:id="rId5" imgW="19047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64100"/>
                        <a:ext cx="190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probability distributions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err="1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R</a:t>
            </a:r>
            <a:r>
              <a:rPr lang="en-US" sz="3600" i="1" dirty="0" err="1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name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22438"/>
          <a:ext cx="8229600" cy="4602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7670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Beta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beta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Gamma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gamma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norm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Binomial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binom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Geometric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geom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Poisson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pois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Cauchy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cauchy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Hypergeometric</a:t>
                      </a:r>
                      <a:endParaRPr lang="en-US" sz="2000" dirty="0" smtClean="0"/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hyper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Student’s 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Chi-squared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chisq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Log-normal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lnorm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Uniform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Exponential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Logistic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logis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Weibull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weibull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Negative binomial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nbinom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Wilcoxin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wilcox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2000" dirty="0"/>
                    </a:p>
                  </a:txBody>
                  <a:tcPr marL="96819" marR="968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Probability distributions in R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one attaches a different prefix to the distribution function name to accomplish different things.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d</a:t>
            </a:r>
            <a:r>
              <a:rPr lang="en-US" b="1" i="1" dirty="0" err="1" smtClean="0">
                <a:solidFill>
                  <a:srgbClr val="FF0000"/>
                </a:solidFill>
              </a:rPr>
              <a:t>name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‘d’ corresponds to density function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</a:t>
            </a:r>
            <a:r>
              <a:rPr lang="en-US" b="1" i="1" dirty="0" err="1" smtClean="0">
                <a:solidFill>
                  <a:srgbClr val="FF0000"/>
                </a:solidFill>
              </a:rPr>
              <a:t>name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‘p’ corresponds to CDF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q</a:t>
            </a:r>
            <a:r>
              <a:rPr lang="en-US" b="1" i="1" dirty="0" err="1" smtClean="0">
                <a:solidFill>
                  <a:srgbClr val="FF0000"/>
                </a:solidFill>
              </a:rPr>
              <a:t>name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‘q’ corresponds to </a:t>
            </a:r>
            <a:r>
              <a:rPr lang="en-US" dirty="0" err="1" smtClean="0"/>
              <a:t>quantile</a:t>
            </a:r>
            <a:r>
              <a:rPr lang="en-US" dirty="0" smtClean="0"/>
              <a:t> function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b="1" i="1" dirty="0" err="1" smtClean="0">
                <a:solidFill>
                  <a:srgbClr val="FF0000"/>
                </a:solidFill>
              </a:rPr>
              <a:t>name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‘r’ generates random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76649" y="1722438"/>
            <a:ext cx="4990702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2400" dirty="0" smtClean="0"/>
              <a:t>Evaluate the standard normal </a:t>
            </a:r>
            <a:r>
              <a:rPr lang="en-US" sz="2400" dirty="0" err="1" smtClean="0"/>
              <a:t>pdf</a:t>
            </a:r>
            <a:r>
              <a:rPr lang="en-US" sz="2400" dirty="0" smtClean="0"/>
              <a:t> at 3 points: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(c(-4, 0, 4), mean = 0,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1)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</a:t>
            </a:r>
          </a:p>
          <a:p>
            <a:pPr marL="914400" lvl="1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0.0001338302 0.3989422804 0.0001338302 </a:t>
            </a:r>
          </a:p>
          <a:p>
            <a:pPr marL="514350" indent="-514350"/>
            <a:r>
              <a:rPr lang="en-US" sz="2400" dirty="0" smtClean="0"/>
              <a:t>Evaluate the standard normal CDF at 0: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0.5</a:t>
            </a:r>
          </a:p>
          <a:p>
            <a:pPr marL="514350" indent="-514350"/>
            <a:r>
              <a:rPr lang="en-US" sz="2400" dirty="0" smtClean="0"/>
              <a:t>Evaluate the 0.50 </a:t>
            </a:r>
            <a:r>
              <a:rPr lang="en-US" sz="2400" dirty="0" err="1" smtClean="0"/>
              <a:t>quantile</a:t>
            </a:r>
            <a:r>
              <a:rPr lang="en-US" sz="2400" dirty="0" smtClean="0"/>
              <a:t> of the standard normal: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(0.5)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r>
              <a:rPr lang="en-US" sz="2400" dirty="0" smtClean="0"/>
              <a:t>Evaluate the 0.95 </a:t>
            </a:r>
            <a:r>
              <a:rPr lang="en-US" sz="2400" dirty="0" err="1" smtClean="0"/>
              <a:t>quantile</a:t>
            </a:r>
            <a:r>
              <a:rPr lang="en-US" sz="2400" dirty="0" smtClean="0"/>
              <a:t> of the standard normal: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(0.95)</a:t>
            </a:r>
          </a:p>
          <a:p>
            <a:pPr marL="514350" indent="-51435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1.644854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720" y="2003107"/>
            <a:ext cx="4480560" cy="447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density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plot(function(x)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mean = 0,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1), -4, 4, main = "Standard Normal PDF",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 ",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 ")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720" y="2003107"/>
            <a:ext cx="4480560" cy="447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Graphing density functions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00200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plot(density(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(1000000, 0 , 1)), main = "Standard Normal PDF",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"Probability",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"x")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Generating random numbers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generate random numbers from a given distribution is very important in many applications</a:t>
            </a:r>
          </a:p>
          <a:p>
            <a:pPr lvl="1"/>
            <a:r>
              <a:rPr lang="en-US" dirty="0" smtClean="0"/>
              <a:t>Modeling and simulation</a:t>
            </a:r>
          </a:p>
          <a:p>
            <a:pPr lvl="1"/>
            <a:r>
              <a:rPr lang="en-US" dirty="0" smtClean="0"/>
              <a:t>Monte Carlo methods for hypothesis testing</a:t>
            </a:r>
          </a:p>
          <a:p>
            <a:pPr lvl="1"/>
            <a:r>
              <a:rPr lang="en-US" dirty="0" smtClean="0"/>
              <a:t>Bootstrap methods</a:t>
            </a:r>
          </a:p>
          <a:p>
            <a:r>
              <a:rPr lang="en-US" dirty="0" smtClean="0"/>
              <a:t>Disclaimer: these are really pseudo-random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the </a:t>
            </a:r>
            <a:r>
              <a:rPr lang="en-US" i="1" dirty="0" smtClean="0"/>
              <a:t>seed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generating random numbers depend on a starting point called the </a:t>
            </a:r>
            <a:r>
              <a:rPr lang="en-US" i="1" dirty="0" smtClean="0"/>
              <a:t>seed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b="1" i="1" u="sng" dirty="0" smtClean="0"/>
              <a:t>default</a:t>
            </a:r>
            <a:r>
              <a:rPr lang="en-US" dirty="0" smtClean="0"/>
              <a:t>, a </a:t>
            </a:r>
            <a:r>
              <a:rPr lang="en-US" b="1" i="1" u="sng" dirty="0" smtClean="0"/>
              <a:t>new seed</a:t>
            </a:r>
            <a:r>
              <a:rPr lang="en-US" dirty="0" smtClean="0"/>
              <a:t> is created when a seed is needed in R</a:t>
            </a:r>
          </a:p>
          <a:p>
            <a:r>
              <a:rPr lang="en-US" dirty="0" smtClean="0"/>
              <a:t>Thus, different sessions result in different simulation results (based on different sequences of random numbers)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Generating random </a:t>
            </a:r>
            <a:r>
              <a:rPr lang="en-US" sz="3600" dirty="0" smtClean="0"/>
              <a:t>numbers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sometimes useful to start generating random numbers at a specified starting point</a:t>
            </a:r>
          </a:p>
          <a:p>
            <a:r>
              <a:rPr lang="en-US" sz="2400" dirty="0" smtClean="0"/>
              <a:t>You can set the seed using the function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 smtClean="0">
                <a:latin typeface="+mn-lt"/>
                <a:cs typeface="Courier New" pitchFamily="49" charset="0"/>
              </a:rPr>
              <a:t>Example: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0.6000461 0.4969139 0.2509717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0.8794610 0.6947965 0.2330450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(527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0.1759273 0.4705125 0.4378114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(527)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runif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0.1759273 0.4705125 0.4378114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CRAN Site</a:t>
            </a:r>
            <a:br>
              <a:rPr lang="en-US" dirty="0" smtClean="0"/>
            </a:br>
            <a:r>
              <a:rPr lang="en-US" sz="2400" dirty="0" smtClean="0"/>
              <a:t>cran.r-project.org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7322138" cy="4957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several functions in R for looking at distributions of univariate data</a:t>
            </a:r>
          </a:p>
          <a:p>
            <a:r>
              <a:rPr lang="en-US" sz="2800" dirty="0" smtClean="0"/>
              <a:t>Summaries of appropriate numbers are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  <a:r>
              <a:rPr lang="en-US" sz="2400" dirty="0" smtClean="0"/>
              <a:t>: Results depend on type of object</a:t>
            </a: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: </a:t>
            </a:r>
            <a:r>
              <a:rPr lang="en-US" sz="2400" dirty="0" err="1" smtClean="0"/>
              <a:t>Tukey’s</a:t>
            </a:r>
            <a:r>
              <a:rPr lang="en-US" sz="2400" dirty="0" smtClean="0"/>
              <a:t> 5 number summary used for </a:t>
            </a:r>
            <a:r>
              <a:rPr lang="en-US" sz="2400" dirty="0" err="1" smtClean="0"/>
              <a:t>boxplots</a:t>
            </a:r>
            <a:endParaRPr lang="en-US" sz="2400" dirty="0" smtClean="0"/>
          </a:p>
          <a:p>
            <a:pPr lvl="2"/>
            <a:r>
              <a:rPr lang="en-US" sz="2000" dirty="0" smtClean="0"/>
              <a:t>Minimum</a:t>
            </a:r>
          </a:p>
          <a:p>
            <a:pPr lvl="2"/>
            <a:r>
              <a:rPr lang="en-US" sz="2000" dirty="0" smtClean="0"/>
              <a:t>Lower hinge</a:t>
            </a:r>
          </a:p>
          <a:p>
            <a:pPr lvl="2"/>
            <a:r>
              <a:rPr lang="en-US" sz="2000" dirty="0" smtClean="0"/>
              <a:t>Median</a:t>
            </a:r>
          </a:p>
          <a:p>
            <a:pPr lvl="2"/>
            <a:r>
              <a:rPr lang="en-US" sz="2000" dirty="0" smtClean="0"/>
              <a:t>Upper hinge</a:t>
            </a:r>
          </a:p>
          <a:p>
            <a:pPr lvl="2"/>
            <a:r>
              <a:rPr lang="en-US" sz="2000" dirty="0" smtClean="0"/>
              <a:t>Maximum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use the Old Faithful data that comes with R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class(faithful) ##get object type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faithful[1:2,] ##print first two records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eruptions waiting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1       3.6      79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2       1.8      54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Min. 1st Qu.  Median    Mean 3rd Qu.    Max.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1.600   2.163   4.000   3.488   4.454   5.100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faithful$waiting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43 58 76 82 96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several high-level plotting functions (more on this in a later section) for viewing distributions</a:t>
            </a:r>
          </a:p>
          <a:p>
            <a:r>
              <a:rPr lang="en-US" sz="2800" dirty="0" smtClean="0"/>
              <a:t>These are:</a:t>
            </a:r>
          </a:p>
          <a:p>
            <a:pPr lvl="1"/>
            <a:r>
              <a:rPr lang="en-US" sz="2200" dirty="0" smtClean="0"/>
              <a:t>Stem and leaf </a:t>
            </a:r>
            <a:r>
              <a:rPr lang="en-US" sz="2200" dirty="0" smtClean="0"/>
              <a:t>plot (not discussed):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stem()</a:t>
            </a:r>
          </a:p>
          <a:p>
            <a:pPr lvl="1"/>
            <a:r>
              <a:rPr lang="en-US" sz="2200" dirty="0" smtClean="0"/>
              <a:t>Histogram and density: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 smtClean="0">
                <a:latin typeface="+mn-lt"/>
                <a:cs typeface="Courier New" pitchFamily="49" charset="0"/>
              </a:rPr>
              <a:t>,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density()</a:t>
            </a:r>
          </a:p>
          <a:p>
            <a:pPr lvl="1"/>
            <a:r>
              <a:rPr lang="en-US" sz="2200" dirty="0" smtClean="0"/>
              <a:t>Empirical CDF (included in stats package):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ecdf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200" dirty="0" err="1" smtClean="0"/>
              <a:t>Quantile</a:t>
            </a:r>
            <a:r>
              <a:rPr lang="en-US" sz="2200" dirty="0" smtClean="0"/>
              <a:t> plots: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 smtClean="0">
                <a:latin typeface="+mn-lt"/>
                <a:cs typeface="Courier New" pitchFamily="49" charset="0"/>
              </a:rPr>
              <a:t>,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200" dirty="0" err="1" smtClean="0"/>
              <a:t>Boxplots</a:t>
            </a:r>
            <a:r>
              <a:rPr lang="en-US" sz="2200" dirty="0" smtClean="0"/>
              <a:t>: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200" dirty="0" smtClean="0"/>
              <a:t>Frequency table: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table()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" y="1600201"/>
            <a:ext cx="7772400" cy="2438399"/>
          </a:xfrm>
        </p:spPr>
        <p:txBody>
          <a:bodyPr/>
          <a:lstStyle/>
          <a:p>
            <a:r>
              <a:rPr lang="en-US" sz="2400" dirty="0" smtClean="0"/>
              <a:t>In R, a histogram consists of a bin (or bar) for each class – default is to use equal-width bins</a:t>
            </a:r>
          </a:p>
          <a:p>
            <a:r>
              <a:rPr lang="en-US" sz="2400" dirty="0" smtClean="0"/>
              <a:t>Bin height is proportional to the frequency for the class</a:t>
            </a:r>
          </a:p>
          <a:p>
            <a:r>
              <a:rPr lang="en-US" sz="2400" dirty="0" smtClean="0"/>
              <a:t>There are several arguments that allow control over the histogram and what it conveys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&gt;help(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 t="30630" r="2778" b="28447"/>
          <a:stretch>
            <a:fillRect/>
          </a:stretch>
        </p:blipFill>
        <p:spPr bwMode="auto">
          <a:xfrm>
            <a:off x="914400" y="3962400"/>
            <a:ext cx="746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argument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en-US" dirty="0" smtClean="0"/>
              <a:t> that can be a vector of breakpoints, the number of bins, and more</a:t>
            </a:r>
          </a:p>
          <a:p>
            <a:r>
              <a:rPr lang="en-US" dirty="0" smtClean="0"/>
              <a:t>Changing this (e.g., the number of bins) can provide different information about the distribution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180D92-8712-4543-AEB1-C9DEAD930562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Histogram: Example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646238"/>
            <a:ext cx="3886200" cy="639762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##Use default number of bins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2596243"/>
            <a:ext cx="3657600" cy="365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029200" y="1874838"/>
            <a:ext cx="3657600" cy="639762"/>
          </a:xfrm>
        </p:spPr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##Make bins smaller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breaks = 20,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T)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029200" y="2596243"/>
            <a:ext cx="3657600" cy="365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722438"/>
            <a:ext cx="4038600" cy="639762"/>
          </a:xfrm>
        </p:spPr>
        <p:txBody>
          <a:bodyPr/>
          <a:lstStyle/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##Add a plot of the density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lines(density(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0.1))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2380003"/>
            <a:ext cx="3657600" cy="365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722438"/>
            <a:ext cx="3962400" cy="639762"/>
          </a:xfrm>
        </p:spPr>
        <p:txBody>
          <a:bodyPr/>
          <a:lstStyle/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##Add the actual data in a 1-D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scatterplot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rug(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029200" y="2380003"/>
            <a:ext cx="3657600" cy="365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80D92-8712-4543-AEB1-C9DEAD930562}" type="slidenum">
              <a:rPr lang="en-US" smtClean="0"/>
              <a:pPr>
                <a:defRPr/>
              </a:pPr>
              <a:t>156</a:t>
            </a:fld>
            <a:endParaRPr 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CDF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empirical cumulative distribution function (</a:t>
            </a:r>
            <a:r>
              <a:rPr lang="en-US" sz="3000" dirty="0" err="1" smtClean="0"/>
              <a:t>ecdf</a:t>
            </a:r>
            <a:r>
              <a:rPr lang="en-US" sz="3000" dirty="0" smtClean="0"/>
              <a:t>), </a:t>
            </a:r>
            <a:r>
              <a:rPr lang="en-US" sz="3000" i="1" dirty="0" smtClean="0"/>
              <a:t>Fn</a:t>
            </a:r>
            <a:r>
              <a:rPr lang="en-US" sz="3000" dirty="0" smtClean="0"/>
              <a:t>, is a step function with jumps at </a:t>
            </a:r>
            <a:r>
              <a:rPr lang="en-US" sz="3000" i="1" dirty="0" err="1" smtClean="0"/>
              <a:t>i</a:t>
            </a:r>
            <a:r>
              <a:rPr lang="en-US" sz="3000" i="1" dirty="0" smtClean="0"/>
              <a:t>/n</a:t>
            </a:r>
            <a:r>
              <a:rPr lang="en-US" sz="3000" dirty="0" smtClean="0"/>
              <a:t> at observed data values</a:t>
            </a:r>
          </a:p>
          <a:p>
            <a:r>
              <a:rPr lang="en-US" sz="3000" dirty="0" smtClean="0"/>
              <a:t>Here, </a:t>
            </a:r>
            <a:r>
              <a:rPr lang="en-US" sz="3000" i="1" dirty="0" err="1" smtClean="0"/>
              <a:t>i</a:t>
            </a:r>
            <a:r>
              <a:rPr lang="en-US" sz="3000" i="1" dirty="0" smtClean="0"/>
              <a:t> </a:t>
            </a:r>
            <a:r>
              <a:rPr lang="en-US" sz="3000" dirty="0" smtClean="0"/>
              <a:t>is the number of tied observations at that value and </a:t>
            </a:r>
            <a:r>
              <a:rPr lang="en-US" sz="3000" i="1" dirty="0" smtClean="0"/>
              <a:t>n</a:t>
            </a:r>
            <a:r>
              <a:rPr lang="en-US" sz="3000" dirty="0" smtClean="0"/>
              <a:t> is the number of points</a:t>
            </a:r>
          </a:p>
          <a:p>
            <a:r>
              <a:rPr lang="en-US" sz="3000" dirty="0" smtClean="0"/>
              <a:t>For observations x=</a:t>
            </a:r>
            <a:r>
              <a:rPr lang="en-US" sz="3000" i="1" dirty="0" smtClean="0"/>
              <a:t>(x1,x2,…,</a:t>
            </a:r>
            <a:r>
              <a:rPr lang="en-US" sz="3000" i="1" dirty="0" err="1" smtClean="0"/>
              <a:t>xn</a:t>
            </a:r>
            <a:r>
              <a:rPr lang="en-US" sz="3000" i="1" dirty="0" smtClean="0"/>
              <a:t>)</a:t>
            </a:r>
            <a:r>
              <a:rPr lang="en-US" sz="3000" dirty="0" smtClean="0"/>
              <a:t>, </a:t>
            </a:r>
            <a:r>
              <a:rPr lang="en-US" sz="3000" i="1" dirty="0" smtClean="0"/>
              <a:t>Fn(t)</a:t>
            </a:r>
            <a:r>
              <a:rPr lang="en-US" sz="3000" dirty="0" smtClean="0"/>
              <a:t> is the fraction of observations less than or equal to t</a:t>
            </a:r>
            <a:endParaRPr lang="en-US" sz="3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180D92-8712-4543-AEB1-C9DEAD930562}" type="slidenum">
              <a:rPr lang="en-US" smtClean="0"/>
              <a:pPr>
                <a:defRPr/>
              </a:pPr>
              <a:t>157</a:t>
            </a:fld>
            <a:endParaRPr lang="en-US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CDF: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722437"/>
            <a:ext cx="7696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ecdf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do.points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F, verticals = T)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rug(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743200"/>
            <a:ext cx="396830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158</a:t>
            </a:fld>
            <a:endParaRPr 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Quantile-quantile</a:t>
            </a:r>
            <a:r>
              <a:rPr lang="en-US" sz="2800" dirty="0" smtClean="0"/>
              <a:t> plots can be used to</a:t>
            </a:r>
          </a:p>
          <a:p>
            <a:pPr lvl="1"/>
            <a:r>
              <a:rPr lang="en-US" sz="2400" dirty="0" smtClean="0"/>
              <a:t>Compare the distributions between two data sets</a:t>
            </a:r>
          </a:p>
          <a:p>
            <a:pPr lvl="1"/>
            <a:r>
              <a:rPr lang="en-US" sz="2400" dirty="0" smtClean="0"/>
              <a:t>Compare the distribution of the data to a theoretical one</a:t>
            </a:r>
          </a:p>
          <a:p>
            <a:r>
              <a:rPr lang="en-US" sz="2800" dirty="0" smtClean="0"/>
              <a:t>Plotting the </a:t>
            </a:r>
            <a:r>
              <a:rPr lang="en-US" sz="2800" dirty="0" err="1" smtClean="0"/>
              <a:t>quantiles</a:t>
            </a:r>
            <a:r>
              <a:rPr lang="en-US" sz="2800" dirty="0" smtClean="0"/>
              <a:t> of one distribution against the other</a:t>
            </a:r>
          </a:p>
          <a:p>
            <a:r>
              <a:rPr lang="en-US" sz="2800" dirty="0" smtClean="0"/>
              <a:t>These are essentially a </a:t>
            </a:r>
            <a:r>
              <a:rPr lang="en-US" sz="2800" dirty="0" err="1" smtClean="0"/>
              <a:t>scatterplot</a:t>
            </a:r>
            <a:r>
              <a:rPr lang="en-US" sz="2800" dirty="0" smtClean="0"/>
              <a:t> of the</a:t>
            </a:r>
          </a:p>
          <a:p>
            <a:pPr lvl="1"/>
            <a:r>
              <a:rPr lang="en-US" sz="2400" dirty="0" smtClean="0"/>
              <a:t>Ordered data values of each distribution</a:t>
            </a:r>
          </a:p>
          <a:p>
            <a:pPr lvl="1"/>
            <a:r>
              <a:rPr lang="en-US" sz="2400" dirty="0" smtClean="0"/>
              <a:t>Ordered data values versus the theoretical </a:t>
            </a:r>
            <a:r>
              <a:rPr lang="en-US" sz="2400" dirty="0" err="1" smtClean="0"/>
              <a:t>quantiles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159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CRAN Site</a:t>
            </a:r>
            <a:br>
              <a:rPr lang="en-US" dirty="0" smtClean="0"/>
            </a:br>
            <a:r>
              <a:rPr lang="en-US" sz="2400" dirty="0" smtClean="0"/>
              <a:t>cran.r-project.org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82658"/>
            <a:ext cx="6629400" cy="539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86400" y="3048000"/>
            <a:ext cx="990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Download R here</a:t>
            </a: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482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0" y="2362200"/>
            <a:ext cx="990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Task Views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2057400" y="28956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0" y="5486400"/>
            <a:ext cx="990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Manuals</a:t>
            </a: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1905000" y="49530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0" y="3505200"/>
            <a:ext cx="990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Add-</a:t>
            </a:r>
            <a:r>
              <a:rPr lang="en-US" sz="1400" err="1" smtClean="0">
                <a:solidFill>
                  <a:srgbClr val="000000"/>
                </a:solidFill>
              </a:rPr>
              <a:t>Ons</a:t>
            </a:r>
            <a:r>
              <a:rPr lang="en-US" sz="1400" smtClean="0">
                <a:solidFill>
                  <a:srgbClr val="000000"/>
                </a:solidFill>
              </a:rPr>
              <a:t> to R</a:t>
            </a: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1981200" y="4038600"/>
            <a:ext cx="800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distributions are the ‘same’ then the points should fall on a line</a:t>
            </a:r>
          </a:p>
          <a:p>
            <a:r>
              <a:rPr lang="en-US" dirty="0" smtClean="0"/>
              <a:t>R has three relevant functions for Q-Q plots</a:t>
            </a:r>
          </a:p>
          <a:p>
            <a:pPr lvl="1"/>
            <a:r>
              <a:rPr lang="en-US" dirty="0" smtClean="0"/>
              <a:t>To compare against a normal distribution use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To add a line to the plot (going through the first and third quartiles) use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To compare two data sets use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160</a:t>
            </a:fld>
            <a:endParaRPr 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722437"/>
            <a:ext cx="7772400" cy="3306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(100) ##Generate normal RVs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 ##Do a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plot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 ##Add the line through the data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02470"/>
            <a:ext cx="3985260" cy="397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161</a:t>
            </a:fld>
            <a:endParaRPr 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Plots: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371600"/>
            <a:ext cx="7772400" cy="26971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rcauchy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(100) ##Generate some other RVs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=c(-15,15), main = "Comparing Cauchy and Standard Normal")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 ##Add the line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138" y="2916894"/>
            <a:ext cx="3641725" cy="363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162</a:t>
            </a:fld>
            <a:endParaRPr 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Boxplots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2563"/>
          </a:xfrm>
        </p:spPr>
        <p:txBody>
          <a:bodyPr/>
          <a:lstStyle/>
          <a:p>
            <a:r>
              <a:rPr lang="en-US" dirty="0" err="1" smtClean="0"/>
              <a:t>Boxplots</a:t>
            </a:r>
            <a:r>
              <a:rPr lang="en-US" dirty="0" smtClean="0"/>
              <a:t> (or box-and-whisker plots) provide a useful summary of the data</a:t>
            </a:r>
          </a:p>
          <a:p>
            <a:r>
              <a:rPr lang="en-US" dirty="0" smtClean="0"/>
              <a:t>One can see</a:t>
            </a:r>
          </a:p>
          <a:p>
            <a:pPr lvl="1"/>
            <a:r>
              <a:rPr lang="en-US" dirty="0" smtClean="0"/>
              <a:t>How the data are distributed (e.g., symmetric, skewed)</a:t>
            </a:r>
          </a:p>
          <a:p>
            <a:pPr lvl="1"/>
            <a:r>
              <a:rPr lang="en-US" dirty="0" smtClean="0"/>
              <a:t>Potential outliers</a:t>
            </a:r>
          </a:p>
          <a:p>
            <a:pPr lvl="1"/>
            <a:r>
              <a:rPr lang="en-US" dirty="0" smtClean="0"/>
              <a:t>Quartiles, maximum and minimum values</a:t>
            </a:r>
          </a:p>
          <a:p>
            <a:r>
              <a:rPr lang="en-US" dirty="0" smtClean="0"/>
              <a:t>One can also do a side-by-side comparison of two data sets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163</a:t>
            </a:fld>
            <a:endParaRPr 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Boxplots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295400"/>
            <a:ext cx="7772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(100) ##Generate normal RVs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rexp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(100) ##Generate exponential RVs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##Construct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boxplots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1740" y="2514600"/>
            <a:ext cx="4160520" cy="41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164</a:t>
            </a:fld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Boxplots</a:t>
            </a:r>
            <a:r>
              <a:rPr lang="en-US" dirty="0" smtClean="0"/>
              <a:t>: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295400"/>
            <a:ext cx="77724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##Modify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options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notch = T, horizontal = T, names=c("Normal", "Exponential"),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=c("red", "blue"))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137" y="2472063"/>
            <a:ext cx="4160520" cy="41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165</a:t>
            </a:fld>
            <a:endParaRPr 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50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functions in R require </a:t>
            </a:r>
            <a:r>
              <a:rPr lang="en-US" sz="2800" b="1" i="1" dirty="0" smtClean="0"/>
              <a:t>formulas</a:t>
            </a:r>
            <a:r>
              <a:rPr lang="en-US" sz="2800" dirty="0" smtClean="0"/>
              <a:t> that relate variables</a:t>
            </a:r>
          </a:p>
          <a:p>
            <a:r>
              <a:rPr lang="en-US" sz="2800" dirty="0" smtClean="0"/>
              <a:t>We will also call this formula a </a:t>
            </a:r>
            <a:r>
              <a:rPr lang="en-US" sz="2800" b="1" i="1" dirty="0" smtClean="0"/>
              <a:t>model</a:t>
            </a:r>
          </a:p>
          <a:p>
            <a:r>
              <a:rPr lang="en-US" sz="2800" dirty="0" smtClean="0"/>
              <a:t>These could be the subject of more advanced courses in R (e.g., generalized linear models, generalized additive models, etc.)</a:t>
            </a:r>
          </a:p>
          <a:p>
            <a:r>
              <a:rPr lang="en-US" sz="2800" dirty="0" smtClean="0"/>
              <a:t>We cover the basics here because they arise where one least expects them (e.g., </a:t>
            </a:r>
            <a:r>
              <a:rPr lang="en-US" sz="2800" dirty="0" err="1" smtClean="0"/>
              <a:t>boxplots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167</a:t>
            </a:fld>
            <a:endParaRPr 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Models in R use a schematic or symbolic notation</a:t>
            </a:r>
          </a:p>
          <a:p>
            <a:r>
              <a:rPr lang="en-US" sz="2800" dirty="0" smtClean="0"/>
              <a:t>Gives terms in the model in a shorthand form</a:t>
            </a:r>
          </a:p>
          <a:p>
            <a:r>
              <a:rPr lang="en-US" sz="2800" dirty="0" smtClean="0"/>
              <a:t>The basic format of the model is                , which in R is: </a:t>
            </a:r>
            <a:r>
              <a:rPr lang="en-US" sz="2800" b="1" i="1" dirty="0" smtClean="0">
                <a:solidFill>
                  <a:srgbClr val="FF0000"/>
                </a:solidFill>
              </a:rPr>
              <a:t>response ~ f(predictors)</a:t>
            </a:r>
          </a:p>
          <a:p>
            <a:r>
              <a:rPr lang="en-US" sz="2800" dirty="0" smtClean="0"/>
              <a:t>For a linear model, this might be</a:t>
            </a:r>
          </a:p>
          <a:p>
            <a:pPr lvl="2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~ op_1 term_1 op_2 term_2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vector or a matrix defining the response variables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168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63320"/>
              </p:ext>
            </p:extLst>
          </p:nvPr>
        </p:nvGraphicFramePr>
        <p:xfrm>
          <a:off x="5562600" y="28194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3" imgW="1257120" imgH="419040" progId="Equation.3">
                  <p:embed/>
                </p:oleObj>
              </mc:Choice>
              <mc:Fallback>
                <p:oleObj name="Equation" r:id="rId3" imgW="1257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125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92563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op_i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latin typeface="+mn-lt"/>
                <a:cs typeface="Courier New" pitchFamily="49" charset="0"/>
              </a:rPr>
              <a:t>is an operator</a:t>
            </a:r>
          </a:p>
          <a:p>
            <a:pPr lvl="1"/>
            <a:r>
              <a:rPr lang="en-US" dirty="0" smtClean="0">
                <a:solidFill>
                  <a:srgbClr val="000066"/>
                </a:solidFill>
                <a:latin typeface="+mn-lt"/>
                <a:cs typeface="Courier New" pitchFamily="49" charset="0"/>
              </a:rPr>
              <a:t>Plus sign 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+mn-lt"/>
                <a:cs typeface="Courier New" pitchFamily="49" charset="0"/>
              </a:rPr>
              <a:t>) implies inclusion of a term</a:t>
            </a:r>
          </a:p>
          <a:p>
            <a:pPr lvl="1"/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Minus sign 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smtClean="0">
                <a:cs typeface="Courier New" pitchFamily="49" charset="0"/>
              </a:rPr>
              <a:t>) implies exclusion of a term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term_i</a:t>
            </a:r>
            <a:r>
              <a:rPr lang="en-US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is either</a:t>
            </a:r>
          </a:p>
          <a:p>
            <a:pPr lvl="1"/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Vector, matrix expression, or 1</a:t>
            </a:r>
          </a:p>
          <a:p>
            <a:pPr lvl="1"/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Factor</a:t>
            </a:r>
          </a:p>
          <a:p>
            <a:pPr lvl="1"/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Formula expression consisting of factors, vectors, or matrices</a:t>
            </a:r>
          </a:p>
          <a:p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Intercept is included by </a:t>
            </a:r>
            <a:r>
              <a:rPr lang="en-US" b="1" i="1" u="sng" dirty="0" smtClean="0">
                <a:solidFill>
                  <a:srgbClr val="000066"/>
                </a:solidFill>
                <a:cs typeface="Courier New" pitchFamily="49" charset="0"/>
              </a:rPr>
              <a:t>default</a:t>
            </a:r>
            <a:endParaRPr lang="en-US" b="1" i="1" u="sng" dirty="0" smtClean="0">
              <a:cs typeface="Courier New" pitchFamily="49" charset="0"/>
            </a:endParaRPr>
          </a:p>
          <a:p>
            <a:pPr lvl="1"/>
            <a:endParaRPr lang="en-US" dirty="0" smtClean="0">
              <a:latin typeface="+mn-lt"/>
              <a:cs typeface="Courier New" pitchFamily="49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169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I.  Introduction: R Packages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Emphasis is on statistical computing, but R is used to solve problems and for research in many disciplines:</a:t>
            </a:r>
          </a:p>
          <a:p>
            <a:pPr lvl="1"/>
            <a:r>
              <a:rPr lang="en-US" sz="2000" dirty="0" smtClean="0"/>
              <a:t>Signal and image processing </a:t>
            </a:r>
          </a:p>
          <a:p>
            <a:pPr lvl="1"/>
            <a:r>
              <a:rPr lang="en-US" sz="2000" dirty="0" smtClean="0"/>
              <a:t>Data mining</a:t>
            </a:r>
          </a:p>
          <a:p>
            <a:pPr lvl="1"/>
            <a:r>
              <a:rPr lang="en-US" sz="2000" dirty="0" smtClean="0"/>
              <a:t>Analysis of text</a:t>
            </a:r>
          </a:p>
          <a:p>
            <a:pPr lvl="1"/>
            <a:r>
              <a:rPr lang="en-US" sz="2000" dirty="0" smtClean="0"/>
              <a:t>Finance and econometrics</a:t>
            </a:r>
          </a:p>
          <a:p>
            <a:pPr lvl="1"/>
            <a:r>
              <a:rPr lang="en-US" sz="2000" dirty="0" smtClean="0"/>
              <a:t>Chemistry and Physics</a:t>
            </a:r>
          </a:p>
          <a:p>
            <a:pPr lvl="1"/>
            <a:r>
              <a:rPr lang="en-US" sz="2000" dirty="0" smtClean="0"/>
              <a:t>Environment</a:t>
            </a:r>
          </a:p>
          <a:p>
            <a:pPr lvl="1"/>
            <a:r>
              <a:rPr lang="en-US" sz="2000" dirty="0" smtClean="0"/>
              <a:t>Optimization</a:t>
            </a:r>
          </a:p>
          <a:p>
            <a:pPr lvl="1"/>
            <a:r>
              <a:rPr lang="en-US" sz="2000" dirty="0" smtClean="0"/>
              <a:t>Biology and pharmaceutical</a:t>
            </a:r>
          </a:p>
          <a:p>
            <a:pPr lvl="1"/>
            <a:r>
              <a:rPr lang="en-US" sz="2000" dirty="0" smtClean="0"/>
              <a:t>Social Science</a:t>
            </a:r>
          </a:p>
          <a:p>
            <a:pPr lvl="1"/>
            <a:r>
              <a:rPr lang="en-US" sz="2000" dirty="0" smtClean="0"/>
              <a:t>Survey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be numeric variables</a:t>
            </a:r>
          </a:p>
          <a:p>
            <a:r>
              <a:rPr lang="en-US" dirty="0" smtClean="0"/>
              <a:t>Simple linear regression of </a:t>
            </a:r>
            <a:r>
              <a:rPr lang="en-US" i="1" dirty="0" smtClean="0"/>
              <a:t>y</a:t>
            </a:r>
            <a:r>
              <a:rPr lang="en-US" dirty="0" smtClean="0"/>
              <a:t> on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x 	##Implicit intercept term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1 + x	##Explicit intercept term</a:t>
            </a:r>
          </a:p>
          <a:p>
            <a:r>
              <a:rPr lang="en-US" dirty="0" smtClean="0"/>
              <a:t>Simple linear regression w/o intercept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0 + x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-1 + x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x - 1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170</a:t>
            </a:fld>
            <a:endParaRPr lang="en-US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regression of transformed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x1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x2</a:t>
            </a:r>
            <a:r>
              <a:rPr lang="en-US" dirty="0" smtClean="0"/>
              <a:t> with intercept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log(y) ~ x1 + x2</a:t>
            </a:r>
          </a:p>
          <a:p>
            <a:r>
              <a:rPr lang="en-US" dirty="0" smtClean="0"/>
              <a:t>Polynomial (quadratic) regression of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poly(x,2) #Orthogonal polynomials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1 + x + I(x^2)  #Explicit powers</a:t>
            </a:r>
          </a:p>
          <a:p>
            <a:r>
              <a:rPr lang="en-US" dirty="0" smtClean="0"/>
              <a:t>More multiple regression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x1 + x2 + x3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171</a:t>
            </a:fld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previous models included explicit powers of x: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~ 1 + x + I(x^2)</a:t>
            </a:r>
          </a:p>
          <a:p>
            <a:r>
              <a:rPr lang="en-US" dirty="0" smtClean="0"/>
              <a:t>Note that the function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I()</a:t>
            </a:r>
            <a:r>
              <a:rPr lang="en-US" dirty="0" smtClean="0"/>
              <a:t> means to insulate the model inside</a:t>
            </a:r>
          </a:p>
          <a:p>
            <a:r>
              <a:rPr lang="en-US" dirty="0" smtClean="0"/>
              <a:t>In this case, all operators inside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I()</a:t>
            </a:r>
            <a:r>
              <a:rPr lang="en-US" dirty="0" smtClean="0"/>
              <a:t> have their usual arithmetic meaning and the corresponding term(s) appear in the model matrix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172</a:t>
            </a:fld>
            <a:endParaRPr 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several functions available for fitting models</a:t>
            </a:r>
          </a:p>
          <a:p>
            <a:r>
              <a:rPr lang="en-US" sz="2800" dirty="0" smtClean="0"/>
              <a:t>A simple one to fit ordinary linear models is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r>
              <a:rPr lang="en-US" sz="2800" dirty="0" smtClean="0"/>
              <a:t>The general syntax is</a:t>
            </a: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fitted.model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lm(formula, data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dirty="0" smtClean="0"/>
              <a:t>The default is ordinary least squares, but one can use an argument for weights</a:t>
            </a:r>
          </a:p>
          <a:p>
            <a:pPr lvl="1"/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173</a:t>
            </a:fld>
            <a:endParaRPr 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several functions for extracting information about the fitted model</a:t>
            </a:r>
          </a:p>
          <a:p>
            <a:r>
              <a:rPr lang="en-US" sz="2800" dirty="0" smtClean="0"/>
              <a:t>Given an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800" dirty="0" smtClean="0"/>
              <a:t> output from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  <a:r>
              <a:rPr lang="en-US" sz="2800" dirty="0" smtClean="0"/>
              <a:t>, some of these are:</a:t>
            </a:r>
          </a:p>
          <a:p>
            <a:pPr lvl="1"/>
            <a:r>
              <a:rPr lang="en-US" sz="2000" dirty="0" smtClean="0"/>
              <a:t>Extract the coefficients: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smtClean="0"/>
              <a:t>Produce plots: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smtClean="0"/>
              <a:t>Make predictions: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ndat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smtClean="0"/>
              <a:t>Get residuals: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smtClean="0"/>
              <a:t>Get fitted values: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fitted(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smtClean="0"/>
              <a:t>Print the object: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smtClean="0"/>
              <a:t>Print summary of the analysis: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174</a:t>
            </a:fld>
            <a:endParaRPr lang="en-US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3680" y="2590800"/>
            <a:ext cx="4160520" cy="41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Linear model: Example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17827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(0, 20, 0.5)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&lt;- 2.3 + 5*x +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(41, 0, 8)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Plot the data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 = 'Plot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y versus x')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175</a:t>
            </a:fld>
            <a:endParaRPr 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model: Example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92563"/>
          </a:xfrm>
        </p:spPr>
        <p:txBody>
          <a:bodyPr/>
          <a:lstStyle/>
          <a:p>
            <a:r>
              <a:rPr lang="en-US" dirty="0" smtClean="0"/>
              <a:t>Fit a straight line to the data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data1 &lt;-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#1st get data into data frame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y.fit1 &lt;- lm(y ~ x, data1) #Fit model</a:t>
            </a:r>
          </a:p>
          <a:p>
            <a:r>
              <a:rPr lang="en-US" dirty="0" smtClean="0"/>
              <a:t>Print the model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print(y.fit1)</a:t>
            </a: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lm(formula = y ~ x, data = data1)</a:t>
            </a:r>
          </a:p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(Intercept)            x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2.211        4.963 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176</a:t>
            </a:fld>
            <a:endParaRPr 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model: Example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525963"/>
          </a:xfrm>
        </p:spPr>
        <p:txBody>
          <a:bodyPr/>
          <a:lstStyle/>
          <a:p>
            <a:r>
              <a:rPr lang="en-US" sz="2400" dirty="0" smtClean="0"/>
              <a:t>Get summary of analysis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summary(y.fit1)</a:t>
            </a:r>
          </a:p>
          <a:p>
            <a:pPr>
              <a:buNone/>
            </a:pPr>
            <a:endParaRPr lang="en-US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lm(formula = y ~ x, data = data1)</a:t>
            </a:r>
          </a:p>
          <a:p>
            <a:pPr>
              <a:buNone/>
            </a:pPr>
            <a:endParaRPr lang="en-US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-12.7123  -3.5253   0.1908   4.1806  14.9090 </a:t>
            </a:r>
          </a:p>
          <a:p>
            <a:pPr>
              <a:buNone/>
            </a:pPr>
            <a:endParaRPr lang="en-US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(Intercept)   2.2113     2.0251   1.092    0.282    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            4.9629     0.1743  28.475   &lt;2e-16 ***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None/>
            </a:pP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buNone/>
            </a:pPr>
            <a:endParaRPr lang="en-US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Residual standard error: 6.602 on 39 degrees of freedom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Multiple R-squared: 0.9541,     Adjusted R-squared: 0.9529 </a:t>
            </a:r>
          </a:p>
          <a:p>
            <a:pPr>
              <a:buNone/>
            </a:pP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F-statistic: 810.8 on 1 and 39 DF,  p-value: &lt; 2.2e-16 </a:t>
            </a:r>
            <a:endParaRPr lang="en-US" sz="13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177</a:t>
            </a:fld>
            <a:endParaRPr 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296" y="2514600"/>
            <a:ext cx="4288536" cy="428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model: Example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1554163"/>
          </a:xfrm>
        </p:spPr>
        <p:txBody>
          <a:bodyPr/>
          <a:lstStyle/>
          <a:p>
            <a:r>
              <a:rPr lang="en-US" sz="2800" dirty="0" smtClean="0"/>
              <a:t>Get the fitted values and plot the fitted line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yhat1 &lt;- fitted(y.fit1)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main="Plot of y vs. x with fitted line")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lines(x, yhat1)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178</a:t>
            </a:fld>
            <a:endParaRPr lang="en-US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 useful function to fit generalized linear models (GLMs) is </a:t>
            </a:r>
            <a:r>
              <a:rPr lang="en-US" sz="3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000" b="1" dirty="0" smtClean="0"/>
              <a:t> </a:t>
            </a:r>
          </a:p>
          <a:p>
            <a:r>
              <a:rPr lang="en-US" sz="3000" dirty="0" smtClean="0"/>
              <a:t>GLMs differ in two ways from simple linear models: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Allow for more general form of expression for the expectation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Allow various types of non-normal error terms</a:t>
            </a:r>
          </a:p>
          <a:p>
            <a:r>
              <a:rPr lang="en-US" sz="3000" dirty="0" smtClean="0"/>
              <a:t>Logistic regression models are perhaps the most widely used GLM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179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I.  Introduction: R Packages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R Package is a group of functions that have a common objective or emphasis.</a:t>
            </a:r>
          </a:p>
          <a:p>
            <a:r>
              <a:rPr lang="en-US" sz="2400" dirty="0" smtClean="0"/>
              <a:t>R Packages are add-ons (or toolboxes) that users write.</a:t>
            </a:r>
          </a:p>
          <a:p>
            <a:r>
              <a:rPr lang="en-US" sz="2400" dirty="0" smtClean="0"/>
              <a:t>Extends the capabilities of R.</a:t>
            </a:r>
          </a:p>
          <a:p>
            <a:r>
              <a:rPr lang="en-US" sz="2400" dirty="0" smtClean="0"/>
              <a:t>They are available for free download from the CRAN site.</a:t>
            </a:r>
          </a:p>
          <a:p>
            <a:r>
              <a:rPr lang="en-US" sz="2400" dirty="0" smtClean="0"/>
              <a:t>Some are on </a:t>
            </a:r>
            <a:r>
              <a:rPr lang="en-US" sz="2400" dirty="0" err="1" smtClean="0"/>
              <a:t>github</a:t>
            </a:r>
            <a:r>
              <a:rPr lang="en-US" sz="2400" dirty="0"/>
              <a:t> </a:t>
            </a:r>
            <a:r>
              <a:rPr lang="en-US" sz="2400" dirty="0" smtClean="0"/>
              <a:t>and other sources.</a:t>
            </a:r>
          </a:p>
          <a:p>
            <a:r>
              <a:rPr lang="en-US" sz="2400" dirty="0" smtClean="0"/>
              <a:t>These usually implement the latest state-of-the-art research.</a:t>
            </a:r>
          </a:p>
          <a:p>
            <a:r>
              <a:rPr lang="en-US" sz="2400" dirty="0" smtClean="0"/>
              <a:t>We will practice loading and installing packages later.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general syntax is</a:t>
            </a:r>
          </a:p>
          <a:p>
            <a:pPr lvl="1"/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fitted.model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</a:p>
          <a:p>
            <a:pPr lvl="2"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(formula, family = …, data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/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family = …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binomial(link = "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logit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/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(link = "identity") 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Gamma(link = "inverse") </a:t>
            </a:r>
          </a:p>
          <a:p>
            <a:pPr lvl="1"/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inverse.gaussian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(link = "1/mu^2") </a:t>
            </a:r>
          </a:p>
          <a:p>
            <a:pPr lvl="1"/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poisson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(link = "log") 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quasi(link = "identity", variance = "constant") </a:t>
            </a:r>
          </a:p>
          <a:p>
            <a:pPr lvl="1"/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quasibinomial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(link = "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logit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/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quasipoisson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(link = "log")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180</a:t>
            </a:fld>
            <a:endParaRPr lang="en-US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9765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seen some examples of graphics in R</a:t>
            </a:r>
          </a:p>
          <a:p>
            <a:r>
              <a:rPr lang="en-US" dirty="0" smtClean="0"/>
              <a:t>The ability to visualize data, results, etc. is very important in data analysis</a:t>
            </a:r>
          </a:p>
          <a:p>
            <a:r>
              <a:rPr lang="en-US" dirty="0" smtClean="0"/>
              <a:t>R has a lot of options for graphics and visualization</a:t>
            </a:r>
          </a:p>
          <a:p>
            <a:r>
              <a:rPr lang="en-US" dirty="0" smtClean="0"/>
              <a:t>Graphics facilities can be used interactively or in batch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182</a:t>
            </a:fld>
            <a:endParaRPr 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Graphics in R are associated with a graphics device driver</a:t>
            </a:r>
          </a:p>
          <a:p>
            <a:r>
              <a:rPr lang="en-US" sz="3000" dirty="0" smtClean="0"/>
              <a:t>A graphics device driver is started when R is opened in MS Windows</a:t>
            </a:r>
          </a:p>
          <a:p>
            <a:r>
              <a:rPr lang="en-US" sz="3000" dirty="0" smtClean="0"/>
              <a:t>A new, additional graphics device can be started </a:t>
            </a:r>
            <a:r>
              <a:rPr lang="en-US" sz="3000" dirty="0" smtClean="0"/>
              <a:t>in R GUI with </a:t>
            </a:r>
            <a:r>
              <a:rPr lang="en-US" sz="3000" dirty="0" smtClean="0"/>
              <a:t>the function 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windows()</a:t>
            </a:r>
          </a:p>
          <a:p>
            <a:r>
              <a:rPr lang="en-US" sz="3000" dirty="0" smtClean="0"/>
              <a:t>Once the device driver is running, then plotting commands can be used to produce plots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183</a:t>
            </a:fld>
            <a:endParaRPr lang="en-US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Plotting functions are divided into 3 groups</a:t>
            </a:r>
          </a:p>
          <a:p>
            <a:pPr lvl="1"/>
            <a:r>
              <a:rPr lang="en-US" sz="2400" dirty="0" smtClean="0"/>
              <a:t>High-level: creates a </a:t>
            </a:r>
            <a:r>
              <a:rPr lang="en-US" sz="2400" b="1" i="1" dirty="0" smtClean="0"/>
              <a:t>new</a:t>
            </a:r>
            <a:r>
              <a:rPr lang="en-US" sz="2400" dirty="0" smtClean="0"/>
              <a:t> plot (default)</a:t>
            </a:r>
          </a:p>
          <a:p>
            <a:pPr lvl="1"/>
            <a:r>
              <a:rPr lang="en-US" sz="2400" dirty="0" smtClean="0"/>
              <a:t>Low-level: </a:t>
            </a:r>
            <a:r>
              <a:rPr lang="en-US" sz="2400" b="1" i="1" dirty="0" smtClean="0"/>
              <a:t>adds</a:t>
            </a:r>
            <a:r>
              <a:rPr lang="en-US" sz="2400" dirty="0" smtClean="0"/>
              <a:t> more to existing plot</a:t>
            </a:r>
          </a:p>
          <a:p>
            <a:pPr lvl="1"/>
            <a:r>
              <a:rPr lang="en-US" sz="2400" dirty="0" smtClean="0"/>
              <a:t>Interactive: interactively add/extract information to/from an existing plot</a:t>
            </a:r>
          </a:p>
          <a:p>
            <a:r>
              <a:rPr lang="en-US" sz="2800" dirty="0" smtClean="0"/>
              <a:t>We will primarily discuss graphics included with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800" dirty="0" smtClean="0"/>
              <a:t> R</a:t>
            </a:r>
          </a:p>
          <a:p>
            <a:r>
              <a:rPr lang="en-US" sz="2800" dirty="0" smtClean="0"/>
              <a:t>Other good graphics packages exist: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ggplot2</a:t>
            </a:r>
            <a:r>
              <a:rPr lang="en-US" sz="2800" dirty="0" smtClean="0"/>
              <a:t>,…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184</a:t>
            </a:fld>
            <a:endParaRPr lang="en-U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 smtClean="0"/>
              <a:t> graphics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buSzPct val="80000"/>
              <a:buFont typeface="Wingdings" pitchFamily="2" charset="2"/>
              <a:buChar char=""/>
            </a:pPr>
            <a:r>
              <a:rPr lang="en-US" dirty="0" smtClean="0"/>
              <a:t>Graphics system that was originally developed for R </a:t>
            </a:r>
          </a:p>
          <a:p>
            <a:pPr marL="342900" lvl="1" indent="-342900">
              <a:buSzPct val="80000"/>
              <a:buFont typeface="Wingdings" pitchFamily="2" charset="2"/>
              <a:buChar char=""/>
            </a:pPr>
            <a:r>
              <a:rPr lang="en-US" dirty="0" smtClean="0"/>
              <a:t>Very powerful set of graphics</a:t>
            </a:r>
          </a:p>
          <a:p>
            <a:pPr marL="342900" lvl="1" indent="-342900">
              <a:buSzPct val="80000"/>
              <a:buFont typeface="Wingdings" pitchFamily="2" charset="2"/>
              <a:buChar char=""/>
            </a:pPr>
            <a:r>
              <a:rPr lang="en-US" dirty="0" smtClean="0"/>
              <a:t>Code is in the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graphics</a:t>
            </a:r>
            <a:r>
              <a:rPr lang="en-US" dirty="0" smtClean="0"/>
              <a:t> package, which is loaded by default R is started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41306" y="1689100"/>
            <a:ext cx="3574650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185</a:t>
            </a:fld>
            <a:endParaRPr lang="en-US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  <a:r>
              <a:rPr lang="en-US" dirty="0" smtClean="0"/>
              <a:t> graphics</a:t>
            </a:r>
            <a:endParaRPr lang="en-US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Implements trellis style graphics – framework for the visualization of multivariable databases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  <a:r>
              <a:rPr lang="en-US" dirty="0" smtClean="0"/>
              <a:t> package needs to be loaded before use</a:t>
            </a:r>
          </a:p>
          <a:p>
            <a:r>
              <a:rPr lang="en-US" dirty="0" smtClean="0"/>
              <a:t>Compared 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  <a:r>
              <a:rPr lang="en-US" dirty="0" smtClean="0"/>
              <a:t> functions provide greater control over specification of graphical output </a:t>
            </a:r>
          </a:p>
          <a:p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41671"/>
            <a:ext cx="4160520" cy="41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186</a:t>
            </a:fld>
            <a:endParaRPr lang="en-US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ggplot2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High-level graphics system</a:t>
            </a:r>
          </a:p>
          <a:p>
            <a:r>
              <a:rPr lang="en-US" dirty="0" smtClean="0"/>
              <a:t>Powerful model of graphics that make it easy to produce complex multi-layered graphics</a:t>
            </a:r>
          </a:p>
          <a:p>
            <a:r>
              <a:rPr lang="en-US" dirty="0" smtClean="0"/>
              <a:t>Based on the grammar of graphics which tries to take the good parts of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  <a:r>
              <a:rPr lang="en-US" dirty="0" smtClean="0"/>
              <a:t> graphics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ggplot2</a:t>
            </a:r>
            <a:r>
              <a:rPr lang="en-US" i="1" dirty="0" smtClean="0"/>
              <a:t> </a:t>
            </a:r>
            <a:r>
              <a:rPr lang="en-US" dirty="0" smtClean="0"/>
              <a:t>package needs to be loaded before use 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41671"/>
            <a:ext cx="4160520" cy="41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187</a:t>
            </a:fld>
            <a:endParaRPr lang="en-US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package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Dependent on comfort and skill levels with R and on what you want to accomplish</a:t>
            </a:r>
          </a:p>
          <a:p>
            <a:pPr lvl="1"/>
            <a:r>
              <a:rPr lang="en-US" dirty="0" smtClean="0"/>
              <a:t>Simple graphs can easily be produced in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dirty="0" smtClean="0"/>
              <a:t>Motivation 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  <a:r>
              <a:rPr lang="en-US" dirty="0" smtClean="0"/>
              <a:t> graphics was to provide support for the production of graphical displays similar to those produced by the Trellis graphics package in the S-Plus system</a:t>
            </a:r>
          </a:p>
          <a:p>
            <a:pPr lvl="1"/>
            <a:r>
              <a:rPr lang="en-US" dirty="0" smtClean="0"/>
              <a:t>These sorts of plots are difficult to produce using the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 smtClean="0"/>
              <a:t> R graphics functions</a:t>
            </a:r>
          </a:p>
          <a:p>
            <a:r>
              <a:rPr lang="en-US" dirty="0" smtClean="0"/>
              <a:t>Greatest flexibility lies with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ggplot2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fld id="{032B5056-3488-4BD8-B6E7-07A3C0ABFD6F}" type="slidenum">
              <a:rPr lang="en-US" smtClean="0"/>
              <a:pPr/>
              <a:t>188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(2)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11163" y="1295400"/>
            <a:ext cx="4122737" cy="4564063"/>
          </a:xfrm>
        </p:spPr>
        <p:txBody>
          <a:bodyPr/>
          <a:lstStyle/>
          <a:p>
            <a:r>
              <a:rPr lang="en-US" dirty="0" smtClean="0"/>
              <a:t>A graphics window consists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Plot region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Figure region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Outer margins</a:t>
            </a:r>
          </a:p>
          <a:p>
            <a:r>
              <a:rPr lang="en-US" dirty="0" smtClean="0"/>
              <a:t>Low-level functions can be used to change them (e.g.,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/>
              <a:t>)</a:t>
            </a:r>
          </a:p>
        </p:txBody>
      </p:sp>
      <p:pic>
        <p:nvPicPr>
          <p:cNvPr id="12" name="Content Placeholder 5" descr="Layout.png"/>
          <p:cNvPicPr>
            <a:picLocks noGrp="1" noChangeAspect="1"/>
          </p:cNvPicPr>
          <p:nvPr>
            <p:ph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4767263" y="1909763"/>
            <a:ext cx="4122737" cy="412273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189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 Introduction: Task Views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r>
              <a:rPr lang="en-US" sz="2400" dirty="0" smtClean="0"/>
              <a:t>There are a LOT of R packages – over </a:t>
            </a:r>
            <a:r>
              <a:rPr lang="en-US" sz="2400" dirty="0" smtClean="0"/>
              <a:t>11,3</a:t>
            </a:r>
            <a:r>
              <a:rPr lang="en-US" sz="2400" dirty="0" smtClean="0"/>
              <a:t>00 </a:t>
            </a:r>
            <a:r>
              <a:rPr lang="en-US" sz="2400" dirty="0" smtClean="0"/>
              <a:t>on CRAN.</a:t>
            </a:r>
          </a:p>
          <a:p>
            <a:r>
              <a:rPr lang="en-US" sz="2400" dirty="0" smtClean="0"/>
              <a:t>Some packages have been grouped together according to major areas or </a:t>
            </a:r>
            <a:r>
              <a:rPr lang="en-US" sz="2400" b="1" dirty="0" smtClean="0"/>
              <a:t>Task Views</a:t>
            </a:r>
            <a:r>
              <a:rPr lang="en-US" sz="2400" dirty="0" smtClean="0"/>
              <a:t>:</a:t>
            </a:r>
          </a:p>
          <a:p>
            <a:pPr lvl="1"/>
            <a:r>
              <a:rPr lang="en-US" sz="1600" dirty="0" smtClean="0"/>
              <a:t>Spatial Statistics</a:t>
            </a:r>
          </a:p>
          <a:p>
            <a:pPr lvl="1"/>
            <a:r>
              <a:rPr lang="en-US" sz="1600" dirty="0" smtClean="0"/>
              <a:t>Finance – Econometrics </a:t>
            </a:r>
          </a:p>
          <a:p>
            <a:pPr lvl="1"/>
            <a:r>
              <a:rPr lang="en-US" sz="1600" dirty="0" smtClean="0"/>
              <a:t>Official Statistics</a:t>
            </a:r>
          </a:p>
          <a:p>
            <a:pPr lvl="1"/>
            <a:r>
              <a:rPr lang="en-US" sz="1600" dirty="0" smtClean="0"/>
              <a:t>Social Sciences</a:t>
            </a:r>
          </a:p>
          <a:p>
            <a:pPr lvl="1"/>
            <a:r>
              <a:rPr lang="en-US" sz="1600" dirty="0" smtClean="0"/>
              <a:t>Graphics</a:t>
            </a:r>
          </a:p>
          <a:p>
            <a:pPr lvl="1"/>
            <a:r>
              <a:rPr lang="en-US" sz="1600" dirty="0" smtClean="0"/>
              <a:t>More</a:t>
            </a:r>
          </a:p>
          <a:p>
            <a:r>
              <a:rPr lang="en-US" sz="2000" dirty="0" smtClean="0"/>
              <a:t>You can find the Task Views from the main CRAN site.</a:t>
            </a:r>
          </a:p>
          <a:p>
            <a:r>
              <a:rPr lang="en-US" sz="2000" dirty="0" smtClean="0"/>
              <a:t>Each Task View contains an explanation of the R packages that are in the Task View</a:t>
            </a:r>
          </a:p>
          <a:p>
            <a:r>
              <a:rPr lang="en-US" sz="2000" dirty="0" smtClean="0"/>
              <a:t>You can install the packages in the view – see bottom of Task View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functions will generate a complete plot of the data passed as arguments</a:t>
            </a:r>
          </a:p>
          <a:p>
            <a:r>
              <a:rPr lang="en-US" dirty="0" smtClean="0"/>
              <a:t>Axes, labels, and titles might be generated by default</a:t>
            </a:r>
          </a:p>
          <a:p>
            <a:r>
              <a:rPr lang="en-US" dirty="0" smtClean="0"/>
              <a:t>High-level plots always start a </a:t>
            </a:r>
            <a:r>
              <a:rPr lang="en-US" b="1" i="1" u="sng" dirty="0" smtClean="0"/>
              <a:t>new</a:t>
            </a:r>
            <a:r>
              <a:rPr lang="en-US" dirty="0" smtClean="0"/>
              <a:t> plot, erasing the current plot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190</a:t>
            </a:fld>
            <a:endParaRPr lang="en-US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high-level graphics function</a:t>
            </a:r>
          </a:p>
          <a:p>
            <a:r>
              <a:rPr lang="en-US" dirty="0" smtClean="0"/>
              <a:t>Generic function (think object-oriented)</a:t>
            </a:r>
          </a:p>
          <a:p>
            <a:r>
              <a:rPr lang="en-US" dirty="0" smtClean="0"/>
              <a:t>The type of plot that results depends on the type or class of the first argument</a:t>
            </a:r>
          </a:p>
          <a:p>
            <a:r>
              <a:rPr lang="en-US" dirty="0" smtClean="0"/>
              <a:t>This is very important and can be frustrating!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191</a:t>
            </a:fld>
            <a:endParaRPr lang="en-US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plot()</a:t>
            </a:r>
            <a:r>
              <a:rPr lang="en-US" dirty="0" smtClean="0">
                <a:solidFill>
                  <a:srgbClr val="000066"/>
                </a:solidFill>
                <a:latin typeface="+mn-lt"/>
                <a:cs typeface="Courier New" pitchFamily="49" charset="0"/>
              </a:rPr>
              <a:t>(2)</a:t>
            </a:r>
            <a:endParaRPr lang="en-US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vectors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, then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 produces a scatter plot of points</a:t>
            </a:r>
          </a:p>
          <a:p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If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 is a numeric vector, then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plot(x) </a:t>
            </a:r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produces a plot of the values in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 versus their index</a:t>
            </a:r>
          </a:p>
          <a:p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If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 is a factor object, then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plot(f) </a:t>
            </a:r>
            <a:r>
              <a:rPr lang="en-US" dirty="0" smtClean="0">
                <a:solidFill>
                  <a:srgbClr val="000066"/>
                </a:solidFill>
                <a:cs typeface="Courier New" pitchFamily="49" charset="0"/>
              </a:rPr>
              <a:t>produces a bar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192</a:t>
            </a:fld>
            <a:endParaRPr lang="en-US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high-level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Compare distributions: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qqnorm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,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qqline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,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dirty="0" smtClean="0"/>
              <a:t>Histograms: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dirty="0" err="1" smtClean="0"/>
              <a:t>Boxplots</a:t>
            </a:r>
            <a:r>
              <a:rPr lang="en-US" sz="2800" dirty="0" smtClean="0"/>
              <a:t>: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dirty="0" err="1" smtClean="0"/>
              <a:t>Dotchart</a:t>
            </a:r>
            <a:r>
              <a:rPr lang="en-US" sz="2800" dirty="0" smtClean="0"/>
              <a:t>: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dotchart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dirty="0" smtClean="0"/>
              <a:t>Image: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image()</a:t>
            </a:r>
          </a:p>
          <a:p>
            <a:r>
              <a:rPr lang="en-US" sz="2800" dirty="0" smtClean="0"/>
              <a:t>Contour: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contour()</a:t>
            </a:r>
          </a:p>
          <a:p>
            <a:r>
              <a:rPr lang="en-US" sz="2800" dirty="0" smtClean="0"/>
              <a:t>Perspective or surface: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persp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dirty="0" err="1" smtClean="0"/>
              <a:t>Scatterplot</a:t>
            </a:r>
            <a:r>
              <a:rPr lang="en-US" sz="2800" dirty="0" smtClean="0"/>
              <a:t> matrix: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pairs()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193</a:t>
            </a:fld>
            <a:endParaRPr lang="en-US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dotchart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dotchart</a:t>
            </a:r>
            <a:r>
              <a:rPr lang="en-US" dirty="0" smtClean="0"/>
              <a:t> is a nice way of visualizing data along a common axis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dotchart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VADeaths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main = "Death Rates in Virginia-1940")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4160520" cy="41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194</a:t>
            </a:fld>
            <a:endParaRPr lang="en-US"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image()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722437"/>
            <a:ext cx="3886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Essentially plots 3 variables: x, y, z</a:t>
            </a:r>
          </a:p>
          <a:p>
            <a:r>
              <a:rPr lang="en-US" sz="2800" dirty="0" smtClean="0"/>
              <a:t>Image plot draws a grid of rectangles using colors to represent values of z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#transpose volcano data set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&gt;image(t(volcano)[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(volcano):1,])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767263" y="1912831"/>
            <a:ext cx="4122737" cy="411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195</a:t>
            </a:fld>
            <a:endParaRPr lang="en-US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contour()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1689100"/>
            <a:ext cx="5257800" cy="45640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Construct a contour plot of the same volcano data</a:t>
            </a:r>
          </a:p>
          <a:p>
            <a:r>
              <a:rPr lang="en-US" sz="3000" dirty="0" smtClean="0"/>
              <a:t>Contour plots show a surface in 2-D by plotting contour lines that correspond to constant values of the surface represented by z</a:t>
            </a:r>
          </a:p>
          <a:p>
            <a:r>
              <a:rPr lang="en-US" sz="3000" dirty="0" smtClean="0"/>
              <a:t>Similar to contours in maps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contour(t(volcano)[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(volcano):1,])</a:t>
            </a:r>
            <a:endParaRPr lang="en-US" sz="1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945063" y="1219200"/>
            <a:ext cx="4122737" cy="411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196</a:t>
            </a:fld>
            <a:endParaRPr lang="en-US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pairs()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good way to visualize higher-dimensional data is via a </a:t>
            </a:r>
            <a:r>
              <a:rPr lang="en-US" sz="2800" dirty="0" err="1" smtClean="0"/>
              <a:t>scatterplot</a:t>
            </a:r>
            <a:r>
              <a:rPr lang="en-US" sz="2800" dirty="0" smtClean="0"/>
              <a:t> matrix</a:t>
            </a:r>
          </a:p>
          <a:p>
            <a:r>
              <a:rPr lang="en-US" sz="2800" dirty="0" smtClean="0"/>
              <a:t>It shows all </a:t>
            </a:r>
            <a:r>
              <a:rPr lang="en-US" sz="2800" dirty="0" err="1" smtClean="0"/>
              <a:t>pairwise</a:t>
            </a:r>
            <a:r>
              <a:rPr lang="en-US" sz="2800" dirty="0" smtClean="0"/>
              <a:t> </a:t>
            </a:r>
            <a:r>
              <a:rPr lang="en-US" sz="2800" dirty="0" err="1" smtClean="0"/>
              <a:t>scatterplots</a:t>
            </a:r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pairs(iris[1:4], main = "Iris Data",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21,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c("red", "green3", "blue")[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unclass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828800"/>
            <a:ext cx="4160520" cy="41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197</a:t>
            </a:fld>
            <a:endParaRPr lang="en-US"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high-level functions can probably accomplish most of what you need</a:t>
            </a:r>
          </a:p>
          <a:p>
            <a:r>
              <a:rPr lang="en-US" sz="2800" dirty="0" smtClean="0"/>
              <a:t>There will likely be cases where you need to do more to create the type of plot you need</a:t>
            </a:r>
          </a:p>
          <a:p>
            <a:r>
              <a:rPr lang="en-US" sz="2800" dirty="0" smtClean="0"/>
              <a:t>Low-level functions can be used to add information to your current plot:</a:t>
            </a:r>
          </a:p>
          <a:p>
            <a:pPr lvl="1"/>
            <a:r>
              <a:rPr lang="en-US" sz="2400" dirty="0" smtClean="0"/>
              <a:t>Lines</a:t>
            </a:r>
          </a:p>
          <a:p>
            <a:pPr lvl="1"/>
            <a:r>
              <a:rPr lang="en-US" sz="2400" dirty="0" smtClean="0"/>
              <a:t>Points</a:t>
            </a:r>
          </a:p>
          <a:p>
            <a:pPr lvl="1"/>
            <a:r>
              <a:rPr lang="en-US" sz="2400" dirty="0" smtClean="0"/>
              <a:t>Axes</a:t>
            </a:r>
          </a:p>
          <a:p>
            <a:pPr lvl="1"/>
            <a:r>
              <a:rPr lang="en-US" sz="2400" dirty="0" smtClean="0"/>
              <a:t>Text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198</a:t>
            </a:fld>
            <a:endParaRPr lang="en-US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Examples: Low-level functions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points: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points(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/>
              <a:t>Add connected line: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/>
              <a:t>Add text to a plot at points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x,y,labels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/>
              <a:t>Add straight line with slope b and intercept a: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/>
              <a:t>Draw a polygon with vertices given in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polygon(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/>
              <a:t>Add a legend: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legend()</a:t>
            </a:r>
          </a:p>
          <a:p>
            <a:r>
              <a:rPr lang="en-US" sz="2400" dirty="0" smtClean="0"/>
              <a:t>Add a title: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title()</a:t>
            </a:r>
          </a:p>
          <a:p>
            <a:r>
              <a:rPr lang="en-US" sz="2400" dirty="0" smtClean="0"/>
              <a:t>Add an axis to the specified side: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axis()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199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Acknowledgements and Disclaimers</a:t>
            </a:r>
            <a:endParaRPr lang="en-US" sz="32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views expressed here are those of the authors and do not necessarily reflect the policies of the U.S. Bureau of Labor Statistics (BLS).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U.S. Government and the BLS do not endorse any software or products mentioned in this tutorial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Source for most of </a:t>
            </a:r>
            <a:r>
              <a:rPr lang="en-US" sz="2000" dirty="0"/>
              <a:t>the </a:t>
            </a:r>
            <a:r>
              <a:rPr lang="en-US" sz="2000" dirty="0" smtClean="0"/>
              <a:t>material is </a:t>
            </a:r>
            <a:r>
              <a:rPr lang="en-US" sz="2000" i="1" dirty="0" smtClean="0"/>
              <a:t>An Introduction to R</a:t>
            </a:r>
            <a:r>
              <a:rPr lang="en-US" sz="2000" dirty="0" smtClean="0"/>
              <a:t>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cran.r-project.org/doc/manuals/r-release/R-intro.pdf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 Introduction: Task Views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23" y="946765"/>
            <a:ext cx="7920037" cy="5362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lines()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title()</a:t>
            </a:r>
            <a:r>
              <a:rPr lang="en-US" sz="3200" dirty="0" smtClean="0"/>
              <a:t> ,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legend()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676400"/>
            <a:ext cx="7696200" cy="4572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##USE Orange data and SET UP THE PLOT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plot(range(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Orange$age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range(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Orange$circumference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type="n",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="Age (days)",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="Circumference (mm)" 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ntrees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&lt;- 5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colors &lt;- rainbow(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ntrees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##Create vector of n colors.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linetype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c(1:ntrees)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plotchar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(18,18+ntrees,1)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##ADD LINES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1:ntrees) {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tree &lt;- subset(Orange, Tree==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lines(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tree$age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tree$circumference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type="b",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=1.5,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linetype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=colors[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plotchar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 }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##ADD TITLE TO GRAPH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title("Line Graph")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##ADD A LEGEND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legend(100, 200, 1:ntrees,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cex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=0.8,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=colors,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plotchar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linetype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title="Tree")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200</a:t>
            </a:fld>
            <a:endParaRPr lang="en-US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lines()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title()</a:t>
            </a:r>
            <a:r>
              <a:rPr lang="en-US" sz="3200" dirty="0" smtClean="0"/>
              <a:t> ,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legend()</a:t>
            </a:r>
            <a:r>
              <a:rPr lang="en-US" sz="3200" dirty="0" smtClean="0"/>
              <a:t> (2)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200" dirty="0">
              <a:latin typeface="+mn-lt"/>
            </a:endParaRP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72744" y="1722438"/>
            <a:ext cx="3998512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1983DD-F7F3-4A2E-BF80-F4F1AB93302F}" type="slidenum">
              <a:rPr lang="en-US" smtClean="0"/>
              <a:pPr>
                <a:defRPr/>
              </a:pPr>
              <a:t>201</a:t>
            </a:fld>
            <a:endParaRPr lang="en-US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 has some functions to enable users to obtain or to add information to a plot</a:t>
            </a:r>
          </a:p>
          <a:p>
            <a:r>
              <a:rPr lang="en-US" sz="2800" dirty="0" smtClean="0"/>
              <a:t>Uses a mouse</a:t>
            </a:r>
          </a:p>
          <a:p>
            <a:r>
              <a:rPr lang="en-US" sz="2800" dirty="0" smtClean="0"/>
              <a:t>Simplest is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locator(n, type)</a:t>
            </a:r>
          </a:p>
          <a:p>
            <a:r>
              <a:rPr lang="en-US" sz="2800" dirty="0" smtClean="0"/>
              <a:t>Waits for the user to select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 smtClean="0"/>
              <a:t> locations using the left mouse button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800" dirty="0" smtClean="0"/>
              <a:t>argument will plot something at that location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locator </a:t>
            </a:r>
            <a:r>
              <a:rPr lang="en-US" sz="2800" dirty="0" smtClean="0"/>
              <a:t>function without arguments returns the locations of the points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202</a:t>
            </a:fld>
            <a:endParaRPr lang="en-US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useful function is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identify()</a:t>
            </a:r>
          </a:p>
          <a:p>
            <a:r>
              <a:rPr lang="en-US" dirty="0" smtClean="0"/>
              <a:t>Reads the position of the graphics point when the mouse button is pressed</a:t>
            </a:r>
          </a:p>
          <a:p>
            <a:r>
              <a:rPr lang="en-US" dirty="0" smtClean="0"/>
              <a:t>Searches for the coordinates of the closest point</a:t>
            </a:r>
          </a:p>
          <a:p>
            <a:r>
              <a:rPr lang="en-US" dirty="0" smtClean="0"/>
              <a:t>The index of the point is returned</a:t>
            </a:r>
          </a:p>
          <a:p>
            <a:r>
              <a:rPr lang="en-US" dirty="0" smtClean="0"/>
              <a:t>Depending on the argument(s), it can plot the labels of nearby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203</a:t>
            </a:fld>
            <a:endParaRPr lang="en-US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One can change many things about the plot using the functions discussed</a:t>
            </a:r>
          </a:p>
          <a:p>
            <a:r>
              <a:rPr lang="en-US" sz="2800" dirty="0" smtClean="0"/>
              <a:t>However, there is even more control by changing the graphics parameters</a:t>
            </a:r>
          </a:p>
          <a:p>
            <a:r>
              <a:rPr lang="en-US" sz="2800" dirty="0" smtClean="0"/>
              <a:t>Possible to control</a:t>
            </a:r>
          </a:p>
          <a:p>
            <a:pPr lvl="1"/>
            <a:r>
              <a:rPr lang="en-US" sz="2400" dirty="0" smtClean="0"/>
              <a:t>Line style</a:t>
            </a:r>
          </a:p>
          <a:p>
            <a:pPr lvl="1"/>
            <a:r>
              <a:rPr lang="en-US" sz="2400" dirty="0" smtClean="0"/>
              <a:t>Colors</a:t>
            </a:r>
          </a:p>
          <a:p>
            <a:pPr lvl="1"/>
            <a:r>
              <a:rPr lang="en-US" sz="2400" dirty="0" smtClean="0"/>
              <a:t>Figure arrangement</a:t>
            </a:r>
          </a:p>
          <a:p>
            <a:pPr lvl="1"/>
            <a:r>
              <a:rPr lang="en-US" sz="2400" dirty="0" smtClean="0"/>
              <a:t>Text</a:t>
            </a:r>
          </a:p>
          <a:p>
            <a:pPr lvl="1"/>
            <a:r>
              <a:rPr lang="en-US" sz="2400" dirty="0" smtClean="0"/>
              <a:t>More…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204</a:t>
            </a:fld>
            <a:endParaRPr lang="en-US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active graphics device has a list of graphics parameters</a:t>
            </a:r>
          </a:p>
          <a:p>
            <a:r>
              <a:rPr lang="en-US" dirty="0" smtClean="0"/>
              <a:t>Each comes with a default set</a:t>
            </a:r>
          </a:p>
          <a:p>
            <a:r>
              <a:rPr lang="en-US" dirty="0" smtClean="0"/>
              <a:t>Graphics parameters can be changed</a:t>
            </a:r>
          </a:p>
          <a:p>
            <a:pPr lvl="1"/>
            <a:r>
              <a:rPr lang="en-US" dirty="0" smtClean="0"/>
              <a:t>Permanently: affects all graphics functions that go to the current device</a:t>
            </a:r>
          </a:p>
          <a:p>
            <a:pPr lvl="1"/>
            <a:r>
              <a:rPr lang="en-US" dirty="0" smtClean="0"/>
              <a:t>Temporarily: affects a single graphics function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205</a:t>
            </a:fld>
            <a:endParaRPr lang="en-US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Permanently change the graphics parameters using the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par()</a:t>
            </a:r>
            <a:r>
              <a:rPr lang="en-US" sz="2800" dirty="0" smtClean="0"/>
              <a:t> function</a:t>
            </a:r>
          </a:p>
          <a:p>
            <a:r>
              <a:rPr lang="en-US" sz="2800" dirty="0" smtClean="0"/>
              <a:t>Like changing the </a:t>
            </a:r>
            <a:r>
              <a:rPr lang="en-US" sz="2800" b="1" i="1" u="sng" dirty="0" smtClean="0"/>
              <a:t>default</a:t>
            </a:r>
            <a:r>
              <a:rPr lang="en-US" sz="2800" dirty="0" smtClean="0"/>
              <a:t> for the current device</a:t>
            </a:r>
          </a:p>
          <a:p>
            <a:r>
              <a:rPr lang="en-US" sz="2800" dirty="0" smtClean="0"/>
              <a:t>Recommendation: </a:t>
            </a:r>
          </a:p>
          <a:p>
            <a:pPr lvl="1"/>
            <a:r>
              <a:rPr lang="en-US" sz="2400" dirty="0" smtClean="0"/>
              <a:t>save the original parameters, </a:t>
            </a:r>
          </a:p>
          <a:p>
            <a:pPr lvl="1"/>
            <a:r>
              <a:rPr lang="en-US" sz="2400" dirty="0" smtClean="0"/>
              <a:t>make changes, </a:t>
            </a:r>
          </a:p>
          <a:p>
            <a:pPr lvl="1"/>
            <a:r>
              <a:rPr lang="en-US" sz="2400" dirty="0" smtClean="0"/>
              <a:t>then restore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206</a:t>
            </a:fld>
            <a:endParaRPr lang="en-US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changes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par() </a:t>
            </a:r>
            <a:r>
              <a:rPr lang="en-US" sz="2400" dirty="0" smtClean="0"/>
              <a:t>without any arguments returns a list of all graphics parameters and their values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par() </a:t>
            </a:r>
            <a:r>
              <a:rPr lang="en-US" sz="2400" dirty="0" smtClean="0"/>
              <a:t>with named arguments, sets the values of the named graphics parameters, and returns the original values</a:t>
            </a:r>
          </a:p>
          <a:p>
            <a:r>
              <a:rPr lang="en-US" sz="2400" dirty="0" smtClean="0"/>
              <a:t>Example: changing the line type: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2)</a:t>
            </a:r>
          </a:p>
          <a:p>
            <a:r>
              <a:rPr lang="en-US" sz="2400" dirty="0" smtClean="0"/>
              <a:t>One could use an alternative restoration of graphics parameters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op &lt;- par(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2) ##Change default line type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## do lots of plotting…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par(op) ##Reset to original values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207</a:t>
            </a:fld>
            <a:endParaRPr lang="en-US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Temporary changes can be made by passing arguments to graphics functions</a:t>
            </a:r>
          </a:p>
          <a:p>
            <a:r>
              <a:rPr lang="en-US" dirty="0" smtClean="0"/>
              <a:t>These are named arguments: 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 = value</a:t>
            </a:r>
          </a:p>
          <a:p>
            <a:r>
              <a:rPr lang="en-US" dirty="0" smtClean="0"/>
              <a:t>Has the same effect as passing it to the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par() </a:t>
            </a:r>
            <a:r>
              <a:rPr lang="en-US" dirty="0" smtClean="0"/>
              <a:t>function but only last for the duration of the function call</a:t>
            </a:r>
          </a:p>
          <a:p>
            <a:r>
              <a:rPr lang="en-US" dirty="0" smtClean="0"/>
              <a:t>Does not change default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208</a:t>
            </a:fld>
            <a:endParaRPr lang="en-US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3992563"/>
          </a:xfrm>
        </p:spPr>
        <p:txBody>
          <a:bodyPr/>
          <a:lstStyle/>
          <a:p>
            <a:r>
              <a:rPr lang="en-US" dirty="0" smtClean="0"/>
              <a:t>Variety of ways of saving your graphs</a:t>
            </a:r>
          </a:p>
          <a:p>
            <a:pPr lvl="1"/>
            <a:r>
              <a:rPr lang="en-US" dirty="0" smtClean="0"/>
              <a:t>Depends on operating system, use of graph, and connection (local vs. remotely)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fld id="{032B5056-3488-4BD8-B6E7-07A3C0ABFD6F}" type="slidenum">
              <a:rPr lang="en-US" smtClean="0"/>
              <a:pPr/>
              <a:t>209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33979"/>
              </p:ext>
            </p:extLst>
          </p:nvPr>
        </p:nvGraphicFramePr>
        <p:xfrm>
          <a:off x="685800" y="2971800"/>
          <a:ext cx="7804849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4630"/>
                <a:gridCol w="251021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Output to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pdf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("mygraph.pdf")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pdf</a:t>
                      </a:r>
                      <a:r>
                        <a:rPr lang="en-US" sz="2000" dirty="0"/>
                        <a:t>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win.metafile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("mygraph.wmf")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windows metafile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("mygraph.png")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png</a:t>
                      </a:r>
                      <a:r>
                        <a:rPr lang="en-US" sz="2000" dirty="0"/>
                        <a:t>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jpeg("mygraph.jpg")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jpeg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bmp("mygraph.bmp")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bmp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postscript("mygraph.ps")</a:t>
                      </a:r>
                      <a:endParaRPr lang="en-US" sz="2000" b="1" i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postscript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 Introduction: Task Views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14400" y="1722437"/>
            <a:ext cx="2133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itchFamily="2" charset="2"/>
              <a:buChar char="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2168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Explanation of different packages is found in the task view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itchFamily="2" charset="2"/>
              <a:buChar char=""/>
              <a:tabLst/>
              <a:defRPr/>
            </a:pPr>
            <a:r>
              <a:rPr lang="en-US" sz="2000" dirty="0" smtClean="0">
                <a:solidFill>
                  <a:srgbClr val="192168"/>
                </a:solidFill>
                <a:latin typeface="Tahoma" pitchFamily="34" charset="0"/>
                <a:cs typeface="Tahoma" pitchFamily="34" charset="0"/>
              </a:rPr>
              <a:t>Provides a nice overview.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itchFamily="2" charset="2"/>
              <a:buChar char=""/>
              <a:tabLst/>
              <a:defRPr/>
            </a:pPr>
            <a:r>
              <a:rPr lang="en-US" sz="2000" dirty="0" smtClean="0">
                <a:solidFill>
                  <a:srgbClr val="192168"/>
                </a:solidFill>
                <a:latin typeface="Tahoma" pitchFamily="34" charset="0"/>
                <a:cs typeface="Tahoma" pitchFamily="34" charset="0"/>
              </a:rPr>
              <a:t>This is the Task Views for </a:t>
            </a:r>
            <a:r>
              <a:rPr lang="en-US" sz="2000" i="1" dirty="0" smtClean="0">
                <a:solidFill>
                  <a:srgbClr val="192168"/>
                </a:solidFill>
                <a:latin typeface="Tahoma" pitchFamily="34" charset="0"/>
                <a:cs typeface="Tahoma" pitchFamily="34" charset="0"/>
              </a:rPr>
              <a:t>Official Statistics &amp; Survey Methodology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192168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727517"/>
            <a:ext cx="5957604" cy="4033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Saving to a </a:t>
            </a:r>
            <a:r>
              <a:rPr lang="en-US" sz="3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sz="3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dirty="0" smtClean="0"/>
              <a:t>file 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006" y="1722435"/>
            <a:ext cx="7971854" cy="295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fld id="{032B5056-3488-4BD8-B6E7-07A3C0ABFD6F}" type="slidenum">
              <a:rPr lang="en-US" smtClean="0"/>
              <a:pPr/>
              <a:t>210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1507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information is probably most useful when writing functions </a:t>
            </a:r>
          </a:p>
          <a:p>
            <a:r>
              <a:rPr lang="en-US" sz="2800" dirty="0" smtClean="0"/>
              <a:t>We won’t cover writing functions here, but there might be times when you need to use these concepts in your data analysis (</a:t>
            </a:r>
            <a:r>
              <a:rPr lang="en-US" sz="2800" i="1" dirty="0" smtClean="0"/>
              <a:t>recall line graph example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 can be thought of as a meta-computer language so it has the ‘usual’ control flow instructions</a:t>
            </a:r>
          </a:p>
          <a:p>
            <a:pPr lvl="1"/>
            <a:r>
              <a:rPr lang="en-US" sz="2400" dirty="0" smtClean="0"/>
              <a:t>Loops: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r>
              <a:rPr lang="en-US" sz="2400" dirty="0" smtClean="0"/>
              <a:t>Conditional execution: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212</a:t>
            </a:fld>
            <a:endParaRPr lang="en-US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Recall that R uses </a:t>
            </a:r>
            <a:r>
              <a:rPr lang="en-US" sz="2600" b="1" i="1" dirty="0" smtClean="0"/>
              <a:t>expressions</a:t>
            </a:r>
            <a:endParaRPr lang="en-US" sz="2600" b="1" u="sng" dirty="0" smtClean="0"/>
          </a:p>
          <a:p>
            <a:r>
              <a:rPr lang="en-US" sz="2600" dirty="0" smtClean="0"/>
              <a:t>An </a:t>
            </a:r>
            <a:r>
              <a:rPr lang="en-US" sz="2600" b="1" i="1" dirty="0" smtClean="0"/>
              <a:t>expression</a:t>
            </a:r>
            <a:r>
              <a:rPr lang="en-US" sz="2600" dirty="0" smtClean="0"/>
              <a:t> is anything that can be evaluated</a:t>
            </a:r>
          </a:p>
          <a:p>
            <a:pPr lvl="1"/>
            <a:r>
              <a:rPr lang="en-US" sz="2400" dirty="0" smtClean="0"/>
              <a:t>e.g., an assignment is an expression whose result is the value assigned </a:t>
            </a:r>
          </a:p>
          <a:p>
            <a:pPr lvl="2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x^2</a:t>
            </a:r>
          </a:p>
          <a:p>
            <a:pPr lvl="2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== x^2</a:t>
            </a:r>
          </a:p>
          <a:p>
            <a:r>
              <a:rPr lang="en-US" sz="2600" dirty="0" smtClean="0">
                <a:latin typeface="+mn-lt"/>
                <a:cs typeface="Courier New" pitchFamily="49" charset="0"/>
              </a:rPr>
              <a:t>Commands or expressions may be grouped together and enclosed in curly braces: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;…;</a:t>
            </a:r>
            <a:r>
              <a:rPr lang="en-US" sz="24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expr_n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2400" dirty="0" smtClean="0">
                <a:latin typeface="+mn-lt"/>
                <a:cs typeface="Courier New" pitchFamily="49" charset="0"/>
              </a:rPr>
              <a:t>These might be on several lines</a:t>
            </a:r>
            <a:endParaRPr lang="en-US" sz="2400" dirty="0">
              <a:latin typeface="+mn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213</a:t>
            </a:fld>
            <a:endParaRPr lang="en-US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expressions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the group of expressions is the result of the last expression that was evaluated</a:t>
            </a:r>
          </a:p>
          <a:p>
            <a:r>
              <a:rPr lang="en-US" dirty="0" smtClean="0"/>
              <a:t>The group is also an expression, so it could be included in a large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214</a:t>
            </a:fld>
            <a:endParaRPr lang="en-US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standard conditional construction uses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statement </a:t>
            </a:r>
          </a:p>
          <a:p>
            <a:r>
              <a:rPr lang="en-US" sz="2400" dirty="0" smtClean="0"/>
              <a:t>Usual syntax: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expr_2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expr_3</a:t>
            </a:r>
          </a:p>
          <a:p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  <a:r>
              <a:rPr lang="en-US" sz="2400" dirty="0" smtClean="0"/>
              <a:t> must result in a logical value</a:t>
            </a:r>
          </a:p>
          <a:p>
            <a:r>
              <a:rPr lang="en-US" sz="2400" dirty="0" smtClean="0"/>
              <a:t>If 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  <a:r>
              <a:rPr lang="en-US" sz="2400" dirty="0" smtClean="0"/>
              <a:t> is true, then 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expr_2</a:t>
            </a:r>
            <a:r>
              <a:rPr lang="en-US" sz="2400" dirty="0" smtClean="0"/>
              <a:t> is evaluated and returned</a:t>
            </a:r>
          </a:p>
          <a:p>
            <a:r>
              <a:rPr lang="en-US" sz="2400" dirty="0" smtClean="0"/>
              <a:t>If 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  <a:r>
              <a:rPr lang="en-US" sz="2400" dirty="0" smtClean="0"/>
              <a:t> is false, then </a:t>
            </a:r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expr_3</a:t>
            </a:r>
            <a:r>
              <a:rPr lang="en-US" sz="2400" dirty="0" smtClean="0"/>
              <a:t> is evaluated and returned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/>
              <a:t> returns the value of expression evaluated, or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 smtClean="0"/>
              <a:t> if none was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215</a:t>
            </a:fld>
            <a:endParaRPr lang="en-US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Control statements – </a:t>
            </a:r>
            <a:r>
              <a:rPr lang="en-US" sz="4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92563"/>
          </a:xfrm>
        </p:spPr>
        <p:txBody>
          <a:bodyPr/>
          <a:lstStyle/>
          <a:p>
            <a:r>
              <a:rPr lang="en-US" sz="2800" dirty="0" smtClean="0"/>
              <a:t>There is a vector version of the if statement: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dirty="0" smtClean="0"/>
              <a:t>General syntax: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dirty="0" smtClean="0"/>
              <a:t>Value returned is a vector with the same length as the longest vector argument</a:t>
            </a:r>
          </a:p>
          <a:p>
            <a:r>
              <a:rPr lang="en-US" sz="2800" dirty="0" smtClean="0"/>
              <a:t>The result has element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if </a:t>
            </a:r>
            <a:r>
              <a:rPr lang="en-US" sz="28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is true, otherwise it has element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l-PL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&lt;-c(-3:3)</a:t>
            </a:r>
          </a:p>
          <a:p>
            <a:pPr>
              <a:buNone/>
            </a:pPr>
            <a:r>
              <a:rPr lang="pl-PL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sqrt(ifelse(x &gt;= 0, x, NA))</a:t>
            </a:r>
          </a:p>
          <a:p>
            <a:pPr>
              <a:buNone/>
            </a:pPr>
            <a:r>
              <a:rPr lang="pl-PL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      NA       NA       NA 0.000000 1.000000 1.414214 1.732051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216</a:t>
            </a:fld>
            <a:endParaRPr lang="en-US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The operators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600" dirty="0" smtClean="0"/>
              <a:t> (‘and’)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600" dirty="0" smtClean="0"/>
              <a:t> (‘or’) are often used as part of the conditions in control statements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600" dirty="0" smtClean="0"/>
              <a:t> and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600" dirty="0" smtClean="0"/>
              <a:t> are used with scalars and the result is a length-one logical vector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dirty="0" smtClean="0"/>
              <a:t> and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600" dirty="0" smtClean="0"/>
              <a:t> apply to vectors – element-by-element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&lt;- 1:5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&lt;- -2:1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(any(x == 0) || any(y == 0))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217</a:t>
            </a:fld>
            <a:endParaRPr lang="en-US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several options for looping through objects and expressions</a:t>
            </a:r>
          </a:p>
          <a:p>
            <a:r>
              <a:rPr lang="en-US" sz="2400" dirty="0" smtClean="0"/>
              <a:t>Keep in mind that most functions will operate on arrays without looping through elements</a:t>
            </a:r>
          </a:p>
          <a:p>
            <a:r>
              <a:rPr lang="en-US" sz="2400" dirty="0" smtClean="0"/>
              <a:t>Looping can be computationally inefficient</a:t>
            </a:r>
          </a:p>
          <a:p>
            <a:r>
              <a:rPr lang="en-US" sz="2400" dirty="0" smtClean="0"/>
              <a:t>Basic looping functions are: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repeat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218</a:t>
            </a:fld>
            <a:endParaRPr lang="en-US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 –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/>
              <a:t> loop syntax: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expr_2</a:t>
            </a:r>
          </a:p>
          <a:p>
            <a:r>
              <a:rPr lang="en-US" sz="24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2400" dirty="0" smtClean="0"/>
              <a:t> is the loop variable</a:t>
            </a:r>
          </a:p>
          <a:p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  <a:r>
              <a:rPr lang="en-US" sz="2400" dirty="0" smtClean="0"/>
              <a:t> is a vector expression, which is usually a sequence like 1:100</a:t>
            </a:r>
          </a:p>
          <a:p>
            <a:r>
              <a:rPr lang="en-US" sz="24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expr_2</a:t>
            </a:r>
            <a:r>
              <a:rPr lang="en-US" sz="2400" dirty="0" smtClean="0"/>
              <a:t> is</a:t>
            </a:r>
          </a:p>
          <a:p>
            <a:pPr lvl="1"/>
            <a:r>
              <a:rPr lang="en-US" sz="2000" dirty="0" smtClean="0"/>
              <a:t>Usually a grouped expression (series of expressions enclosed by curly braces)</a:t>
            </a:r>
          </a:p>
          <a:p>
            <a:pPr lvl="1"/>
            <a:r>
              <a:rPr lang="en-US" sz="2000" dirty="0" smtClean="0"/>
              <a:t>Written in terms of the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2000" dirty="0" smtClean="0"/>
              <a:t> loop variable</a:t>
            </a:r>
          </a:p>
          <a:p>
            <a:pPr lvl="1"/>
            <a:r>
              <a:rPr lang="en-US" sz="2000" dirty="0" smtClean="0"/>
              <a:t>Repeatedly evaluated as </a:t>
            </a:r>
            <a:r>
              <a:rPr lang="en-US" sz="20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2000" dirty="0" smtClean="0"/>
              <a:t> ranges through the values in </a:t>
            </a:r>
            <a:r>
              <a:rPr lang="en-US" sz="20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219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 Introduction: Starting 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 R as you would most software in MS Windows</a:t>
            </a:r>
          </a:p>
          <a:p>
            <a:pPr lvl="1"/>
            <a:r>
              <a:rPr lang="en-US" sz="2400" dirty="0" smtClean="0"/>
              <a:t>Windows </a:t>
            </a:r>
            <a:r>
              <a:rPr lang="en-US" sz="2400" b="1" dirty="0" smtClean="0">
                <a:solidFill>
                  <a:srgbClr val="FF0000"/>
                </a:solidFill>
              </a:rPr>
              <a:t>Start</a:t>
            </a:r>
            <a:r>
              <a:rPr lang="en-US" sz="2400" dirty="0" smtClean="0"/>
              <a:t> button… </a:t>
            </a:r>
            <a:r>
              <a:rPr lang="en-US" sz="2400" b="1" dirty="0" smtClean="0">
                <a:solidFill>
                  <a:srgbClr val="FF0000"/>
                </a:solidFill>
              </a:rPr>
              <a:t>All Programs</a:t>
            </a:r>
          </a:p>
          <a:p>
            <a:pPr lvl="1"/>
            <a:r>
              <a:rPr lang="en-US" sz="2400" dirty="0" smtClean="0"/>
              <a:t>Desktop icon or shortcut</a:t>
            </a:r>
          </a:p>
          <a:p>
            <a:r>
              <a:rPr lang="en-US" sz="2800" dirty="0" smtClean="0"/>
              <a:t>An application appears</a:t>
            </a:r>
          </a:p>
          <a:p>
            <a:pPr lvl="1"/>
            <a:r>
              <a:rPr lang="en-US" sz="2400" dirty="0" smtClean="0"/>
              <a:t>Graphical User Interface (GUI) window called </a:t>
            </a:r>
            <a:r>
              <a:rPr lang="en-US" sz="2400" dirty="0" err="1" smtClean="0"/>
              <a:t>Rgui</a:t>
            </a:r>
            <a:endParaRPr lang="en-US" sz="2400" dirty="0" smtClean="0"/>
          </a:p>
          <a:p>
            <a:pPr lvl="1"/>
            <a:r>
              <a:rPr lang="en-US" sz="2400" dirty="0" smtClean="0"/>
              <a:t>Called an IDE – Integrated Development Environment</a:t>
            </a:r>
            <a:endParaRPr lang="en-US" sz="2400" dirty="0" smtClean="0"/>
          </a:p>
          <a:p>
            <a:pPr lvl="1"/>
            <a:r>
              <a:rPr lang="en-US" sz="2400" dirty="0" smtClean="0"/>
              <a:t>Has toolbar and menus</a:t>
            </a:r>
          </a:p>
          <a:p>
            <a:pPr lvl="1"/>
            <a:r>
              <a:rPr lang="en-US" sz="2400" dirty="0" smtClean="0"/>
              <a:t>R console window</a:t>
            </a:r>
          </a:p>
          <a:p>
            <a:r>
              <a:rPr lang="en-US" dirty="0" smtClean="0"/>
              <a:t>R Studio is an alternative (and powerful) IDE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762250"/>
            <a:ext cx="714375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Looping through the variable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/>
              <a:t> five times</a:t>
            </a:r>
          </a:p>
          <a:p>
            <a:r>
              <a:rPr lang="en-US" sz="2800" dirty="0" smtClean="0"/>
              <a:t>Each time it prints out 1 through the current value of the looping variable,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print(1:i)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 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220</a:t>
            </a:fld>
            <a:endParaRPr lang="en-US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2563"/>
          </a:xfrm>
        </p:spPr>
        <p:txBody>
          <a:bodyPr/>
          <a:lstStyle/>
          <a:p>
            <a:r>
              <a:rPr lang="en-US" sz="2400" dirty="0" smtClean="0"/>
              <a:t>Looping through the rows of a matrix and filling them with values from a standard normal distribution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matrix(0, 10, 3)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1:10){ X[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 &lt;-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(3)}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[,1]        [,2]       [,3]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[1,] -0.07388040  1.84535382 -2.5774763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[2,] -0.59473642 -1.69582456  0.2534664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[3,] -0.67143521  0.50949246  0.8689156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[4,]  0.44415625  0.34779348 -1.2704805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[5,]  1.08309825  0.60598823 -0.1416968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[6,] -0.46960384 -1.61402207  0.2575123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[7,] -0.05551708 -0.77079558  0.8457465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[8,]  0.02020369 -0.43118594  1.0028279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[9,] -0.40478290  0.03146126  0.3530466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[10,] -0.32987606 -1.22765247  0.4674851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221</a:t>
            </a:fld>
            <a:endParaRPr lang="en-US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 –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repeat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syntax: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repeat 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b="1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It continues to evaluate 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/>
              <a:t> until 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terminates the loop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is used to discontinue a cycle and skip to the next one</a:t>
            </a:r>
          </a:p>
          <a:p>
            <a:r>
              <a:rPr lang="en-US" dirty="0" smtClean="0"/>
              <a:t>This type of loop is not used very often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222</a:t>
            </a:fld>
            <a:endParaRPr lang="en-US"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 –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 is a little safer than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repeat</a:t>
            </a:r>
          </a:p>
          <a:p>
            <a:r>
              <a:rPr lang="en-US" dirty="0" smtClean="0"/>
              <a:t>General syntax: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b="1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will keep evaluating </a:t>
            </a:r>
            <a:r>
              <a:rPr lang="en-US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/>
              <a:t> while the condition is true</a:t>
            </a:r>
          </a:p>
          <a:p>
            <a:r>
              <a:rPr lang="en-US" dirty="0" smtClean="0"/>
              <a:t>There is a danger of infinite loops with the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223</a:t>
            </a:fld>
            <a:endParaRPr lang="en-US"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Printing out the numbers 1 to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/>
              <a:t> (from before)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&lt;- 1 #Initialize the looping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while(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5){ print(1:i);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 2 3 4 5</a:t>
            </a:r>
            <a:endParaRPr lang="en-US" sz="2400" dirty="0" smtClean="0"/>
          </a:p>
          <a:p>
            <a:r>
              <a:rPr lang="en-US" sz="2800" dirty="0" smtClean="0"/>
              <a:t>Note: We had to initialize and increment the looping variable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224</a:t>
            </a:fld>
            <a:endParaRPr lang="en-US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043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Resources: Online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main website for R is:</a:t>
            </a:r>
          </a:p>
          <a:p>
            <a:pPr lvl="1">
              <a:buNone/>
            </a:pPr>
            <a:r>
              <a:rPr lang="en-US" sz="2000" dirty="0" smtClean="0"/>
              <a:t>http://cran.r-project.org/</a:t>
            </a:r>
          </a:p>
          <a:p>
            <a:r>
              <a:rPr lang="en-US" sz="2400" dirty="0" smtClean="0"/>
              <a:t>You can find another R (graphical) interface at</a:t>
            </a:r>
          </a:p>
          <a:p>
            <a:pPr lvl="1">
              <a:buNone/>
            </a:pPr>
            <a:r>
              <a:rPr lang="en-US" sz="2000" dirty="0" smtClean="0"/>
              <a:t>http://www.sciviews.org/</a:t>
            </a:r>
          </a:p>
          <a:p>
            <a:r>
              <a:rPr lang="en-US" sz="2400" dirty="0" smtClean="0"/>
              <a:t>R </a:t>
            </a:r>
            <a:r>
              <a:rPr lang="en-US" sz="2400" dirty="0" smtClean="0"/>
              <a:t>News – an online journal for R</a:t>
            </a:r>
          </a:p>
          <a:p>
            <a:pPr lvl="1">
              <a:buNone/>
            </a:pPr>
            <a:r>
              <a:rPr lang="en-US" sz="2000" dirty="0" smtClean="0"/>
              <a:t>http://journal.r-project.org/</a:t>
            </a:r>
          </a:p>
          <a:p>
            <a:r>
              <a:rPr lang="en-US" sz="2400" dirty="0" smtClean="0"/>
              <a:t>The Journal of Statistical Software – online and free</a:t>
            </a:r>
          </a:p>
          <a:p>
            <a:pPr lvl="1">
              <a:buNone/>
            </a:pPr>
            <a:r>
              <a:rPr lang="en-US" sz="2000" dirty="0" smtClean="0"/>
              <a:t>http://www.jstatsoft.org/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226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Placeholder 6"/>
          <p:cNvSpPr>
            <a:spLocks noGrp="1"/>
          </p:cNvSpPr>
          <p:nvPr>
            <p:ph type="ctrTitle"/>
          </p:nvPr>
        </p:nvSpPr>
        <p:spPr bwMode="auto">
          <a:xfrm>
            <a:off x="381000" y="2057400"/>
            <a:ext cx="8458200" cy="3810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600" b="1" dirty="0" smtClean="0"/>
              <a:t>Wendy L. Martinez</a:t>
            </a:r>
            <a:br>
              <a:rPr lang="en-US" sz="3600" b="1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Director, Mathematical Statistics Research Center</a:t>
            </a:r>
            <a:br>
              <a:rPr lang="en-US" sz="2600" dirty="0" smtClean="0"/>
            </a:br>
            <a:r>
              <a:rPr lang="en-US" sz="2400" dirty="0" smtClean="0"/>
              <a:t> Office of Survey Methods Research </a:t>
            </a:r>
            <a:br>
              <a:rPr lang="en-US" sz="24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i="1" dirty="0" smtClean="0">
                <a:solidFill>
                  <a:srgbClr val="FFC000"/>
                </a:solidFill>
              </a:rPr>
              <a:t/>
            </a:r>
            <a:br>
              <a:rPr lang="en-US" sz="2400" i="1" dirty="0" smtClean="0">
                <a:solidFill>
                  <a:srgbClr val="FFC000"/>
                </a:solidFill>
              </a:rPr>
            </a:br>
            <a:r>
              <a:rPr lang="en-US" sz="2400" dirty="0" smtClean="0"/>
              <a:t>202-691-7400</a:t>
            </a:r>
            <a:br>
              <a:rPr lang="en-US" sz="2400" dirty="0" smtClean="0"/>
            </a:br>
            <a:r>
              <a:rPr lang="en-US" sz="2400" dirty="0" smtClean="0"/>
              <a:t>martinez.wendy@bls.gov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 Introduction: Screenshot of RGUI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00200" y="1266825"/>
            <a:ext cx="6096000" cy="4752975"/>
            <a:chOff x="1981200" y="1571625"/>
            <a:chExt cx="6096000" cy="47529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1200" y="1571625"/>
              <a:ext cx="6096000" cy="475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5486400" y="2971800"/>
              <a:ext cx="12954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rgbClr val="000000"/>
                  </a:solidFill>
                </a:rPr>
                <a:t>Toolbar &amp; Menus</a:t>
              </a:r>
              <a:endParaRPr lang="en-US" sz="140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1828800"/>
              <a:ext cx="23622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191000" y="4800600"/>
              <a:ext cx="12954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rgbClr val="000000"/>
                  </a:solidFill>
                </a:rPr>
                <a:t>R command Window</a:t>
              </a:r>
              <a:endParaRPr lang="en-US" sz="140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971800" y="3733800"/>
              <a:ext cx="1219200" cy="1371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Introduction: </a:t>
            </a:r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Studio is an IDE – Integrated Development Environment.</a:t>
            </a:r>
          </a:p>
          <a:p>
            <a:r>
              <a:rPr lang="en-US" dirty="0" smtClean="0"/>
              <a:t>Replaces the R GUI.</a:t>
            </a:r>
          </a:p>
          <a:p>
            <a:r>
              <a:rPr lang="en-US" dirty="0" smtClean="0"/>
              <a:t>R Studio is a commercial entity.</a:t>
            </a:r>
          </a:p>
          <a:p>
            <a:r>
              <a:rPr lang="en-US" dirty="0" smtClean="0"/>
              <a:t>Provides open-source software for R.</a:t>
            </a:r>
          </a:p>
          <a:p>
            <a:pPr lvl="1"/>
            <a:r>
              <a:rPr lang="en-US" dirty="0" smtClean="0"/>
              <a:t>R Studio IDE</a:t>
            </a:r>
          </a:p>
          <a:p>
            <a:pPr lvl="1"/>
            <a:r>
              <a:rPr lang="en-US" dirty="0" smtClean="0"/>
              <a:t>R Shiny</a:t>
            </a:r>
          </a:p>
          <a:p>
            <a:r>
              <a:rPr lang="en-US" dirty="0" smtClean="0"/>
              <a:t>See the cheat sheet and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2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An R Session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user types commands into the R console (or command) window</a:t>
            </a:r>
          </a:p>
          <a:p>
            <a:r>
              <a:rPr lang="en-US" sz="2800" smtClean="0"/>
              <a:t>The interactions between the user and the system is called an R session.</a:t>
            </a:r>
          </a:p>
          <a:p>
            <a:r>
              <a:rPr lang="en-US" sz="2800" smtClean="0"/>
              <a:t>The user provides expressions or commands for evaluation by R to</a:t>
            </a:r>
          </a:p>
          <a:p>
            <a:pPr lvl="1"/>
            <a:r>
              <a:rPr lang="en-US" sz="2400" smtClean="0"/>
              <a:t>Compute things</a:t>
            </a:r>
          </a:p>
          <a:p>
            <a:pPr lvl="1"/>
            <a:r>
              <a:rPr lang="en-US" sz="2400" smtClean="0"/>
              <a:t>Display results – graphics, etc.</a:t>
            </a:r>
          </a:p>
          <a:p>
            <a:pPr lvl="1"/>
            <a:r>
              <a:rPr lang="en-US" sz="2400" smtClean="0"/>
              <a:t>Create data objects for future use, saving, …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An R Session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an R session starts:</a:t>
            </a:r>
          </a:p>
          <a:p>
            <a:pPr lvl="1"/>
            <a:r>
              <a:rPr lang="en-US" sz="2000" dirty="0" smtClean="0"/>
              <a:t>Common (or base) R packages are loaded</a:t>
            </a:r>
          </a:p>
          <a:p>
            <a:pPr lvl="1"/>
            <a:r>
              <a:rPr lang="en-US" sz="2000" dirty="0" smtClean="0"/>
              <a:t>Workspace (where current data lives) is empty – usually</a:t>
            </a:r>
          </a:p>
          <a:p>
            <a:pPr lvl="1"/>
            <a:r>
              <a:rPr lang="en-US" sz="2000" dirty="0" smtClean="0"/>
              <a:t>Opens in the working directory</a:t>
            </a:r>
          </a:p>
          <a:p>
            <a:r>
              <a:rPr lang="en-US" sz="2400" dirty="0" smtClean="0"/>
              <a:t>The contents of packages are not available until they are </a:t>
            </a:r>
            <a:r>
              <a:rPr lang="en-US" sz="2400" b="1" i="1" dirty="0" smtClean="0"/>
              <a:t>loaded</a:t>
            </a:r>
            <a:r>
              <a:rPr lang="en-US" sz="2400" dirty="0" smtClean="0"/>
              <a:t> – more on this next.</a:t>
            </a:r>
          </a:p>
          <a:p>
            <a:r>
              <a:rPr lang="en-US" sz="2400" dirty="0" smtClean="0"/>
              <a:t>Session ends when one quits or exits R</a:t>
            </a:r>
          </a:p>
          <a:p>
            <a:pPr lvl="1"/>
            <a:r>
              <a:rPr lang="en-US" sz="2000" dirty="0" smtClean="0"/>
              <a:t>Use the </a:t>
            </a:r>
            <a:r>
              <a:rPr lang="en-US" sz="2000" b="1" dirty="0" smtClean="0">
                <a:solidFill>
                  <a:srgbClr val="FF0000"/>
                </a:solidFill>
              </a:rPr>
              <a:t>File</a:t>
            </a:r>
            <a:r>
              <a:rPr lang="en-US" sz="2000" dirty="0" smtClean="0"/>
              <a:t> menu to </a:t>
            </a:r>
            <a:r>
              <a:rPr lang="en-US" sz="2000" b="1" dirty="0" smtClean="0">
                <a:solidFill>
                  <a:srgbClr val="FF0000"/>
                </a:solidFill>
              </a:rPr>
              <a:t>Exit</a:t>
            </a:r>
          </a:p>
          <a:p>
            <a:pPr lvl="1"/>
            <a:r>
              <a:rPr lang="en-US" sz="2000" dirty="0" smtClean="0"/>
              <a:t>Close window – ‘</a:t>
            </a:r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’ in upper right corner of window</a:t>
            </a:r>
          </a:p>
          <a:p>
            <a:r>
              <a:rPr lang="en-US" sz="2400" dirty="0" smtClean="0"/>
              <a:t>Gives you the option to save the workspace (data) to load later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Installing &amp; Loading Packages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must first </a:t>
            </a:r>
            <a:r>
              <a:rPr lang="en-US" sz="2800" b="1" i="1" u="sng" dirty="0" smtClean="0"/>
              <a:t>install</a:t>
            </a:r>
            <a:r>
              <a:rPr lang="en-US" sz="2800" dirty="0" smtClean="0"/>
              <a:t> a package</a:t>
            </a:r>
          </a:p>
          <a:p>
            <a:pPr lvl="1"/>
            <a:r>
              <a:rPr lang="en-US" sz="2000" dirty="0" smtClean="0"/>
              <a:t>Can be done from CRAN website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b="1" dirty="0" smtClean="0">
                <a:solidFill>
                  <a:srgbClr val="FF0000"/>
                </a:solidFill>
              </a:rPr>
              <a:t>Packages</a:t>
            </a:r>
            <a:r>
              <a:rPr lang="en-US" sz="2000" dirty="0" smtClean="0"/>
              <a:t> menu</a:t>
            </a:r>
          </a:p>
          <a:p>
            <a:pPr lvl="1"/>
            <a:r>
              <a:rPr lang="en-US" sz="2000" dirty="0" smtClean="0"/>
              <a:t>Can be done from local .zip files</a:t>
            </a:r>
          </a:p>
          <a:p>
            <a:pPr lvl="1"/>
            <a:r>
              <a:rPr lang="en-US" sz="2000" dirty="0" smtClean="0"/>
              <a:t>Only need to install </a:t>
            </a:r>
            <a:r>
              <a:rPr lang="en-US" sz="2000" b="1" dirty="0" smtClean="0"/>
              <a:t>ONCE</a:t>
            </a:r>
          </a:p>
          <a:p>
            <a:r>
              <a:rPr lang="en-US" sz="2400" dirty="0" smtClean="0"/>
              <a:t>Next, you need to </a:t>
            </a:r>
            <a:r>
              <a:rPr lang="en-US" sz="2400" b="1" i="1" u="sng" dirty="0" smtClean="0"/>
              <a:t>load</a:t>
            </a:r>
            <a:r>
              <a:rPr lang="en-US" sz="2400" dirty="0" smtClean="0"/>
              <a:t> the package</a:t>
            </a:r>
          </a:p>
          <a:p>
            <a:pPr lvl="1"/>
            <a:r>
              <a:rPr lang="en-US" sz="2000" dirty="0" smtClean="0"/>
              <a:t>Can be done from the command line: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library()</a:t>
            </a:r>
          </a:p>
          <a:p>
            <a:pPr lvl="1"/>
            <a:r>
              <a:rPr lang="en-US" sz="2000" dirty="0" smtClean="0"/>
              <a:t>Can use the </a:t>
            </a:r>
            <a:r>
              <a:rPr lang="en-US" sz="2000" b="1" dirty="0" smtClean="0">
                <a:solidFill>
                  <a:srgbClr val="FF0000"/>
                </a:solidFill>
              </a:rPr>
              <a:t>Packages</a:t>
            </a:r>
            <a:r>
              <a:rPr lang="en-US" sz="2000" dirty="0" smtClean="0"/>
              <a:t> menu</a:t>
            </a:r>
          </a:p>
          <a:p>
            <a:pPr lvl="1"/>
            <a:r>
              <a:rPr lang="en-US" sz="2000" dirty="0" smtClean="0"/>
              <a:t>Has to be done </a:t>
            </a:r>
            <a:r>
              <a:rPr lang="en-US" sz="2000" b="1" dirty="0" smtClean="0"/>
              <a:t>EVERY</a:t>
            </a:r>
            <a:r>
              <a:rPr lang="en-US" sz="2000" dirty="0" smtClean="0"/>
              <a:t> session – when you want to use the package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Installing &amp; Loading Packages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7"/>
            <a:ext cx="5410200" cy="4525963"/>
          </a:xfrm>
        </p:spPr>
        <p:txBody>
          <a:bodyPr/>
          <a:lstStyle/>
          <a:p>
            <a:r>
              <a:rPr lang="en-US" sz="2600" dirty="0" smtClean="0"/>
              <a:t>You can get a list of libraries or packages (these are the same thing) that you have installed by using the command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library()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You can also get a list by using the </a:t>
            </a:r>
            <a:r>
              <a:rPr lang="en-US" sz="2600" b="1" dirty="0" smtClean="0">
                <a:solidFill>
                  <a:srgbClr val="FF0000"/>
                </a:solidFill>
              </a:rPr>
              <a:t>Packages</a:t>
            </a:r>
            <a:r>
              <a:rPr lang="en-US" sz="2600" dirty="0" smtClean="0"/>
              <a:t> … </a:t>
            </a:r>
            <a:r>
              <a:rPr lang="en-US" sz="2600" b="1" dirty="0" smtClean="0">
                <a:solidFill>
                  <a:srgbClr val="FF0000"/>
                </a:solidFill>
              </a:rPr>
              <a:t>Load package </a:t>
            </a:r>
            <a:r>
              <a:rPr lang="en-US" sz="2600" dirty="0" smtClean="0"/>
              <a:t>menu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 smtClean="0"/>
              <a:t>This </a:t>
            </a:r>
            <a:r>
              <a:rPr lang="en-US" sz="2600" dirty="0" smtClean="0"/>
              <a:t>pertains to RGUI.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1" y="1371600"/>
            <a:ext cx="1415126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876800" y="4419600"/>
            <a:ext cx="16764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4672"/>
          </a:xfrm>
        </p:spPr>
        <p:txBody>
          <a:bodyPr/>
          <a:lstStyle/>
          <a:p>
            <a:r>
              <a:rPr lang="en-US" dirty="0"/>
              <a:t>I. Introduction: Installing &amp; Loading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7848600" cy="1706563"/>
          </a:xfrm>
        </p:spPr>
        <p:txBody>
          <a:bodyPr/>
          <a:lstStyle/>
          <a:p>
            <a:r>
              <a:rPr lang="en-US" dirty="0" smtClean="0"/>
              <a:t>R Studio has similar interactive capabilities for installing and loading packages.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tab.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781810"/>
            <a:ext cx="5143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course will focus on the </a:t>
            </a:r>
            <a:r>
              <a:rPr lang="en-US" sz="2800" b="1" dirty="0" smtClean="0">
                <a:solidFill>
                  <a:srgbClr val="FF0000"/>
                </a:solidFill>
              </a:rPr>
              <a:t>basics of 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Prior knowledge of statistics or programming is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needed, but it is helpful.</a:t>
            </a:r>
          </a:p>
          <a:p>
            <a:r>
              <a:rPr lang="en-US" sz="2800" dirty="0" smtClean="0"/>
              <a:t>The focus will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be on statistical applications or methods.</a:t>
            </a:r>
          </a:p>
          <a:p>
            <a:r>
              <a:rPr lang="en-US" sz="2800" dirty="0" smtClean="0"/>
              <a:t>Suitable for mathematicians, economists, social scientists, computer scientists, etc.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Installing &amp; Loading Packages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 smtClean="0"/>
              <a:t>Try this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Go to the </a:t>
            </a:r>
            <a:r>
              <a:rPr lang="en-US" sz="2400" b="1" dirty="0" smtClean="0">
                <a:solidFill>
                  <a:srgbClr val="FF0000"/>
                </a:solidFill>
              </a:rPr>
              <a:t>Packages</a:t>
            </a:r>
            <a:r>
              <a:rPr lang="en-US" sz="2400" dirty="0" smtClean="0"/>
              <a:t> menu or tab. </a:t>
            </a:r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b="1" dirty="0" smtClean="0">
                <a:solidFill>
                  <a:srgbClr val="FF0000"/>
                </a:solidFill>
              </a:rPr>
              <a:t>Install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Select a </a:t>
            </a:r>
            <a:r>
              <a:rPr lang="en-US" sz="2400" dirty="0" smtClean="0"/>
              <a:t>Repository or mirror </a:t>
            </a:r>
            <a:r>
              <a:rPr lang="en-US" sz="2400" dirty="0" smtClean="0"/>
              <a:t>– place where the files are </a:t>
            </a:r>
            <a:r>
              <a:rPr lang="en-US" sz="2400" dirty="0" smtClean="0"/>
              <a:t>stored – if asked</a:t>
            </a:r>
            <a:endParaRPr lang="en-US" sz="2400" dirty="0" smtClean="0"/>
          </a:p>
          <a:p>
            <a:r>
              <a:rPr lang="en-US" sz="2400" dirty="0" smtClean="0"/>
              <a:t>Window should come up with a list of packages</a:t>
            </a:r>
          </a:p>
          <a:p>
            <a:r>
              <a:rPr lang="en-US" sz="2400" dirty="0" smtClean="0"/>
              <a:t>Select to install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survey</a:t>
            </a:r>
          </a:p>
          <a:p>
            <a:r>
              <a:rPr lang="en-US" sz="2400" dirty="0" smtClean="0"/>
              <a:t>Repeat to install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Installing &amp; Loading Packages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they are installed.</a:t>
            </a:r>
          </a:p>
          <a:p>
            <a:r>
              <a:rPr lang="en-US" sz="2400" dirty="0" smtClean="0"/>
              <a:t>You must load them for </a:t>
            </a:r>
            <a:r>
              <a:rPr lang="en-US" sz="2400" b="1" u="sng" dirty="0" smtClean="0"/>
              <a:t>each</a:t>
            </a:r>
            <a:r>
              <a:rPr lang="en-US" sz="2400" dirty="0" smtClean="0"/>
              <a:t> R session where you want to use them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Try this</a:t>
            </a:r>
            <a:r>
              <a:rPr lang="en-US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Load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survey</a:t>
            </a:r>
            <a:r>
              <a:rPr lang="en-US" sz="2400" dirty="0" smtClean="0"/>
              <a:t> using the </a:t>
            </a:r>
            <a:r>
              <a:rPr lang="en-US" sz="2400" b="1" dirty="0" smtClean="0">
                <a:solidFill>
                  <a:srgbClr val="FF0000"/>
                </a:solidFill>
              </a:rPr>
              <a:t>Packages</a:t>
            </a:r>
            <a:r>
              <a:rPr lang="en-US" sz="2400" dirty="0" smtClean="0"/>
              <a:t> </a:t>
            </a:r>
            <a:r>
              <a:rPr lang="en-US" sz="2400" dirty="0" smtClean="0"/>
              <a:t>menu/tab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Load lattice using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library(lattice)</a:t>
            </a:r>
            <a:r>
              <a:rPr lang="en-US" sz="2400" dirty="0" smtClean="0"/>
              <a:t>at the command line.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Commands &amp; Functions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command line prompt appears as a 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Type in a command and hit the </a:t>
            </a:r>
            <a:r>
              <a:rPr lang="en-US" sz="2800" b="1" dirty="0" smtClean="0">
                <a:solidFill>
                  <a:srgbClr val="FF0000"/>
                </a:solidFill>
              </a:rPr>
              <a:t>Enter</a:t>
            </a:r>
            <a:r>
              <a:rPr lang="en-US" sz="2800" dirty="0" smtClean="0"/>
              <a:t> key to make it run</a:t>
            </a:r>
          </a:p>
          <a:p>
            <a:r>
              <a:rPr lang="en-US" sz="2800" dirty="0" smtClean="0"/>
              <a:t>Commands in R are really functions</a:t>
            </a:r>
          </a:p>
          <a:p>
            <a:pPr lvl="1"/>
            <a:r>
              <a:rPr lang="en-US" sz="2400" dirty="0" smtClean="0"/>
              <a:t>Functions have input and output arguments</a:t>
            </a:r>
          </a:p>
          <a:p>
            <a:pPr lvl="1"/>
            <a:r>
              <a:rPr lang="en-US" sz="2400" dirty="0" smtClean="0"/>
              <a:t>Can use the arguments or not</a:t>
            </a:r>
          </a:p>
          <a:p>
            <a:pPr lvl="1"/>
            <a:r>
              <a:rPr lang="en-US" sz="2400" dirty="0" smtClean="0"/>
              <a:t>Depends on what you want to 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Commands &amp; Functions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Example…</a:t>
            </a:r>
          </a:p>
          <a:p>
            <a:r>
              <a:rPr lang="en-US" sz="2800" dirty="0" smtClean="0"/>
              <a:t>This will list all objects in the workspace: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"adults"      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adults.dsgn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adults.wr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  "ratio"       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       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[6] 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tmp.dsgn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2400" dirty="0" smtClean="0"/>
              <a:t>Note that we called this function with no arguments.</a:t>
            </a:r>
          </a:p>
          <a:p>
            <a:r>
              <a:rPr lang="en-US" sz="2400" dirty="0" smtClean="0"/>
              <a:t>But, we include </a:t>
            </a:r>
            <a:r>
              <a:rPr lang="en-US" sz="2400" dirty="0" smtClean="0"/>
              <a:t>empty parentheses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Leaving the parentheses off will give the code for the function.</a:t>
            </a:r>
          </a:p>
          <a:p>
            <a:r>
              <a:rPr lang="en-US" sz="2400" b="1" u="sng" dirty="0" smtClean="0"/>
              <a:t>Try it </a:t>
            </a:r>
            <a:r>
              <a:rPr lang="en-US" sz="2400" dirty="0" smtClean="0"/>
              <a:t>– type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dirty="0" smtClean="0"/>
              <a:t> at the prompt.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Editing Commands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45" y="1261872"/>
            <a:ext cx="8229600" cy="3992563"/>
          </a:xfrm>
        </p:spPr>
        <p:txBody>
          <a:bodyPr/>
          <a:lstStyle/>
          <a:p>
            <a:r>
              <a:rPr lang="en-US" sz="2800" dirty="0" smtClean="0"/>
              <a:t>You can use the Up and Down arrow keys to get previous commands</a:t>
            </a:r>
            <a:r>
              <a:rPr lang="en-US" sz="2400" dirty="0" smtClean="0"/>
              <a:t> or expressions</a:t>
            </a:r>
          </a:p>
          <a:p>
            <a:r>
              <a:rPr lang="en-US" sz="2800" dirty="0" smtClean="0"/>
              <a:t>You can use the Left and Right arrow keys to move along the command line and make changes</a:t>
            </a:r>
          </a:p>
          <a:p>
            <a:r>
              <a:rPr lang="en-US" sz="2800" dirty="0" smtClean="0"/>
              <a:t>You can edit/change commands – See the </a:t>
            </a:r>
            <a:r>
              <a:rPr lang="en-US" sz="2800" b="1" dirty="0" smtClean="0">
                <a:solidFill>
                  <a:srgbClr val="FF0000"/>
                </a:solidFill>
              </a:rPr>
              <a:t>Console</a:t>
            </a:r>
            <a:r>
              <a:rPr lang="en-US" sz="2800" dirty="0" smtClean="0"/>
              <a:t> option on the </a:t>
            </a:r>
            <a:r>
              <a:rPr lang="en-US" sz="2800" b="1" dirty="0" smtClean="0">
                <a:solidFill>
                  <a:srgbClr val="FF0000"/>
                </a:solidFill>
              </a:rPr>
              <a:t>Help</a:t>
            </a:r>
            <a:r>
              <a:rPr lang="en-US" sz="2800" dirty="0" smtClean="0"/>
              <a:t> menu for information</a:t>
            </a:r>
          </a:p>
          <a:p>
            <a:r>
              <a:rPr lang="en-US" sz="2800" dirty="0" smtClean="0"/>
              <a:t>This is a short-cut way to correct typos</a:t>
            </a:r>
          </a:p>
          <a:p>
            <a:r>
              <a:rPr lang="en-US" sz="2800" dirty="0" smtClean="0"/>
              <a:t>You can copy and paste </a:t>
            </a:r>
            <a:r>
              <a:rPr lang="en-US" sz="2800" dirty="0" smtClean="0"/>
              <a:t>commands from a text file or the history.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029200"/>
            <a:ext cx="3474720" cy="1741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R Commands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Commands in R can be </a:t>
            </a:r>
            <a:r>
              <a:rPr lang="en-US" sz="2400" b="1" i="1" dirty="0" smtClean="0"/>
              <a:t>expressions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assignments</a:t>
            </a:r>
          </a:p>
          <a:p>
            <a:r>
              <a:rPr lang="en-US" sz="2400" dirty="0" smtClean="0"/>
              <a:t>If an </a:t>
            </a:r>
            <a:r>
              <a:rPr lang="en-US" sz="2400" u="sng" dirty="0" smtClean="0"/>
              <a:t>expression</a:t>
            </a:r>
            <a:r>
              <a:rPr lang="en-US" sz="2400" dirty="0" smtClean="0"/>
              <a:t> is typed into the command line, then it is evaluated, printed, and deleted</a:t>
            </a:r>
          </a:p>
          <a:p>
            <a:r>
              <a:rPr lang="en-US" sz="2400" dirty="0" smtClean="0"/>
              <a:t>An </a:t>
            </a:r>
            <a:r>
              <a:rPr lang="en-US" sz="2400" u="sng" dirty="0" smtClean="0"/>
              <a:t>assignment</a:t>
            </a:r>
            <a:r>
              <a:rPr lang="en-US" sz="2400" dirty="0" smtClean="0"/>
              <a:t> evaluates an expression and passes the value to a variable, but it is not printed to the screen</a:t>
            </a:r>
          </a:p>
          <a:p>
            <a:r>
              <a:rPr lang="en-US" sz="2400" dirty="0" smtClean="0"/>
              <a:t>The notation for the </a:t>
            </a:r>
            <a:r>
              <a:rPr lang="en-US" sz="2400" b="1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 sign is the </a:t>
            </a:r>
            <a:r>
              <a:rPr lang="en-US" sz="2400" b="1" dirty="0" smtClean="0">
                <a:solidFill>
                  <a:srgbClr val="FF0000"/>
                </a:solidFill>
              </a:rPr>
              <a:t>&lt;-</a:t>
            </a:r>
          </a:p>
          <a:p>
            <a:r>
              <a:rPr lang="en-US" sz="2400" dirty="0" smtClean="0"/>
              <a:t>You can print the value of the variable to the command window by typing the variable name and hit return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</a:t>
            </a:r>
            <a:r>
              <a:rPr lang="en-US" sz="4000" u="sng" dirty="0" smtClean="0"/>
              <a:t>Try This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is a simple expression or calculation:</a:t>
            </a:r>
          </a:p>
          <a:p>
            <a:pPr lvl="1"/>
            <a:r>
              <a:rPr lang="en-US" sz="2400" dirty="0" smtClean="0"/>
              <a:t>Type this at the prompt: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+ 2</a:t>
            </a:r>
          </a:p>
          <a:p>
            <a:pPr lvl="1"/>
            <a:r>
              <a:rPr lang="en-US" sz="2400" dirty="0" smtClean="0"/>
              <a:t>You will get this results: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sz="2800" dirty="0" smtClean="0"/>
              <a:t>This is the same calculation as an assignment</a:t>
            </a:r>
          </a:p>
          <a:p>
            <a:pPr lvl="1"/>
            <a:r>
              <a:rPr lang="en-US" sz="2400" dirty="0" smtClean="0"/>
              <a:t>Type this: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&lt;- 2 + 2</a:t>
            </a:r>
          </a:p>
          <a:p>
            <a:pPr lvl="1"/>
            <a:r>
              <a:rPr lang="en-US" sz="2400" dirty="0" smtClean="0"/>
              <a:t>You will get the prompt, type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400" dirty="0" smtClean="0"/>
              <a:t>at </a:t>
            </a:r>
            <a:r>
              <a:rPr lang="en-US" sz="2400" dirty="0" smtClean="0"/>
              <a:t>the prompt to see the value of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Variable Names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 smtClean="0"/>
              <a:t>in </a:t>
            </a:r>
            <a:r>
              <a:rPr lang="en-US" dirty="0" smtClean="0"/>
              <a:t>our example is called a </a:t>
            </a:r>
            <a:r>
              <a:rPr lang="en-US" b="1" i="1" dirty="0" smtClean="0"/>
              <a:t>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variable</a:t>
            </a:r>
            <a:r>
              <a:rPr lang="en-US" dirty="0" smtClean="0"/>
              <a:t> is the name for a data object.</a:t>
            </a:r>
          </a:p>
          <a:p>
            <a:r>
              <a:rPr lang="en-US" dirty="0" smtClean="0"/>
              <a:t>Variable names in R:</a:t>
            </a:r>
          </a:p>
          <a:p>
            <a:pPr lvl="1"/>
            <a:r>
              <a:rPr lang="en-US" dirty="0" smtClean="0"/>
              <a:t>Are case sensitive: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 are different</a:t>
            </a:r>
          </a:p>
          <a:p>
            <a:pPr lvl="1"/>
            <a:r>
              <a:rPr lang="en-US" dirty="0" smtClean="0"/>
              <a:t>Can be a combination of letters, numbers &amp; periods</a:t>
            </a:r>
          </a:p>
          <a:p>
            <a:pPr lvl="1"/>
            <a:r>
              <a:rPr lang="en-US" dirty="0" smtClean="0"/>
              <a:t>Cannot start with a number</a:t>
            </a:r>
          </a:p>
          <a:p>
            <a:pPr lvl="1"/>
            <a:r>
              <a:rPr lang="en-US" dirty="0" smtClean="0"/>
              <a:t>Cannot use spaces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Variable Names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variable names in R:</a:t>
            </a:r>
          </a:p>
          <a:p>
            <a:pPr lvl="1"/>
            <a:r>
              <a:rPr lang="en-US" dirty="0" smtClean="0"/>
              <a:t>A variable name must start with a period or a letter</a:t>
            </a:r>
          </a:p>
          <a:p>
            <a:pPr lvl="1"/>
            <a:r>
              <a:rPr lang="en-US" dirty="0" smtClean="0"/>
              <a:t>If it starts with a period, then the second character cannot be a digit</a:t>
            </a:r>
          </a:p>
          <a:p>
            <a:pPr lvl="1"/>
            <a:r>
              <a:rPr lang="en-US" dirty="0" smtClean="0"/>
              <a:t>If possible, do not use built-in function names for variable names. This can cause problems and give strange 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R </a:t>
            </a:r>
            <a:r>
              <a:rPr lang="en-US" sz="4000" dirty="0" smtClean="0"/>
              <a:t>Punctuation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a command is not completed when you hit the return key, then R will give a different prompt.</a:t>
            </a:r>
          </a:p>
          <a:p>
            <a:r>
              <a:rPr lang="en-US" sz="2400" dirty="0" smtClean="0"/>
              <a:t>You will see a 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/>
              <a:t> sign.</a:t>
            </a:r>
          </a:p>
          <a:p>
            <a:r>
              <a:rPr lang="en-US" sz="2400" dirty="0" smtClean="0"/>
              <a:t>You will get this until you complete the command or </a:t>
            </a:r>
            <a:r>
              <a:rPr lang="en-US" sz="2400" dirty="0" smtClean="0"/>
              <a:t>expression or make a syntax error.</a:t>
            </a:r>
            <a:endParaRPr lang="en-US" sz="2400" dirty="0" smtClean="0"/>
          </a:p>
          <a:p>
            <a:r>
              <a:rPr lang="en-US" sz="2400" dirty="0" smtClean="0"/>
              <a:t>You can get out of it by hitting the </a:t>
            </a:r>
            <a:r>
              <a:rPr lang="en-US" sz="2400" b="1" dirty="0" smtClean="0">
                <a:solidFill>
                  <a:srgbClr val="FF0000"/>
                </a:solidFill>
              </a:rPr>
              <a:t>Esc</a:t>
            </a:r>
            <a:r>
              <a:rPr lang="en-US" sz="2400" dirty="0" smtClean="0"/>
              <a:t> key.</a:t>
            </a:r>
          </a:p>
          <a:p>
            <a:r>
              <a:rPr lang="en-US" sz="2400" dirty="0" smtClean="0"/>
              <a:t>Commands or expressions with a pound sign (</a:t>
            </a:r>
            <a:r>
              <a:rPr lang="en-US" sz="2400" b="1" dirty="0" smtClean="0">
                <a:solidFill>
                  <a:srgbClr val="FF0000"/>
                </a:solidFill>
              </a:rPr>
              <a:t>#</a:t>
            </a:r>
            <a:r>
              <a:rPr lang="en-US" sz="2400" dirty="0" smtClean="0"/>
              <a:t>) in front are comments and are not evaluated.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Assumptions &amp; Objectives</a:t>
            </a:r>
            <a:endParaRPr lang="en-US" sz="32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assume you have basic knowledge of:</a:t>
            </a:r>
          </a:p>
          <a:p>
            <a:pPr lvl="1"/>
            <a:r>
              <a:rPr lang="en-US" sz="2000" dirty="0" smtClean="0"/>
              <a:t>Computers and software concepts</a:t>
            </a:r>
          </a:p>
          <a:p>
            <a:pPr lvl="1"/>
            <a:r>
              <a:rPr lang="en-US" sz="2000" dirty="0" smtClean="0"/>
              <a:t>Microsoft Windows</a:t>
            </a:r>
            <a:endParaRPr lang="en-US" sz="2400" dirty="0" smtClean="0"/>
          </a:p>
          <a:p>
            <a:r>
              <a:rPr lang="en-US" sz="2400" dirty="0" smtClean="0"/>
              <a:t>At the end of this tutorial, you should:</a:t>
            </a:r>
          </a:p>
          <a:p>
            <a:pPr lvl="1"/>
            <a:r>
              <a:rPr lang="en-US" sz="2000" dirty="0" smtClean="0"/>
              <a:t>Understand the R environment</a:t>
            </a:r>
          </a:p>
          <a:p>
            <a:pPr lvl="1"/>
            <a:r>
              <a:rPr lang="en-US" sz="2000" dirty="0" smtClean="0"/>
              <a:t>Know how to install R packages</a:t>
            </a:r>
          </a:p>
          <a:p>
            <a:pPr lvl="1"/>
            <a:r>
              <a:rPr lang="en-US" sz="2000" dirty="0" smtClean="0"/>
              <a:t>Have the ability to get data in and out of R</a:t>
            </a:r>
          </a:p>
          <a:p>
            <a:pPr lvl="1"/>
            <a:r>
              <a:rPr lang="en-US" sz="2000" dirty="0" smtClean="0"/>
              <a:t>Create vectors and matrices</a:t>
            </a:r>
          </a:p>
          <a:p>
            <a:pPr lvl="1"/>
            <a:r>
              <a:rPr lang="en-US" sz="2000" dirty="0" smtClean="0"/>
              <a:t>Work with simple expressions</a:t>
            </a:r>
          </a:p>
          <a:p>
            <a:pPr lvl="1"/>
            <a:r>
              <a:rPr lang="en-US" sz="2000" dirty="0" smtClean="0"/>
              <a:t>Be able to construct simple </a:t>
            </a:r>
            <a:r>
              <a:rPr lang="en-US" sz="2000" dirty="0" smtClean="0"/>
              <a:t>plots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R </a:t>
            </a:r>
            <a:r>
              <a:rPr lang="en-US" sz="4000" dirty="0" smtClean="0"/>
              <a:t>Punctuation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Commands are separated by</a:t>
            </a:r>
          </a:p>
          <a:p>
            <a:pPr lvl="1"/>
            <a:r>
              <a:rPr lang="en-US" sz="2000" dirty="0" smtClean="0"/>
              <a:t>A semi-colon – usually if commands are on the same line/prompt</a:t>
            </a:r>
          </a:p>
          <a:p>
            <a:pPr lvl="1"/>
            <a:r>
              <a:rPr lang="en-US" sz="2000" dirty="0" smtClean="0"/>
              <a:t>A newline – hit the return key</a:t>
            </a:r>
          </a:p>
          <a:p>
            <a:r>
              <a:rPr lang="en-US" sz="2400" dirty="0" smtClean="0"/>
              <a:t>Elementary commands can be grouped into one compound expression using curly braces</a:t>
            </a:r>
          </a:p>
          <a:p>
            <a:r>
              <a:rPr lang="en-US" sz="2400" dirty="0" smtClean="0"/>
              <a:t>This is often used in writing functions, looping, and conditional execution. </a:t>
            </a:r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x = 2 + 2, …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Getting Help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  <a:cs typeface="Courier New" pitchFamily="49" charset="0"/>
              </a:rPr>
              <a:t>If you know the function or command name, then you can get help by typing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sz="24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+mn-lt"/>
                <a:cs typeface="Courier New" pitchFamily="49" charset="0"/>
              </a:rPr>
              <a:t>.</a:t>
            </a:r>
          </a:p>
          <a:p>
            <a:r>
              <a:rPr lang="en-US" sz="2400" b="1" u="sng" dirty="0" smtClean="0">
                <a:latin typeface="+mn-lt"/>
                <a:cs typeface="Courier New" pitchFamily="49" charset="0"/>
              </a:rPr>
              <a:t>Try this</a:t>
            </a:r>
            <a:r>
              <a:rPr lang="en-US" sz="2400" dirty="0" smtClean="0">
                <a:latin typeface="+mn-lt"/>
                <a:cs typeface="Courier New" pitchFamily="49" charset="0"/>
              </a:rPr>
              <a:t>…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+mn-lt"/>
                <a:cs typeface="Courier New" pitchFamily="49" charset="0"/>
              </a:rPr>
              <a:t>That should bring up a window – see next slide.</a:t>
            </a:r>
          </a:p>
          <a:p>
            <a:r>
              <a:rPr lang="en-US" sz="2400" dirty="0" smtClean="0">
                <a:latin typeface="+mn-lt"/>
                <a:cs typeface="Courier New" pitchFamily="49" charset="0"/>
              </a:rPr>
              <a:t>The help documentation often has examples that you can copy and paste into the R Console to execute.</a:t>
            </a:r>
          </a:p>
          <a:p>
            <a:r>
              <a:rPr lang="en-US" sz="2400" b="1" u="sng" dirty="0" smtClean="0">
                <a:latin typeface="+mn-lt"/>
                <a:cs typeface="Courier New" pitchFamily="49" charset="0"/>
              </a:rPr>
              <a:t>Try this</a:t>
            </a:r>
            <a:r>
              <a:rPr lang="en-US" sz="2400" dirty="0" smtClean="0">
                <a:latin typeface="+mn-lt"/>
                <a:cs typeface="Courier New" pitchFamily="49" charset="0"/>
              </a:rPr>
              <a:t>… 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smtClean="0">
                <a:latin typeface="+mn-lt"/>
                <a:cs typeface="Courier New" pitchFamily="49" charset="0"/>
              </a:rPr>
              <a:t>Then copy and paste an example to execute – scroll down to the Examples section.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Getting Help</a:t>
            </a:r>
            <a:endParaRPr lang="en-US" sz="40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2819400" cy="4525963"/>
          </a:xfrm>
        </p:spPr>
        <p:txBody>
          <a:bodyPr/>
          <a:lstStyle/>
          <a:p>
            <a:r>
              <a:rPr lang="en-US" sz="2400" dirty="0" smtClean="0">
                <a:latin typeface="+mn-lt"/>
                <a:cs typeface="Courier New" pitchFamily="49" charset="0"/>
              </a:rPr>
              <a:t>Tells you what package it is from. In this case, it is from the base functions.</a:t>
            </a:r>
          </a:p>
          <a:p>
            <a:r>
              <a:rPr lang="en-US" sz="2400" dirty="0" smtClean="0">
                <a:latin typeface="+mn-lt"/>
                <a:cs typeface="Courier New" pitchFamily="49" charset="0"/>
              </a:rPr>
              <a:t>Description of arguments and defaults.</a:t>
            </a:r>
          </a:p>
          <a:p>
            <a:r>
              <a:rPr lang="en-US" sz="2400" dirty="0" smtClean="0">
                <a:latin typeface="+mn-lt"/>
                <a:cs typeface="Courier New" pitchFamily="49" charset="0"/>
              </a:rPr>
              <a:t>References for the function details.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5257800" cy="485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3200400" y="2514600"/>
            <a:ext cx="609600" cy="228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4267200"/>
            <a:ext cx="533400" cy="381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6600" y="3886200"/>
            <a:ext cx="685800" cy="381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867400"/>
            <a:ext cx="76200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Getting Help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7"/>
            <a:ext cx="2971800" cy="4525963"/>
          </a:xfrm>
        </p:spPr>
        <p:txBody>
          <a:bodyPr/>
          <a:lstStyle/>
          <a:p>
            <a:r>
              <a:rPr lang="en-US" sz="2400" dirty="0" smtClean="0"/>
              <a:t>You can search for help using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 smtClean="0"/>
              <a:t>Arguments to this function are strings – words in quotes</a:t>
            </a:r>
          </a:p>
          <a:p>
            <a:r>
              <a:rPr lang="en-US" sz="2400" u="sng" dirty="0" smtClean="0"/>
              <a:t>Try this</a:t>
            </a:r>
            <a:r>
              <a:rPr lang="en-US" sz="2400" dirty="0" smtClean="0"/>
              <a:t>…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("cluster")</a:t>
            </a:r>
          </a:p>
          <a:p>
            <a:pPr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0772" y="1905000"/>
            <a:ext cx="5020828" cy="40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295400" y="5638800"/>
            <a:ext cx="1295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Produces this window</a:t>
            </a: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2590800" y="5562600"/>
            <a:ext cx="13716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0" y="6096000"/>
            <a:ext cx="2819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Package name : : Function Name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19600" y="5105400"/>
            <a:ext cx="381000" cy="1143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29200" y="5105400"/>
            <a:ext cx="838200" cy="1219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Workspace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Knowing about the R workspace, objects, variables, directories, etc. is helpful.</a:t>
            </a:r>
          </a:p>
          <a:p>
            <a:r>
              <a:rPr lang="en-US" sz="2800" dirty="0" smtClean="0"/>
              <a:t>The objects or entities you create are called </a:t>
            </a:r>
            <a:r>
              <a:rPr lang="en-US" sz="2800" b="1" i="1" dirty="0" smtClean="0"/>
              <a:t>objects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Objects can be</a:t>
            </a:r>
          </a:p>
          <a:p>
            <a:pPr lvl="1"/>
            <a:r>
              <a:rPr lang="en-US" sz="2400" dirty="0" smtClean="0"/>
              <a:t>Variables</a:t>
            </a:r>
          </a:p>
          <a:p>
            <a:pPr lvl="1"/>
            <a:r>
              <a:rPr lang="en-US" sz="2400" dirty="0" smtClean="0"/>
              <a:t>Arrays – vectors, matrices</a:t>
            </a:r>
          </a:p>
          <a:p>
            <a:pPr lvl="1"/>
            <a:r>
              <a:rPr lang="en-US" sz="2400" dirty="0" smtClean="0"/>
              <a:t>Character strings – text </a:t>
            </a:r>
          </a:p>
          <a:p>
            <a:pPr lvl="1"/>
            <a:r>
              <a:rPr lang="en-US" sz="2400" dirty="0" smtClean="0"/>
              <a:t>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Workspace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40" y="1371600"/>
            <a:ext cx="8229600" cy="3992563"/>
          </a:xfrm>
        </p:spPr>
        <p:txBody>
          <a:bodyPr/>
          <a:lstStyle/>
          <a:p>
            <a:r>
              <a:rPr lang="en-US" sz="2800" dirty="0" smtClean="0"/>
              <a:t>Objects are stored and accessed by variable name.</a:t>
            </a:r>
          </a:p>
          <a:p>
            <a:r>
              <a:rPr lang="en-US" sz="2800" dirty="0" smtClean="0"/>
              <a:t>They live in the workspace for the current R session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You can list the names of the objects in the workspace using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objects()</a:t>
            </a:r>
            <a:r>
              <a:rPr lang="en-US" sz="2800" dirty="0"/>
              <a:t> or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 or the menu </a:t>
            </a:r>
            <a:r>
              <a:rPr lang="en-US" sz="2800" b="1" dirty="0" err="1">
                <a:solidFill>
                  <a:srgbClr val="FF0000"/>
                </a:solidFill>
              </a:rPr>
              <a:t>Misc</a:t>
            </a:r>
            <a:r>
              <a:rPr lang="en-US" sz="2800" dirty="0"/>
              <a:t> … </a:t>
            </a:r>
            <a:r>
              <a:rPr lang="en-US" sz="2800" b="1" dirty="0">
                <a:solidFill>
                  <a:srgbClr val="FF0000"/>
                </a:solidFill>
              </a:rPr>
              <a:t>List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objects</a:t>
            </a:r>
          </a:p>
          <a:p>
            <a:r>
              <a:rPr lang="en-US" sz="2800" dirty="0" smtClean="0"/>
              <a:t>R Studio has a panel to view workspace. 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343400"/>
            <a:ext cx="5403229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Workspace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be removed from the workspace using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data)</a:t>
            </a:r>
          </a:p>
          <a:p>
            <a:r>
              <a:rPr lang="en-US" dirty="0" smtClean="0"/>
              <a:t>This removes (deletes) objects or variables called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also use the </a:t>
            </a:r>
            <a:r>
              <a:rPr lang="en-US" dirty="0" smtClean="0"/>
              <a:t>RGUI menu </a:t>
            </a:r>
            <a:r>
              <a:rPr lang="en-US" b="1" dirty="0" smtClean="0">
                <a:solidFill>
                  <a:srgbClr val="FF0000"/>
                </a:solidFill>
              </a:rPr>
              <a:t>Misc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rgbClr val="FF0000"/>
                </a:solidFill>
              </a:rPr>
              <a:t>Remove all objects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Workspace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2563"/>
          </a:xfrm>
        </p:spPr>
        <p:txBody>
          <a:bodyPr/>
          <a:lstStyle/>
          <a:p>
            <a:r>
              <a:rPr lang="en-US" sz="2800" dirty="0" smtClean="0"/>
              <a:t>Objects can be stored and then loaded in a future R session.</a:t>
            </a:r>
          </a:p>
          <a:p>
            <a:r>
              <a:rPr lang="en-US" sz="2800" dirty="0" smtClean="0"/>
              <a:t>This option is offered when you quit R or you can do this using </a:t>
            </a:r>
            <a:r>
              <a:rPr lang="en-US" sz="2800" dirty="0" smtClean="0"/>
              <a:t>the RGUI </a:t>
            </a:r>
            <a:r>
              <a:rPr lang="en-US" sz="2800" b="1" dirty="0" smtClean="0">
                <a:solidFill>
                  <a:srgbClr val="FF0000"/>
                </a:solidFill>
              </a:rPr>
              <a:t>File</a:t>
            </a:r>
            <a:r>
              <a:rPr lang="en-US" sz="2800" dirty="0" smtClean="0"/>
              <a:t> … </a:t>
            </a:r>
            <a:r>
              <a:rPr lang="en-US" sz="2800" b="1" dirty="0" smtClean="0">
                <a:solidFill>
                  <a:srgbClr val="FF0000"/>
                </a:solidFill>
              </a:rPr>
              <a:t>Save workspace </a:t>
            </a:r>
            <a:r>
              <a:rPr lang="en-US" sz="2800" dirty="0" smtClean="0"/>
              <a:t>menu.</a:t>
            </a:r>
          </a:p>
          <a:p>
            <a:r>
              <a:rPr lang="en-US" sz="2800" dirty="0" smtClean="0"/>
              <a:t>The workspace will be in a file called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Rdata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in the current </a:t>
            </a:r>
            <a:r>
              <a:rPr lang="en-US" sz="2800" dirty="0" smtClean="0"/>
              <a:t>directory or you can give it a different name.</a:t>
            </a:r>
          </a:p>
          <a:p>
            <a:r>
              <a:rPr lang="en-US" sz="2800" dirty="0" smtClean="0"/>
              <a:t>These workspace commands are in the </a:t>
            </a:r>
            <a:r>
              <a:rPr lang="en-US" sz="2800" b="1" dirty="0" smtClean="0">
                <a:solidFill>
                  <a:srgbClr val="FF0000"/>
                </a:solidFill>
              </a:rPr>
              <a:t>Session</a:t>
            </a:r>
            <a:r>
              <a:rPr lang="en-US" sz="2800" dirty="0" smtClean="0"/>
              <a:t> menu of R Studio.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I. Introduction: Directories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92563"/>
          </a:xfrm>
        </p:spPr>
        <p:txBody>
          <a:bodyPr/>
          <a:lstStyle/>
          <a:p>
            <a:r>
              <a:rPr lang="en-US" sz="2800" dirty="0" smtClean="0"/>
              <a:t>You should use a separate working directory for different projects.</a:t>
            </a:r>
          </a:p>
          <a:p>
            <a:r>
              <a:rPr lang="en-US" sz="2800" dirty="0" smtClean="0"/>
              <a:t>Use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getwd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to get the current directory</a:t>
            </a:r>
          </a:p>
          <a:p>
            <a:r>
              <a:rPr lang="en-US" sz="2800" dirty="0" smtClean="0"/>
              <a:t>Use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pathname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2800" dirty="0" smtClean="0"/>
              <a:t>to change to that </a:t>
            </a:r>
            <a:r>
              <a:rPr lang="en-US" sz="2800" dirty="0" smtClean="0"/>
              <a:t>directory</a:t>
            </a:r>
          </a:p>
          <a:p>
            <a:r>
              <a:rPr lang="en-US" sz="2800" dirty="0"/>
              <a:t>Example: 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("C:\\wmartinez\\Rproject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("C://wmartinez/Rproject")</a:t>
            </a:r>
          </a:p>
          <a:p>
            <a:r>
              <a:rPr lang="en-US" sz="2800" dirty="0" smtClean="0"/>
              <a:t>This can be done via menus, too: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Session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menu in R Studio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File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menu in RGUI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I. Introduction: Editors in 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24000"/>
            <a:ext cx="8229600" cy="3992563"/>
          </a:xfrm>
        </p:spPr>
        <p:txBody>
          <a:bodyPr/>
          <a:lstStyle/>
          <a:p>
            <a:r>
              <a:rPr lang="en-US" dirty="0" smtClean="0"/>
              <a:t>We are not going to cover writing programs or functions in R – where editors become important.</a:t>
            </a:r>
          </a:p>
          <a:p>
            <a:r>
              <a:rPr lang="en-US" dirty="0" smtClean="0"/>
              <a:t>There is an R </a:t>
            </a:r>
            <a:r>
              <a:rPr lang="en-US" dirty="0" smtClean="0"/>
              <a:t>editor in RGUI </a:t>
            </a:r>
            <a:r>
              <a:rPr lang="en-US" dirty="0" smtClean="0"/>
              <a:t>– invoked via the menu: </a:t>
            </a:r>
            <a:r>
              <a:rPr lang="en-US" b="1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… </a:t>
            </a:r>
            <a:r>
              <a:rPr lang="en-US" b="1" dirty="0" smtClean="0">
                <a:solidFill>
                  <a:srgbClr val="FF0000"/>
                </a:solidFill>
              </a:rPr>
              <a:t>New Script</a:t>
            </a:r>
          </a:p>
          <a:p>
            <a:r>
              <a:rPr lang="en-US" dirty="0" smtClean="0"/>
              <a:t>There is a really good editor in R Studio.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 also use MS Notepad.</a:t>
            </a:r>
          </a:p>
          <a:p>
            <a:pPr lvl="1"/>
            <a:r>
              <a:rPr lang="en-US" dirty="0" smtClean="0"/>
              <a:t>Write code, commands</a:t>
            </a:r>
          </a:p>
          <a:p>
            <a:pPr lvl="1"/>
            <a:r>
              <a:rPr lang="en-US" dirty="0" smtClean="0"/>
              <a:t>Copy and paste to the console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– Part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sz="2600" dirty="0" smtClean="0"/>
              <a:t>Introduction – Getting to Know R</a:t>
            </a:r>
          </a:p>
          <a:p>
            <a:pPr marL="571500" indent="-571500">
              <a:buFont typeface="Wingdings" pitchFamily="2" charset="2"/>
              <a:buAutoNum type="romanUcPeriod"/>
            </a:pPr>
            <a:r>
              <a:rPr lang="en-US" sz="2600" dirty="0" smtClean="0"/>
              <a:t>Getting Data In and Out of R</a:t>
            </a:r>
          </a:p>
          <a:p>
            <a:pPr marL="571500" indent="-571500">
              <a:buFont typeface="Wingdings" pitchFamily="2" charset="2"/>
              <a:buAutoNum type="romanUcPeriod"/>
            </a:pPr>
            <a:r>
              <a:rPr lang="en-US" sz="2600" dirty="0" smtClean="0"/>
              <a:t>Data Types</a:t>
            </a:r>
          </a:p>
          <a:p>
            <a:pPr marL="571500" indent="-571500">
              <a:buAutoNum type="romanUcPeriod"/>
            </a:pPr>
            <a:r>
              <a:rPr lang="en-US" sz="2600" dirty="0" smtClean="0"/>
              <a:t>Simple Data Manipulation – Vectors </a:t>
            </a:r>
          </a:p>
          <a:p>
            <a:pPr marL="571500" indent="-571500">
              <a:buAutoNum type="romanUcPeriod"/>
            </a:pPr>
            <a:r>
              <a:rPr lang="en-US" sz="2600" dirty="0" smtClean="0"/>
              <a:t>Matrices and Arrays</a:t>
            </a:r>
          </a:p>
          <a:p>
            <a:pPr marL="571500" indent="-571500">
              <a:buAutoNum type="romanUcPeriod"/>
            </a:pPr>
            <a:r>
              <a:rPr lang="en-US" sz="2600" dirty="0" smtClean="0"/>
              <a:t>Lists and Data Frames</a:t>
            </a:r>
          </a:p>
          <a:p>
            <a:pPr marL="571500" indent="-571500">
              <a:buNone/>
            </a:pPr>
            <a:endParaRPr lang="en-US" sz="2600" dirty="0" smtClean="0"/>
          </a:p>
          <a:p>
            <a:pPr marL="571500" indent="-571500">
              <a:buNone/>
            </a:pP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Inputs &amp; Outputs</a:t>
            </a:r>
          </a:p>
        </p:txBody>
      </p:sp>
    </p:spTree>
    <p:extLst>
      <p:ext uri="{BB962C8B-B14F-4D97-AF65-F5344CB8AC3E}">
        <p14:creationId xmlns:p14="http://schemas.microsoft.com/office/powerpoint/2010/main" val="4224127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II. Data – Inputs &amp; Outputs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Section, we will explore options for data I/O (inputs and outputs):</a:t>
            </a:r>
          </a:p>
          <a:p>
            <a:pPr lvl="1"/>
            <a:r>
              <a:rPr lang="en-US" dirty="0" smtClean="0"/>
              <a:t>Learn how to read data from files</a:t>
            </a:r>
          </a:p>
          <a:p>
            <a:pPr lvl="1"/>
            <a:r>
              <a:rPr lang="en-US" dirty="0" smtClean="0"/>
              <a:t>Import/export with other software</a:t>
            </a:r>
          </a:p>
          <a:p>
            <a:pPr lvl="1"/>
            <a:r>
              <a:rPr lang="en-US" dirty="0" smtClean="0"/>
              <a:t>Use data from R packages</a:t>
            </a:r>
          </a:p>
          <a:p>
            <a:pPr lvl="1"/>
            <a:r>
              <a:rPr lang="en-US" dirty="0" smtClean="0"/>
              <a:t>Export data</a:t>
            </a:r>
          </a:p>
          <a:p>
            <a:r>
              <a:rPr lang="en-US" dirty="0" smtClean="0"/>
              <a:t>We will learn about the actual data (object) types in the next section.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II.  Data – I/O: Data From Files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easiest way to get data into R is from a text file.</a:t>
            </a:r>
          </a:p>
          <a:p>
            <a:r>
              <a:rPr lang="en-US" sz="2400" dirty="0" smtClean="0"/>
              <a:t>The basic function for reading in data (assumes data is in a table form – rows and columns) is: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 smtClean="0"/>
              <a:t>Let’s look at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en-US" sz="2400" dirty="0" smtClean="0"/>
              <a:t> for this function: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en-US" sz="2400" dirty="0" smtClean="0"/>
              <a:t> gives information on column headers (or titles) and type of separator (tab, comma, etc.).</a:t>
            </a:r>
          </a:p>
          <a:p>
            <a:r>
              <a:rPr lang="en-US" sz="2400" dirty="0" smtClean="0"/>
              <a:t>Reads a data file that is in a table form:</a:t>
            </a:r>
          </a:p>
          <a:p>
            <a:pPr lvl="1"/>
            <a:r>
              <a:rPr lang="en-US" sz="2400" dirty="0" smtClean="0"/>
              <a:t>Rows are observations (points or cases)</a:t>
            </a:r>
          </a:p>
          <a:p>
            <a:pPr lvl="1"/>
            <a:r>
              <a:rPr lang="en-US" sz="2400" dirty="0" smtClean="0"/>
              <a:t>Columns are variables (fields or characteristics)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II.  Data – I/O: Data From Files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some other useful related functions for reading in table-like data files.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read.csv()</a:t>
            </a:r>
            <a:r>
              <a:rPr lang="en-US" sz="2400" dirty="0" smtClean="0"/>
              <a:t> is for comma separated files.</a:t>
            </a:r>
          </a:p>
          <a:p>
            <a:pPr lvl="1"/>
            <a:r>
              <a:rPr lang="en-US" sz="2400" dirty="0" smtClean="0"/>
              <a:t>Most statistical software programs and databases will export or record data in this type of format.</a:t>
            </a:r>
          </a:p>
          <a:p>
            <a:pPr lvl="1"/>
            <a:r>
              <a:rPr lang="en-US" sz="2400" dirty="0" smtClean="0"/>
              <a:t>Microsoft Excel will read and write files in this format.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read.delim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is for files with other separators, such as TAB or space.</a:t>
            </a:r>
          </a:p>
          <a:p>
            <a:r>
              <a:rPr lang="en-US" sz="2400" dirty="0" smtClean="0"/>
              <a:t>See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en-US" sz="2400" dirty="0" smtClean="0"/>
              <a:t> on these functions for arguments to give information about column/row labels,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II.  Data – I/O: Data From Files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See the </a:t>
            </a:r>
            <a:r>
              <a:rPr lang="en-US" sz="2800" i="1" dirty="0" smtClean="0"/>
              <a:t>R Data Import/Export </a:t>
            </a:r>
            <a:r>
              <a:rPr lang="en-US" sz="2800" dirty="0" smtClean="0"/>
              <a:t>manual on the CRAN website for more information on data I/O.</a:t>
            </a:r>
          </a:p>
          <a:p>
            <a:r>
              <a:rPr lang="en-US" sz="2800" dirty="0" smtClean="0"/>
              <a:t>You can access this from the </a:t>
            </a:r>
            <a:r>
              <a:rPr lang="en-US" sz="2800" b="1" dirty="0" smtClean="0">
                <a:solidFill>
                  <a:srgbClr val="FF0000"/>
                </a:solidFill>
              </a:rPr>
              <a:t>Help</a:t>
            </a:r>
            <a:r>
              <a:rPr lang="en-US" sz="2800" dirty="0" smtClean="0"/>
              <a:t> … </a:t>
            </a:r>
            <a:r>
              <a:rPr lang="en-US" sz="2800" b="1" dirty="0" smtClean="0">
                <a:solidFill>
                  <a:srgbClr val="FF0000"/>
                </a:solidFill>
              </a:rPr>
              <a:t>Manuals (in PDF)</a:t>
            </a:r>
            <a:r>
              <a:rPr lang="en-US" sz="2800" dirty="0" smtClean="0"/>
              <a:t> menu. </a:t>
            </a:r>
            <a:endParaRPr lang="en-US" sz="2800" dirty="0" smtClean="0"/>
          </a:p>
          <a:p>
            <a:r>
              <a:rPr lang="en-US" sz="2800" dirty="0" smtClean="0"/>
              <a:t>In R Studio… go to the </a:t>
            </a:r>
            <a:r>
              <a:rPr lang="en-US" sz="2800" b="1" dirty="0" smtClean="0">
                <a:solidFill>
                  <a:srgbClr val="FF0000"/>
                </a:solidFill>
              </a:rPr>
              <a:t>Help</a:t>
            </a:r>
            <a:r>
              <a:rPr lang="en-US" sz="2800" dirty="0" smtClean="0"/>
              <a:t>… </a:t>
            </a:r>
            <a:r>
              <a:rPr lang="en-US" sz="2800" b="1" dirty="0" smtClean="0">
                <a:solidFill>
                  <a:srgbClr val="FF0000"/>
                </a:solidFill>
              </a:rPr>
              <a:t>R Help </a:t>
            </a:r>
            <a:r>
              <a:rPr lang="en-US" sz="2800" dirty="0" smtClean="0"/>
              <a:t>menu. </a:t>
            </a:r>
            <a:endParaRPr lang="en-US" sz="2800" dirty="0" smtClean="0"/>
          </a:p>
          <a:p>
            <a:r>
              <a:rPr lang="en-US" sz="2800" dirty="0" smtClean="0"/>
              <a:t>Let’s look at that now…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II.  Data – I/O: Other Software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are some functions that can be used to connect with other software packages.</a:t>
            </a:r>
          </a:p>
          <a:p>
            <a:r>
              <a:rPr lang="en-US" sz="2800" dirty="0" smtClean="0"/>
              <a:t>Options for importing/exporting are (requires the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foreign</a:t>
            </a:r>
            <a:r>
              <a:rPr lang="en-US" sz="2800" dirty="0" smtClean="0"/>
              <a:t> package):</a:t>
            </a:r>
          </a:p>
          <a:p>
            <a:pPr lvl="1"/>
            <a:r>
              <a:rPr lang="en-US" sz="2400" dirty="0" smtClean="0"/>
              <a:t>Minitab portable worksheet: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read.mtp()</a:t>
            </a:r>
          </a:p>
          <a:p>
            <a:pPr lvl="1"/>
            <a:r>
              <a:rPr lang="en-US" sz="2400" dirty="0" smtClean="0"/>
              <a:t>SAS Transport format: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read.export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400" dirty="0" smtClean="0"/>
              <a:t>SPSS save and export: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read.spss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400" dirty="0" smtClean="0"/>
              <a:t>Stata .</a:t>
            </a:r>
            <a:r>
              <a:rPr lang="en-US" sz="2400" dirty="0" err="1" smtClean="0"/>
              <a:t>dta</a:t>
            </a:r>
            <a:r>
              <a:rPr lang="en-US" sz="2400" dirty="0" smtClean="0"/>
              <a:t> files: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800" dirty="0" smtClean="0"/>
              <a:t>See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package for robust data I/O.</a:t>
            </a: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II.  Data – I/O: Exporting Data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basic function for exporting data to a file is the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sz="2800" dirty="0" smtClean="0"/>
              <a:t> function.</a:t>
            </a:r>
          </a:p>
          <a:p>
            <a:r>
              <a:rPr lang="en-US" sz="2800" dirty="0" smtClean="0"/>
              <a:t>This function writes out a table to a text file.</a:t>
            </a:r>
          </a:p>
          <a:p>
            <a:r>
              <a:rPr lang="en-US" sz="2800" dirty="0" smtClean="0"/>
              <a:t>The function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adds row and/or column labels to the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II.  Data – I/O: </a:t>
            </a:r>
            <a:r>
              <a:rPr lang="en-US" sz="3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Rdata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we just discussed is mostly used to get data from R that will then be used in other software, like Excel.</a:t>
            </a:r>
          </a:p>
          <a:p>
            <a:r>
              <a:rPr lang="en-US" sz="2400" dirty="0" smtClean="0"/>
              <a:t>Remember that you can save data in a special file called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Rdata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Saves more than one object – saves the workspace.</a:t>
            </a:r>
          </a:p>
          <a:p>
            <a:pPr lvl="1"/>
            <a:r>
              <a:rPr lang="en-US" sz="2400" dirty="0" smtClean="0"/>
              <a:t>Use the menu to save the data</a:t>
            </a:r>
          </a:p>
          <a:p>
            <a:pPr lvl="1"/>
            <a:r>
              <a:rPr lang="en-US" sz="2400" dirty="0" smtClean="0"/>
              <a:t>Can load the workspace using the menu</a:t>
            </a:r>
          </a:p>
          <a:p>
            <a:r>
              <a:rPr lang="en-US" sz="2400" dirty="0" smtClean="0"/>
              <a:t>Uses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save()</a:t>
            </a:r>
            <a:r>
              <a:rPr lang="en-US" sz="2400" dirty="0" smtClean="0"/>
              <a:t> function – with optional arguments specifying a list of objects to save.</a:t>
            </a:r>
          </a:p>
          <a:p>
            <a:r>
              <a:rPr lang="en-US" sz="2400" dirty="0" smtClean="0"/>
              <a:t>The data can be read back into R using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load()</a:t>
            </a:r>
            <a:r>
              <a:rPr lang="en-US" sz="2400" dirty="0" smtClean="0"/>
              <a:t> function.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II.  Data – I/O: Data Sets in R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R packages come with data sets that you can use to practice or for examples.</a:t>
            </a:r>
          </a:p>
          <a:p>
            <a:r>
              <a:rPr lang="en-US" sz="2800" dirty="0" smtClean="0"/>
              <a:t>To list all data sets in a package use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data() </a:t>
            </a:r>
            <a:r>
              <a:rPr lang="en-US" sz="2800" dirty="0" smtClean="0"/>
              <a:t>to list all available data sets.</a:t>
            </a:r>
          </a:p>
          <a:p>
            <a:pPr lvl="1"/>
            <a:r>
              <a:rPr lang="en-US" sz="2400" dirty="0" smtClean="0"/>
              <a:t>Depends on what is loaded.</a:t>
            </a:r>
          </a:p>
          <a:p>
            <a:r>
              <a:rPr lang="en-US" sz="2400" dirty="0" smtClean="0"/>
              <a:t>The data should be available once the packages are loaded.</a:t>
            </a:r>
          </a:p>
          <a:p>
            <a:r>
              <a:rPr lang="en-US" sz="2400" b="1" u="sng" dirty="0" smtClean="0"/>
              <a:t>Try this…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data()</a:t>
            </a:r>
            <a:r>
              <a:rPr lang="en-US" sz="2400" dirty="0" smtClean="0"/>
              <a:t> to see your available data sets</a:t>
            </a:r>
          </a:p>
          <a:p>
            <a:pPr lvl="1"/>
            <a:r>
              <a:rPr lang="en-US" sz="2400" dirty="0" smtClean="0"/>
              <a:t>The following shows the data in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lattice</a:t>
            </a:r>
            <a:r>
              <a:rPr lang="en-US" sz="2400" dirty="0" smtClean="0"/>
              <a:t> package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data(package = "lattice")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09800"/>
            <a:ext cx="4873466" cy="374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II.  Data – I/O: Getting Data Out of 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722437"/>
            <a:ext cx="3657600" cy="4525963"/>
          </a:xfrm>
        </p:spPr>
        <p:txBody>
          <a:bodyPr/>
          <a:lstStyle/>
          <a:p>
            <a:r>
              <a:rPr lang="en-US" sz="2000" dirty="0" smtClean="0"/>
              <a:t>You can get information on the data sets using the help function.</a:t>
            </a:r>
          </a:p>
          <a:p>
            <a:r>
              <a:rPr lang="en-US" sz="1800" b="1" u="sng" dirty="0" smtClean="0"/>
              <a:t>Try this </a:t>
            </a:r>
            <a:r>
              <a:rPr lang="en-US" sz="1800" dirty="0" smtClean="0"/>
              <a:t>…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Load the package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library(lattice)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help(barley)</a:t>
            </a:r>
          </a:p>
          <a:p>
            <a:r>
              <a:rPr lang="en-US" sz="2000" dirty="0" smtClean="0"/>
              <a:t>You will get a help file.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Note that the name of the package is at the top.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2971800"/>
            <a:ext cx="83820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– Part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sz="2600" dirty="0" smtClean="0"/>
              <a:t>Probability Distributions</a:t>
            </a:r>
          </a:p>
          <a:p>
            <a:pPr marL="571500" indent="-571500">
              <a:buAutoNum type="romanUcPeriod"/>
            </a:pPr>
            <a:r>
              <a:rPr lang="en-US" sz="2600" dirty="0" smtClean="0"/>
              <a:t>Basic Models</a:t>
            </a:r>
          </a:p>
          <a:p>
            <a:pPr marL="571500" indent="-571500">
              <a:buFont typeface="Wingdings" pitchFamily="2" charset="2"/>
              <a:buAutoNum type="romanUcPeriod"/>
            </a:pPr>
            <a:r>
              <a:rPr lang="en-US" sz="2600" dirty="0" smtClean="0"/>
              <a:t>Graphics in R</a:t>
            </a:r>
          </a:p>
          <a:p>
            <a:pPr marL="571500" indent="-571500">
              <a:buAutoNum type="romanUcPeriod"/>
            </a:pPr>
            <a:r>
              <a:rPr lang="en-US" sz="2600" dirty="0" smtClean="0"/>
              <a:t>Loops and Conditional Execution</a:t>
            </a:r>
          </a:p>
          <a:p>
            <a:pPr marL="571500" indent="-571500">
              <a:buNone/>
            </a:pPr>
            <a:endParaRPr lang="en-US" sz="2600" dirty="0" smtClean="0"/>
          </a:p>
          <a:p>
            <a:pPr marL="571500" indent="-571500">
              <a:buNone/>
            </a:pPr>
            <a:endParaRPr lang="en-US" sz="2400" i="1" dirty="0" smtClean="0"/>
          </a:p>
          <a:p>
            <a:pPr marL="571500" indent="-571500">
              <a:buNone/>
            </a:pPr>
            <a:endParaRPr lang="en-US" sz="2400" i="1" dirty="0" smtClean="0"/>
          </a:p>
          <a:p>
            <a:pPr marL="571500" indent="-571500">
              <a:buNone/>
            </a:pP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II.  Data – I/O: Data Sets in R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useful function to understand the contents and structure of a data object is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  <a:r>
              <a:rPr lang="en-US" sz="2400" dirty="0" smtClean="0"/>
              <a:t> function.</a:t>
            </a:r>
          </a:p>
          <a:p>
            <a:r>
              <a:rPr lang="en-US" sz="2400" dirty="0" smtClean="0"/>
              <a:t>This produces different results, depending on the type of object or variable.</a:t>
            </a:r>
          </a:p>
          <a:p>
            <a:r>
              <a:rPr lang="en-US" sz="2400" dirty="0" smtClean="0"/>
              <a:t>You can also type the name of the data and the contents will appear in the command window.</a:t>
            </a:r>
          </a:p>
          <a:p>
            <a:r>
              <a:rPr lang="en-US" sz="2400" u="sng" dirty="0" smtClean="0"/>
              <a:t>Try this</a:t>
            </a:r>
            <a:r>
              <a:rPr lang="en-US" sz="2400" dirty="0" smtClean="0"/>
              <a:t>…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summary(barley)</a:t>
            </a:r>
          </a:p>
          <a:p>
            <a:r>
              <a:rPr lang="en-US" sz="2400" dirty="0" smtClean="0"/>
              <a:t>Now </a:t>
            </a:r>
            <a:r>
              <a:rPr lang="en-US" sz="2400" u="sng" dirty="0" smtClean="0"/>
              <a:t>try this</a:t>
            </a:r>
            <a:r>
              <a:rPr lang="en-US" sz="2400" dirty="0" smtClean="0"/>
              <a:t>…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barley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II.  Data – I/O: Data Sets in 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summary(barley)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yield            variety     year                 site 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Min.   :14.43   </a:t>
            </a:r>
            <a:r>
              <a:rPr lang="en-US" sz="16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Svansota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:12   1932:60   Grand Rapids   :20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1st Qu.:26.88   No. 462  :12   1931:60   Duluth         :20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Median :32.87   Manchuria:12             University Farm:20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Mean   :34.42   No. 475  :12             Morris         :20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3rd Qu.:41.40   Velvet   :12             Crookston      :20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Max.   :65.77   </a:t>
            </a:r>
            <a:r>
              <a:rPr lang="en-US" sz="16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Peatland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:12             Waseca         :20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(Other)  :48                                 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endParaRPr lang="en-US" sz="16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II.  Data – I/O: Data Sets in 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barley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yield          variety year            site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  27.00000        Manchuria 1931 University Farm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  48.86667        Manchuria 1931          Waseca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  27.43334        Manchuria 1931          Morris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   39.93333        Manchuria 1931       Crookston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   32.96667        Manchuria 1931    Grand Rapids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   28.96667        Manchuria 1931          Duluth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7   43.06666          </a:t>
            </a:r>
            <a:r>
              <a:rPr lang="en-US" sz="16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Glabron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1931 University Farm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8   55.20000          </a:t>
            </a:r>
            <a:r>
              <a:rPr lang="en-US" sz="16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Glabron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1931          Waseca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9   28.76667          </a:t>
            </a:r>
            <a:r>
              <a:rPr lang="en-US" sz="16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Glabron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1931          Morris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10  38.13333          </a:t>
            </a:r>
            <a:r>
              <a:rPr lang="en-US" sz="16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Glabron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1931       Crookston</a:t>
            </a:r>
          </a:p>
          <a:p>
            <a:pPr>
              <a:buAutoNum type="arabicPlain" startAt="11"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29.13333          </a:t>
            </a:r>
            <a:r>
              <a:rPr lang="en-US" sz="16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Glabron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1931    Grand Rapids</a:t>
            </a: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6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II.  Data – I/O: Data Sets in R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other useful functions to understand the data and object in the workspace are:</a:t>
            </a: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: Provides the names of the observations (or cases) and the variables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dim()</a:t>
            </a:r>
            <a:r>
              <a:rPr lang="en-US" sz="2400" dirty="0" smtClean="0"/>
              <a:t>: Provides the number of rows and columns</a:t>
            </a:r>
          </a:p>
          <a:p>
            <a:r>
              <a:rPr lang="en-US" sz="2800" b="1" u="sng" dirty="0" smtClean="0"/>
              <a:t>Try this </a:t>
            </a:r>
            <a:r>
              <a:rPr lang="en-US" sz="2800" dirty="0" smtClean="0"/>
              <a:t>…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(barley)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dim(barley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head(barley)		# First ?? rows</a:t>
            </a:r>
          </a:p>
          <a:p>
            <a:pPr lvl="1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ail(barley)		# Last ?? rows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II.  Data – I/O: Data Sets in 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(barley)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[1] "1"   "2"   "3"   "4"   "5"   "6"   "7"   "8"   "9"   "10"  "11"  "12"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[13] "13"  "14"  "15"  "16"  "17"  "18"  "19"  "20"  "21"  "22"  "23"  "24"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[25] "25"  "26"  "27"  "28"  "29"  "30"  "31"  "32"  "33"  "34"  "35"  "36"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[37] "37"  "38"  "39"  "40"  "41"  "42"  "43"  "44"  "45"  "46"  "47"  "48"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[49] "49"  "50"  "51"  "52"  "53"  "54"  "55"  "56"  "57"  "58"  "59"  "60"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[61] "61"  "62"  "63"  "64"  "65"  "66"  "67"  "68"  "69"  "70"  "71"  "72"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[73] "73"  "74"  "75"  "76"  "77"  "78"  "79"  "80"  "81"  "82"  "83"  "84"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[85] "85"  "86"  "87"  "88"  "89"  "90"  "91"  "92"  "93"  "94"  "95"  "96" 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[97] "97"  "98"  "99"  "100" "101" "102" "103" "104" "105" "106" "107" "108"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[109] "109" "110" "111" "112" "113" "114" "115" "116" "117" "118" "119" "120"</a:t>
            </a:r>
          </a:p>
          <a:p>
            <a:pPr>
              <a:buNone/>
            </a:pPr>
            <a:endParaRPr lang="en-US" sz="12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"yield"   "variety" "year"    "site"   </a:t>
            </a:r>
          </a:p>
          <a:p>
            <a:pPr>
              <a:buNone/>
            </a:pPr>
            <a:endParaRPr lang="en-US" sz="12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dim(barley)       # Number of rows and columns in barley data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120   4</a:t>
            </a:r>
          </a:p>
          <a:p>
            <a:pPr>
              <a:buNone/>
            </a:pPr>
            <a:r>
              <a:rPr lang="en-US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endParaRPr lang="en-US" sz="12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 in R</a:t>
            </a:r>
          </a:p>
        </p:txBody>
      </p:sp>
    </p:spTree>
    <p:extLst>
      <p:ext uri="{BB962C8B-B14F-4D97-AF65-F5344CB8AC3E}">
        <p14:creationId xmlns:p14="http://schemas.microsoft.com/office/powerpoint/2010/main" val="28820225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Data Objects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Section, we will cover:</a:t>
            </a:r>
          </a:p>
          <a:p>
            <a:pPr lvl="1"/>
            <a:r>
              <a:rPr lang="en-US" dirty="0" smtClean="0"/>
              <a:t>Data objects in R</a:t>
            </a:r>
          </a:p>
          <a:p>
            <a:pPr lvl="2"/>
            <a:r>
              <a:rPr lang="en-US" dirty="0" smtClean="0"/>
              <a:t>Vectors</a:t>
            </a:r>
          </a:p>
          <a:p>
            <a:pPr lvl="2"/>
            <a:r>
              <a:rPr lang="en-US" dirty="0" smtClean="0"/>
              <a:t>Matrices</a:t>
            </a:r>
          </a:p>
          <a:p>
            <a:pPr lvl="2"/>
            <a:r>
              <a:rPr lang="en-US" dirty="0" smtClean="0"/>
              <a:t>Data frames</a:t>
            </a:r>
          </a:p>
          <a:p>
            <a:pPr lvl="2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R as an object-oriented language</a:t>
            </a:r>
          </a:p>
          <a:p>
            <a:r>
              <a:rPr lang="en-US" dirty="0" smtClean="0"/>
              <a:t>We will cover specific objects in greater detail later.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The basic types of data objects in R are:</a:t>
            </a:r>
          </a:p>
          <a:p>
            <a:pPr lvl="1"/>
            <a:r>
              <a:rPr lang="en-US" sz="2400" dirty="0" smtClean="0">
                <a:latin typeface="+mn-lt"/>
              </a:rPr>
              <a:t>Vectors – single rows or columns of data</a:t>
            </a:r>
          </a:p>
          <a:p>
            <a:pPr lvl="1"/>
            <a:r>
              <a:rPr lang="en-US" sz="2400" dirty="0" smtClean="0">
                <a:latin typeface="+mn-lt"/>
              </a:rPr>
              <a:t>Matrices – tables with rows and columns</a:t>
            </a:r>
          </a:p>
          <a:p>
            <a:pPr lvl="1"/>
            <a:r>
              <a:rPr lang="en-US" sz="2400" dirty="0" smtClean="0">
                <a:latin typeface="+mn-lt"/>
              </a:rPr>
              <a:t>Data frames – special tables</a:t>
            </a:r>
          </a:p>
          <a:p>
            <a:pPr lvl="1"/>
            <a:r>
              <a:rPr lang="en-US" sz="2400" dirty="0" smtClean="0">
                <a:latin typeface="+mn-lt"/>
              </a:rPr>
              <a:t>Lists – more structured tables</a:t>
            </a:r>
          </a:p>
          <a:p>
            <a:r>
              <a:rPr lang="en-US" sz="2400" dirty="0" smtClean="0">
                <a:latin typeface="+mn-lt"/>
              </a:rPr>
              <a:t>A data object has a variable name and content (the data values).</a:t>
            </a:r>
          </a:p>
          <a:p>
            <a:r>
              <a:rPr lang="en-US" sz="2400" dirty="0" smtClean="0">
                <a:latin typeface="+mn-lt"/>
              </a:rPr>
              <a:t>For example,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barley</a:t>
            </a:r>
            <a:r>
              <a:rPr lang="en-US" sz="2400" dirty="0" smtClean="0">
                <a:latin typeface="+mn-lt"/>
              </a:rPr>
              <a:t> is the variable name for a data frame object that contains values for the yield based on year and type.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 Data Objects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42605"/>
            <a:ext cx="8229600" cy="3992563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Data objects in R also have characteristics or attributes associated with </a:t>
            </a:r>
            <a:r>
              <a:rPr lang="en-US" sz="2400" dirty="0" smtClean="0">
                <a:latin typeface="+mn-lt"/>
              </a:rPr>
              <a:t>them, depending on object type and class.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Class – more on this later</a:t>
            </a:r>
          </a:p>
          <a:p>
            <a:pPr lvl="1"/>
            <a:r>
              <a:rPr lang="en-US" sz="2000" dirty="0" smtClean="0">
                <a:latin typeface="+mn-lt"/>
              </a:rPr>
              <a:t>Dimensions – number of rows and columns</a:t>
            </a:r>
          </a:p>
          <a:p>
            <a:pPr lvl="1"/>
            <a:r>
              <a:rPr lang="en-US" sz="2000" dirty="0" smtClean="0">
                <a:latin typeface="+mn-lt"/>
              </a:rPr>
              <a:t>Labels – for rows and columns</a:t>
            </a:r>
          </a:p>
          <a:p>
            <a:pPr lvl="1"/>
            <a:r>
              <a:rPr lang="en-US" sz="2000" dirty="0" smtClean="0">
                <a:latin typeface="+mn-lt"/>
              </a:rPr>
              <a:t>More …</a:t>
            </a:r>
          </a:p>
          <a:p>
            <a:r>
              <a:rPr lang="en-US" sz="2400" dirty="0" smtClean="0">
                <a:latin typeface="+mn-lt"/>
              </a:rPr>
              <a:t>Type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?attributes </a:t>
            </a:r>
            <a:r>
              <a:rPr lang="en-US" sz="2400" dirty="0" smtClean="0">
                <a:latin typeface="+mn-lt"/>
              </a:rPr>
              <a:t>to look at the documentation</a:t>
            </a:r>
          </a:p>
          <a:p>
            <a:r>
              <a:rPr lang="en-US" sz="2400" b="1" u="sng" dirty="0" smtClean="0">
                <a:latin typeface="+mn-lt"/>
              </a:rPr>
              <a:t>Try this example</a:t>
            </a:r>
            <a:r>
              <a:rPr lang="en-US" sz="2400" dirty="0" smtClean="0">
                <a:latin typeface="+mn-lt"/>
              </a:rPr>
              <a:t>, copy/paste from the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en-US" sz="2400" dirty="0" smtClean="0">
                <a:latin typeface="+mn-lt"/>
              </a:rPr>
              <a:t>…</a:t>
            </a:r>
          </a:p>
          <a:p>
            <a:pPr lvl="1"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= 1:3, pi = pi) </a:t>
            </a:r>
          </a:p>
          <a:p>
            <a:pPr lvl="1">
              <a:buNone/>
            </a:pP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simple </a:t>
            </a: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w/ </a:t>
            </a: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dimnames</a:t>
            </a:r>
            <a:endParaRPr lang="fr-FR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attributes</a:t>
            </a:r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u="sng" dirty="0" smtClean="0">
                <a:latin typeface="+mn-lt"/>
              </a:rPr>
              <a:t>Results</a:t>
            </a:r>
            <a:r>
              <a:rPr lang="en-US" sz="2200" dirty="0" smtClean="0">
                <a:latin typeface="+mn-lt"/>
              </a:rPr>
              <a:t> …</a:t>
            </a:r>
            <a:endParaRPr lang="en-US" sz="2200" dirty="0" smtClean="0">
              <a:latin typeface="+mn-lt"/>
            </a:endParaRP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attributes(barley)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$names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"yield"   "variety" "year"    "site"   </a:t>
            </a:r>
          </a:p>
          <a:p>
            <a:pPr lvl="1">
              <a:buNone/>
            </a:pPr>
            <a:endParaRPr 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row.names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[1] "1"   "2"   "3"   "4"   "5"   "6"   "7"   "8"   "9"   "10"  "11"  "12"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[13] "13"  "14"  "15"  "16"  "17"  "18"  "19"  "20"  "21"  "22"  "23"  "24"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[25] "25"  "26"  "27"  "28"  "29"  "30"  "31"  "32"  "33"  "34"  "35"  "36"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[37] "37"  "38"  "39"  "40"  "41"  "42"  "43"  "44"  "45"  "46"  "47"  "48"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[49] "49"  "50"  "51"  "52"  "53"  "54"  "55"  "56"  "57"  "58"  "59"  "60"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[61] "61"  "62"  "63"  "64"  "65"  "66"  "67"  "68"  "69"  "70"  "71"  "72"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[73] "73"  "74"  "75"  "76"  "77"  "78"  "79"  "80"  "81"  "82"  "83"  "84"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[85] "85"  "86"  "87"  "88"  "89"  "90"  "91"  "92"  "93"  "94"  "95"  "96"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[97] "97"  "98"  "99"  "100" "101" "102" "103" "104" "105" "106" "107" "108"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[109] "109" "110" "111" "112" "113" "114" "115" "116" "117" "118" "119" "120"</a:t>
            </a:r>
          </a:p>
          <a:p>
            <a:pPr lvl="1">
              <a:buNone/>
            </a:pPr>
            <a:endParaRPr 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$class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endParaRPr lang="en-US" sz="1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Notation Conventions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4560" y="1488757"/>
            <a:ext cx="7772400" cy="4906963"/>
          </a:xfrm>
        </p:spPr>
        <p:txBody>
          <a:bodyPr/>
          <a:lstStyle/>
          <a:p>
            <a:pPr marL="571500" indent="-571500"/>
            <a:r>
              <a:rPr lang="en-US" sz="2200" dirty="0" smtClean="0"/>
              <a:t>Examples of commands that you can enter directly in the R command window will be shown in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Courier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2200" b="1" dirty="0" smtClean="0">
                <a:solidFill>
                  <a:srgbClr val="000000"/>
                </a:solidFill>
              </a:rPr>
              <a:t>,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bold</a:t>
            </a:r>
            <a:r>
              <a:rPr lang="en-US" sz="2200" b="1" dirty="0" smtClean="0">
                <a:solidFill>
                  <a:srgbClr val="000000"/>
                </a:solidFill>
              </a:rPr>
              <a:t>,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200" dirty="0" smtClean="0"/>
              <a:t>.</a:t>
            </a:r>
          </a:p>
          <a:p>
            <a:pPr marL="571500" indent="-571500"/>
            <a:r>
              <a:rPr lang="en-US" sz="2200" dirty="0" smtClean="0"/>
              <a:t>Words in </a:t>
            </a:r>
            <a:r>
              <a:rPr lang="en-US" sz="22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Courier font</a:t>
            </a:r>
            <a:r>
              <a:rPr lang="en-US" sz="2200" b="1" i="1" dirty="0" smtClean="0">
                <a:solidFill>
                  <a:srgbClr val="000000"/>
                </a:solidFill>
              </a:rPr>
              <a:t>,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bold</a:t>
            </a:r>
            <a:r>
              <a:rPr lang="en-US" sz="2200" b="1" i="1" dirty="0" smtClean="0">
                <a:solidFill>
                  <a:srgbClr val="000000"/>
                </a:solidFill>
              </a:rPr>
              <a:t>,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2200" b="1" i="1" dirty="0" smtClean="0">
                <a:solidFill>
                  <a:srgbClr val="000000"/>
                </a:solidFill>
                <a:latin typeface="Courier" pitchFamily="49" charset="0"/>
              </a:rPr>
              <a:t>,</a:t>
            </a:r>
            <a:r>
              <a:rPr lang="en-US" sz="2200" b="1" i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italics</a:t>
            </a:r>
            <a:r>
              <a:rPr lang="en-US" sz="2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dirty="0" smtClean="0"/>
              <a:t>indicate a place-holder for a </a:t>
            </a:r>
            <a:r>
              <a:rPr lang="en-US" sz="2200" i="1" dirty="0" smtClean="0"/>
              <a:t>variable</a:t>
            </a:r>
            <a:r>
              <a:rPr lang="en-US" sz="2200" dirty="0" smtClean="0"/>
              <a:t>, </a:t>
            </a:r>
            <a:r>
              <a:rPr lang="en-US" sz="2200" i="1" dirty="0" smtClean="0"/>
              <a:t>filename</a:t>
            </a:r>
            <a:r>
              <a:rPr lang="en-US" sz="2200" dirty="0" smtClean="0"/>
              <a:t>, </a:t>
            </a:r>
            <a:r>
              <a:rPr lang="en-US" sz="2200" i="1" dirty="0" smtClean="0"/>
              <a:t>function name</a:t>
            </a:r>
            <a:r>
              <a:rPr lang="en-US" sz="2200" dirty="0" smtClean="0"/>
              <a:t>, etc. </a:t>
            </a:r>
          </a:p>
          <a:p>
            <a:pPr marL="971550" lvl="1" indent="-571500"/>
            <a:r>
              <a:rPr lang="en-US" sz="2200" dirty="0" smtClean="0"/>
              <a:t>This is something you specify. </a:t>
            </a:r>
          </a:p>
          <a:p>
            <a:pPr marL="571500" indent="-571500"/>
            <a:r>
              <a:rPr lang="en-US" sz="2200" dirty="0" smtClean="0"/>
              <a:t>References to pull-down menu items will be shown in </a:t>
            </a:r>
            <a:r>
              <a:rPr lang="en-US" sz="2200" b="1" dirty="0" smtClean="0">
                <a:solidFill>
                  <a:srgbClr val="FF0000"/>
                </a:solidFill>
              </a:rPr>
              <a:t>this </a:t>
            </a:r>
            <a:r>
              <a:rPr lang="en-US" sz="2200" b="1" dirty="0" smtClean="0">
                <a:solidFill>
                  <a:srgbClr val="FF0000"/>
                </a:solidFill>
              </a:rPr>
              <a:t>font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FF0000"/>
                </a:solidFill>
              </a:rPr>
              <a:t>bold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FF0000"/>
                </a:solidFill>
              </a:rPr>
              <a:t>red</a:t>
            </a:r>
            <a:r>
              <a:rPr lang="en-US" sz="2200" dirty="0" smtClean="0"/>
              <a:t> with the first letter capitalized</a:t>
            </a:r>
            <a:r>
              <a:rPr lang="en-US" sz="2200" dirty="0" smtClean="0"/>
              <a:t>.</a:t>
            </a:r>
          </a:p>
          <a:p>
            <a:pPr marL="571500" indent="-571500"/>
            <a:endParaRPr lang="en-US" sz="2200" dirty="0"/>
          </a:p>
          <a:p>
            <a:pPr marL="571500" indent="-571500"/>
            <a:r>
              <a:rPr lang="en-US" sz="2200" dirty="0" smtClean="0"/>
              <a:t>Followed for the most part in the slides.</a:t>
            </a: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0" y="6400800"/>
            <a:ext cx="76200" cy="45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n-lt"/>
              </a:rPr>
              <a:t>The attributes and content type are important in analysis. </a:t>
            </a:r>
          </a:p>
          <a:p>
            <a:r>
              <a:rPr lang="en-US" sz="2800" dirty="0" smtClean="0">
                <a:latin typeface="+mn-lt"/>
              </a:rPr>
              <a:t>For example, a variable that takes a value of the set of {1, 2, 3} could be interpreted as</a:t>
            </a:r>
          </a:p>
          <a:p>
            <a:pPr lvl="1"/>
            <a:r>
              <a:rPr lang="en-US" sz="2400" dirty="0" smtClean="0">
                <a:latin typeface="+mn-lt"/>
              </a:rPr>
              <a:t>Integers – say the count of some entity</a:t>
            </a:r>
          </a:p>
          <a:p>
            <a:pPr lvl="1"/>
            <a:r>
              <a:rPr lang="en-US" sz="2400" dirty="0" smtClean="0">
                <a:latin typeface="+mn-lt"/>
              </a:rPr>
              <a:t>Categorical – coding of something like {Dem, Rep, </a:t>
            </a:r>
            <a:r>
              <a:rPr lang="en-US" sz="2400" dirty="0" err="1" smtClean="0">
                <a:latin typeface="+mn-lt"/>
              </a:rPr>
              <a:t>Ind</a:t>
            </a:r>
            <a:r>
              <a:rPr lang="en-US" sz="2400" dirty="0" smtClean="0">
                <a:latin typeface="+mn-lt"/>
              </a:rPr>
              <a:t>}</a:t>
            </a:r>
          </a:p>
          <a:p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latin typeface="+mn-lt"/>
              </a:rPr>
              <a:t>analysis will likely be different.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A vector object (more later) has </a:t>
            </a:r>
            <a:r>
              <a:rPr lang="en-US" sz="2400" dirty="0" smtClean="0">
                <a:latin typeface="+mn-lt"/>
              </a:rPr>
              <a:t>two intrinsic attributes: </a:t>
            </a:r>
            <a:r>
              <a:rPr lang="en-US" sz="2400" b="1" i="1" dirty="0" smtClean="0">
                <a:latin typeface="+mn-lt"/>
              </a:rPr>
              <a:t>mode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b="1" i="1" dirty="0" smtClean="0">
                <a:latin typeface="+mn-lt"/>
              </a:rPr>
              <a:t>length</a:t>
            </a:r>
            <a:r>
              <a:rPr lang="en-US" sz="2400" dirty="0" smtClean="0">
                <a:latin typeface="+mn-lt"/>
              </a:rPr>
              <a:t>.</a:t>
            </a:r>
          </a:p>
          <a:p>
            <a:r>
              <a:rPr lang="en-US" sz="2400" dirty="0" smtClean="0">
                <a:latin typeface="+mn-lt"/>
              </a:rPr>
              <a:t>The </a:t>
            </a:r>
            <a:r>
              <a:rPr lang="en-US" sz="2400" b="1" i="1" dirty="0" smtClean="0">
                <a:latin typeface="+mn-lt"/>
              </a:rPr>
              <a:t>mode</a:t>
            </a:r>
            <a:r>
              <a:rPr lang="en-US" sz="2400" dirty="0" smtClean="0">
                <a:latin typeface="+mn-lt"/>
              </a:rPr>
              <a:t> is the type of elements contained in the object.</a:t>
            </a:r>
          </a:p>
          <a:p>
            <a:pPr lvl="1"/>
            <a:r>
              <a:rPr lang="en-US" sz="2400" dirty="0" smtClean="0">
                <a:latin typeface="+mn-lt"/>
              </a:rPr>
              <a:t>There are 4 main modes: numeric, character, complex, and logical.</a:t>
            </a:r>
          </a:p>
          <a:p>
            <a:pPr lvl="1"/>
            <a:r>
              <a:rPr lang="en-US" sz="2400" dirty="0" smtClean="0">
                <a:latin typeface="+mn-lt"/>
              </a:rPr>
              <a:t>Other modes exist, but they do not represent data (e.g., function or expression)</a:t>
            </a:r>
          </a:p>
          <a:p>
            <a:r>
              <a:rPr lang="en-US" sz="2400" dirty="0" smtClean="0">
                <a:latin typeface="+mn-lt"/>
              </a:rPr>
              <a:t>The </a:t>
            </a:r>
            <a:r>
              <a:rPr lang="en-US" sz="2400" b="1" i="1" dirty="0" smtClean="0">
                <a:latin typeface="+mn-lt"/>
              </a:rPr>
              <a:t>length</a:t>
            </a:r>
            <a:r>
              <a:rPr lang="en-US" sz="2400" dirty="0" smtClean="0">
                <a:latin typeface="+mn-lt"/>
              </a:rPr>
              <a:t> is the number of elements in the object.</a:t>
            </a:r>
          </a:p>
          <a:p>
            <a:r>
              <a:rPr lang="en-US" sz="2400" dirty="0" smtClean="0">
                <a:latin typeface="+mn-lt"/>
              </a:rPr>
              <a:t>To get information on these attributes, use the functions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400" dirty="0" smtClean="0">
                <a:latin typeface="+mn-lt"/>
              </a:rPr>
              <a:t>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Modes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The four main types of data that are stored in objects can be – numeric, logical, complex, or characters.</a:t>
            </a:r>
          </a:p>
          <a:p>
            <a:r>
              <a:rPr lang="en-US" sz="2400" b="1" u="sng" dirty="0" smtClean="0">
                <a:latin typeface="+mn-lt"/>
              </a:rPr>
              <a:t>Logical</a:t>
            </a:r>
            <a:r>
              <a:rPr lang="en-US" sz="2400" dirty="0" smtClean="0">
                <a:latin typeface="+mn-lt"/>
              </a:rPr>
              <a:t> – values represented as TRUE/FALSE or T/F</a:t>
            </a:r>
          </a:p>
          <a:p>
            <a:r>
              <a:rPr lang="en-US" sz="2400" b="1" u="sng" dirty="0" smtClean="0">
                <a:latin typeface="+mn-lt"/>
              </a:rPr>
              <a:t>Numeric</a:t>
            </a:r>
            <a:r>
              <a:rPr lang="en-US" sz="2400" dirty="0" smtClean="0">
                <a:latin typeface="+mn-lt"/>
              </a:rPr>
              <a:t> – numbers as integers or single/double precision numeric values</a:t>
            </a:r>
          </a:p>
          <a:p>
            <a:r>
              <a:rPr lang="en-US" sz="2400" b="1" u="sng" dirty="0" smtClean="0">
                <a:latin typeface="+mn-lt"/>
              </a:rPr>
              <a:t>Complex</a:t>
            </a:r>
            <a:r>
              <a:rPr lang="en-US" sz="2400" dirty="0" smtClean="0">
                <a:latin typeface="+mn-lt"/>
              </a:rPr>
              <a:t> – imaginary,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(-1)</a:t>
            </a:r>
          </a:p>
          <a:p>
            <a:r>
              <a:rPr lang="en-US" sz="2400" b="1" u="sng" dirty="0" smtClean="0">
                <a:latin typeface="+mn-lt"/>
              </a:rPr>
              <a:t>Character</a:t>
            </a:r>
            <a:r>
              <a:rPr lang="en-US" sz="2400" dirty="0" smtClean="0">
                <a:latin typeface="+mn-lt"/>
              </a:rPr>
              <a:t> – text or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Objects: Arrays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92563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An </a:t>
            </a:r>
            <a:r>
              <a:rPr lang="en-US" sz="2400" b="1" i="1" dirty="0" smtClean="0">
                <a:latin typeface="+mn-lt"/>
              </a:rPr>
              <a:t>array</a:t>
            </a:r>
            <a:r>
              <a:rPr lang="en-US" sz="2400" dirty="0" smtClean="0">
                <a:latin typeface="+mn-lt"/>
              </a:rPr>
              <a:t> is a general term for a collection of data.</a:t>
            </a:r>
          </a:p>
          <a:p>
            <a:r>
              <a:rPr lang="en-US" sz="2400" dirty="0" smtClean="0">
                <a:latin typeface="+mn-lt"/>
              </a:rPr>
              <a:t>An array has </a:t>
            </a:r>
            <a:r>
              <a:rPr lang="en-US" sz="2400" i="1" dirty="0" smtClean="0">
                <a:latin typeface="+mn-lt"/>
              </a:rPr>
              <a:t>k</a:t>
            </a:r>
            <a:r>
              <a:rPr lang="en-US" sz="2400" dirty="0" smtClean="0">
                <a:latin typeface="+mn-lt"/>
              </a:rPr>
              <a:t> dimensions:</a:t>
            </a:r>
          </a:p>
          <a:p>
            <a:pPr lvl="1"/>
            <a:r>
              <a:rPr lang="en-US" sz="2000" dirty="0" smtClean="0">
                <a:latin typeface="+mn-lt"/>
              </a:rPr>
              <a:t>Scalar – just a single number: </a:t>
            </a:r>
            <a:r>
              <a:rPr lang="en-US" sz="2000" i="1" dirty="0" smtClean="0">
                <a:latin typeface="+mn-lt"/>
              </a:rPr>
              <a:t>k</a:t>
            </a:r>
            <a:r>
              <a:rPr lang="en-US" sz="2000" dirty="0" smtClean="0">
                <a:latin typeface="+mn-lt"/>
              </a:rPr>
              <a:t> = 0</a:t>
            </a:r>
          </a:p>
          <a:p>
            <a:pPr lvl="1"/>
            <a:r>
              <a:rPr lang="en-US" sz="2000" dirty="0" smtClean="0">
                <a:latin typeface="+mn-lt"/>
              </a:rPr>
              <a:t>Vector – single row or column: </a:t>
            </a:r>
            <a:r>
              <a:rPr lang="en-US" sz="2000" i="1" dirty="0" smtClean="0">
                <a:latin typeface="+mn-lt"/>
              </a:rPr>
              <a:t>k</a:t>
            </a:r>
            <a:r>
              <a:rPr lang="en-US" sz="2000" dirty="0" smtClean="0">
                <a:latin typeface="+mn-lt"/>
              </a:rPr>
              <a:t> = 1</a:t>
            </a:r>
          </a:p>
          <a:p>
            <a:pPr lvl="1"/>
            <a:r>
              <a:rPr lang="en-US" sz="2000" dirty="0" smtClean="0">
                <a:latin typeface="+mn-lt"/>
              </a:rPr>
              <a:t>Matrix – table: </a:t>
            </a:r>
            <a:r>
              <a:rPr lang="en-US" sz="2000" i="1" dirty="0" smtClean="0">
                <a:latin typeface="+mn-lt"/>
              </a:rPr>
              <a:t>k</a:t>
            </a:r>
            <a:r>
              <a:rPr lang="en-US" sz="2000" dirty="0" smtClean="0">
                <a:latin typeface="+mn-lt"/>
              </a:rPr>
              <a:t> = 2</a:t>
            </a:r>
          </a:p>
          <a:p>
            <a:pPr lvl="1"/>
            <a:r>
              <a:rPr lang="en-US" sz="2000" dirty="0" smtClean="0">
                <a:latin typeface="+mn-lt"/>
              </a:rPr>
              <a:t>Multi-dimensional array: </a:t>
            </a:r>
            <a:r>
              <a:rPr lang="en-US" sz="2000" i="1" dirty="0" smtClean="0">
                <a:latin typeface="+mn-lt"/>
              </a:rPr>
              <a:t>k</a:t>
            </a:r>
            <a:r>
              <a:rPr lang="en-US" sz="2000" dirty="0" smtClean="0">
                <a:latin typeface="+mn-lt"/>
              </a:rPr>
              <a:t> &gt; 2</a:t>
            </a:r>
          </a:p>
          <a:p>
            <a:r>
              <a:rPr lang="en-US" sz="2400" dirty="0" smtClean="0">
                <a:latin typeface="+mn-lt"/>
              </a:rPr>
              <a:t>An array is a collection of data elements </a:t>
            </a:r>
            <a:r>
              <a:rPr lang="en-US" sz="2400" dirty="0" smtClean="0">
                <a:latin typeface="+mn-lt"/>
              </a:rPr>
              <a:t>indexed by multiple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i="1" dirty="0" smtClean="0">
                <a:latin typeface="+mn-lt"/>
              </a:rPr>
              <a:t>k</a:t>
            </a:r>
            <a:r>
              <a:rPr lang="en-US" sz="2400" dirty="0" smtClean="0">
                <a:latin typeface="+mn-lt"/>
              </a:rPr>
              <a:t>) subscripts.</a:t>
            </a:r>
          </a:p>
          <a:p>
            <a:r>
              <a:rPr lang="en-US" sz="2400" dirty="0" smtClean="0">
                <a:latin typeface="+mn-lt"/>
              </a:rPr>
              <a:t>You need to specify the </a:t>
            </a:r>
            <a:r>
              <a:rPr lang="en-US" sz="2400" i="1" dirty="0" smtClean="0">
                <a:latin typeface="+mn-lt"/>
              </a:rPr>
              <a:t>k</a:t>
            </a:r>
            <a:r>
              <a:rPr lang="en-US" sz="2400" dirty="0" smtClean="0">
                <a:latin typeface="+mn-lt"/>
              </a:rPr>
              <a:t> indices to access an element in an array.</a:t>
            </a:r>
          </a:p>
          <a:p>
            <a:r>
              <a:rPr lang="en-US" sz="2400" dirty="0" smtClean="0">
                <a:latin typeface="+mn-lt"/>
              </a:rPr>
              <a:t>For example, you need to specify the row and column to get the data from a cell in a table.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Objects: Vectors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A </a:t>
            </a:r>
            <a:r>
              <a:rPr lang="en-US" sz="2400" b="1" i="1" dirty="0" smtClean="0">
                <a:latin typeface="+mn-lt"/>
              </a:rPr>
              <a:t>vector</a:t>
            </a:r>
            <a:r>
              <a:rPr lang="en-US" sz="2400" dirty="0" smtClean="0">
                <a:latin typeface="+mn-lt"/>
              </a:rPr>
              <a:t> is a collection of numbers, characters, etc. 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It is the atomic (or fundamental) data object in R.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To </a:t>
            </a:r>
            <a:r>
              <a:rPr lang="en-US" sz="2400" dirty="0" smtClean="0">
                <a:latin typeface="+mn-lt"/>
              </a:rPr>
              <a:t>create a vector, you can use the function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c()</a:t>
            </a:r>
            <a:r>
              <a:rPr lang="en-US" sz="2400" dirty="0" smtClean="0">
                <a:latin typeface="+mn-lt"/>
              </a:rPr>
              <a:t> to combine values into a collection:</a:t>
            </a:r>
          </a:p>
          <a:p>
            <a:pPr lvl="1"/>
            <a:r>
              <a:rPr lang="en-US" sz="2000" b="1" u="sng" dirty="0" smtClean="0">
                <a:latin typeface="+mn-lt"/>
              </a:rPr>
              <a:t>Try this</a:t>
            </a:r>
            <a:r>
              <a:rPr lang="en-US" sz="2000" dirty="0" smtClean="0">
                <a:latin typeface="+mn-lt"/>
              </a:rPr>
              <a:t>… 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c(10.4, 5.6, 21.7)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sz="2400" dirty="0" smtClean="0">
                <a:latin typeface="+mn-lt"/>
              </a:rPr>
              <a:t>Other methods for generating vectors are available and will be covered later in the course.</a:t>
            </a:r>
          </a:p>
          <a:p>
            <a:r>
              <a:rPr lang="en-US" sz="2400" dirty="0" smtClean="0">
                <a:latin typeface="+mn-lt"/>
              </a:rPr>
              <a:t>Note that entries in the vector have to be of the same data type.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Factors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25963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A </a:t>
            </a:r>
            <a:r>
              <a:rPr lang="en-US" sz="2400" b="1" i="1" dirty="0" smtClean="0">
                <a:latin typeface="+mn-lt"/>
              </a:rPr>
              <a:t>factor </a:t>
            </a:r>
            <a:r>
              <a:rPr lang="en-US" sz="2400" dirty="0" smtClean="0">
                <a:latin typeface="+mn-lt"/>
              </a:rPr>
              <a:t>is a vector object used to specify a discrete classification or grouping of the components of other vectors of the same length.</a:t>
            </a:r>
          </a:p>
          <a:p>
            <a:r>
              <a:rPr lang="en-US" sz="2400" dirty="0" smtClean="0">
                <a:latin typeface="+mn-lt"/>
              </a:rPr>
              <a:t>Thus, a factor is a vector of categorical data that can be numeric or characters.</a:t>
            </a:r>
          </a:p>
          <a:p>
            <a:r>
              <a:rPr lang="en-US" sz="2400" dirty="0" smtClean="0">
                <a:latin typeface="+mn-lt"/>
              </a:rPr>
              <a:t>For example, </a:t>
            </a:r>
          </a:p>
          <a:p>
            <a:pPr lvl="1"/>
            <a:r>
              <a:rPr lang="en-US" sz="2000" dirty="0" smtClean="0">
                <a:latin typeface="+mn-lt"/>
              </a:rPr>
              <a:t>A vector might contain the heights of people (whole inches) as integers.</a:t>
            </a:r>
          </a:p>
          <a:p>
            <a:pPr lvl="1"/>
            <a:r>
              <a:rPr lang="en-US" sz="2000" dirty="0" smtClean="0">
                <a:latin typeface="+mn-lt"/>
              </a:rPr>
              <a:t>We might create a factor vector to go along with the heights that contains the same number of entries, where each entry specifies the gender (e.g., M/F or 1/2)</a:t>
            </a:r>
          </a:p>
          <a:p>
            <a:r>
              <a:rPr lang="en-US" sz="2400" dirty="0" smtClean="0">
                <a:latin typeface="+mn-lt"/>
              </a:rPr>
              <a:t>All entries in a factor object have to be of the same mode or type.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Factors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Say we have the following vector representing the political affiliation of 5 people; </a:t>
            </a:r>
            <a:r>
              <a:rPr lang="en-US" sz="2400" b="1" u="sng" dirty="0" smtClean="0">
                <a:latin typeface="+mn-lt"/>
              </a:rPr>
              <a:t>try this</a:t>
            </a:r>
            <a:r>
              <a:rPr lang="en-US" sz="2400" dirty="0" smtClean="0">
                <a:latin typeface="+mn-lt"/>
              </a:rPr>
              <a:t>...</a:t>
            </a:r>
          </a:p>
          <a:p>
            <a:pPr lvl="1">
              <a:buNone/>
            </a:pP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pa &lt;- c("D","R","R","L","D")</a:t>
            </a:r>
          </a:p>
          <a:p>
            <a:pPr lvl="1">
              <a:buNone/>
            </a:pP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mode(pa)</a:t>
            </a:r>
          </a:p>
          <a:p>
            <a:r>
              <a:rPr lang="pt-BR" sz="2400" dirty="0" smtClean="0">
                <a:latin typeface="+mn-lt"/>
              </a:rPr>
              <a:t>As you can see, this is a character vector.</a:t>
            </a:r>
          </a:p>
          <a:p>
            <a:r>
              <a:rPr lang="pt-BR" sz="2400" dirty="0" smtClean="0">
                <a:latin typeface="+mn-lt"/>
              </a:rPr>
              <a:t>We can convert to categories for factors using 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factor()</a:t>
            </a:r>
            <a:r>
              <a:rPr lang="pt-BR" sz="2400" dirty="0" smtClean="0">
                <a:latin typeface="+mn-lt"/>
              </a:rPr>
              <a:t>.</a:t>
            </a:r>
          </a:p>
          <a:p>
            <a:r>
              <a:rPr lang="pt-BR" sz="2400" b="1" u="sng" dirty="0" smtClean="0">
                <a:latin typeface="+mn-lt"/>
              </a:rPr>
              <a:t>Try this</a:t>
            </a:r>
            <a:r>
              <a:rPr lang="pt-BR" sz="2400" dirty="0" smtClean="0">
                <a:latin typeface="+mn-lt"/>
              </a:rPr>
              <a:t>... 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factor(pa)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+mn-lt"/>
              </a:rPr>
              <a:t>What mode is it now?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Objects: Matrices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A </a:t>
            </a:r>
            <a:r>
              <a:rPr lang="en-US" sz="2400" b="1" i="1" dirty="0" smtClean="0">
                <a:latin typeface="+mn-lt"/>
              </a:rPr>
              <a:t>matrix</a:t>
            </a:r>
            <a:r>
              <a:rPr lang="en-US" sz="2400" dirty="0" smtClean="0">
                <a:latin typeface="+mn-lt"/>
              </a:rPr>
              <a:t> has </a:t>
            </a:r>
            <a:r>
              <a:rPr lang="en-US" sz="2400" i="1" dirty="0" smtClean="0">
                <a:latin typeface="+mn-lt"/>
              </a:rPr>
              <a:t>k</a:t>
            </a:r>
            <a:r>
              <a:rPr lang="en-US" sz="2400" dirty="0" smtClean="0">
                <a:latin typeface="+mn-lt"/>
              </a:rPr>
              <a:t> = 2 dimensions, which are the rows and columns.</a:t>
            </a:r>
          </a:p>
          <a:p>
            <a:r>
              <a:rPr lang="en-US" sz="2400" dirty="0" smtClean="0">
                <a:latin typeface="+mn-lt"/>
              </a:rPr>
              <a:t>A data entry or value can be accessed using two index values – one for the row and one for the column.</a:t>
            </a:r>
          </a:p>
          <a:p>
            <a:r>
              <a:rPr lang="en-US" sz="2400" dirty="0" smtClean="0">
                <a:latin typeface="+mn-lt"/>
              </a:rPr>
              <a:t>All entries in a matrix have to be of the same data type.</a:t>
            </a:r>
          </a:p>
          <a:p>
            <a:r>
              <a:rPr lang="en-US" sz="2400" dirty="0" smtClean="0">
                <a:latin typeface="+mn-lt"/>
              </a:rPr>
              <a:t>For example, all entries must be numbers.</a:t>
            </a:r>
          </a:p>
          <a:p>
            <a:r>
              <a:rPr lang="en-US" sz="2400" dirty="0" smtClean="0">
                <a:latin typeface="+mn-lt"/>
              </a:rPr>
              <a:t>This is also true for general arrays with </a:t>
            </a:r>
            <a:r>
              <a:rPr lang="en-US" sz="2400" i="1" dirty="0" smtClean="0">
                <a:latin typeface="+mn-lt"/>
              </a:rPr>
              <a:t>k</a:t>
            </a:r>
            <a:r>
              <a:rPr lang="en-US" sz="2400" dirty="0" smtClean="0">
                <a:latin typeface="+mn-lt"/>
              </a:rPr>
              <a:t> &gt; </a:t>
            </a:r>
            <a:r>
              <a:rPr lang="en-US" sz="2400" i="1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dimensions.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Objects: Data Frames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A </a:t>
            </a:r>
            <a:r>
              <a:rPr lang="en-US" sz="2400" b="1" i="1" dirty="0" smtClean="0">
                <a:latin typeface="+mn-lt"/>
              </a:rPr>
              <a:t>data frame</a:t>
            </a:r>
            <a:r>
              <a:rPr lang="en-US" sz="2400" dirty="0" smtClean="0">
                <a:latin typeface="+mn-lt"/>
              </a:rPr>
              <a:t> is a special type of an array with </a:t>
            </a:r>
            <a:r>
              <a:rPr lang="en-US" sz="2400" i="1" dirty="0" smtClean="0">
                <a:latin typeface="+mn-lt"/>
              </a:rPr>
              <a:t>k</a:t>
            </a:r>
            <a:r>
              <a:rPr lang="en-US" sz="2400" dirty="0" smtClean="0">
                <a:latin typeface="+mn-lt"/>
              </a:rPr>
              <a:t> = 2 dimensions.</a:t>
            </a:r>
          </a:p>
          <a:p>
            <a:r>
              <a:rPr lang="en-US" sz="2400" dirty="0" smtClean="0">
                <a:latin typeface="+mn-lt"/>
              </a:rPr>
              <a:t>Each row represents an observation or data point.</a:t>
            </a:r>
          </a:p>
          <a:p>
            <a:r>
              <a:rPr lang="en-US" sz="2400" dirty="0" smtClean="0">
                <a:latin typeface="+mn-lt"/>
              </a:rPr>
              <a:t>Each column represents a variable or characteristic</a:t>
            </a:r>
          </a:p>
          <a:p>
            <a:r>
              <a:rPr lang="en-US" sz="2400" dirty="0" smtClean="0">
                <a:latin typeface="+mn-lt"/>
              </a:rPr>
              <a:t>Columns or variables can be different data types.</a:t>
            </a:r>
          </a:p>
          <a:p>
            <a:r>
              <a:rPr lang="en-US" sz="2400" dirty="0" smtClean="0">
                <a:latin typeface="+mn-lt"/>
              </a:rPr>
              <a:t>You can attach column and row labels to the data frame object.</a:t>
            </a:r>
          </a:p>
          <a:p>
            <a:r>
              <a:rPr lang="en-US" sz="2400" dirty="0" smtClean="0">
                <a:latin typeface="+mn-lt"/>
              </a:rPr>
              <a:t>We saw this with the barley data… 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$names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"yield"   "variety" "year"    "site"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Objects: Lists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A </a:t>
            </a:r>
            <a:r>
              <a:rPr lang="en-US" sz="2400" b="1" i="1" dirty="0" smtClean="0">
                <a:latin typeface="+mn-lt"/>
              </a:rPr>
              <a:t>list</a:t>
            </a:r>
            <a:r>
              <a:rPr lang="en-US" sz="2400" dirty="0" smtClean="0">
                <a:latin typeface="+mn-lt"/>
              </a:rPr>
              <a:t> object is even more general.</a:t>
            </a:r>
          </a:p>
          <a:p>
            <a:r>
              <a:rPr lang="en-US" sz="2400" dirty="0" smtClean="0">
                <a:latin typeface="+mn-lt"/>
              </a:rPr>
              <a:t>Thus, it is very versatile.</a:t>
            </a:r>
          </a:p>
          <a:p>
            <a:r>
              <a:rPr lang="en-US" sz="2400" dirty="0" smtClean="0">
                <a:latin typeface="+mn-lt"/>
              </a:rPr>
              <a:t>You could think of a list as type of ‘database’</a:t>
            </a:r>
          </a:p>
          <a:p>
            <a:r>
              <a:rPr lang="en-US" sz="2400" dirty="0" smtClean="0">
                <a:latin typeface="+mn-lt"/>
              </a:rPr>
              <a:t>Components of lists can be vectors, matrices, lists, frames, etc.</a:t>
            </a:r>
          </a:p>
          <a:p>
            <a:r>
              <a:rPr lang="en-US" sz="2400" dirty="0" smtClean="0">
                <a:latin typeface="+mn-lt"/>
              </a:rPr>
              <a:t>The components (entries in the list) and their elements (actual data) do not have to be of the same data type.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60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Data Objects in 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56967"/>
              </p:ext>
            </p:extLst>
          </p:nvPr>
        </p:nvGraphicFramePr>
        <p:xfrm>
          <a:off x="762000" y="1295400"/>
          <a:ext cx="7467600" cy="442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/>
                <a:gridCol w="3432810"/>
                <a:gridCol w="1981200"/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Data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Several</a:t>
                      </a:r>
                      <a:r>
                        <a:rPr lang="en-US" baseline="0" dirty="0" smtClean="0"/>
                        <a:t> Types Possible?</a:t>
                      </a:r>
                      <a:endParaRPr lang="en-US" dirty="0"/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1600" smtClean="0"/>
                        <a:t>Vector – single row or column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Numeric, character, complex or logical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 – usually a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Numeric or character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Matrix – table with rows and columns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Numeric, character, complex or logical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1600" smtClean="0"/>
                        <a:t>Array – more</a:t>
                      </a:r>
                      <a:r>
                        <a:rPr lang="en-US" sz="1600" baseline="0" smtClean="0"/>
                        <a:t> than 2 dimensions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Numeric, character, complex or 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1600" smtClean="0"/>
                        <a:t>Data Frame – special</a:t>
                      </a:r>
                      <a:r>
                        <a:rPr lang="en-US" sz="1600" baseline="0" smtClean="0"/>
                        <a:t> table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Numeric, character, complex or 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YES</a:t>
                      </a:r>
                      <a:endParaRPr lang="en-US" sz="1600"/>
                    </a:p>
                  </a:txBody>
                  <a:tcPr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Numeric, character, complex or 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Object-Oriented Language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Object-oriented programming is a style of computer programming.</a:t>
            </a:r>
          </a:p>
          <a:p>
            <a:r>
              <a:rPr lang="en-US" sz="2400" dirty="0" smtClean="0">
                <a:latin typeface="+mn-lt"/>
              </a:rPr>
              <a:t>R follows this general approach and the concepts of object-oriented programming.</a:t>
            </a:r>
          </a:p>
          <a:p>
            <a:r>
              <a:rPr lang="en-US" sz="2400" dirty="0" smtClean="0">
                <a:latin typeface="+mn-lt"/>
              </a:rPr>
              <a:t>It is important to understand the basic idea of object-oriented programming, so you can use R.</a:t>
            </a:r>
          </a:p>
          <a:p>
            <a:r>
              <a:rPr lang="en-US" sz="2400" dirty="0" smtClean="0">
                <a:latin typeface="+mn-lt"/>
              </a:rPr>
              <a:t>Two central concepts of object-oriented programming are:</a:t>
            </a:r>
          </a:p>
          <a:p>
            <a:pPr lvl="1"/>
            <a:r>
              <a:rPr lang="en-US" sz="2000" dirty="0" smtClean="0">
                <a:latin typeface="+mn-lt"/>
              </a:rPr>
              <a:t>Classes</a:t>
            </a:r>
          </a:p>
          <a:p>
            <a:pPr lvl="1"/>
            <a:r>
              <a:rPr lang="en-US" sz="2000" dirty="0" smtClean="0">
                <a:latin typeface="+mn-lt"/>
              </a:rPr>
              <a:t>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Object-Oriented Language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GOOD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Functions 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) work like one would want for the object type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BAD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Functions do not work like we want unless we have the right object as the argument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UGLY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Packages have their own object definitions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Object-Oriented Language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</a:rPr>
              <a:t>Some useful functions to deal with object-oriented aspects of R: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class()</a:t>
            </a:r>
          </a:p>
          <a:p>
            <a:pPr lvl="1"/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as.factor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as.matrix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as.list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</a:t>
            </a:r>
            <a:r>
              <a:rPr lang="en-US" sz="1600" dirty="0" smtClean="0">
                <a:latin typeface="+mn-lt"/>
              </a:rPr>
              <a:t> …</a:t>
            </a:r>
          </a:p>
          <a:p>
            <a:r>
              <a:rPr lang="en-US" sz="2000" dirty="0" smtClean="0">
                <a:latin typeface="+mn-lt"/>
              </a:rPr>
              <a:t>There are many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as.* </a:t>
            </a:r>
            <a:r>
              <a:rPr lang="en-US" sz="2000" dirty="0" smtClean="0">
                <a:latin typeface="+mn-lt"/>
              </a:rPr>
              <a:t>functions – see the help on the base package.</a:t>
            </a:r>
          </a:p>
          <a:p>
            <a:r>
              <a:rPr lang="en-US" sz="2000" dirty="0" smtClean="0">
                <a:latin typeface="+mn-lt"/>
              </a:rPr>
              <a:t>These coerce the argument to be of the specified class</a:t>
            </a:r>
          </a:p>
          <a:p>
            <a:r>
              <a:rPr lang="en-US" sz="2000" dirty="0" smtClean="0">
                <a:latin typeface="+mn-lt"/>
              </a:rPr>
              <a:t>Can be used to temporarily convert an object to another class</a:t>
            </a:r>
          </a:p>
          <a:p>
            <a:r>
              <a:rPr lang="en-US" sz="2000" dirty="0" smtClean="0">
                <a:latin typeface="+mn-lt"/>
              </a:rPr>
              <a:t>Companion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is.* </a:t>
            </a:r>
            <a:r>
              <a:rPr lang="en-US" sz="2000" dirty="0" smtClean="0">
                <a:latin typeface="+mn-lt"/>
              </a:rPr>
              <a:t>functions can be used to find out (TRUE or FALSE) whether something is of a certain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Object-Oriented Language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A </a:t>
            </a:r>
            <a:r>
              <a:rPr lang="en-US" sz="2400" b="1" i="1" dirty="0" smtClean="0">
                <a:latin typeface="+mn-lt"/>
              </a:rPr>
              <a:t>class</a:t>
            </a:r>
            <a:r>
              <a:rPr lang="en-US" sz="2400" dirty="0" smtClean="0">
                <a:latin typeface="+mn-lt"/>
              </a:rPr>
              <a:t> defines the type of object.</a:t>
            </a:r>
          </a:p>
          <a:p>
            <a:r>
              <a:rPr lang="en-US" sz="2400" dirty="0" smtClean="0">
                <a:latin typeface="+mn-lt"/>
              </a:rPr>
              <a:t>Some examples of object classes in R:</a:t>
            </a:r>
          </a:p>
          <a:p>
            <a:pPr lvl="1"/>
            <a:r>
              <a:rPr lang="en-US" sz="2000" dirty="0" smtClean="0">
                <a:latin typeface="+mn-lt"/>
              </a:rPr>
              <a:t>Matrix</a:t>
            </a:r>
          </a:p>
          <a:p>
            <a:pPr lvl="1"/>
            <a:r>
              <a:rPr lang="en-US" sz="2000" dirty="0" smtClean="0">
                <a:latin typeface="+mn-lt"/>
              </a:rPr>
              <a:t>List</a:t>
            </a:r>
          </a:p>
          <a:p>
            <a:pPr lvl="1"/>
            <a:r>
              <a:rPr lang="en-US" sz="2000" dirty="0" smtClean="0">
                <a:latin typeface="+mn-lt"/>
              </a:rPr>
              <a:t>Data frame</a:t>
            </a:r>
          </a:p>
          <a:p>
            <a:pPr lvl="1"/>
            <a:r>
              <a:rPr lang="en-US" sz="2000" dirty="0" smtClean="0">
                <a:latin typeface="+mn-lt"/>
              </a:rPr>
              <a:t>Clusters or groups</a:t>
            </a:r>
          </a:p>
          <a:p>
            <a:pPr lvl="1"/>
            <a:r>
              <a:rPr lang="en-US" sz="2000" dirty="0" smtClean="0">
                <a:latin typeface="+mn-lt"/>
              </a:rPr>
              <a:t>Classification trees</a:t>
            </a:r>
          </a:p>
          <a:p>
            <a:pPr lvl="1"/>
            <a:r>
              <a:rPr lang="en-US" sz="2000" dirty="0" smtClean="0">
                <a:latin typeface="+mn-lt"/>
              </a:rPr>
              <a:t>Spatial (geographic) data</a:t>
            </a:r>
          </a:p>
          <a:p>
            <a:pPr lvl="1"/>
            <a:r>
              <a:rPr lang="en-US" sz="2000" dirty="0" smtClean="0">
                <a:latin typeface="+mn-lt"/>
              </a:rPr>
              <a:t>Many, many more</a:t>
            </a:r>
          </a:p>
          <a:p>
            <a:r>
              <a:rPr lang="en-US" sz="2400" dirty="0" smtClean="0">
                <a:latin typeface="+mn-lt"/>
              </a:rPr>
              <a:t>A data object we create in R is an instance of some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Object-Oriented Language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The class is a characteristic of the object.</a:t>
            </a:r>
          </a:p>
          <a:p>
            <a:r>
              <a:rPr lang="en-US" sz="2400" dirty="0" smtClean="0">
                <a:latin typeface="+mn-lt"/>
              </a:rPr>
              <a:t>Use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+mn-lt"/>
              </a:rPr>
              <a:t> to find the class of the object or variable.</a:t>
            </a:r>
          </a:p>
          <a:p>
            <a:r>
              <a:rPr lang="en-US" sz="2400" b="1" u="sng" dirty="0" smtClean="0">
                <a:latin typeface="+mn-lt"/>
              </a:rPr>
              <a:t>Try this</a:t>
            </a:r>
            <a:r>
              <a:rPr lang="en-US" sz="2400" dirty="0" smtClean="0">
                <a:latin typeface="+mn-lt"/>
              </a:rPr>
              <a:t>… What is the class </a:t>
            </a:r>
            <a:r>
              <a:rPr lang="en-US" sz="2400" dirty="0" smtClean="0">
                <a:latin typeface="+mn-lt"/>
              </a:rPr>
              <a:t>for these objects?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pac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Objects: Object-Oriented Language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Computations or processing on objects are done via the </a:t>
            </a:r>
            <a:r>
              <a:rPr lang="en-US" sz="2400" b="1" i="1" dirty="0" smtClean="0">
                <a:latin typeface="+mn-lt"/>
              </a:rPr>
              <a:t>methods</a:t>
            </a:r>
            <a:r>
              <a:rPr lang="en-US" sz="2400" dirty="0" smtClean="0">
                <a:latin typeface="+mn-lt"/>
              </a:rPr>
              <a:t>.</a:t>
            </a:r>
          </a:p>
          <a:p>
            <a:r>
              <a:rPr lang="en-US" sz="2400" dirty="0" smtClean="0">
                <a:latin typeface="+mn-lt"/>
              </a:rPr>
              <a:t>Methods are functions that are written for a particular object class, for example…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plot(X)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summary(X)</a:t>
            </a:r>
          </a:p>
          <a:p>
            <a:r>
              <a:rPr lang="en-US" sz="2400" dirty="0" smtClean="0">
                <a:latin typeface="+mn-lt"/>
              </a:rPr>
              <a:t>The appropriate result is obtained depending on the class of the variable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>
                <a:latin typeface="+mn-lt"/>
              </a:rPr>
              <a:t>.</a:t>
            </a:r>
          </a:p>
          <a:p>
            <a:r>
              <a:rPr lang="en-US" sz="2400" dirty="0" smtClean="0">
                <a:latin typeface="+mn-lt"/>
              </a:rPr>
              <a:t>The user does not need to worry about the right type of plot or summary. R produces the right output for the object, based on its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III. Data Objects: Object-Oriented Language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 smtClean="0">
                <a:latin typeface="+mn-lt"/>
              </a:rPr>
              <a:t>Try this</a:t>
            </a:r>
            <a:r>
              <a:rPr lang="en-US" sz="2400" dirty="0" smtClean="0">
                <a:latin typeface="+mn-lt"/>
              </a:rPr>
              <a:t>… Get the class of some data sets:</a:t>
            </a:r>
          </a:p>
          <a:p>
            <a:endParaRPr lang="en-US" sz="2400" dirty="0" smtClean="0">
              <a:latin typeface="+mn-lt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class(volcano)  		# matrix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class(singer)			# data frame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UKDriverDeaths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	#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– time series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UCBAdmissions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		# table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eurodist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		# dist - distance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state.center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		# list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state.region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		# factor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III. Data Objects: Object-Oriented Language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Now, let’s see how the same function will produce different results based on the type of object.</a:t>
            </a:r>
          </a:p>
          <a:p>
            <a:r>
              <a:rPr lang="en-US" sz="2400" b="1" u="sng" dirty="0" smtClean="0">
                <a:latin typeface="+mn-lt"/>
              </a:rPr>
              <a:t>Try this</a:t>
            </a:r>
            <a:r>
              <a:rPr lang="en-US" sz="2400" dirty="0" smtClean="0">
                <a:latin typeface="+mn-lt"/>
              </a:rPr>
              <a:t>…</a:t>
            </a:r>
          </a:p>
          <a:p>
            <a:pPr lvl="1"/>
            <a:r>
              <a:rPr lang="en-US" sz="2000" dirty="0" smtClean="0">
                <a:latin typeface="+mn-lt"/>
              </a:rPr>
              <a:t>Apply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2000" dirty="0" smtClean="0">
                <a:latin typeface="+mn-lt"/>
              </a:rPr>
              <a:t> function to each of the data sets on the previous slide.</a:t>
            </a:r>
          </a:p>
          <a:p>
            <a:pPr lvl="1"/>
            <a:r>
              <a:rPr lang="en-US" sz="2000" dirty="0" smtClean="0">
                <a:latin typeface="+mn-lt"/>
              </a:rPr>
              <a:t>For example,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plot(volcano), plot(singer), etc.</a:t>
            </a:r>
          </a:p>
          <a:p>
            <a:r>
              <a:rPr lang="en-US" sz="2400" b="1" u="sng" dirty="0" smtClean="0">
                <a:latin typeface="+mn-lt"/>
              </a:rPr>
              <a:t>Try this</a:t>
            </a:r>
            <a:r>
              <a:rPr lang="en-US" sz="2400" dirty="0" smtClean="0">
                <a:latin typeface="+mn-lt"/>
              </a:rPr>
              <a:t>…</a:t>
            </a:r>
          </a:p>
          <a:p>
            <a:pPr lvl="1"/>
            <a:r>
              <a:rPr lang="en-US" sz="2000" dirty="0" smtClean="0">
                <a:latin typeface="+mn-lt"/>
              </a:rPr>
              <a:t>Apply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US" sz="2000" dirty="0" smtClean="0">
                <a:latin typeface="+mn-lt"/>
              </a:rPr>
              <a:t> function to each of the data sets on the previous slide.</a:t>
            </a:r>
          </a:p>
          <a:p>
            <a:pPr lvl="1"/>
            <a:r>
              <a:rPr lang="en-US" sz="2000" dirty="0" smtClean="0">
                <a:latin typeface="+mn-lt"/>
              </a:rPr>
              <a:t>For example,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summary(volcano), summary(singer),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br>
              <a:rPr lang="en-US" dirty="0"/>
            </a:br>
            <a:r>
              <a:rPr lang="en-US" dirty="0"/>
              <a:t>(Vectors)</a:t>
            </a:r>
          </a:p>
        </p:txBody>
      </p:sp>
    </p:spTree>
    <p:extLst>
      <p:ext uri="{BB962C8B-B14F-4D97-AF65-F5344CB8AC3E}">
        <p14:creationId xmlns:p14="http://schemas.microsoft.com/office/powerpoint/2010/main" val="19480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Section, we will:</a:t>
            </a:r>
          </a:p>
          <a:p>
            <a:pPr lvl="1"/>
            <a:r>
              <a:rPr lang="en-US" dirty="0" smtClean="0"/>
              <a:t>Describe R and the CRAN website</a:t>
            </a:r>
          </a:p>
          <a:p>
            <a:pPr lvl="1"/>
            <a:r>
              <a:rPr lang="en-US" dirty="0" smtClean="0"/>
              <a:t>Start R and explore the </a:t>
            </a:r>
            <a:r>
              <a:rPr lang="en-US" dirty="0" smtClean="0"/>
              <a:t>interfaces – R GUI and R Studio</a:t>
            </a:r>
            <a:endParaRPr lang="en-US" dirty="0" smtClean="0"/>
          </a:p>
          <a:p>
            <a:pPr lvl="1"/>
            <a:r>
              <a:rPr lang="en-US" dirty="0" smtClean="0"/>
              <a:t>Install and load R packages</a:t>
            </a:r>
          </a:p>
          <a:p>
            <a:pPr lvl="1"/>
            <a:r>
              <a:rPr lang="en-US" dirty="0" smtClean="0"/>
              <a:t>Show how to get help</a:t>
            </a:r>
          </a:p>
          <a:p>
            <a:pPr lvl="1"/>
            <a:r>
              <a:rPr lang="en-US" dirty="0" smtClean="0"/>
              <a:t>Understand directories and the workspace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C6E8F7-90E9-4234-8F5E-1A49D680347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this section, we will look at simple operations on vectors, to include: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Generating a vector sequence</a:t>
            </a:r>
          </a:p>
          <a:p>
            <a:pPr lvl="1"/>
            <a:r>
              <a:rPr lang="en-US" sz="2400" dirty="0" smtClean="0"/>
              <a:t>Arithmetic on vectors and matrices</a:t>
            </a:r>
          </a:p>
          <a:p>
            <a:pPr lvl="1"/>
            <a:r>
              <a:rPr lang="en-US" sz="2400" dirty="0" smtClean="0"/>
              <a:t>Logical operators</a:t>
            </a:r>
          </a:p>
          <a:p>
            <a:pPr lvl="1"/>
            <a:r>
              <a:rPr lang="en-US" sz="2400" dirty="0" smtClean="0"/>
              <a:t>Special values</a:t>
            </a:r>
          </a:p>
          <a:p>
            <a:pPr lvl="1"/>
            <a:r>
              <a:rPr lang="en-US" sz="2400" dirty="0" smtClean="0"/>
              <a:t>Indexing vectors and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 Data Manipulation – Review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</a:t>
            </a:r>
            <a:r>
              <a:rPr lang="en-US" sz="2000" b="1" i="1" dirty="0" smtClean="0"/>
              <a:t>expression</a:t>
            </a:r>
            <a:r>
              <a:rPr lang="en-US" sz="2000" dirty="0" smtClean="0"/>
              <a:t> or command in R can be of many forms.</a:t>
            </a:r>
          </a:p>
          <a:p>
            <a:r>
              <a:rPr lang="en-US" sz="2000" dirty="0" smtClean="0"/>
              <a:t>We will look at simple arithmetic expressions using vectors. </a:t>
            </a:r>
          </a:p>
          <a:p>
            <a:r>
              <a:rPr lang="en-US" sz="2000" dirty="0" smtClean="0"/>
              <a:t>Recall that… </a:t>
            </a:r>
          </a:p>
          <a:p>
            <a:r>
              <a:rPr lang="en-US" sz="2000" dirty="0" smtClean="0"/>
              <a:t>If an expression is typed into the command line, then it is evaluated, printed, and discarded: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 + 2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sz="2000" dirty="0" smtClean="0"/>
              <a:t>Assigning the expression to a variable, stores the result in that variable, but the result is not shown. Type the variable name to see the value(s).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2 + 2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Generating a Sequence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You can generate vectors that have a regular sequence of values.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This is useful in programming your own functions in R, e.g. loops.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We use the colon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) </a:t>
            </a:r>
            <a:r>
              <a:rPr lang="en-US" sz="2400" dirty="0" smtClean="0">
                <a:latin typeface="+mj-lt"/>
                <a:cs typeface="Courier New" pitchFamily="49" charset="0"/>
              </a:rPr>
              <a:t>operator for this. 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For example,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1:5</a:t>
            </a:r>
            <a:r>
              <a:rPr lang="en-US" sz="2400" dirty="0" smtClean="0">
                <a:latin typeface="+mj-lt"/>
                <a:cs typeface="Courier New" pitchFamily="49" charset="0"/>
              </a:rPr>
              <a:t> will generate a vector of values 1 through 5.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These produce the same vectors: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&lt;- c(1,2,3,4,5)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1:5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Generating a Sequence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Put the higher number first to get a decreasing sequence: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 &lt;- 5:1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5 4 3 2 1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For more options and control over your sequence of values, use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There are additional arguments for the step size and more.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See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dirty="0" smtClean="0">
                <a:latin typeface="+mj-lt"/>
                <a:cs typeface="Courier New" pitchFamily="49" charset="0"/>
              </a:rPr>
              <a:t>information on options.</a:t>
            </a:r>
            <a:endParaRPr lang="en-US" sz="2400" dirty="0" smtClean="0"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Generating a Sequence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n-lt"/>
              </a:rPr>
              <a:t>The colon operator has highest priority in an expression</a:t>
            </a:r>
            <a:r>
              <a:rPr lang="en-US" sz="2400" dirty="0" smtClean="0">
                <a:latin typeface="+mn-lt"/>
                <a:cs typeface="Courier New" pitchFamily="49" charset="0"/>
              </a:rPr>
              <a:t>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This can have some unexpected consequences and can give incorrect results.</a:t>
            </a:r>
          </a:p>
          <a:p>
            <a:r>
              <a:rPr lang="en-US" sz="2400" b="1" u="sng" dirty="0" smtClean="0">
                <a:latin typeface="+mj-lt"/>
                <a:cs typeface="Courier New" pitchFamily="49" charset="0"/>
              </a:rPr>
              <a:t>Try this</a:t>
            </a:r>
            <a:r>
              <a:rPr lang="en-US" sz="2400" dirty="0" smtClean="0">
                <a:latin typeface="+mj-lt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# Same as (1:5) - 1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1:5-1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0 1 2 3 4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The above first generated a sequence of 1 to 5 and then subtracted 1 from each element.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What does this do? 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1:(5-1)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Vector Arithmetic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92563"/>
          </a:xfrm>
        </p:spPr>
        <p:txBody>
          <a:bodyPr/>
          <a:lstStyle/>
          <a:p>
            <a:r>
              <a:rPr lang="en-US" sz="2800" dirty="0" smtClean="0"/>
              <a:t>Vectors (and matrices) can be used in arithmetic expressions.</a:t>
            </a:r>
          </a:p>
          <a:p>
            <a:r>
              <a:rPr lang="en-US" sz="2800" dirty="0" smtClean="0"/>
              <a:t>The operations work element-by-element, as the default.</a:t>
            </a:r>
          </a:p>
          <a:p>
            <a:r>
              <a:rPr lang="en-US" sz="2800" dirty="0" smtClean="0"/>
              <a:t>Vectors do not need to be the same length.</a:t>
            </a:r>
          </a:p>
          <a:p>
            <a:pPr lvl="1"/>
            <a:r>
              <a:rPr lang="en-US" sz="2400" dirty="0" smtClean="0"/>
              <a:t>The result is the length of the longest vector.</a:t>
            </a:r>
          </a:p>
          <a:p>
            <a:pPr lvl="1"/>
            <a:r>
              <a:rPr lang="en-US" sz="2400" dirty="0" smtClean="0"/>
              <a:t>Shorter vectors are recycled or copies until they match the length of the longest vector.</a:t>
            </a:r>
          </a:p>
          <a:p>
            <a:r>
              <a:rPr lang="en-US" sz="2800" dirty="0" smtClean="0"/>
              <a:t>The basic arithmetic operators are available: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Vector Functions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Note that these are used on the entire vector.</a:t>
            </a:r>
          </a:p>
          <a:p>
            <a:r>
              <a:rPr lang="en-US" sz="2800" dirty="0" smtClean="0"/>
              <a:t>Some useful functions for vectors are: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maximum value: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minimum value: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Add all the values: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average: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Calculate the square root: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Get the number of elements: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length(x)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sine or cosine: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sin(x)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Vector Functions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More useful functions for vectors are: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logarithms using any base: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inverse log: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range – min and max: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range(x)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product of the elements: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prod(x)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Find the variance: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sz="2800" dirty="0" smtClean="0"/>
              <a:t>Sorting functions are available: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sort()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order()</a:t>
            </a: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sort.list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Logical Vectors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vector can contain logical values.</a:t>
            </a:r>
          </a:p>
          <a:p>
            <a:r>
              <a:rPr lang="en-US" sz="2400" dirty="0" smtClean="0"/>
              <a:t>The elements of a logical vector can be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,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values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 can be abbreviated to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dirty="0" smtClean="0"/>
              <a:t>, but it is not recommended.</a:t>
            </a:r>
          </a:p>
          <a:p>
            <a:r>
              <a:rPr lang="en-US" sz="2400" dirty="0" smtClean="0"/>
              <a:t>Elements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400" dirty="0" smtClean="0"/>
              <a:t> are variables that are set to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, so they can be over-written.</a:t>
            </a:r>
          </a:p>
          <a:p>
            <a:r>
              <a:rPr lang="en-US" sz="2400" dirty="0" smtClean="0"/>
              <a:t>The marker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2400" dirty="0" smtClean="0"/>
              <a:t> means ‘not available’</a:t>
            </a:r>
          </a:p>
          <a:p>
            <a:r>
              <a:rPr lang="en-US" sz="2400" dirty="0" smtClean="0"/>
              <a:t>Logical vectors can be coerced into numeric vectors when they are used in ordinary arithmetic, in which case,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 = 1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 = 0</a:t>
            </a:r>
            <a:r>
              <a:rPr lang="en-US" sz="24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IV. Data Manipulation: Vectors as Sets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some useful functions for working with vectors as sets.</a:t>
            </a:r>
          </a:p>
          <a:p>
            <a:r>
              <a:rPr lang="en-US" sz="2400" dirty="0" smtClean="0"/>
              <a:t>These are </a:t>
            </a:r>
          </a:p>
          <a:p>
            <a:pPr lvl="1"/>
            <a:r>
              <a:rPr lang="en-US" sz="2000" dirty="0" smtClean="0"/>
              <a:t>Union: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union(x, y)</a:t>
            </a:r>
          </a:p>
          <a:p>
            <a:pPr lvl="1"/>
            <a:r>
              <a:rPr lang="en-US" sz="2000" dirty="0" smtClean="0"/>
              <a:t>Intersection: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intersect(x, y)</a:t>
            </a:r>
          </a:p>
          <a:p>
            <a:pPr lvl="1"/>
            <a:r>
              <a:rPr lang="en-US" sz="2000" dirty="0" smtClean="0"/>
              <a:t>Set difference: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setdiff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lvl="1"/>
            <a:r>
              <a:rPr lang="en-US" sz="2000" dirty="0" smtClean="0"/>
              <a:t>Set equality: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setequal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sz="2400" dirty="0" smtClean="0"/>
              <a:t>These operations discard duplicated values.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007E64-D858-4686-BEC9-9DE3BFFDA9C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S White CONTENT slides">
  <a:themeElements>
    <a:clrScheme name="Custom 2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2060"/>
      </a:hlink>
      <a:folHlink>
        <a:srgbClr val="7030A0"/>
      </a:folHlink>
    </a:clrScheme>
    <a:fontScheme name="BL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S CORE slides (use w/ either White or Blue CONTENT Slide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F0218404-5B4E-4DCC-B1B3-DD86C7BB0E6A}"/>
    </a:ext>
  </a:extLst>
</a:theme>
</file>

<file path=ppt/theme/theme4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BL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A84D5705-D793-47EE-B444-DB1A83C73CF7}"/>
    </a:ext>
  </a:extLst>
</a:theme>
</file>

<file path=ppt/theme/theme5.xml><?xml version="1.0" encoding="utf-8"?>
<a:theme xmlns:a="http://schemas.openxmlformats.org/drawingml/2006/main" name="Contact Information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2FFE4CEF-C9F4-408E-A3EA-E0845723999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576D7DE7ED3E4BBA0FE6890E1E757E" ma:contentTypeVersion="0" ma:contentTypeDescription="Create a new document." ma:contentTypeScope="" ma:versionID="895350ec36ad9ef604edd95def7004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E739DF5-E9F0-4D37-9007-9ABEE05E913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71E3C2-6582-4782-88A2-748BB3111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40F57-57D7-4D4F-B2EA-6C48D999F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</TotalTime>
  <Words>14453</Words>
  <Application>Microsoft Office PowerPoint</Application>
  <PresentationFormat>On-screen Show (4:3)</PresentationFormat>
  <Paragraphs>2045</Paragraphs>
  <Slides>227</Slides>
  <Notes>95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227</vt:i4>
      </vt:variant>
    </vt:vector>
  </HeadingPairs>
  <TitlesOfParts>
    <vt:vector size="244" baseType="lpstr">
      <vt:lpstr>Arial</vt:lpstr>
      <vt:lpstr>AvantGarde</vt:lpstr>
      <vt:lpstr>Bookman</vt:lpstr>
      <vt:lpstr>Calibri</vt:lpstr>
      <vt:lpstr>Century Gothic</vt:lpstr>
      <vt:lpstr>Courier</vt:lpstr>
      <vt:lpstr>Courier New</vt:lpstr>
      <vt:lpstr>Tahoma</vt:lpstr>
      <vt:lpstr>Verdana</vt:lpstr>
      <vt:lpstr>Wingdings</vt:lpstr>
      <vt:lpstr>Wingdings 3</vt:lpstr>
      <vt:lpstr>BLS White CONTENT slides</vt:lpstr>
      <vt:lpstr>BLS CORE slides (use w/ either White or Blue CONTENT Slides)</vt:lpstr>
      <vt:lpstr>Custom Design</vt:lpstr>
      <vt:lpstr>BLS Trendline Content Slide</vt:lpstr>
      <vt:lpstr>Contact Information</vt:lpstr>
      <vt:lpstr>Equation</vt:lpstr>
      <vt:lpstr>Introduction to R</vt:lpstr>
      <vt:lpstr>Acknowledgements and Disclaimers</vt:lpstr>
      <vt:lpstr>Intended Audience</vt:lpstr>
      <vt:lpstr>Assumptions &amp; Objectives</vt:lpstr>
      <vt:lpstr>Outline – Part 1</vt:lpstr>
      <vt:lpstr>Outline – Part 2</vt:lpstr>
      <vt:lpstr>Notation Conventions</vt:lpstr>
      <vt:lpstr>Introduction</vt:lpstr>
      <vt:lpstr>I. Introduction</vt:lpstr>
      <vt:lpstr>I.  Introduction: What is R? Where did it come from?</vt:lpstr>
      <vt:lpstr>I.  Introduction: How can I get R?</vt:lpstr>
      <vt:lpstr>I.  Introduction: How can I get R?</vt:lpstr>
      <vt:lpstr>I.  Introduction: What Does R do?</vt:lpstr>
      <vt:lpstr>I.  Introduction: What Does R NOT have?</vt:lpstr>
      <vt:lpstr>I. CRAN Site cran.r-project.org</vt:lpstr>
      <vt:lpstr>I. CRAN Site cran.r-project.org</vt:lpstr>
      <vt:lpstr>I.  Introduction: R Packages</vt:lpstr>
      <vt:lpstr>I.  Introduction: R Packages</vt:lpstr>
      <vt:lpstr>I.  Introduction: Task Views</vt:lpstr>
      <vt:lpstr>I.  Introduction: Task Views</vt:lpstr>
      <vt:lpstr>I.  Introduction: Task Views</vt:lpstr>
      <vt:lpstr>I.  Introduction: Starting R</vt:lpstr>
      <vt:lpstr>I.  Introduction: Screenshot of RGUI</vt:lpstr>
      <vt:lpstr>I. Introduction: R Studio</vt:lpstr>
      <vt:lpstr>I. Introduction: An R Session</vt:lpstr>
      <vt:lpstr>I. Introduction: An R Session</vt:lpstr>
      <vt:lpstr>I. Introduction: Installing &amp; Loading Packages</vt:lpstr>
      <vt:lpstr>I. Introduction: Installing &amp; Loading Packages</vt:lpstr>
      <vt:lpstr>I. Introduction: Installing &amp; Loading Packages</vt:lpstr>
      <vt:lpstr>I. Introduction: Installing &amp; Loading Packages</vt:lpstr>
      <vt:lpstr>I. Introduction: Installing &amp; Loading Packages</vt:lpstr>
      <vt:lpstr>I. Introduction: Commands &amp; Functions</vt:lpstr>
      <vt:lpstr>I. Introduction: Commands &amp; Functions</vt:lpstr>
      <vt:lpstr>I. Introduction: Editing Commands</vt:lpstr>
      <vt:lpstr>I. Introduction: R Commands</vt:lpstr>
      <vt:lpstr>I. Introduction: Try This…</vt:lpstr>
      <vt:lpstr>I. Introduction: Variable Names</vt:lpstr>
      <vt:lpstr>I. Introduction: Variable Names</vt:lpstr>
      <vt:lpstr>I. Introduction: R Punctuation</vt:lpstr>
      <vt:lpstr>I. Introduction: R Punctuation</vt:lpstr>
      <vt:lpstr>I. Introduction: Getting Help</vt:lpstr>
      <vt:lpstr>I. Introduction: Getting Help</vt:lpstr>
      <vt:lpstr>I. Introduction: Getting Help</vt:lpstr>
      <vt:lpstr>I. Introduction: Workspace</vt:lpstr>
      <vt:lpstr>I. Introduction: Workspace</vt:lpstr>
      <vt:lpstr>I. Introduction: Workspace</vt:lpstr>
      <vt:lpstr>I. Introduction: Workspace</vt:lpstr>
      <vt:lpstr>I. Introduction: Directories</vt:lpstr>
      <vt:lpstr>I. Introduction: Editors in R</vt:lpstr>
      <vt:lpstr>Data – Inputs &amp; Outputs</vt:lpstr>
      <vt:lpstr>II. Data – Inputs &amp; Outputs</vt:lpstr>
      <vt:lpstr>II.  Data – I/O: Data From Files</vt:lpstr>
      <vt:lpstr>II.  Data – I/O: Data From Files</vt:lpstr>
      <vt:lpstr>II.  Data – I/O: Data From Files</vt:lpstr>
      <vt:lpstr>II.  Data – I/O: Other Software</vt:lpstr>
      <vt:lpstr>II.  Data – I/O: Exporting Data</vt:lpstr>
      <vt:lpstr>II.  Data – I/O: .Rdata</vt:lpstr>
      <vt:lpstr>II.  Data – I/O: Data Sets in R</vt:lpstr>
      <vt:lpstr>II.  Data – I/O: Getting Data Out of R</vt:lpstr>
      <vt:lpstr>II.  Data – I/O: Data Sets in R</vt:lpstr>
      <vt:lpstr>II.  Data – I/O: Data Sets in R</vt:lpstr>
      <vt:lpstr>II.  Data – I/O: Data Sets in R</vt:lpstr>
      <vt:lpstr>II.  Data – I/O: Data Sets in R</vt:lpstr>
      <vt:lpstr>II.  Data – I/O: Data Sets in R</vt:lpstr>
      <vt:lpstr>Data Objects in R</vt:lpstr>
      <vt:lpstr>III. Data Objects in R</vt:lpstr>
      <vt:lpstr>III. Data Objects</vt:lpstr>
      <vt:lpstr>III.  Data Objects</vt:lpstr>
      <vt:lpstr>III. Data Objects</vt:lpstr>
      <vt:lpstr>III. Data Objects</vt:lpstr>
      <vt:lpstr>III. Data Objects</vt:lpstr>
      <vt:lpstr>III. Data Modes</vt:lpstr>
      <vt:lpstr>III. Data Objects: Arrays</vt:lpstr>
      <vt:lpstr>III. Data Objects: Vectors</vt:lpstr>
      <vt:lpstr>III. Data Objects: Factors</vt:lpstr>
      <vt:lpstr>III. Data Objects: Factors</vt:lpstr>
      <vt:lpstr>III. Data Objects: Matrices</vt:lpstr>
      <vt:lpstr>III. Data Objects: Data Frames</vt:lpstr>
      <vt:lpstr>III. Data Objects: Lists</vt:lpstr>
      <vt:lpstr>III. Data Objects in R</vt:lpstr>
      <vt:lpstr>III. Data Objects: Object-Oriented Language</vt:lpstr>
      <vt:lpstr>III. Data Objects: Object-Oriented Language</vt:lpstr>
      <vt:lpstr>III. Data Objects: Object-Oriented Language</vt:lpstr>
      <vt:lpstr>III. Data Objects: Object-Oriented Language</vt:lpstr>
      <vt:lpstr>III. Data Objects: Object-Oriented Language</vt:lpstr>
      <vt:lpstr>III. Data Objects: Object-Oriented Language</vt:lpstr>
      <vt:lpstr>III. Data Objects: Object-Oriented Language</vt:lpstr>
      <vt:lpstr>III. Data Objects: Object-Oriented Language</vt:lpstr>
      <vt:lpstr>Data Manipulation (Vectors)</vt:lpstr>
      <vt:lpstr>IV. Data Manipulation</vt:lpstr>
      <vt:lpstr>IV.  Data Manipulation – Review</vt:lpstr>
      <vt:lpstr>IV. Data Manipulation: Generating a Sequence</vt:lpstr>
      <vt:lpstr>IV. Data Manipulation: Generating a Sequence</vt:lpstr>
      <vt:lpstr>IV. Data Manipulation: Generating a Sequence</vt:lpstr>
      <vt:lpstr>IV. Data Manipulation: Vector Arithmetic</vt:lpstr>
      <vt:lpstr>IV. Data Manipulation: Vector Functions</vt:lpstr>
      <vt:lpstr>IV. Data Manipulation: Vector Functions</vt:lpstr>
      <vt:lpstr>IV. Data Manipulation: Logical Vectors</vt:lpstr>
      <vt:lpstr>IV. Data Manipulation: Vectors as Sets</vt:lpstr>
      <vt:lpstr>IV. Data Manipulation: Vectors as Sets</vt:lpstr>
      <vt:lpstr>IV. Data Manipulation: Logical Operators</vt:lpstr>
      <vt:lpstr>IV. Data Manipulation: Logical Functions</vt:lpstr>
      <vt:lpstr>IV. Data Manipulation: Special Values</vt:lpstr>
      <vt:lpstr>IV. Data Manipulation: Special Values</vt:lpstr>
      <vt:lpstr>IV. Data Manipulation: Special Values</vt:lpstr>
      <vt:lpstr>IV. Data Manipulation: Character Vectors</vt:lpstr>
      <vt:lpstr>IV. Data Manipulation: Character Vectors</vt:lpstr>
      <vt:lpstr>IV. Data Manipulation: Indexing</vt:lpstr>
      <vt:lpstr>IV. Data Manipulation: Indexing</vt:lpstr>
      <vt:lpstr>IV. Data Manipulation: Indexing</vt:lpstr>
      <vt:lpstr>IV. Data Manipulation: Indexing</vt:lpstr>
      <vt:lpstr>IV. Data Manipulation: Extracting Subsets</vt:lpstr>
      <vt:lpstr>Matrices and Arrays</vt:lpstr>
      <vt:lpstr>V. Arrays: A Matrix</vt:lpstr>
      <vt:lpstr>V. Arrays: Generating a Matrix</vt:lpstr>
      <vt:lpstr>V. Arrays: Generating a Matrix</vt:lpstr>
      <vt:lpstr>V. Arrays: Generating an Array</vt:lpstr>
      <vt:lpstr>V. Arrays: Uses</vt:lpstr>
      <vt:lpstr>V. Arrays: Arithmetic</vt:lpstr>
      <vt:lpstr>V. Arrays: Arithmetic</vt:lpstr>
      <vt:lpstr>V. Arrays: Functions</vt:lpstr>
      <vt:lpstr>V. Arrays: Functions</vt:lpstr>
      <vt:lpstr>V. Arrays: Functions</vt:lpstr>
      <vt:lpstr>V. Arrays: Indexing</vt:lpstr>
      <vt:lpstr>V. Arrays: Indexing</vt:lpstr>
      <vt:lpstr>V. Arrays: Indexing</vt:lpstr>
      <vt:lpstr>V. Arrays: Indexing</vt:lpstr>
      <vt:lpstr>Lists and Data Frames</vt:lpstr>
      <vt:lpstr>VI. Lists &amp; Frames: Lists</vt:lpstr>
      <vt:lpstr>VI. Lists &amp; Frames: An Example</vt:lpstr>
      <vt:lpstr>VI. Lists &amp; Frames: Accessing Lists</vt:lpstr>
      <vt:lpstr>VI. Lists &amp; Frames: Accessing Lists</vt:lpstr>
      <vt:lpstr>VI. Lists &amp; Frames: Accessing Lists</vt:lpstr>
      <vt:lpstr>VI. Lists &amp; Frames: Constructing Lists</vt:lpstr>
      <vt:lpstr>VI. Lists &amp; Frames: Constructing Lists</vt:lpstr>
      <vt:lpstr>VI. Lists &amp; Frames: Data Frames</vt:lpstr>
      <vt:lpstr>VI. Lists &amp; Frames: Data Frames</vt:lpstr>
      <vt:lpstr>VI. Lists &amp; Frames: Data Frame Construction</vt:lpstr>
      <vt:lpstr>Probability Distributions</vt:lpstr>
      <vt:lpstr>Overview</vt:lpstr>
      <vt:lpstr>Some probability distributions (Rname)</vt:lpstr>
      <vt:lpstr>Probability distributions in R</vt:lpstr>
      <vt:lpstr>help(rnorm)</vt:lpstr>
      <vt:lpstr>Examples</vt:lpstr>
      <vt:lpstr>Graphing density functions</vt:lpstr>
      <vt:lpstr>Graphing density functions (2)</vt:lpstr>
      <vt:lpstr>Generating random numbers</vt:lpstr>
      <vt:lpstr>Notes about the seed</vt:lpstr>
      <vt:lpstr>Generating random numbers</vt:lpstr>
      <vt:lpstr>Visualization</vt:lpstr>
      <vt:lpstr>Visualization</vt:lpstr>
      <vt:lpstr>Visualization</vt:lpstr>
      <vt:lpstr>Histogram</vt:lpstr>
      <vt:lpstr>Histogram</vt:lpstr>
      <vt:lpstr>Histogram: Example</vt:lpstr>
      <vt:lpstr>Histogram: Example</vt:lpstr>
      <vt:lpstr>Empirical CDF</vt:lpstr>
      <vt:lpstr>Empirical CDF: Example</vt:lpstr>
      <vt:lpstr>Q-Q Plots</vt:lpstr>
      <vt:lpstr>Q-Q Plots (2)</vt:lpstr>
      <vt:lpstr>Q-Q Plots: Example</vt:lpstr>
      <vt:lpstr>Q-Q Plots: Example (2)</vt:lpstr>
      <vt:lpstr>Boxplots</vt:lpstr>
      <vt:lpstr>Boxplots: Example</vt:lpstr>
      <vt:lpstr>Boxplots: Example (2)</vt:lpstr>
      <vt:lpstr>Basic Models</vt:lpstr>
      <vt:lpstr>Overview</vt:lpstr>
      <vt:lpstr>Overview (2)</vt:lpstr>
      <vt:lpstr>Overview (3)</vt:lpstr>
      <vt:lpstr>Examples</vt:lpstr>
      <vt:lpstr>Examples (2)</vt:lpstr>
      <vt:lpstr>Examples (3)</vt:lpstr>
      <vt:lpstr>Functions</vt:lpstr>
      <vt:lpstr>Functions (2)</vt:lpstr>
      <vt:lpstr>Linear model: Example</vt:lpstr>
      <vt:lpstr>Linear model: Example (2)</vt:lpstr>
      <vt:lpstr>Linear model: Example (3)</vt:lpstr>
      <vt:lpstr>Linear model: Example (4)</vt:lpstr>
      <vt:lpstr>glm() function</vt:lpstr>
      <vt:lpstr>glm() function (2)</vt:lpstr>
      <vt:lpstr>Graphics in R</vt:lpstr>
      <vt:lpstr>Overview</vt:lpstr>
      <vt:lpstr>Overview (2)</vt:lpstr>
      <vt:lpstr>Basic concepts</vt:lpstr>
      <vt:lpstr>base graphics</vt:lpstr>
      <vt:lpstr>lattice graphics</vt:lpstr>
      <vt:lpstr>ggplot2 graphics</vt:lpstr>
      <vt:lpstr>Which package to use?</vt:lpstr>
      <vt:lpstr>Basic concepts (2)</vt:lpstr>
      <vt:lpstr>High-level functions</vt:lpstr>
      <vt:lpstr>plot()</vt:lpstr>
      <vt:lpstr>plot()(2)</vt:lpstr>
      <vt:lpstr>More high-level functions</vt:lpstr>
      <vt:lpstr>Example: dotchart()</vt:lpstr>
      <vt:lpstr>Example: image()</vt:lpstr>
      <vt:lpstr>Example: contour() </vt:lpstr>
      <vt:lpstr>Example: pairs()</vt:lpstr>
      <vt:lpstr>Low-level functions</vt:lpstr>
      <vt:lpstr>Examples: Low-level functions</vt:lpstr>
      <vt:lpstr>Example: lines(), title() , and legend()</vt:lpstr>
      <vt:lpstr>Example: lines(), title() , and legend() (2) </vt:lpstr>
      <vt:lpstr>Interactive functions</vt:lpstr>
      <vt:lpstr>Interactive functions (2)</vt:lpstr>
      <vt:lpstr>Graphics parameters</vt:lpstr>
      <vt:lpstr>Graphics parameters (2)</vt:lpstr>
      <vt:lpstr>Permanent changes</vt:lpstr>
      <vt:lpstr>Permanent changes (2)</vt:lpstr>
      <vt:lpstr>Temporary changes</vt:lpstr>
      <vt:lpstr>Saving a graph</vt:lpstr>
      <vt:lpstr>Example: Saving to a .png file </vt:lpstr>
      <vt:lpstr>Loops and Conditionals</vt:lpstr>
      <vt:lpstr>Overview</vt:lpstr>
      <vt:lpstr>Grouping expressions</vt:lpstr>
      <vt:lpstr>Grouping expressions (2)</vt:lpstr>
      <vt:lpstr>Control statements – if</vt:lpstr>
      <vt:lpstr>Control statements – ifelse</vt:lpstr>
      <vt:lpstr>Operators</vt:lpstr>
      <vt:lpstr>Control loops</vt:lpstr>
      <vt:lpstr>Control loops – for </vt:lpstr>
      <vt:lpstr>Example: for loop</vt:lpstr>
      <vt:lpstr>Example 2: for loop</vt:lpstr>
      <vt:lpstr>Control loops – repeat</vt:lpstr>
      <vt:lpstr>Control loops – while</vt:lpstr>
      <vt:lpstr>Example: while loop</vt:lpstr>
      <vt:lpstr>Resources</vt:lpstr>
      <vt:lpstr>Resources: Online</vt:lpstr>
      <vt:lpstr>Wendy L. Martinez  Director, Mathematical Statistics Research Center  Office of Survey Methods Research    202-691-7400 martinez.wendy@bls.gov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BLS Template (slide hidden from show; can be relocated or deleted)</dc:title>
  <dc:creator>Sodergren_M</dc:creator>
  <cp:lastModifiedBy>Martinez, Wendy  - BLS</cp:lastModifiedBy>
  <cp:revision>1206</cp:revision>
  <cp:lastPrinted>2016-06-14T15:50:29Z</cp:lastPrinted>
  <dcterms:created xsi:type="dcterms:W3CDTF">2009-03-25T18:58:59Z</dcterms:created>
  <dcterms:modified xsi:type="dcterms:W3CDTF">2017-09-04T19:06:21Z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0x010100EC576D7DE7ED3E4BBA0FE6890E1E757E</vt:lpwstr>
  </property>
</Properties>
</file>