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32503C7-EE4B-4B91-AAE5-7E3882BFDF3D}">
  <a:tblStyle styleId="{832503C7-EE4B-4B91-AAE5-7E3882BFDF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a7b11e2d1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da7b11e2d1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da7b11e2d1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da7b11e2d1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da7b11e2d1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da7b11e2d1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a7b11e2d1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a7b11e2d1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a7b11e2d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a7b11e2d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a7b11e2d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da7b11e2d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a7b11e2d1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da7b11e2d1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a7b11e2d1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da7b11e2d1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a7b11e2d1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a7b11e2d1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727938" y="1945225"/>
            <a:ext cx="7688100" cy="166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040">
                <a:latin typeface="Times New Roman"/>
                <a:ea typeface="Times New Roman"/>
                <a:cs typeface="Times New Roman"/>
                <a:sym typeface="Times New Roman"/>
              </a:rPr>
              <a:t>Universidade Federal de Roraima</a:t>
            </a:r>
            <a:endParaRPr sz="20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040">
                <a:latin typeface="Times New Roman"/>
                <a:ea typeface="Times New Roman"/>
                <a:cs typeface="Times New Roman"/>
                <a:sym typeface="Times New Roman"/>
              </a:rPr>
              <a:t>Departamento de Ciência da Computação</a:t>
            </a:r>
            <a:endParaRPr sz="20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040">
                <a:latin typeface="Times New Roman"/>
                <a:ea typeface="Times New Roman"/>
                <a:cs typeface="Times New Roman"/>
                <a:sym typeface="Times New Roman"/>
              </a:rPr>
              <a:t>Arquitetura e Organização de Computadores</a:t>
            </a:r>
            <a:endParaRPr sz="20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0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040">
                <a:latin typeface="Times New Roman"/>
                <a:ea typeface="Times New Roman"/>
                <a:cs typeface="Times New Roman"/>
                <a:sym typeface="Times New Roman"/>
              </a:rPr>
              <a:t>Processador Uniciclo de 8 Bits (PU8B)</a:t>
            </a:r>
            <a:endParaRPr b="1" sz="234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727950" y="3706300"/>
            <a:ext cx="7688100" cy="13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 Ilem Lima dos Santos e Paulo César Pereira Belmont</a:t>
            </a:r>
            <a:br>
              <a:rPr lang="pt-BR" sz="1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pt-BR" sz="1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pt-BR" sz="1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pt-BR" sz="1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Maio de 2021</a:t>
            </a:r>
            <a:endParaRPr sz="18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7775" y="591212"/>
            <a:ext cx="1488450" cy="13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806083" cy="59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Conclusão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31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Devido ao pequeno tamanho máximo de bits por instrução, as operações do processador são muito limitadas, sendo notáveis tais limitações: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pt-B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Os passos acessíveis pelo Jump vão de 0 a 15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pt-B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Apenas números inteiros são utilizados como informação.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pt-B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Uma informação pode armazenar apenas números entre -128 e 127, havendo um pino de overflow na waveform para acusar o “estouro”.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Todavia, as instruções, se executadas dentro dos limites impostos pelo componente, devolvem os valores corretos.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Características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31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processador implementado possui arquitetura de 8 bits, operação uniciclo e se assemelha a um processador de arquitetura MIPS.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Pode trabalhar com - </a:t>
            </a:r>
            <a:r>
              <a:rPr lang="pt-B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aseline="30000" lang="pt-B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 </a:t>
            </a:r>
            <a:r>
              <a:rPr lang="pt-B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até 2</a:t>
            </a:r>
            <a:r>
              <a:rPr baseline="30000" lang="pt-B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lang="pt-B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 valores numéricos inteiros.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Especificamente, os valores vão de -128 a 127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Existem 8 componentes e 4 tipos de subcomponente na unidade como um todo.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Formato das Instruções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69" name="Google Shape;69;p15"/>
          <p:cNvGraphicFramePr/>
          <p:nvPr/>
        </p:nvGraphicFramePr>
        <p:xfrm>
          <a:off x="228075" y="11675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{832503C7-EE4B-4B91-AAE5-7E3882BFDF3D}</a:tableStyleId>
              </a:tblPr>
              <a:tblGrid>
                <a:gridCol w="1417525"/>
                <a:gridCol w="1417525"/>
                <a:gridCol w="1417525"/>
              </a:tblGrid>
              <a:tr h="23997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TIPO R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003B76"/>
                    </a:solidFill>
                  </a:tcPr>
                </a:tc>
                <a:tc hMerge="1"/>
                <a:tc hMerge="1"/>
              </a:tr>
              <a:tr h="239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Opcode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003B7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Reg 1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003B7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Reg 2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003B76"/>
                    </a:solidFill>
                  </a:tcPr>
                </a:tc>
              </a:tr>
              <a:tr h="239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 bits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 bits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 bits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39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7-4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3-2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1-0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0" name="Google Shape;70;p15"/>
          <p:cNvGraphicFramePr/>
          <p:nvPr/>
        </p:nvGraphicFramePr>
        <p:xfrm>
          <a:off x="4572000" y="1167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{832503C7-EE4B-4B91-AAE5-7E3882BFDF3D}</a:tableStyleId>
              </a:tblPr>
              <a:tblGrid>
                <a:gridCol w="1417525"/>
                <a:gridCol w="1417525"/>
                <a:gridCol w="1417525"/>
              </a:tblGrid>
              <a:tr h="3962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TIPO I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003B76"/>
                    </a:solidFill>
                  </a:tcPr>
                </a:tc>
                <a:tc hMerge="1"/>
                <a:tc hMerge="1"/>
              </a:tr>
              <a:tr h="396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Opcode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003B7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Reg 1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003B7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Imediato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003B76"/>
                    </a:solidFill>
                  </a:tcPr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 bits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 bits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 bits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7-4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3-2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1-0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" name="Google Shape;71;p15"/>
          <p:cNvGraphicFramePr/>
          <p:nvPr/>
        </p:nvGraphicFramePr>
        <p:xfrm>
          <a:off x="2445700" y="290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{832503C7-EE4B-4B91-AAE5-7E3882BFDF3D}</a:tableStyleId>
              </a:tblPr>
              <a:tblGrid>
                <a:gridCol w="2126300"/>
                <a:gridCol w="2126300"/>
              </a:tblGrid>
              <a:tr h="3962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TIPO J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003B76"/>
                    </a:solidFill>
                  </a:tcPr>
                </a:tc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Opcode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003B7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Endereço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003B76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 bits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 bits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7-4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3-0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Operações Implementadas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0650" y="1177325"/>
            <a:ext cx="6362700" cy="36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RTL Viewer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31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 b="29854" l="11470" r="11339" t="30375"/>
          <a:stretch/>
        </p:blipFill>
        <p:spPr>
          <a:xfrm>
            <a:off x="0" y="1131550"/>
            <a:ext cx="9144003" cy="3641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13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Datapath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462515"/>
            <a:ext cx="8991601" cy="4547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13" y="83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Programa Fibonacci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2475" y="655775"/>
            <a:ext cx="3859041" cy="418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Waveforms notáveis no Fibonacci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255" y="572700"/>
            <a:ext cx="7179481" cy="457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Waveforms notáveis no Fibonacci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250" y="572700"/>
            <a:ext cx="7179501" cy="457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