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  <p:embeddedFont>
      <p:font typeface="Cambria Math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CambriaMath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3175e2a0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33175e2a0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3175e2a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33175e2a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3c5d97bd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33c5d97bd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33c5d97c8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33c5d97c8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Também conhecidas como Rubro-negras ou Red-Black Trees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34112e90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34112e90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33c5d97c8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33c5d97c8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d3363a00a_0_1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d3363a00a_0_1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d3363a00a_0_1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d3363a00a_0_1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3175e2a0f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33175e2a0f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43716d61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343716d61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Inserção da Árvore Red and Black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Integrante</a:t>
            </a:r>
            <a:r>
              <a:rPr lang="pt-BR"/>
              <a:t>: </a:t>
            </a:r>
            <a:r>
              <a:rPr lang="pt-BR"/>
              <a:t>Ilem Lima dos Santos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Professor: Herbert Oliveira Rocha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Experimentação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589700"/>
            <a:ext cx="41148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653300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 aqui é isso obrigado pela atenção!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6176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Árvores Red and Black foram inventadas em 1972 por Rudolf Bayer: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Estudou matemática em Munique e fez doutorado também em Matemática na Universidade de Illinois, em 1966.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Foi pesquisador nos </a:t>
            </a:r>
            <a:r>
              <a:rPr i="1" lang="pt-BR"/>
              <a:t>Boeing Research Labs</a:t>
            </a:r>
            <a:r>
              <a:rPr lang="pt-BR"/>
              <a:t>, onde inventou em 1970 a </a:t>
            </a:r>
            <a:r>
              <a:rPr lang="pt-BR"/>
              <a:t>árvore B (B​tree)</a:t>
            </a:r>
            <a:r>
              <a:rPr lang="pt-BR"/>
              <a:t>.</a:t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311700" y="3737575"/>
            <a:ext cx="5234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Publicação original de Rudolf Bayer: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Symmetric binary B-trees: Data structures and maintenance algorithms, Acta Informatica, 1 (1972) 290-306.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0625" y="1436400"/>
            <a:ext cx="1839950" cy="227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Uma</a:t>
            </a:r>
            <a:r>
              <a:rPr lang="pt-BR"/>
              <a:t> árvore vermelho-preto é uma árvore de busca binária com um bit extra de armazenamento por nó: sua cor, ela pode ser 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VERMELHA</a:t>
            </a:r>
            <a:r>
              <a:rPr lang="pt-BR"/>
              <a:t> ou 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PRETA</a:t>
            </a:r>
            <a:r>
              <a:rPr lang="pt-BR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Propriedades: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Todo nó é vermelho ou preto.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 raiz é preta.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Toda folha ( NIL ) é preta.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Se um nó é vermelho, então os seus filhos são pretos.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Para cada nó, todos os caminhos simples do nó até folhas descendentes contêm o mesmo número de nós pretos.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0274" y="1478176"/>
            <a:ext cx="5643451" cy="276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Propriedades de Árvores Vermelho</a:t>
            </a:r>
            <a:r>
              <a:rPr lang="pt-BR"/>
              <a:t>-</a:t>
            </a:r>
            <a:r>
              <a:rPr lang="pt-BR"/>
              <a:t>Preto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Todo nó é vermelho ou preto.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A raiz é preta.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Toda folha ( NIL ) é preta.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Se um nó é vermelho, então os seus filhos são pretos.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Para cada nó, todos os caminhos simples do nó até folhas descendentes contêm o mesmo número de nós pretos.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Pseudocódigo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VP-INSERT(T,z)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1:	TREE-INSERT(T,z);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2:	z.cor </a:t>
            </a: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←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 VERMELHO;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3:	VP-INSERT-FIX(T,z);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445025"/>
            <a:ext cx="8520600" cy="41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VP-INSERT-FIX(T,z)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1:	while (z.pai).cor = VERMELHO do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2:	  if z.pai = ((z.pai).pai).esq then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3:	    y </a:t>
            </a: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←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 ((z.pai).pai).dir;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4:	    if y.cor = VERMELHO then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5:	      (z.pai).cor </a:t>
            </a: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←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 PRETO;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6:	      y.cor </a:t>
            </a: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←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 PRETO;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7:	      ((x.pai).pai).cor </a:t>
            </a: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←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 VERMELHO;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8:	      z </a:t>
            </a: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←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 (z.pai).pai;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9:	    else if z = (z.pai).dir then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10:	        z </a:t>
            </a: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←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 z.pai;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11:	        LEFT-ROTATE(T,z);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12:	      (z.pai).cor </a:t>
            </a: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←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 PRETO;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13:	      ((z.pai).pai).cor </a:t>
            </a: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←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 VERMELHO;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14:	      RIGHT-ROTATE(T,(z.pai).pai);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15:	  else (igual ao “if” trocando “dir” e “esq”)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16:	  end if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17:	(T.raiz).cor </a:t>
            </a: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←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 PRETO;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de VP-INSERT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Inserir um nó em uma árvore vermelho-preto leva o tempo </a:t>
            </a:r>
            <a:r>
              <a:rPr i="1" lang="pt-BR">
                <a:latin typeface="Cambria Math"/>
                <a:ea typeface="Cambria Math"/>
                <a:cs typeface="Cambria Math"/>
                <a:sym typeface="Cambria Math"/>
              </a:rPr>
              <a:t>O(lg n).</a:t>
            </a:r>
            <a:endParaRPr i="1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VP-INSERT-FIX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3600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— O laço </a:t>
            </a:r>
            <a:r>
              <a:rPr b="1" lang="pt-BR"/>
              <a:t>while</a:t>
            </a:r>
            <a:r>
              <a:rPr lang="pt-BR"/>
              <a:t> só é  repetido se o caso 1 ocorre, e então o ponteiro z sobe dois níveis na árvore</a:t>
            </a:r>
            <a:endParaRPr/>
          </a:p>
          <a:p>
            <a:pPr indent="3600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— O número de vezes que o laço </a:t>
            </a:r>
            <a:r>
              <a:rPr b="1" lang="pt-BR"/>
              <a:t>while</a:t>
            </a:r>
            <a:r>
              <a:rPr lang="pt-BR"/>
              <a:t> pode ser executado é </a:t>
            </a:r>
            <a:r>
              <a:rPr i="1" lang="pt-BR">
                <a:latin typeface="Cambria Math"/>
                <a:ea typeface="Cambria Math"/>
                <a:cs typeface="Cambria Math"/>
                <a:sym typeface="Cambria Math"/>
              </a:rPr>
              <a:t>O(lg 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O Tempo total de execução do 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VP-INSERT</a:t>
            </a:r>
            <a:r>
              <a:rPr lang="pt-BR"/>
              <a:t>: </a:t>
            </a:r>
            <a:r>
              <a:rPr i="1" lang="pt-BR">
                <a:latin typeface="Cambria Math"/>
                <a:ea typeface="Cambria Math"/>
                <a:cs typeface="Cambria Math"/>
                <a:sym typeface="Cambria Math"/>
              </a:rPr>
              <a:t>O(lg n)</a:t>
            </a:r>
            <a:endParaRPr i="1"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Função de custo e complexidade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>
                <a:latin typeface="Cambria Math"/>
                <a:ea typeface="Cambria Math"/>
                <a:cs typeface="Cambria Math"/>
                <a:sym typeface="Cambria Math"/>
              </a:rPr>
              <a:t>T(n) = O(lg n) + </a:t>
            </a:r>
            <a:r>
              <a:rPr i="1" lang="pt-BR">
                <a:latin typeface="Cambria Math"/>
                <a:ea typeface="Cambria Math"/>
                <a:cs typeface="Cambria Math"/>
                <a:sym typeface="Cambria Math"/>
              </a:rPr>
              <a:t>Θ(1)</a:t>
            </a:r>
            <a:r>
              <a:rPr i="1" lang="pt-BR">
                <a:latin typeface="Cambria Math"/>
                <a:ea typeface="Cambria Math"/>
                <a:cs typeface="Cambria Math"/>
                <a:sym typeface="Cambria Math"/>
              </a:rPr>
              <a:t> + O(lg n)</a:t>
            </a:r>
            <a:endParaRPr i="1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pt-BR">
                <a:latin typeface="Cambria Math"/>
                <a:ea typeface="Cambria Math"/>
                <a:cs typeface="Cambria Math"/>
                <a:sym typeface="Cambria Math"/>
              </a:rPr>
              <a:t>T(n) = O(lg n) + O(lg n)</a:t>
            </a:r>
            <a:endParaRPr i="1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pt-BR">
                <a:latin typeface="Cambria Math"/>
                <a:ea typeface="Cambria Math"/>
                <a:cs typeface="Cambria Math"/>
                <a:sym typeface="Cambria Math"/>
              </a:rPr>
              <a:t>T(n) = 2 lg n</a:t>
            </a:r>
            <a:endParaRPr i="1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pt-BR">
                <a:latin typeface="Cambria Math"/>
                <a:ea typeface="Cambria Math"/>
                <a:cs typeface="Cambria Math"/>
                <a:sym typeface="Cambria Math"/>
              </a:rPr>
              <a:t>O(lg n)</a:t>
            </a:r>
            <a:endParaRPr i="1"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