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0" autoAdjust="0"/>
    <p:restoredTop sz="92806" autoAdjust="0"/>
  </p:normalViewPr>
  <p:slideViewPr>
    <p:cSldViewPr snapToGrid="0">
      <p:cViewPr varScale="1">
        <p:scale>
          <a:sx n="104" d="100"/>
          <a:sy n="104" d="100"/>
        </p:scale>
        <p:origin x="11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921A-875E-4B31-98EB-D0BE55865CAF}" type="datetimeFigureOut">
              <a:rPr lang="it-IT" smtClean="0"/>
              <a:t>05/05/2025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81F5-4F50-47B1-849C-908E6B314C4B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550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921A-875E-4B31-98EB-D0BE55865CAF}" type="datetimeFigureOut">
              <a:rPr lang="it-IT" smtClean="0"/>
              <a:t>05/05/2025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81F5-4F50-47B1-849C-908E6B314C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95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921A-875E-4B31-98EB-D0BE55865CAF}" type="datetimeFigureOut">
              <a:rPr lang="it-IT" smtClean="0"/>
              <a:t>05/05/2025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81F5-4F50-47B1-849C-908E6B314C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6197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921A-875E-4B31-98EB-D0BE55865CAF}" type="datetimeFigureOut">
              <a:rPr lang="it-IT" smtClean="0"/>
              <a:t>05/05/2025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81F5-4F50-47B1-849C-908E6B314C4B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716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921A-875E-4B31-98EB-D0BE55865CAF}" type="datetimeFigureOut">
              <a:rPr lang="it-IT" smtClean="0"/>
              <a:t>05/05/2025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81F5-4F50-47B1-849C-908E6B314C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9489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921A-875E-4B31-98EB-D0BE55865CAF}" type="datetimeFigureOut">
              <a:rPr lang="it-IT" smtClean="0"/>
              <a:t>05/05/2025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81F5-4F50-47B1-849C-908E6B314C4B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0458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921A-875E-4B31-98EB-D0BE55865CAF}" type="datetimeFigureOut">
              <a:rPr lang="it-IT" smtClean="0"/>
              <a:t>05/05/2025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81F5-4F50-47B1-849C-908E6B314C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411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921A-875E-4B31-98EB-D0BE55865CAF}" type="datetimeFigureOut">
              <a:rPr lang="it-IT" smtClean="0"/>
              <a:t>05/05/2025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81F5-4F50-47B1-849C-908E6B314C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365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921A-875E-4B31-98EB-D0BE55865CAF}" type="datetimeFigureOut">
              <a:rPr lang="it-IT" smtClean="0"/>
              <a:t>05/05/2025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81F5-4F50-47B1-849C-908E6B314C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9281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921A-875E-4B31-98EB-D0BE55865CAF}" type="datetimeFigureOut">
              <a:rPr lang="it-IT" smtClean="0"/>
              <a:t>05/05/2025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81F5-4F50-47B1-849C-908E6B314C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191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921A-875E-4B31-98EB-D0BE55865CAF}" type="datetimeFigureOut">
              <a:rPr lang="it-IT" smtClean="0"/>
              <a:t>05/05/2025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81F5-4F50-47B1-849C-908E6B314C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926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921A-875E-4B31-98EB-D0BE55865CAF}" type="datetimeFigureOut">
              <a:rPr lang="it-IT" smtClean="0"/>
              <a:t>05/05/2025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81F5-4F50-47B1-849C-908E6B314C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2621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921A-875E-4B31-98EB-D0BE55865CAF}" type="datetimeFigureOut">
              <a:rPr lang="it-IT" smtClean="0"/>
              <a:t>05/05/2025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81F5-4F50-47B1-849C-908E6B314C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042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921A-875E-4B31-98EB-D0BE55865CAF}" type="datetimeFigureOut">
              <a:rPr lang="it-IT" smtClean="0"/>
              <a:t>05/05/2025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81F5-4F50-47B1-849C-908E6B314C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763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921A-875E-4B31-98EB-D0BE55865CAF}" type="datetimeFigureOut">
              <a:rPr lang="it-IT" smtClean="0"/>
              <a:t>05/05/2025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81F5-4F50-47B1-849C-908E6B314C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129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921A-875E-4B31-98EB-D0BE55865CAF}" type="datetimeFigureOut">
              <a:rPr lang="it-IT" smtClean="0"/>
              <a:t>05/05/2025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81F5-4F50-47B1-849C-908E6B314C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6893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921A-875E-4B31-98EB-D0BE55865CAF}" type="datetimeFigureOut">
              <a:rPr lang="it-IT" smtClean="0"/>
              <a:t>05/05/2025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81F5-4F50-47B1-849C-908E6B314C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0965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ABB921A-875E-4B31-98EB-D0BE55865CAF}" type="datetimeFigureOut">
              <a:rPr lang="it-IT" smtClean="0"/>
              <a:t>05/05/2025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84181F5-4F50-47B1-849C-908E6B314C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9677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kriz/learning-features-2009-TR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A1C723-51FF-5C4E-E4D9-9563AC07C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0708" y="-68900"/>
            <a:ext cx="4530584" cy="966373"/>
          </a:xfrm>
        </p:spPr>
        <p:txBody>
          <a:bodyPr/>
          <a:lstStyle/>
          <a:p>
            <a:r>
              <a:rPr lang="it-IT" dirty="0" err="1"/>
              <a:t>Homework</a:t>
            </a:r>
            <a:r>
              <a:rPr lang="it-IT" dirty="0"/>
              <a:t> 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E1FC36-05CB-BD11-084F-C36A04D14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9530" y="6066113"/>
            <a:ext cx="3757385" cy="622194"/>
          </a:xfrm>
        </p:spPr>
        <p:txBody>
          <a:bodyPr>
            <a:normAutofit fontScale="92500"/>
          </a:bodyPr>
          <a:lstStyle/>
          <a:p>
            <a:r>
              <a:rPr lang="it-IT" sz="2400" dirty="0">
                <a:solidFill>
                  <a:schemeClr val="tx1"/>
                </a:solidFill>
              </a:rPr>
              <a:t>Marino Ilenia 1000057483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FFE839-C018-B65D-331F-401AB7AA7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8" y="1557337"/>
            <a:ext cx="5267325" cy="374332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9B45C87-655B-1C0A-74D5-059D87FCED11}"/>
              </a:ext>
            </a:extLst>
          </p:cNvPr>
          <p:cNvSpPr txBox="1"/>
          <p:nvPr/>
        </p:nvSpPr>
        <p:spPr>
          <a:xfrm>
            <a:off x="740874" y="1052204"/>
            <a:ext cx="419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0" dirty="0">
                <a:effectLst/>
                <a:latin typeface="Arial" panose="020B0604020202020204" pitchFamily="34" charset="0"/>
              </a:rPr>
              <a:t>The CIFAR-10 dataset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7861FCB-112F-3E7D-6D5C-D1751A34CB6E}"/>
              </a:ext>
            </a:extLst>
          </p:cNvPr>
          <p:cNvSpPr txBox="1"/>
          <p:nvPr/>
        </p:nvSpPr>
        <p:spPr>
          <a:xfrm>
            <a:off x="8622812" y="3428999"/>
            <a:ext cx="340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Composto da 60.000 immagini a colori 32x32 ciascuna, divise in 10 classi.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64C4B6C-3404-BC35-8D7F-5E538423FB52}"/>
              </a:ext>
            </a:extLst>
          </p:cNvPr>
          <p:cNvSpPr txBox="1"/>
          <p:nvPr/>
        </p:nvSpPr>
        <p:spPr>
          <a:xfrm>
            <a:off x="37306" y="5375537"/>
            <a:ext cx="545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b="0" i="0" u="none" strike="noStrike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Learning Multiple Layers of Features from Tiny Images</a:t>
            </a:r>
            <a:r>
              <a:rPr lang="en-US" b="0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Alex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Krizhevsky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, 2009.</a:t>
            </a:r>
          </a:p>
        </p:txBody>
      </p:sp>
    </p:spTree>
    <p:extLst>
      <p:ext uri="{BB962C8B-B14F-4D97-AF65-F5344CB8AC3E}">
        <p14:creationId xmlns:p14="http://schemas.microsoft.com/office/powerpoint/2010/main" val="3276048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E6606A6-D146-0A29-7306-AB4BD896C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8" y="1637071"/>
            <a:ext cx="5191298" cy="2992133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8C66A7A-8E77-1D98-AE39-51D000FB4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264" y="316756"/>
            <a:ext cx="5451987" cy="474672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C8B4852-1A0B-5D6E-FBFF-8C09EC97C44A}"/>
              </a:ext>
            </a:extLst>
          </p:cNvPr>
          <p:cNvSpPr txBox="1"/>
          <p:nvPr/>
        </p:nvSpPr>
        <p:spPr>
          <a:xfrm>
            <a:off x="535809" y="4726732"/>
            <a:ext cx="4676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dataset è suddiviso in 5 </a:t>
            </a:r>
            <a:r>
              <a:rPr lang="it-IT" dirty="0" err="1"/>
              <a:t>batches</a:t>
            </a:r>
            <a:r>
              <a:rPr lang="it-IT" dirty="0"/>
              <a:t> di addestramento (</a:t>
            </a:r>
            <a:r>
              <a:rPr lang="it-IT" dirty="0" err="1"/>
              <a:t>data_batch</a:t>
            </a:r>
            <a:r>
              <a:rPr lang="it-IT" dirty="0"/>
              <a:t>) e 1 batch di test (</a:t>
            </a:r>
            <a:r>
              <a:rPr lang="it-IT" dirty="0" err="1"/>
              <a:t>test_batch</a:t>
            </a:r>
            <a:r>
              <a:rPr lang="it-IT" dirty="0"/>
              <a:t>), dove ogni </a:t>
            </a:r>
            <a:r>
              <a:rPr lang="it-IT" dirty="0" err="1"/>
              <a:t>batches</a:t>
            </a:r>
            <a:r>
              <a:rPr lang="it-IT" dirty="0"/>
              <a:t> è formato da 10.000 immagini  per 3072 pixel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7882DF8-BB86-5678-A7DB-17CB40DF0F23}"/>
              </a:ext>
            </a:extLst>
          </p:cNvPr>
          <p:cNvSpPr txBox="1"/>
          <p:nvPr/>
        </p:nvSpPr>
        <p:spPr>
          <a:xfrm>
            <a:off x="904702" y="316756"/>
            <a:ext cx="5191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Suddivisione del dataset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7D96BDC-2AA8-F178-20F8-D184C3C79AA8}"/>
              </a:ext>
            </a:extLst>
          </p:cNvPr>
          <p:cNvSpPr txBox="1"/>
          <p:nvPr/>
        </p:nvSpPr>
        <p:spPr>
          <a:xfrm>
            <a:off x="6793795" y="5169466"/>
            <a:ext cx="5058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totale di 50.000 immagini di training a 3072 pixel (32x32x3(</a:t>
            </a:r>
            <a:r>
              <a:rPr lang="it-IT" dirty="0" err="1"/>
              <a:t>red,green,blue</a:t>
            </a:r>
            <a:r>
              <a:rPr lang="it-IT" dirty="0"/>
              <a:t>)) per la somma dei 5 </a:t>
            </a:r>
            <a:r>
              <a:rPr lang="it-IT" dirty="0" err="1"/>
              <a:t>batches</a:t>
            </a:r>
            <a:r>
              <a:rPr lang="it-IT" dirty="0"/>
              <a:t> e 10.000 x 3072 per il test batch </a:t>
            </a:r>
          </a:p>
        </p:txBody>
      </p:sp>
      <p:sp>
        <p:nvSpPr>
          <p:cNvPr id="2" name="Freccia a sinistra 1">
            <a:extLst>
              <a:ext uri="{FF2B5EF4-FFF2-40B4-BE49-F238E27FC236}">
                <a16:creationId xmlns:a16="http://schemas.microsoft.com/office/drawing/2014/main" id="{302929E3-319A-A38B-561C-9662C06A77F0}"/>
              </a:ext>
            </a:extLst>
          </p:cNvPr>
          <p:cNvSpPr/>
          <p:nvPr/>
        </p:nvSpPr>
        <p:spPr>
          <a:xfrm>
            <a:off x="9102725" y="1637071"/>
            <a:ext cx="431800" cy="8695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34BF6D1-049E-EFC9-EE95-C16D9A45A6B3}"/>
              </a:ext>
            </a:extLst>
          </p:cNvPr>
          <p:cNvSpPr txBox="1"/>
          <p:nvPr/>
        </p:nvSpPr>
        <p:spPr>
          <a:xfrm>
            <a:off x="9693995" y="1583468"/>
            <a:ext cx="20249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array </a:t>
            </a:r>
            <a:r>
              <a:rPr lang="it-IT" sz="8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numpy</a:t>
            </a:r>
            <a:r>
              <a:rPr lang="it-IT" sz="8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di 10000x3072 caratteri</a:t>
            </a:r>
            <a:endParaRPr lang="it-IT" sz="800" dirty="0"/>
          </a:p>
        </p:txBody>
      </p:sp>
      <p:sp>
        <p:nvSpPr>
          <p:cNvPr id="4" name="Freccia a sinistra 3">
            <a:extLst>
              <a:ext uri="{FF2B5EF4-FFF2-40B4-BE49-F238E27FC236}">
                <a16:creationId xmlns:a16="http://schemas.microsoft.com/office/drawing/2014/main" id="{CD07620E-3065-F7DC-CA55-DBD6D5D29C6B}"/>
              </a:ext>
            </a:extLst>
          </p:cNvPr>
          <p:cNvSpPr/>
          <p:nvPr/>
        </p:nvSpPr>
        <p:spPr>
          <a:xfrm>
            <a:off x="9102725" y="1755435"/>
            <a:ext cx="431800" cy="8695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1ADF24-54BB-177B-73F2-D6E65B6B1B88}"/>
              </a:ext>
            </a:extLst>
          </p:cNvPr>
          <p:cNvSpPr txBox="1"/>
          <p:nvPr/>
        </p:nvSpPr>
        <p:spPr>
          <a:xfrm>
            <a:off x="9566719" y="1691479"/>
            <a:ext cx="22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252525"/>
                </a:solidFill>
                <a:latin typeface="Roboto" panose="02000000000000000000" pitchFamily="2" charset="0"/>
              </a:rPr>
              <a:t>u</a:t>
            </a:r>
            <a:r>
              <a:rPr lang="it-IT" sz="8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na lista di 10000 numeri compresi tra 0 e 9</a:t>
            </a:r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4069469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  <p:bldP spid="3" grpId="0"/>
      <p:bldP spid="4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853119-80C7-3F84-8492-6966788A8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048" y="1156855"/>
            <a:ext cx="9143279" cy="52993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Dopo aver caricato il dataset utilizzo i 4 modelli di classificazione: </a:t>
            </a:r>
            <a:r>
              <a:rPr lang="it-IT" i="1" dirty="0">
                <a:solidFill>
                  <a:schemeClr val="tx1"/>
                </a:solidFill>
              </a:rPr>
              <a:t>regressione logistica, k-NN, SVM, </a:t>
            </a:r>
            <a:r>
              <a:rPr lang="it-IT" i="1" dirty="0" err="1">
                <a:solidFill>
                  <a:schemeClr val="tx1"/>
                </a:solidFill>
              </a:rPr>
              <a:t>decision</a:t>
            </a:r>
            <a:r>
              <a:rPr lang="it-IT" i="1" dirty="0">
                <a:solidFill>
                  <a:schemeClr val="tx1"/>
                </a:solidFill>
              </a:rPr>
              <a:t> </a:t>
            </a:r>
            <a:r>
              <a:rPr lang="it-IT" i="1" dirty="0" err="1">
                <a:solidFill>
                  <a:schemeClr val="tx1"/>
                </a:solidFill>
              </a:rPr>
              <a:t>tree</a:t>
            </a:r>
            <a:r>
              <a:rPr lang="it-IT" dirty="0">
                <a:solidFill>
                  <a:schemeClr val="tx1"/>
                </a:solidFill>
              </a:rPr>
              <a:t>, attraverso l’uso degli </a:t>
            </a:r>
            <a:r>
              <a:rPr lang="it-IT" dirty="0" err="1">
                <a:solidFill>
                  <a:schemeClr val="tx1"/>
                </a:solidFill>
              </a:rPr>
              <a:t>iperparametri</a:t>
            </a:r>
            <a:r>
              <a:rPr lang="it-IT" dirty="0">
                <a:solidFill>
                  <a:schemeClr val="tx1"/>
                </a:solidFill>
              </a:rPr>
              <a:t>, ovvero per ogni singolo modello preso in considerazione viene applicata la PCA a 1024 componenti e successivamente si allena ciascun modello, </a:t>
            </a:r>
            <a:r>
              <a:rPr lang="it-IT" b="1" dirty="0">
                <a:solidFill>
                  <a:schemeClr val="tx1"/>
                </a:solidFill>
              </a:rPr>
              <a:t>con i dati di training</a:t>
            </a:r>
            <a:r>
              <a:rPr lang="it-IT" dirty="0">
                <a:solidFill>
                  <a:schemeClr val="tx1"/>
                </a:solidFill>
              </a:rPr>
              <a:t>, attraverso l’utilizzo di diversi parametri, in modo da </a:t>
            </a:r>
            <a:r>
              <a:rPr lang="it-IT" i="1" dirty="0">
                <a:solidFill>
                  <a:schemeClr val="accent6"/>
                </a:solidFill>
              </a:rPr>
              <a:t>andare ad individuare il migliore modello possibile con in i migliori parametri</a:t>
            </a:r>
            <a:r>
              <a:rPr lang="it-IT" dirty="0">
                <a:solidFill>
                  <a:schemeClr val="accent6"/>
                </a:solidFill>
              </a:rPr>
              <a:t>.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Questa ricerca avviene attraverso l’utilizzo del</a:t>
            </a:r>
            <a:r>
              <a:rPr lang="it-IT" dirty="0">
                <a:solidFill>
                  <a:schemeClr val="accent6"/>
                </a:solidFill>
              </a:rPr>
              <a:t> </a:t>
            </a:r>
            <a:r>
              <a:rPr lang="it-IT" b="1" dirty="0">
                <a:solidFill>
                  <a:schemeClr val="accent6"/>
                </a:solidFill>
              </a:rPr>
              <a:t>«</a:t>
            </a:r>
            <a:r>
              <a:rPr lang="it-IT" b="1" dirty="0" err="1">
                <a:solidFill>
                  <a:schemeClr val="accent6"/>
                </a:solidFill>
              </a:rPr>
              <a:t>GridSearchCV</a:t>
            </a:r>
            <a:r>
              <a:rPr lang="it-IT" b="1" dirty="0">
                <a:solidFill>
                  <a:schemeClr val="accent6"/>
                </a:solidFill>
              </a:rPr>
              <a:t>». </a:t>
            </a:r>
          </a:p>
          <a:p>
            <a:pPr marL="0" indent="0">
              <a:buNone/>
            </a:pPr>
            <a:endParaRPr lang="it-IT" b="1" dirty="0">
              <a:solidFill>
                <a:schemeClr val="accent6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Dopo </a:t>
            </a:r>
            <a:r>
              <a:rPr lang="it-IT" dirty="0">
                <a:solidFill>
                  <a:srgbClr val="C00000"/>
                </a:solidFill>
              </a:rPr>
              <a:t>aver trovato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u="sng" dirty="0">
                <a:solidFill>
                  <a:schemeClr val="tx1"/>
                </a:solidFill>
              </a:rPr>
              <a:t>i </a:t>
            </a:r>
            <a:r>
              <a:rPr lang="it-IT" i="1" u="sng" dirty="0">
                <a:solidFill>
                  <a:schemeClr val="tx1"/>
                </a:solidFill>
              </a:rPr>
              <a:t>parametri migliori per ogni singolo modello </a:t>
            </a:r>
            <a:r>
              <a:rPr lang="it-IT" u="sng" dirty="0">
                <a:solidFill>
                  <a:schemeClr val="tx1"/>
                </a:solidFill>
              </a:rPr>
              <a:t>e l’</a:t>
            </a:r>
            <a:r>
              <a:rPr lang="it-IT" u="sng" dirty="0" err="1">
                <a:solidFill>
                  <a:schemeClr val="tx1"/>
                </a:solidFill>
              </a:rPr>
              <a:t>Accuracy</a:t>
            </a:r>
            <a:r>
              <a:rPr lang="it-IT" dirty="0">
                <a:solidFill>
                  <a:schemeClr val="tx1"/>
                </a:solidFill>
              </a:rPr>
              <a:t> che si ottiene da ogni singolo «Modello migliore» mi stampo la </a:t>
            </a:r>
            <a:r>
              <a:rPr lang="it-IT" b="1" dirty="0">
                <a:solidFill>
                  <a:schemeClr val="tx1"/>
                </a:solidFill>
              </a:rPr>
              <a:t>Matrice di confusione </a:t>
            </a:r>
            <a:r>
              <a:rPr lang="it-IT" dirty="0">
                <a:solidFill>
                  <a:schemeClr val="tx1"/>
                </a:solidFill>
              </a:rPr>
              <a:t>di ogni modello, che mostra quanti casi il modello ha classificato correttamente e quanti ha sbagliato.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5B29F45-32B6-A7E9-E6B2-89E1EED1B1CF}"/>
              </a:ext>
            </a:extLst>
          </p:cNvPr>
          <p:cNvSpPr txBox="1"/>
          <p:nvPr/>
        </p:nvSpPr>
        <p:spPr>
          <a:xfrm>
            <a:off x="904702" y="401782"/>
            <a:ext cx="5191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Metodologia adottata</a:t>
            </a:r>
          </a:p>
        </p:txBody>
      </p:sp>
    </p:spTree>
    <p:extLst>
      <p:ext uri="{BB962C8B-B14F-4D97-AF65-F5344CB8AC3E}">
        <p14:creationId xmlns:p14="http://schemas.microsoft.com/office/powerpoint/2010/main" val="3576881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C7F9223-56F4-F7AE-4C74-B71645E8E076}"/>
              </a:ext>
            </a:extLst>
          </p:cNvPr>
          <p:cNvSpPr txBox="1"/>
          <p:nvPr/>
        </p:nvSpPr>
        <p:spPr>
          <a:xfrm>
            <a:off x="904702" y="418357"/>
            <a:ext cx="5191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Risultati </a:t>
            </a:r>
            <a:r>
              <a:rPr lang="it-IT" sz="2800" dirty="0" err="1"/>
              <a:t>Confusion</a:t>
            </a:r>
            <a:r>
              <a:rPr lang="it-IT" sz="2800" dirty="0"/>
              <a:t> Matrix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E22B5EA-94DF-F65E-7FC8-BD48BE73F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82" y="1117600"/>
            <a:ext cx="4624319" cy="46228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A90CE82-8600-664B-C362-BAE269474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500" y="1117600"/>
            <a:ext cx="4633589" cy="46228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407B69-9E76-BC41-3554-2C39AEF0567E}"/>
              </a:ext>
            </a:extLst>
          </p:cNvPr>
          <p:cNvSpPr txBox="1"/>
          <p:nvPr/>
        </p:nvSpPr>
        <p:spPr>
          <a:xfrm>
            <a:off x="5160818" y="2274838"/>
            <a:ext cx="18703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 i migliori parametri trovati </a:t>
            </a:r>
            <a:r>
              <a:rPr lang="it-IT" b="1" dirty="0"/>
              <a:t>stampo la Matrice di confusione</a:t>
            </a:r>
            <a:r>
              <a:rPr lang="it-IT" dirty="0"/>
              <a:t> e </a:t>
            </a:r>
            <a:r>
              <a:rPr lang="it-IT" u="sng" dirty="0"/>
              <a:t>trovo l’</a:t>
            </a:r>
            <a:r>
              <a:rPr lang="it-IT" u="sng" dirty="0" err="1"/>
              <a:t>accuracy</a:t>
            </a:r>
            <a:r>
              <a:rPr lang="it-IT" u="sng" dirty="0"/>
              <a:t> </a:t>
            </a:r>
            <a:r>
              <a:rPr lang="it-IT" dirty="0"/>
              <a:t>di ogni singolo modello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D272CFF-B192-72E9-FC37-F6B6AE1D4FC1}"/>
              </a:ext>
            </a:extLst>
          </p:cNvPr>
          <p:cNvSpPr txBox="1"/>
          <p:nvPr/>
        </p:nvSpPr>
        <p:spPr>
          <a:xfrm>
            <a:off x="759886" y="6070311"/>
            <a:ext cx="378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Modello: Regressione Logistica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A302B47-0AF4-DA2B-9CA5-BBDDE4BBE434}"/>
              </a:ext>
            </a:extLst>
          </p:cNvPr>
          <p:cNvSpPr txBox="1"/>
          <p:nvPr/>
        </p:nvSpPr>
        <p:spPr>
          <a:xfrm>
            <a:off x="7152907" y="6070311"/>
            <a:ext cx="478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Modello: Support </a:t>
            </a:r>
            <a:r>
              <a:rPr lang="it-IT" dirty="0" err="1"/>
              <a:t>Vector</a:t>
            </a:r>
            <a:r>
              <a:rPr lang="it-IT" dirty="0"/>
              <a:t> Machine (SVM)</a:t>
            </a:r>
          </a:p>
        </p:txBody>
      </p:sp>
    </p:spTree>
    <p:extLst>
      <p:ext uri="{BB962C8B-B14F-4D97-AF65-F5344CB8AC3E}">
        <p14:creationId xmlns:p14="http://schemas.microsoft.com/office/powerpoint/2010/main" val="588201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A2D8E-244A-6644-F27C-16428D838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6E72C15-5EC8-1B94-4D55-D262E3EBAC0F}"/>
              </a:ext>
            </a:extLst>
          </p:cNvPr>
          <p:cNvSpPr txBox="1"/>
          <p:nvPr/>
        </p:nvSpPr>
        <p:spPr>
          <a:xfrm>
            <a:off x="904702" y="418357"/>
            <a:ext cx="5191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Risultati </a:t>
            </a:r>
            <a:r>
              <a:rPr lang="it-IT" sz="2800" dirty="0" err="1"/>
              <a:t>Confusion</a:t>
            </a:r>
            <a:r>
              <a:rPr lang="it-IT" sz="2800" dirty="0"/>
              <a:t> Matrix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79479B5-4B65-C953-B2D6-08622B599EBE}"/>
              </a:ext>
            </a:extLst>
          </p:cNvPr>
          <p:cNvSpPr txBox="1"/>
          <p:nvPr/>
        </p:nvSpPr>
        <p:spPr>
          <a:xfrm>
            <a:off x="5160818" y="2274838"/>
            <a:ext cx="18703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 i migliori parametri trovati </a:t>
            </a:r>
            <a:r>
              <a:rPr lang="it-IT" b="1" dirty="0"/>
              <a:t>stampo la Matrice di confusione</a:t>
            </a:r>
            <a:r>
              <a:rPr lang="it-IT" dirty="0"/>
              <a:t> e </a:t>
            </a:r>
            <a:r>
              <a:rPr lang="it-IT" u="sng" dirty="0"/>
              <a:t>trovo l’</a:t>
            </a:r>
            <a:r>
              <a:rPr lang="it-IT" u="sng" dirty="0" err="1"/>
              <a:t>accuracy</a:t>
            </a:r>
            <a:r>
              <a:rPr lang="it-IT" u="sng" dirty="0"/>
              <a:t> </a:t>
            </a:r>
            <a:r>
              <a:rPr lang="it-IT" dirty="0"/>
              <a:t>di ogni singolo modello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98D2DCE-A512-91AA-2560-A67D39597AC3}"/>
              </a:ext>
            </a:extLst>
          </p:cNvPr>
          <p:cNvSpPr txBox="1"/>
          <p:nvPr/>
        </p:nvSpPr>
        <p:spPr>
          <a:xfrm>
            <a:off x="513734" y="6070311"/>
            <a:ext cx="427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Modello: K-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Neighbors</a:t>
            </a:r>
            <a:r>
              <a:rPr lang="it-IT" dirty="0"/>
              <a:t> (K-NN)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C5372F3-10C8-BB6E-4A61-13BB46D13FAC}"/>
              </a:ext>
            </a:extLst>
          </p:cNvPr>
          <p:cNvSpPr txBox="1"/>
          <p:nvPr/>
        </p:nvSpPr>
        <p:spPr>
          <a:xfrm>
            <a:off x="8035180" y="6070311"/>
            <a:ext cx="300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Modello: </a:t>
            </a:r>
            <a:r>
              <a:rPr lang="it-IT" dirty="0" err="1"/>
              <a:t>Decision</a:t>
            </a:r>
            <a:r>
              <a:rPr lang="it-IT" dirty="0"/>
              <a:t> Tree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A90BAA3-93D4-81D1-98B5-CD66E4F0E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"/>
          <a:stretch/>
        </p:blipFill>
        <p:spPr>
          <a:xfrm>
            <a:off x="336545" y="1117600"/>
            <a:ext cx="4633589" cy="46228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76FF5DB-0446-0A42-2277-9C7AE5E9A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866" y="1117600"/>
            <a:ext cx="4633589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69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1B9EDC-E994-5629-21DC-3E4097B95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26" y="794327"/>
            <a:ext cx="11893947" cy="2475345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chemeClr val="tx1"/>
                </a:solidFill>
              </a:rPr>
              <a:t>Alla fine </a:t>
            </a:r>
            <a:r>
              <a:rPr lang="it-IT" sz="1800" u="sng" dirty="0">
                <a:solidFill>
                  <a:schemeClr val="tx1"/>
                </a:solidFill>
              </a:rPr>
              <a:t>mi </a:t>
            </a:r>
            <a:r>
              <a:rPr lang="it-IT" sz="1800" i="1" u="sng" dirty="0">
                <a:solidFill>
                  <a:schemeClr val="tx1"/>
                </a:solidFill>
              </a:rPr>
              <a:t>rialleno i 4 modelli migliori trovati con le configurazioni migliori trovate, </a:t>
            </a:r>
            <a:r>
              <a:rPr lang="it-IT" sz="1800" b="1" i="1" dirty="0">
                <a:solidFill>
                  <a:schemeClr val="tx1"/>
                </a:solidFill>
              </a:rPr>
              <a:t>con i dati di</a:t>
            </a:r>
            <a:r>
              <a:rPr lang="it-IT" sz="1800" b="1" dirty="0">
                <a:solidFill>
                  <a:schemeClr val="tx1"/>
                </a:solidFill>
              </a:rPr>
              <a:t> test </a:t>
            </a:r>
            <a:r>
              <a:rPr lang="it-IT" sz="1800" dirty="0">
                <a:solidFill>
                  <a:schemeClr val="tx1"/>
                </a:solidFill>
              </a:rPr>
              <a:t>e </a:t>
            </a:r>
            <a:r>
              <a:rPr lang="it-IT" sz="1800" dirty="0">
                <a:solidFill>
                  <a:schemeClr val="accent6"/>
                </a:solidFill>
              </a:rPr>
              <a:t>si seleziona il modello con l’</a:t>
            </a:r>
            <a:r>
              <a:rPr lang="it-IT" sz="1800" dirty="0" err="1">
                <a:solidFill>
                  <a:schemeClr val="accent6"/>
                </a:solidFill>
              </a:rPr>
              <a:t>accuracy</a:t>
            </a:r>
            <a:r>
              <a:rPr lang="it-IT" sz="1800" dirty="0">
                <a:solidFill>
                  <a:schemeClr val="accent6"/>
                </a:solidFill>
              </a:rPr>
              <a:t> più elevata</a:t>
            </a:r>
            <a:r>
              <a:rPr lang="it-IT" sz="1800" dirty="0">
                <a:solidFill>
                  <a:schemeClr val="tx1"/>
                </a:solidFill>
              </a:rPr>
              <a:t>. </a:t>
            </a:r>
          </a:p>
          <a:p>
            <a:r>
              <a:rPr lang="it-IT" sz="1800" dirty="0">
                <a:solidFill>
                  <a:schemeClr val="tx1"/>
                </a:solidFill>
              </a:rPr>
              <a:t>In questo modo ottengo il modello migliore possibile con i migliori parametri possibili che ha l’</a:t>
            </a:r>
            <a:r>
              <a:rPr lang="it-IT" sz="1800" dirty="0" err="1">
                <a:solidFill>
                  <a:schemeClr val="tx1"/>
                </a:solidFill>
              </a:rPr>
              <a:t>accuracy</a:t>
            </a:r>
            <a:r>
              <a:rPr lang="it-IT" sz="1800" dirty="0">
                <a:solidFill>
                  <a:schemeClr val="tx1"/>
                </a:solidFill>
              </a:rPr>
              <a:t> più elevata nel test set.</a:t>
            </a:r>
            <a:endParaRPr lang="it-IT" sz="1800" dirty="0"/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F533216-F3D0-A4CD-820B-20C938C0C59E}"/>
              </a:ext>
            </a:extLst>
          </p:cNvPr>
          <p:cNvSpPr txBox="1"/>
          <p:nvPr/>
        </p:nvSpPr>
        <p:spPr>
          <a:xfrm>
            <a:off x="904701" y="418357"/>
            <a:ext cx="756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Model </a:t>
            </a:r>
            <a:r>
              <a:rPr lang="it-IT" sz="2800" dirty="0" err="1"/>
              <a:t>Selection</a:t>
            </a:r>
            <a:r>
              <a:rPr lang="it-IT" sz="2800" dirty="0"/>
              <a:t> e Risultati finali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805E609-AC0E-4858-3323-A4406C328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711" y="2669308"/>
            <a:ext cx="7560577" cy="398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59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TM02900771[[fn=Sezione]]</Template>
  <TotalTime>565</TotalTime>
  <Words>378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Roboto</vt:lpstr>
      <vt:lpstr>Wingdings 3</vt:lpstr>
      <vt:lpstr>Sezione</vt:lpstr>
      <vt:lpstr>Homework 2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Gabriele Marino</dc:creator>
  <cp:lastModifiedBy>Gabriele Marino</cp:lastModifiedBy>
  <cp:revision>5</cp:revision>
  <dcterms:created xsi:type="dcterms:W3CDTF">2025-05-04T08:43:57Z</dcterms:created>
  <dcterms:modified xsi:type="dcterms:W3CDTF">2025-05-05T18:07:52Z</dcterms:modified>
</cp:coreProperties>
</file>