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3D63E-E839-FB4A-8518-3678CA7A2FE9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F239E-AA0B-FE44-97FB-C1B3EC2D8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5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239E-AA0B-FE44-97FB-C1B3EC2D8ED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1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239E-AA0B-FE44-97FB-C1B3EC2D8E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3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53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5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6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2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1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6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31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66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B051F-8B10-5E42-9F73-B568C679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985372"/>
            <a:ext cx="8637073" cy="125275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rebuchet MS" panose="020B0703020202090204" pitchFamily="34" charset="0"/>
              </a:rPr>
              <a:t>Анализ рекламного размещения компании «Омега»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449E6-8F64-5D4A-9752-B3DAF081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338" y="4526112"/>
            <a:ext cx="4221878" cy="1071095"/>
          </a:xfrm>
        </p:spPr>
        <p:txBody>
          <a:bodyPr/>
          <a:lstStyle/>
          <a:p>
            <a:r>
              <a:rPr lang="ru-RU" sz="2400" dirty="0">
                <a:latin typeface="Trebuchet MS" panose="020B0703020202090204" pitchFamily="34" charset="0"/>
              </a:rPr>
              <a:t>Выполнил: </a:t>
            </a:r>
            <a:r>
              <a:rPr lang="ru-RU" sz="2400" dirty="0" err="1">
                <a:latin typeface="Trebuchet MS" panose="020B0703020202090204" pitchFamily="34" charset="0"/>
              </a:rPr>
              <a:t>Иленко</a:t>
            </a:r>
            <a:r>
              <a:rPr lang="ru-RU" sz="2400" dirty="0">
                <a:latin typeface="Trebuchet MS" panose="020B0703020202090204" pitchFamily="34" charset="0"/>
              </a:rPr>
              <a:t> Алексей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7CF38-F00C-FF4D-9158-DEF3B186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3050"/>
            <a:ext cx="9603275" cy="577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rebuchet MS" panose="020B0703020202090204" pitchFamily="34" charset="0"/>
              </a:rPr>
              <a:t>Основные выводы и рекомендации 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DDB54-6207-6B40-AB27-8F02ED70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65" y="1530849"/>
            <a:ext cx="10407721" cy="4356242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latin typeface="Trebuchet MS" panose="020B0703020202090204" pitchFamily="34" charset="0"/>
              </a:rPr>
              <a:t>Доля «Омеги» затрат на рекламу в категории невелика. По ключевому показателю </a:t>
            </a:r>
            <a:r>
              <a:rPr lang="en-US" sz="1800" dirty="0">
                <a:latin typeface="Trebuchet MS" panose="020B0703020202090204" pitchFamily="34" charset="0"/>
              </a:rPr>
              <a:t>CPA </a:t>
            </a:r>
            <a:r>
              <a:rPr lang="ru-RU" sz="1800" dirty="0">
                <a:latin typeface="Trebuchet MS" panose="020B0703020202090204" pitchFamily="34" charset="0"/>
              </a:rPr>
              <a:t>«Омега» в медиане, однако значительно отстает от наиболее эффективных компаний в категории.</a:t>
            </a:r>
          </a:p>
          <a:p>
            <a:r>
              <a:rPr lang="ru-RU" sz="1800" dirty="0">
                <a:latin typeface="Trebuchet MS" panose="020B0703020202090204" pitchFamily="34" charset="0"/>
              </a:rPr>
              <a:t>Исходя из анализа эффективности различных каналов размещения, а также сравнения с более эффективными конкурентами рекомендуется: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Trebuchet MS" panose="020B0703020202090204" pitchFamily="34" charset="0"/>
              </a:rPr>
              <a:t>Использовать </a:t>
            </a:r>
            <a:r>
              <a:rPr lang="ru-RU" sz="1800" dirty="0" err="1">
                <a:latin typeface="Trebuchet MS" panose="020B0703020202090204" pitchFamily="34" charset="0"/>
              </a:rPr>
              <a:t>ретаргетинг</a:t>
            </a:r>
            <a:r>
              <a:rPr lang="ru-RU" sz="1800" dirty="0">
                <a:latin typeface="Trebuchet MS" panose="020B0703020202090204" pitchFamily="34" charset="0"/>
              </a:rPr>
              <a:t> и </a:t>
            </a:r>
            <a:r>
              <a:rPr lang="ru-RU" sz="1800" dirty="0" err="1">
                <a:latin typeface="Trebuchet MS" panose="020B0703020202090204" pitchFamily="34" charset="0"/>
              </a:rPr>
              <a:t>автотаргетинг</a:t>
            </a:r>
            <a:r>
              <a:rPr lang="ru-RU" sz="1800" dirty="0">
                <a:latin typeface="Trebuchet MS" panose="020B0703020202090204" pitchFamily="34" charset="0"/>
              </a:rPr>
              <a:t>. Среди остальных каналов и типов </a:t>
            </a:r>
            <a:r>
              <a:rPr lang="ru-RU" sz="1800" dirty="0" err="1">
                <a:latin typeface="Trebuchet MS" panose="020B0703020202090204" pitchFamily="34" charset="0"/>
              </a:rPr>
              <a:t>автотаргетинг</a:t>
            </a:r>
            <a:r>
              <a:rPr lang="ru-RU" sz="1800" dirty="0">
                <a:latin typeface="Trebuchet MS" panose="020B0703020202090204" pitchFamily="34" charset="0"/>
              </a:rPr>
              <a:t> в поиске показывает наибольшую эффективность в категории (</a:t>
            </a:r>
            <a:r>
              <a:rPr lang="en-US" sz="1800" dirty="0">
                <a:latin typeface="Trebuchet MS" panose="020B0703020202090204" pitchFamily="34" charset="0"/>
              </a:rPr>
              <a:t>CPA ~280 </a:t>
            </a:r>
            <a:r>
              <a:rPr lang="ru-RU" sz="1800" dirty="0">
                <a:latin typeface="Trebuchet MS" panose="020B0703020202090204" pitchFamily="34" charset="0"/>
              </a:rPr>
              <a:t>против 425 в среднем у «Омеги»).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Trebuchet MS" panose="020B0703020202090204" pitchFamily="34" charset="0"/>
              </a:rPr>
              <a:t>Сократить долю размещения в поисковике на стационарных устройствах и увеличить на мобильных: в среднем в категории </a:t>
            </a:r>
            <a:r>
              <a:rPr lang="en-US" sz="1800" dirty="0" err="1">
                <a:latin typeface="Trebuchet MS" panose="020B0703020202090204" pitchFamily="34" charset="0"/>
              </a:rPr>
              <a:t>CPA_mobile</a:t>
            </a:r>
            <a:r>
              <a:rPr lang="en-US" sz="1800" dirty="0">
                <a:latin typeface="Trebuchet MS" panose="020B0703020202090204" pitchFamily="34" charset="0"/>
              </a:rPr>
              <a:t> ~ 336 </a:t>
            </a:r>
            <a:r>
              <a:rPr lang="ru-RU" sz="1800" dirty="0">
                <a:latin typeface="Trebuchet MS" panose="020B0703020202090204" pitchFamily="34" charset="0"/>
              </a:rPr>
              <a:t>против С</a:t>
            </a:r>
            <a:r>
              <a:rPr lang="en-US" sz="1800" dirty="0" err="1">
                <a:latin typeface="Trebuchet MS" panose="020B0703020202090204" pitchFamily="34" charset="0"/>
              </a:rPr>
              <a:t>PA_desktop</a:t>
            </a:r>
            <a:r>
              <a:rPr lang="en-US" sz="1800" dirty="0">
                <a:latin typeface="Trebuchet MS" panose="020B0703020202090204" pitchFamily="34" charset="0"/>
              </a:rPr>
              <a:t> ~ 444.</a:t>
            </a:r>
            <a:endParaRPr lang="ru-RU" sz="18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7BB19-E4DD-B149-A1AC-A98A47FA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latin typeface="Trebuchet MS" panose="020B0703020202090204" pitchFamily="34" charset="0"/>
              </a:rPr>
              <a:t>Спасибо за внимание!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DA593F-C233-364F-9571-BF4167BB8803}"/>
              </a:ext>
            </a:extLst>
          </p:cNvPr>
          <p:cNvSpPr txBox="1">
            <a:spLocks/>
          </p:cNvSpPr>
          <p:nvPr/>
        </p:nvSpPr>
        <p:spPr>
          <a:xfrm>
            <a:off x="286077" y="553898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latin typeface="Trebuchet MS" panose="020B0703020202090204" pitchFamily="34" charset="0"/>
              </a:rPr>
              <a:t>P.S. </a:t>
            </a:r>
            <a:r>
              <a:rPr lang="ru-RU" sz="2000" dirty="0">
                <a:latin typeface="Trebuchet MS" panose="020B0703020202090204" pitchFamily="34" charset="0"/>
              </a:rPr>
              <a:t>Весь анализ и расчеты находятся в файле </a:t>
            </a:r>
            <a:r>
              <a:rPr lang="en-US" sz="2000" dirty="0" err="1">
                <a:latin typeface="Trebuchet MS" panose="020B0703020202090204" pitchFamily="34" charset="0"/>
              </a:rPr>
              <a:t>Dataset_task</a:t>
            </a:r>
            <a:endParaRPr lang="ru-RU" sz="2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25AA2-644E-9549-8E0E-F84DD39E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71" y="1179355"/>
            <a:ext cx="1459112" cy="104923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rebuchet MS" panose="020B0703020202090204" pitchFamily="34" charset="0"/>
              </a:rPr>
              <a:t>План</a:t>
            </a:r>
            <a:br>
              <a:rPr lang="en-US" sz="3600" dirty="0">
                <a:latin typeface="Trebuchet MS" panose="020B0703020202090204" pitchFamily="34" charset="0"/>
              </a:rPr>
            </a:br>
            <a:endParaRPr lang="ru-RU" sz="3600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1E5A4-5ED7-AE45-BE5D-632F61A0AEA7}"/>
              </a:ext>
            </a:extLst>
          </p:cNvPr>
          <p:cNvSpPr txBox="1"/>
          <p:nvPr/>
        </p:nvSpPr>
        <p:spPr>
          <a:xfrm>
            <a:off x="799671" y="1961462"/>
            <a:ext cx="10592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Выбор ключевых показателей эффективности (метрик)</a:t>
            </a:r>
          </a:p>
          <a:p>
            <a:endParaRPr lang="ru-RU" sz="24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Анализ эффективности имеющихся инструментов, площадок, устройств в целевой категории</a:t>
            </a:r>
          </a:p>
          <a:p>
            <a:endParaRPr lang="ru-RU" sz="24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</a:p>
          <a:p>
            <a:endParaRPr lang="ru-RU" sz="24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Основные выводы и рекомендации </a:t>
            </a:r>
          </a:p>
        </p:txBody>
      </p:sp>
    </p:spTree>
    <p:extLst>
      <p:ext uri="{BB962C8B-B14F-4D97-AF65-F5344CB8AC3E}">
        <p14:creationId xmlns:p14="http://schemas.microsoft.com/office/powerpoint/2010/main" val="14226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BBD11-BC99-8447-A09C-4F6A0D27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52" y="953324"/>
            <a:ext cx="10979593" cy="104923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rebuchet MS" panose="020B0703020202090204" pitchFamily="34" charset="0"/>
              </a:rPr>
              <a:t>Выбо</a:t>
            </a:r>
            <a:r>
              <a:rPr lang="ru-RU" sz="3000" dirty="0">
                <a:latin typeface="Trebuchet MS" panose="020B0703020202090204" pitchFamily="34" charset="0"/>
              </a:rPr>
              <a:t>р ключевых показателей эффективности (метрик)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C4F02-DE68-2742-94F5-4866E6EF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2" y="1876701"/>
            <a:ext cx="10979594" cy="12235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rebuchet MS" panose="020B0703020202090204" pitchFamily="34" charset="0"/>
              </a:rPr>
              <a:t>Исходя из предоставленных для анализа данных, можно выбрать несколько ключевых показателей для измерения эффективности рекламного размещения клиента: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26691-F74F-C645-8680-2A3FFCD573F8}"/>
              </a:ext>
            </a:extLst>
          </p:cNvPr>
          <p:cNvSpPr txBox="1"/>
          <p:nvPr/>
        </p:nvSpPr>
        <p:spPr>
          <a:xfrm>
            <a:off x="650752" y="2925936"/>
            <a:ext cx="10979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1) CPA (Cost per action). </a:t>
            </a:r>
            <a:r>
              <a:rPr lang="ru-RU" dirty="0">
                <a:latin typeface="Trebuchet MS" panose="020B0703020202090204" pitchFamily="34" charset="0"/>
              </a:rPr>
              <a:t>С учетом цели клиента является основной метрикой эффективности.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algn="ctr"/>
            <a:r>
              <a:rPr lang="en-US" b="1" dirty="0">
                <a:latin typeface="Trebuchet MS" panose="020B0703020202090204" pitchFamily="34" charset="0"/>
              </a:rPr>
              <a:t>CPA = </a:t>
            </a:r>
            <a:r>
              <a:rPr lang="ru-RU" b="1" dirty="0">
                <a:latin typeface="Trebuchet MS" panose="020B0703020202090204" pitchFamily="34" charset="0"/>
              </a:rPr>
              <a:t>Затраты на рекламу / Количество конверсий</a:t>
            </a:r>
          </a:p>
          <a:p>
            <a:endParaRPr lang="ru-RU" b="1" dirty="0">
              <a:latin typeface="Trebuchet MS" panose="020B0703020202090204" pitchFamily="34" charset="0"/>
            </a:endParaRPr>
          </a:p>
          <a:p>
            <a:endParaRPr lang="ru-RU" b="1" dirty="0">
              <a:latin typeface="Trebuchet MS" panose="020B0703020202090204" pitchFamily="34" charset="0"/>
            </a:endParaRPr>
          </a:p>
          <a:p>
            <a:r>
              <a:rPr lang="ru-RU" dirty="0">
                <a:latin typeface="Trebuchet MS" panose="020B0703020202090204" pitchFamily="34" charset="0"/>
              </a:rPr>
              <a:t>2) </a:t>
            </a:r>
            <a:r>
              <a:rPr lang="en-US" dirty="0">
                <a:latin typeface="Trebuchet MS" panose="020B0703020202090204" pitchFamily="34" charset="0"/>
              </a:rPr>
              <a:t>CPC (Cost per click). </a:t>
            </a:r>
            <a:r>
              <a:rPr lang="ru-RU" dirty="0">
                <a:latin typeface="Trebuchet MS" panose="020B0703020202090204" pitchFamily="34" charset="0"/>
              </a:rPr>
              <a:t>Данный показатель эффективности также активно используется, однако в данной задаче будет вспомогательной метрикой.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algn="ctr"/>
            <a:r>
              <a:rPr lang="en-US" b="1" dirty="0">
                <a:latin typeface="Trebuchet MS" panose="020B0703020202090204" pitchFamily="34" charset="0"/>
              </a:rPr>
              <a:t>CPC = </a:t>
            </a:r>
            <a:r>
              <a:rPr lang="ru-RU" b="1" dirty="0">
                <a:latin typeface="Trebuchet MS" panose="020B0703020202090204" pitchFamily="34" charset="0"/>
              </a:rPr>
              <a:t>Затраты на рекламу / Количество кликов</a:t>
            </a:r>
          </a:p>
        </p:txBody>
      </p:sp>
    </p:spTree>
    <p:extLst>
      <p:ext uri="{BB962C8B-B14F-4D97-AF65-F5344CB8AC3E}">
        <p14:creationId xmlns:p14="http://schemas.microsoft.com/office/powerpoint/2010/main" val="37855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0998-CDF1-224A-A740-52325C59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79" y="939867"/>
            <a:ext cx="10880331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latin typeface="Trebuchet MS" panose="020B0703020202090204" pitchFamily="34" charset="0"/>
              </a:rPr>
              <a:t>Анализ эффективности имеющихся инструментов, площадок и устройств размещения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4E40EA8-EDE7-2C4E-9BDA-F73973E1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71" y="1853844"/>
            <a:ext cx="4965730" cy="6125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800" b="1" dirty="0">
                <a:latin typeface="Trebuchet MS" panose="020B0703020202090204" pitchFamily="34" charset="0"/>
              </a:rPr>
              <a:t>Затраты компаний по каналам привлечения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E2B0-1305-4B45-AAEE-6A0475543E1B}"/>
              </a:ext>
            </a:extLst>
          </p:cNvPr>
          <p:cNvSpPr txBox="1"/>
          <p:nvPr/>
        </p:nvSpPr>
        <p:spPr>
          <a:xfrm>
            <a:off x="299437" y="6175006"/>
            <a:ext cx="117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Автотаргетинг</a:t>
            </a:r>
            <a:r>
              <a:rPr lang="ru-RU" b="1" dirty="0">
                <a:solidFill>
                  <a:schemeClr val="bg1"/>
                </a:solidFill>
                <a:latin typeface="Trebuchet MS" panose="020B0703020202090204" pitchFamily="34" charset="0"/>
              </a:rPr>
              <a:t> является крайне эффективным типом </a:t>
            </a:r>
            <a:r>
              <a:rPr lang="ru-RU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таргетинга</a:t>
            </a:r>
            <a:r>
              <a:rPr lang="ru-RU" b="1" dirty="0">
                <a:solidFill>
                  <a:schemeClr val="bg1"/>
                </a:solidFill>
                <a:latin typeface="Trebuchet MS" panose="020B0703020202090204" pitchFamily="34" charset="0"/>
              </a:rPr>
              <a:t>. Однако объемы использования этого типа ограничены.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7841D32-D6C4-2344-A164-F8EF487E4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86344"/>
              </p:ext>
            </p:extLst>
          </p:nvPr>
        </p:nvGraphicFramePr>
        <p:xfrm>
          <a:off x="549558" y="2392445"/>
          <a:ext cx="5239607" cy="3338126"/>
        </p:xfrm>
        <a:graphic>
          <a:graphicData uri="http://schemas.openxmlformats.org/drawingml/2006/table">
            <a:tbl>
              <a:tblPr/>
              <a:tblGrid>
                <a:gridCol w="1130158">
                  <a:extLst>
                    <a:ext uri="{9D8B030D-6E8A-4147-A177-3AD203B41FA5}">
                      <a16:colId xmlns:a16="http://schemas.microsoft.com/office/drawing/2014/main" val="3057008175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680935510"/>
                    </a:ext>
                  </a:extLst>
                </a:gridCol>
                <a:gridCol w="1671436">
                  <a:extLst>
                    <a:ext uri="{9D8B030D-6E8A-4147-A177-3AD203B41FA5}">
                      <a16:colId xmlns:a16="http://schemas.microsoft.com/office/drawing/2014/main" val="1500069105"/>
                    </a:ext>
                  </a:extLst>
                </a:gridCol>
                <a:gridCol w="1318130">
                  <a:extLst>
                    <a:ext uri="{9D8B030D-6E8A-4147-A177-3AD203B41FA5}">
                      <a16:colId xmlns:a16="http://schemas.microsoft.com/office/drawing/2014/main" val="2852257220"/>
                    </a:ext>
                  </a:extLst>
                </a:gridCol>
              </a:tblGrid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>
                          <a:effectLst/>
                        </a:rPr>
                        <a:t>Device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>
                          <a:effectLst/>
                        </a:rPr>
                        <a:t>Place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 err="1">
                          <a:effectLst/>
                        </a:rPr>
                        <a:t>TargetingType</a:t>
                      </a:r>
                      <a:endParaRPr lang="en" sz="1500" b="1" dirty="0">
                        <a:effectLst/>
                      </a:endParaRP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>
                          <a:effectLst/>
                        </a:rPr>
                        <a:t>Costs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35213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211603475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9681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144705448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41011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dirty="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45861498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61990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22711250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0111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Retargeting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3483245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7174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Retargeting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1851332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1771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529028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4788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225002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5324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5661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265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dirty="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2514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88316"/>
                  </a:ext>
                </a:extLst>
              </a:tr>
            </a:tbl>
          </a:graphicData>
        </a:graphic>
      </p:graphicFrame>
      <p:sp>
        <p:nvSpPr>
          <p:cNvPr id="12" name="Объект 8">
            <a:extLst>
              <a:ext uri="{FF2B5EF4-FFF2-40B4-BE49-F238E27FC236}">
                <a16:creationId xmlns:a16="http://schemas.microsoft.com/office/drawing/2014/main" id="{7CA73559-EADB-1742-BC28-BC0191CD9D90}"/>
              </a:ext>
            </a:extLst>
          </p:cNvPr>
          <p:cNvSpPr txBox="1">
            <a:spLocks/>
          </p:cNvSpPr>
          <p:nvPr/>
        </p:nvSpPr>
        <p:spPr>
          <a:xfrm>
            <a:off x="6707372" y="1852523"/>
            <a:ext cx="4965730" cy="61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>
                <a:latin typeface="Trebuchet MS" panose="020B0703020202090204" pitchFamily="34" charset="0"/>
              </a:rPr>
              <a:t>Эффективность каналов привлечения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E74E71C-2A24-0841-AF94-C645DE7F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540" y="2652738"/>
            <a:ext cx="52863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9F514526-37D6-D243-ACC0-78248E0F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96104"/>
              </p:ext>
            </p:extLst>
          </p:nvPr>
        </p:nvGraphicFramePr>
        <p:xfrm>
          <a:off x="6402837" y="2392445"/>
          <a:ext cx="5072914" cy="3338121"/>
        </p:xfrm>
        <a:graphic>
          <a:graphicData uri="http://schemas.openxmlformats.org/drawingml/2006/table">
            <a:tbl>
              <a:tblPr/>
              <a:tblGrid>
                <a:gridCol w="935780">
                  <a:extLst>
                    <a:ext uri="{9D8B030D-6E8A-4147-A177-3AD203B41FA5}">
                      <a16:colId xmlns:a16="http://schemas.microsoft.com/office/drawing/2014/main" val="739797188"/>
                    </a:ext>
                  </a:extLst>
                </a:gridCol>
                <a:gridCol w="1023730">
                  <a:extLst>
                    <a:ext uri="{9D8B030D-6E8A-4147-A177-3AD203B41FA5}">
                      <a16:colId xmlns:a16="http://schemas.microsoft.com/office/drawing/2014/main" val="2899407311"/>
                    </a:ext>
                  </a:extLst>
                </a:gridCol>
                <a:gridCol w="1387023">
                  <a:extLst>
                    <a:ext uri="{9D8B030D-6E8A-4147-A177-3AD203B41FA5}">
                      <a16:colId xmlns:a16="http://schemas.microsoft.com/office/drawing/2014/main" val="2490429417"/>
                    </a:ext>
                  </a:extLst>
                </a:gridCol>
                <a:gridCol w="808190">
                  <a:extLst>
                    <a:ext uri="{9D8B030D-6E8A-4147-A177-3AD203B41FA5}">
                      <a16:colId xmlns:a16="http://schemas.microsoft.com/office/drawing/2014/main" val="98716606"/>
                    </a:ext>
                  </a:extLst>
                </a:gridCol>
                <a:gridCol w="918191">
                  <a:extLst>
                    <a:ext uri="{9D8B030D-6E8A-4147-A177-3AD203B41FA5}">
                      <a16:colId xmlns:a16="http://schemas.microsoft.com/office/drawing/2014/main" val="2471217898"/>
                    </a:ext>
                  </a:extLst>
                </a:gridCol>
              </a:tblGrid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Device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Place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TargetingType</a:t>
                      </a:r>
                      <a:endParaRPr lang="en" sz="1100" b="1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CPA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CPC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30406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266.6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22.6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691018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287.8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26.1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063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335.8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38.4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3465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430.6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12.6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9095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435.4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19.5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4008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444.0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41.0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62359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502.8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14.2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82497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543.9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05812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559.4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90052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563.1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21.7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74216"/>
                  </a:ext>
                </a:extLst>
              </a:tr>
            </a:tbl>
          </a:graphicData>
        </a:graphic>
      </p:graphicFrame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C06F26DB-FF8D-CF49-9DA7-978FFAA85B6D}"/>
              </a:ext>
            </a:extLst>
          </p:cNvPr>
          <p:cNvSpPr/>
          <p:nvPr/>
        </p:nvSpPr>
        <p:spPr>
          <a:xfrm>
            <a:off x="6165981" y="2719651"/>
            <a:ext cx="4567185" cy="856209"/>
          </a:xfrm>
          <a:custGeom>
            <a:avLst/>
            <a:gdLst>
              <a:gd name="connsiteX0" fmla="*/ 2854728 w 4567185"/>
              <a:gd name="connsiteY0" fmla="*/ 1250 h 856209"/>
              <a:gd name="connsiteX1" fmla="*/ 306737 w 4567185"/>
              <a:gd name="connsiteY1" fmla="*/ 114266 h 856209"/>
              <a:gd name="connsiteX2" fmla="*/ 409479 w 4567185"/>
              <a:gd name="connsiteY2" fmla="*/ 812909 h 856209"/>
              <a:gd name="connsiteX3" fmla="*/ 3584193 w 4567185"/>
              <a:gd name="connsiteY3" fmla="*/ 761538 h 856209"/>
              <a:gd name="connsiteX4" fmla="*/ 4498593 w 4567185"/>
              <a:gd name="connsiteY4" fmla="*/ 597151 h 856209"/>
              <a:gd name="connsiteX5" fmla="*/ 4313658 w 4567185"/>
              <a:gd name="connsiteY5" fmla="*/ 93718 h 856209"/>
              <a:gd name="connsiteX6" fmla="*/ 2854728 w 4567185"/>
              <a:gd name="connsiteY6" fmla="*/ 1250 h 8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7185" h="856209">
                <a:moveTo>
                  <a:pt x="2854728" y="1250"/>
                </a:moveTo>
                <a:cubicBezTo>
                  <a:pt x="2186908" y="4675"/>
                  <a:pt x="714278" y="-21010"/>
                  <a:pt x="306737" y="114266"/>
                </a:cubicBezTo>
                <a:cubicBezTo>
                  <a:pt x="-100804" y="249542"/>
                  <a:pt x="-136764" y="705030"/>
                  <a:pt x="409479" y="812909"/>
                </a:cubicBezTo>
                <a:cubicBezTo>
                  <a:pt x="955722" y="920788"/>
                  <a:pt x="2902674" y="797498"/>
                  <a:pt x="3584193" y="761538"/>
                </a:cubicBezTo>
                <a:cubicBezTo>
                  <a:pt x="4265712" y="725578"/>
                  <a:pt x="4377016" y="708454"/>
                  <a:pt x="4498593" y="597151"/>
                </a:cubicBezTo>
                <a:cubicBezTo>
                  <a:pt x="4620170" y="485848"/>
                  <a:pt x="4592772" y="193035"/>
                  <a:pt x="4313658" y="93718"/>
                </a:cubicBezTo>
                <a:cubicBezTo>
                  <a:pt x="4034544" y="-5599"/>
                  <a:pt x="3522548" y="-2175"/>
                  <a:pt x="2854728" y="125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D4FC855B-4C2A-2648-84A4-7361D6AEDA76}"/>
              </a:ext>
            </a:extLst>
          </p:cNvPr>
          <p:cNvSpPr/>
          <p:nvPr/>
        </p:nvSpPr>
        <p:spPr>
          <a:xfrm>
            <a:off x="2749168" y="4440584"/>
            <a:ext cx="2986849" cy="1453704"/>
          </a:xfrm>
          <a:custGeom>
            <a:avLst/>
            <a:gdLst>
              <a:gd name="connsiteX0" fmla="*/ 641304 w 2986849"/>
              <a:gd name="connsiteY0" fmla="*/ 38949 h 1453704"/>
              <a:gd name="connsiteX1" fmla="*/ 2798877 w 2986849"/>
              <a:gd name="connsiteY1" fmla="*/ 59497 h 1453704"/>
              <a:gd name="connsiteX2" fmla="*/ 2870796 w 2986849"/>
              <a:gd name="connsiteY2" fmla="*/ 686221 h 1453704"/>
              <a:gd name="connsiteX3" fmla="*/ 2757780 w 2986849"/>
              <a:gd name="connsiteY3" fmla="*/ 1302670 h 1453704"/>
              <a:gd name="connsiteX4" fmla="*/ 240612 w 2986849"/>
              <a:gd name="connsiteY4" fmla="*/ 1354041 h 1453704"/>
              <a:gd name="connsiteX5" fmla="*/ 148144 w 2986849"/>
              <a:gd name="connsiteY5" fmla="*/ 121142 h 1453704"/>
              <a:gd name="connsiteX6" fmla="*/ 641304 w 2986849"/>
              <a:gd name="connsiteY6" fmla="*/ 38949 h 145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849" h="1453704">
                <a:moveTo>
                  <a:pt x="641304" y="38949"/>
                </a:moveTo>
                <a:cubicBezTo>
                  <a:pt x="1083093" y="28675"/>
                  <a:pt x="2427295" y="-48382"/>
                  <a:pt x="2798877" y="59497"/>
                </a:cubicBezTo>
                <a:cubicBezTo>
                  <a:pt x="3170459" y="167376"/>
                  <a:pt x="2877645" y="479026"/>
                  <a:pt x="2870796" y="686221"/>
                </a:cubicBezTo>
                <a:cubicBezTo>
                  <a:pt x="2863947" y="893416"/>
                  <a:pt x="3196144" y="1191367"/>
                  <a:pt x="2757780" y="1302670"/>
                </a:cubicBezTo>
                <a:cubicBezTo>
                  <a:pt x="2319416" y="1413973"/>
                  <a:pt x="675551" y="1550962"/>
                  <a:pt x="240612" y="1354041"/>
                </a:cubicBezTo>
                <a:cubicBezTo>
                  <a:pt x="-194327" y="1157120"/>
                  <a:pt x="79650" y="340324"/>
                  <a:pt x="148144" y="121142"/>
                </a:cubicBezTo>
                <a:cubicBezTo>
                  <a:pt x="216638" y="-98040"/>
                  <a:pt x="199515" y="49223"/>
                  <a:pt x="641304" y="3894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9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434" y="1649052"/>
            <a:ext cx="4253388" cy="61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rebuchet MS" panose="020B0703020202090204" pitchFamily="34" charset="0"/>
              </a:rPr>
              <a:t>Затраты компаний на рекламу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9BE21D0-DFFE-6543-ADCB-9C11C318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4" y="1894173"/>
            <a:ext cx="6294063" cy="41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7171362" y="2869079"/>
            <a:ext cx="4191855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rebuchet MS" panose="020B0703020202090204" pitchFamily="34" charset="0"/>
              </a:rPr>
              <a:t>Можно сделать вывод, что доля «Омеги» затрат на рекламу в категории невелика. </a:t>
            </a:r>
          </a:p>
          <a:p>
            <a:pPr algn="just"/>
            <a:endParaRPr lang="ru-RU" b="1" dirty="0">
              <a:latin typeface="Trebuchet MS" panose="020B0703020202090204" pitchFamily="34" charset="0"/>
            </a:endParaRPr>
          </a:p>
          <a:p>
            <a:pPr algn="just"/>
            <a:r>
              <a:rPr lang="ru-RU" b="1" dirty="0">
                <a:latin typeface="Trebuchet MS" panose="020B0703020202090204" pitchFamily="34" charset="0"/>
              </a:rPr>
              <a:t>Ближайшим и лучшим конкурентом для сравнения является «Гамма». </a:t>
            </a:r>
          </a:p>
        </p:txBody>
      </p:sp>
    </p:spTree>
    <p:extLst>
      <p:ext uri="{BB962C8B-B14F-4D97-AF65-F5344CB8AC3E}">
        <p14:creationId xmlns:p14="http://schemas.microsoft.com/office/powerpoint/2010/main" val="27053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59" y="1745911"/>
            <a:ext cx="4521105" cy="6685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900" dirty="0">
                <a:latin typeface="Trebuchet MS" panose="020B0703020202090204" pitchFamily="34" charset="0"/>
              </a:rPr>
              <a:t>Средний показатель </a:t>
            </a:r>
            <a:r>
              <a:rPr lang="en-US" sz="1900" dirty="0">
                <a:latin typeface="Trebuchet MS" panose="020B0703020202090204" pitchFamily="34" charset="0"/>
              </a:rPr>
              <a:t>CPA </a:t>
            </a:r>
            <a:r>
              <a:rPr lang="ru-RU" sz="1900" dirty="0">
                <a:latin typeface="Trebuchet MS" panose="020B0703020202090204" pitchFamily="34" charset="0"/>
              </a:rPr>
              <a:t>в категории (по всем каналам размещения)</a:t>
            </a:r>
          </a:p>
          <a:p>
            <a:pPr marL="0" indent="0">
              <a:buNone/>
            </a:pPr>
            <a:endParaRPr lang="ru-RU" sz="1800" b="1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7227430" y="2211357"/>
            <a:ext cx="4191855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rebuchet MS" panose="020B0703020202090204" pitchFamily="34" charset="0"/>
              </a:rPr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Ключевой показатель эффективности </a:t>
            </a:r>
            <a:r>
              <a:rPr lang="en-US" dirty="0">
                <a:latin typeface="Trebuchet MS" panose="020B0703020202090204" pitchFamily="34" charset="0"/>
              </a:rPr>
              <a:t>CPA </a:t>
            </a:r>
            <a:r>
              <a:rPr lang="ru-RU" dirty="0">
                <a:latin typeface="Trebuchet MS" panose="020B0703020202090204" pitchFamily="34" charset="0"/>
              </a:rPr>
              <a:t>у «Омеги» - на медианном уровне.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Наблюдается сильное отставание от более эффективных компаний.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Имеет смысл далее проанализировать рекламное размещение </a:t>
            </a:r>
            <a:r>
              <a:rPr lang="ru-RU" u="sng" dirty="0">
                <a:latin typeface="Trebuchet MS" panose="020B0703020202090204" pitchFamily="34" charset="0"/>
              </a:rPr>
              <a:t>наиболее эффективных конкурентов </a:t>
            </a:r>
            <a:r>
              <a:rPr lang="ru-RU" dirty="0">
                <a:latin typeface="Trebuchet MS" panose="020B0703020202090204" pitchFamily="34" charset="0"/>
              </a:rPr>
              <a:t>и сопоставить его с «Омегой».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FAD0C93-C26E-BB40-B4B4-0CB8524C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2" y="2352782"/>
            <a:ext cx="5796371" cy="3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CFEADA-9336-EF4C-8846-1EFBCD61BDCA}"/>
              </a:ext>
            </a:extLst>
          </p:cNvPr>
          <p:cNvSpPr txBox="1"/>
          <p:nvPr/>
        </p:nvSpPr>
        <p:spPr>
          <a:xfrm>
            <a:off x="3431473" y="476720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rebuchet MS" panose="020B0703020202090204" pitchFamily="34" charset="0"/>
              </a:rPr>
              <a:t>424,8</a:t>
            </a:r>
          </a:p>
        </p:txBody>
      </p:sp>
    </p:spTree>
    <p:extLst>
      <p:ext uri="{BB962C8B-B14F-4D97-AF65-F5344CB8AC3E}">
        <p14:creationId xmlns:p14="http://schemas.microsoft.com/office/powerpoint/2010/main" val="40569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95" y="1724822"/>
            <a:ext cx="4521105" cy="6685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900" dirty="0">
                <a:latin typeface="Trebuchet MS" panose="020B0703020202090204" pitchFamily="34" charset="0"/>
              </a:rPr>
              <a:t>Средний показатель </a:t>
            </a:r>
            <a:r>
              <a:rPr lang="en-US" sz="1900" dirty="0">
                <a:latin typeface="Trebuchet MS" panose="020B0703020202090204" pitchFamily="34" charset="0"/>
              </a:rPr>
              <a:t>CP</a:t>
            </a:r>
            <a:r>
              <a:rPr lang="ru-RU" sz="1900" dirty="0">
                <a:latin typeface="Trebuchet MS" panose="020B0703020202090204" pitchFamily="34" charset="0"/>
              </a:rPr>
              <a:t>С</a:t>
            </a:r>
            <a:r>
              <a:rPr lang="en-US" sz="1900" dirty="0">
                <a:latin typeface="Trebuchet MS" panose="020B0703020202090204" pitchFamily="34" charset="0"/>
              </a:rPr>
              <a:t> </a:t>
            </a:r>
            <a:r>
              <a:rPr lang="ru-RU" sz="1900" dirty="0">
                <a:latin typeface="Trebuchet MS" panose="020B0703020202090204" pitchFamily="34" charset="0"/>
              </a:rPr>
              <a:t>в категории (по всем каналам привлечения)</a:t>
            </a:r>
          </a:p>
          <a:p>
            <a:pPr marL="0" indent="0">
              <a:buNone/>
            </a:pPr>
            <a:endParaRPr lang="ru-RU" sz="1800" b="1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6950027" y="3152756"/>
            <a:ext cx="4191855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latin typeface="Trebuchet MS" panose="020B0703020202090204" pitchFamily="34" charset="0"/>
              </a:rPr>
              <a:t>Дополнительно:</a:t>
            </a:r>
          </a:p>
          <a:p>
            <a:r>
              <a:rPr lang="ru-RU" sz="2000" dirty="0">
                <a:latin typeface="Trebuchet MS" panose="020B0703020202090204" pitchFamily="34" charset="0"/>
              </a:rPr>
              <a:t>Наглядно видно, что по показателю </a:t>
            </a:r>
            <a:r>
              <a:rPr lang="en-US" sz="2000" dirty="0">
                <a:latin typeface="Trebuchet MS" panose="020B0703020202090204" pitchFamily="34" charset="0"/>
              </a:rPr>
              <a:t>CPC</a:t>
            </a:r>
            <a:r>
              <a:rPr lang="ru-RU" sz="2000" dirty="0">
                <a:latin typeface="Trebuchet MS" panose="020B0703020202090204" pitchFamily="34" charset="0"/>
              </a:rPr>
              <a:t> «Омега» также отстает от наиболее эффективных компаний в категории.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C3C454-BD6B-5F49-B18C-5F5372BB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2" y="2393336"/>
            <a:ext cx="5682865" cy="36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1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40" y="1668272"/>
            <a:ext cx="4521105" cy="6685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900" dirty="0">
                <a:latin typeface="Trebuchet MS" panose="020B0703020202090204" pitchFamily="34" charset="0"/>
              </a:rPr>
              <a:t>Затраты «Омеги» по устройствам, площадкам, типу </a:t>
            </a:r>
            <a:r>
              <a:rPr lang="ru-RU" sz="1900" dirty="0" err="1">
                <a:latin typeface="Trebuchet MS" panose="020B0703020202090204" pitchFamily="34" charset="0"/>
              </a:rPr>
              <a:t>таргетинга</a:t>
            </a:r>
            <a:r>
              <a:rPr lang="en-US" sz="1900" dirty="0">
                <a:latin typeface="Trebuchet MS" panose="020B0703020202090204" pitchFamily="34" charset="0"/>
              </a:rPr>
              <a:t>*</a:t>
            </a:r>
            <a:endParaRPr lang="ru-RU" sz="1900" dirty="0"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ru-RU" sz="1800" b="1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7383801" y="1976403"/>
            <a:ext cx="4191855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rebuchet MS" panose="020B0703020202090204" pitchFamily="34" charset="0"/>
              </a:rPr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«Омега» не использует </a:t>
            </a:r>
            <a:r>
              <a:rPr lang="ru-RU" dirty="0" err="1">
                <a:latin typeface="Trebuchet MS" panose="020B0703020202090204" pitchFamily="34" charset="0"/>
              </a:rPr>
              <a:t>ретаргетинг</a:t>
            </a:r>
            <a:r>
              <a:rPr lang="ru-RU" dirty="0">
                <a:latin typeface="Trebuchet MS" panose="020B0703020202090204" pitchFamily="34" charset="0"/>
              </a:rPr>
              <a:t> и </a:t>
            </a:r>
            <a:r>
              <a:rPr lang="ru-RU" dirty="0" err="1">
                <a:latin typeface="Trebuchet MS" panose="020B0703020202090204" pitchFamily="34" charset="0"/>
              </a:rPr>
              <a:t>автотаргетинг</a:t>
            </a:r>
            <a:r>
              <a:rPr lang="ru-RU" dirty="0">
                <a:latin typeface="Trebuchet MS" panose="020B0703020202090204" pitchFamily="34" charset="0"/>
              </a:rPr>
              <a:t> в рекламном размещении.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Доли затрат на рекламу на мобильных и стационарных устройствах можно считать примерно равными.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Следует также изучить структуру размещения наиболее успешных конкурентов: «Гаммы» и «Сигмы».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61426D4-4FD0-0946-B3F5-C56E22A1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48068"/>
              </p:ext>
            </p:extLst>
          </p:nvPr>
        </p:nvGraphicFramePr>
        <p:xfrm>
          <a:off x="616344" y="2377882"/>
          <a:ext cx="6030931" cy="3291840"/>
        </p:xfrm>
        <a:graphic>
          <a:graphicData uri="http://schemas.openxmlformats.org/drawingml/2006/table">
            <a:tbl>
              <a:tblPr/>
              <a:tblGrid>
                <a:gridCol w="1252654">
                  <a:extLst>
                    <a:ext uri="{9D8B030D-6E8A-4147-A177-3AD203B41FA5}">
                      <a16:colId xmlns:a16="http://schemas.microsoft.com/office/drawing/2014/main" val="998600156"/>
                    </a:ext>
                  </a:extLst>
                </a:gridCol>
                <a:gridCol w="1420921">
                  <a:extLst>
                    <a:ext uri="{9D8B030D-6E8A-4147-A177-3AD203B41FA5}">
                      <a16:colId xmlns:a16="http://schemas.microsoft.com/office/drawing/2014/main" val="1809672479"/>
                    </a:ext>
                  </a:extLst>
                </a:gridCol>
                <a:gridCol w="1981176">
                  <a:extLst>
                    <a:ext uri="{9D8B030D-6E8A-4147-A177-3AD203B41FA5}">
                      <a16:colId xmlns:a16="http://schemas.microsoft.com/office/drawing/2014/main" val="1302663768"/>
                    </a:ext>
                  </a:extLst>
                </a:gridCol>
                <a:gridCol w="1376180">
                  <a:extLst>
                    <a:ext uri="{9D8B030D-6E8A-4147-A177-3AD203B41FA5}">
                      <a16:colId xmlns:a16="http://schemas.microsoft.com/office/drawing/2014/main" val="892018548"/>
                    </a:ext>
                  </a:extLst>
                </a:gridCol>
              </a:tblGrid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dirty="0">
                          <a:effectLst/>
                        </a:rPr>
                        <a:t>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>
                          <a:effectLst/>
                        </a:rPr>
                        <a:t>Place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>
                          <a:effectLst/>
                        </a:rPr>
                        <a:t>TargetingType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dirty="0">
                          <a:effectLst/>
                        </a:rPr>
                        <a:t>Costs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18192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65080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Retargeting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53654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Autotargeting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03843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14078059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565528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0446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Retargeting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1636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Autotargeting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42145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15713855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34390"/>
                  </a:ext>
                </a:extLst>
              </a:tr>
            </a:tbl>
          </a:graphicData>
        </a:graphic>
      </p:graphicFrame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C98EFC8-3746-0342-8B42-BE9CB95937ED}"/>
              </a:ext>
            </a:extLst>
          </p:cNvPr>
          <p:cNvSpPr/>
          <p:nvPr/>
        </p:nvSpPr>
        <p:spPr>
          <a:xfrm>
            <a:off x="3038156" y="3462391"/>
            <a:ext cx="3390898" cy="447015"/>
          </a:xfrm>
          <a:custGeom>
            <a:avLst/>
            <a:gdLst>
              <a:gd name="connsiteX0" fmla="*/ 1574941 w 3390898"/>
              <a:gd name="connsiteY0" fmla="*/ 0 h 447015"/>
              <a:gd name="connsiteX1" fmla="*/ 424235 w 3390898"/>
              <a:gd name="connsiteY1" fmla="*/ 10274 h 447015"/>
              <a:gd name="connsiteX2" fmla="*/ 157107 w 3390898"/>
              <a:gd name="connsiteY2" fmla="*/ 102742 h 447015"/>
              <a:gd name="connsiteX3" fmla="*/ 249574 w 3390898"/>
              <a:gd name="connsiteY3" fmla="*/ 410966 h 447015"/>
              <a:gd name="connsiteX4" fmla="*/ 3054419 w 3390898"/>
              <a:gd name="connsiteY4" fmla="*/ 400692 h 447015"/>
              <a:gd name="connsiteX5" fmla="*/ 3177709 w 3390898"/>
              <a:gd name="connsiteY5" fmla="*/ 51371 h 447015"/>
              <a:gd name="connsiteX6" fmla="*/ 1574941 w 3390898"/>
              <a:gd name="connsiteY6" fmla="*/ 0 h 44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898" h="447015">
                <a:moveTo>
                  <a:pt x="1574941" y="0"/>
                </a:moveTo>
                <a:lnTo>
                  <a:pt x="424235" y="10274"/>
                </a:lnTo>
                <a:cubicBezTo>
                  <a:pt x="187929" y="27398"/>
                  <a:pt x="186217" y="35960"/>
                  <a:pt x="157107" y="102742"/>
                </a:cubicBezTo>
                <a:cubicBezTo>
                  <a:pt x="127997" y="169524"/>
                  <a:pt x="-233311" y="361308"/>
                  <a:pt x="249574" y="410966"/>
                </a:cubicBezTo>
                <a:cubicBezTo>
                  <a:pt x="732459" y="460624"/>
                  <a:pt x="2566397" y="460624"/>
                  <a:pt x="3054419" y="400692"/>
                </a:cubicBezTo>
                <a:cubicBezTo>
                  <a:pt x="3542441" y="340760"/>
                  <a:pt x="3422576" y="118153"/>
                  <a:pt x="3177709" y="51371"/>
                </a:cubicBezTo>
                <a:cubicBezTo>
                  <a:pt x="2932842" y="-15411"/>
                  <a:pt x="2033853" y="6850"/>
                  <a:pt x="157494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3BBC417E-6FD9-A24E-A103-A69AD4102DC3}"/>
              </a:ext>
            </a:extLst>
          </p:cNvPr>
          <p:cNvSpPr/>
          <p:nvPr/>
        </p:nvSpPr>
        <p:spPr>
          <a:xfrm>
            <a:off x="3038156" y="4888786"/>
            <a:ext cx="3390898" cy="447015"/>
          </a:xfrm>
          <a:custGeom>
            <a:avLst/>
            <a:gdLst>
              <a:gd name="connsiteX0" fmla="*/ 1574941 w 3390898"/>
              <a:gd name="connsiteY0" fmla="*/ 0 h 447015"/>
              <a:gd name="connsiteX1" fmla="*/ 424235 w 3390898"/>
              <a:gd name="connsiteY1" fmla="*/ 10274 h 447015"/>
              <a:gd name="connsiteX2" fmla="*/ 157107 w 3390898"/>
              <a:gd name="connsiteY2" fmla="*/ 102742 h 447015"/>
              <a:gd name="connsiteX3" fmla="*/ 249574 w 3390898"/>
              <a:gd name="connsiteY3" fmla="*/ 410966 h 447015"/>
              <a:gd name="connsiteX4" fmla="*/ 3054419 w 3390898"/>
              <a:gd name="connsiteY4" fmla="*/ 400692 h 447015"/>
              <a:gd name="connsiteX5" fmla="*/ 3177709 w 3390898"/>
              <a:gd name="connsiteY5" fmla="*/ 51371 h 447015"/>
              <a:gd name="connsiteX6" fmla="*/ 1574941 w 3390898"/>
              <a:gd name="connsiteY6" fmla="*/ 0 h 44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898" h="447015">
                <a:moveTo>
                  <a:pt x="1574941" y="0"/>
                </a:moveTo>
                <a:lnTo>
                  <a:pt x="424235" y="10274"/>
                </a:lnTo>
                <a:cubicBezTo>
                  <a:pt x="187929" y="27398"/>
                  <a:pt x="186217" y="35960"/>
                  <a:pt x="157107" y="102742"/>
                </a:cubicBezTo>
                <a:cubicBezTo>
                  <a:pt x="127997" y="169524"/>
                  <a:pt x="-233311" y="361308"/>
                  <a:pt x="249574" y="410966"/>
                </a:cubicBezTo>
                <a:cubicBezTo>
                  <a:pt x="732459" y="460624"/>
                  <a:pt x="2566397" y="460624"/>
                  <a:pt x="3054419" y="400692"/>
                </a:cubicBezTo>
                <a:cubicBezTo>
                  <a:pt x="3542441" y="340760"/>
                  <a:pt x="3422576" y="118153"/>
                  <a:pt x="3177709" y="51371"/>
                </a:cubicBezTo>
                <a:cubicBezTo>
                  <a:pt x="2932842" y="-15411"/>
                  <a:pt x="2033853" y="6850"/>
                  <a:pt x="157494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836D6-DFC9-4C42-ADC7-66C95F2B20CC}"/>
              </a:ext>
            </a:extLst>
          </p:cNvPr>
          <p:cNvSpPr txBox="1"/>
          <p:nvPr/>
        </p:nvSpPr>
        <p:spPr>
          <a:xfrm>
            <a:off x="682309" y="6170573"/>
            <a:ext cx="107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ru-RU" dirty="0">
                <a:solidFill>
                  <a:schemeClr val="bg1"/>
                </a:solidFill>
              </a:rPr>
              <a:t>В данной категории преобладают текстовые объявления. Доля текстовых объявлений в размещении «Омеги» - 100</a:t>
            </a:r>
            <a:r>
              <a:rPr lang="en-US" dirty="0">
                <a:solidFill>
                  <a:schemeClr val="bg1"/>
                </a:solidFill>
              </a:rPr>
              <a:t>%. </a:t>
            </a:r>
            <a:r>
              <a:rPr lang="ru-RU" dirty="0">
                <a:solidFill>
                  <a:schemeClr val="bg1"/>
                </a:solidFill>
              </a:rPr>
              <a:t>В данном анализе упор сделан именно на них.</a:t>
            </a:r>
          </a:p>
        </p:txBody>
      </p:sp>
    </p:spTree>
    <p:extLst>
      <p:ext uri="{BB962C8B-B14F-4D97-AF65-F5344CB8AC3E}">
        <p14:creationId xmlns:p14="http://schemas.microsoft.com/office/powerpoint/2010/main" val="4637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04" y="1137422"/>
            <a:ext cx="4521105" cy="9215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>
                <a:latin typeface="Trebuchet MS" panose="020B0703020202090204" pitchFamily="34" charset="0"/>
              </a:rPr>
              <a:t>Структура и эффективность размещения «Гаммы»</a:t>
            </a:r>
            <a:endParaRPr lang="ru-RU" b="1" dirty="0">
              <a:latin typeface="Trebuchet MS" panose="020B070302020209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385CBC1-AE68-A445-BBA0-E43157DBF390}"/>
              </a:ext>
            </a:extLst>
          </p:cNvPr>
          <p:cNvSpPr txBox="1">
            <a:spLocks/>
          </p:cNvSpPr>
          <p:nvPr/>
        </p:nvSpPr>
        <p:spPr>
          <a:xfrm>
            <a:off x="6664750" y="1173382"/>
            <a:ext cx="4521105" cy="849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rebuchet MS" panose="020B0703020202090204" pitchFamily="34" charset="0"/>
              </a:rPr>
              <a:t>Структура и эффективность размещения «Сигмы»</a:t>
            </a:r>
            <a:endParaRPr lang="ru-RU" b="1" dirty="0">
              <a:latin typeface="Trebuchet MS" panose="020B070302020209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CF9D2F6-505C-B948-B4E5-661265DD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77442"/>
              </p:ext>
            </p:extLst>
          </p:nvPr>
        </p:nvGraphicFramePr>
        <p:xfrm>
          <a:off x="830621" y="2029718"/>
          <a:ext cx="4994636" cy="3405714"/>
        </p:xfrm>
        <a:graphic>
          <a:graphicData uri="http://schemas.openxmlformats.org/drawingml/2006/table">
            <a:tbl>
              <a:tblPr/>
              <a:tblGrid>
                <a:gridCol w="962173">
                  <a:extLst>
                    <a:ext uri="{9D8B030D-6E8A-4147-A177-3AD203B41FA5}">
                      <a16:colId xmlns:a16="http://schemas.microsoft.com/office/drawing/2014/main" val="754363692"/>
                    </a:ext>
                  </a:extLst>
                </a:gridCol>
                <a:gridCol w="962169">
                  <a:extLst>
                    <a:ext uri="{9D8B030D-6E8A-4147-A177-3AD203B41FA5}">
                      <a16:colId xmlns:a16="http://schemas.microsoft.com/office/drawing/2014/main" val="35415967"/>
                    </a:ext>
                  </a:extLst>
                </a:gridCol>
                <a:gridCol w="1318929">
                  <a:extLst>
                    <a:ext uri="{9D8B030D-6E8A-4147-A177-3AD203B41FA5}">
                      <a16:colId xmlns:a16="http://schemas.microsoft.com/office/drawing/2014/main" val="3761385835"/>
                    </a:ext>
                  </a:extLst>
                </a:gridCol>
                <a:gridCol w="918926">
                  <a:extLst>
                    <a:ext uri="{9D8B030D-6E8A-4147-A177-3AD203B41FA5}">
                      <a16:colId xmlns:a16="http://schemas.microsoft.com/office/drawing/2014/main" val="2836531612"/>
                    </a:ext>
                  </a:extLst>
                </a:gridCol>
                <a:gridCol w="832439">
                  <a:extLst>
                    <a:ext uri="{9D8B030D-6E8A-4147-A177-3AD203B41FA5}">
                      <a16:colId xmlns:a16="http://schemas.microsoft.com/office/drawing/2014/main" val="1840061475"/>
                    </a:ext>
                  </a:extLst>
                </a:gridCol>
              </a:tblGrid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Device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Place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TargetingType</a:t>
                      </a:r>
                      <a:endParaRPr lang="en" sz="1100" b="1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Costs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CPA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14884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13167650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201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Trebuchet MS" panose="020B0703020202090204" pitchFamily="34" charset="0"/>
                        </a:rPr>
                        <a:t>!</a:t>
                      </a:r>
                      <a:endParaRPr lang="ru-RU" sz="1800" b="1" dirty="0">
                        <a:solidFill>
                          <a:srgbClr val="FF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12900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76328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269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12056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231734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282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80362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sng" dirty="0">
                          <a:effectLst/>
                          <a:latin typeface="Trebuchet MS" panose="020B0703020202090204" pitchFamily="34" charset="0"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94117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sng" dirty="0">
                          <a:effectLst/>
                          <a:latin typeface="Trebuchet MS" panose="020B0703020202090204" pitchFamily="34" charset="0"/>
                        </a:rPr>
                        <a:t>310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85819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9376732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347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Trebuchet MS" panose="020B0703020202090204" pitchFamily="34" charset="0"/>
                        </a:rPr>
                        <a:t>!</a:t>
                      </a:r>
                      <a:endParaRPr lang="ru-RU" sz="1800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596834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2793428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348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73385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2508680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364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91811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sng" dirty="0">
                          <a:effectLst/>
                          <a:latin typeface="Trebuchet MS" panose="020B0703020202090204" pitchFamily="34" charset="0"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333079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sng" dirty="0">
                          <a:effectLst/>
                          <a:latin typeface="Trebuchet MS" panose="020B0703020202090204" pitchFamily="34" charset="0"/>
                        </a:rPr>
                        <a:t>373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61012"/>
                  </a:ext>
                </a:extLst>
              </a:tr>
              <a:tr h="2882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2392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478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81229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3897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557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81664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F5081629-CE86-484F-8B72-D0A4FCAD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38" y="2334495"/>
            <a:ext cx="52863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0897C8FB-5C28-314C-BE0C-2361C025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23896"/>
              </p:ext>
            </p:extLst>
          </p:nvPr>
        </p:nvGraphicFramePr>
        <p:xfrm>
          <a:off x="6360027" y="2058929"/>
          <a:ext cx="5130552" cy="3376107"/>
        </p:xfrm>
        <a:graphic>
          <a:graphicData uri="http://schemas.openxmlformats.org/drawingml/2006/table">
            <a:tbl>
              <a:tblPr/>
              <a:tblGrid>
                <a:gridCol w="879207">
                  <a:extLst>
                    <a:ext uri="{9D8B030D-6E8A-4147-A177-3AD203B41FA5}">
                      <a16:colId xmlns:a16="http://schemas.microsoft.com/office/drawing/2014/main" val="575314574"/>
                    </a:ext>
                  </a:extLst>
                </a:gridCol>
                <a:gridCol w="1001627">
                  <a:extLst>
                    <a:ext uri="{9D8B030D-6E8A-4147-A177-3AD203B41FA5}">
                      <a16:colId xmlns:a16="http://schemas.microsoft.com/office/drawing/2014/main" val="1474781471"/>
                    </a:ext>
                  </a:extLst>
                </a:gridCol>
                <a:gridCol w="1402275">
                  <a:extLst>
                    <a:ext uri="{9D8B030D-6E8A-4147-A177-3AD203B41FA5}">
                      <a16:colId xmlns:a16="http://schemas.microsoft.com/office/drawing/2014/main" val="175440036"/>
                    </a:ext>
                  </a:extLst>
                </a:gridCol>
                <a:gridCol w="1090660">
                  <a:extLst>
                    <a:ext uri="{9D8B030D-6E8A-4147-A177-3AD203B41FA5}">
                      <a16:colId xmlns:a16="http://schemas.microsoft.com/office/drawing/2014/main" val="1576286679"/>
                    </a:ext>
                  </a:extLst>
                </a:gridCol>
                <a:gridCol w="756783">
                  <a:extLst>
                    <a:ext uri="{9D8B030D-6E8A-4147-A177-3AD203B41FA5}">
                      <a16:colId xmlns:a16="http://schemas.microsoft.com/office/drawing/2014/main" val="398754737"/>
                    </a:ext>
                  </a:extLst>
                </a:gridCol>
              </a:tblGrid>
              <a:tr h="4354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Device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Place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TargetingType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Costs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CPA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31357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sng" dirty="0">
                          <a:effectLst/>
                          <a:latin typeface="Trebuchet MS" panose="020B0703020202090204" pitchFamily="34" charset="0"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153868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sng" dirty="0">
                          <a:effectLst/>
                          <a:latin typeface="Trebuchet MS" panose="020B0703020202090204" pitchFamily="34" charset="0"/>
                        </a:rPr>
                        <a:t>178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87473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22741627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184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Trebuchet MS" panose="020B0703020202090204" pitchFamily="34" charset="0"/>
                        </a:rPr>
                        <a:t>!</a:t>
                      </a:r>
                      <a:endParaRPr lang="ru-RU" sz="1800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92301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sng" dirty="0">
                          <a:effectLst/>
                          <a:latin typeface="Trebuchet MS" panose="020B0703020202090204" pitchFamily="34" charset="0"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106936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sng" dirty="0">
                          <a:effectLst/>
                          <a:latin typeface="Trebuchet MS" panose="020B0703020202090204" pitchFamily="34" charset="0"/>
                        </a:rPr>
                        <a:t>220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2164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457669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262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33463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1764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65060"/>
                  </a:ext>
                </a:extLst>
              </a:tr>
              <a:tr h="40048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20700494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294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Trebuchet MS" panose="020B0703020202090204" pitchFamily="34" charset="0"/>
                        </a:rPr>
                        <a:t>!</a:t>
                      </a:r>
                      <a:endParaRPr lang="ru-RU" sz="1800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66130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239141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327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39917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2957374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409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02886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12206127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493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384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890CA1-0B7D-A747-86BA-46DA9AE1E3E6}"/>
              </a:ext>
            </a:extLst>
          </p:cNvPr>
          <p:cNvSpPr txBox="1"/>
          <p:nvPr/>
        </p:nvSpPr>
        <p:spPr>
          <a:xfrm>
            <a:off x="837339" y="5469874"/>
            <a:ext cx="1065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Средний же показатель </a:t>
            </a:r>
            <a:r>
              <a:rPr lang="en-US" dirty="0">
                <a:latin typeface="Trebuchet MS" panose="020B0703020202090204" pitchFamily="34" charset="0"/>
              </a:rPr>
              <a:t>CPA </a:t>
            </a:r>
            <a:r>
              <a:rPr lang="ru-RU" dirty="0">
                <a:latin typeface="Trebuchet MS" panose="020B0703020202090204" pitchFamily="34" charset="0"/>
              </a:rPr>
              <a:t>у «Омеги» – 424,5. Также следует отметить, что размещение в поисковике </a:t>
            </a:r>
            <a:r>
              <a:rPr lang="ru-RU" u="sng" dirty="0">
                <a:latin typeface="Trebuchet MS" panose="020B0703020202090204" pitchFamily="34" charset="0"/>
              </a:rPr>
              <a:t>на мобильных</a:t>
            </a:r>
            <a:r>
              <a:rPr lang="ru-RU" dirty="0">
                <a:latin typeface="Trebuchet MS" panose="020B0703020202090204" pitchFamily="34" charset="0"/>
              </a:rPr>
              <a:t> значительно эффективнее.</a:t>
            </a:r>
          </a:p>
        </p:txBody>
      </p:sp>
    </p:spTree>
    <p:extLst>
      <p:ext uri="{BB962C8B-B14F-4D97-AF65-F5344CB8AC3E}">
        <p14:creationId xmlns:p14="http://schemas.microsoft.com/office/powerpoint/2010/main" val="38359263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{B625746D-3384-9144-91C4-BE59C8AF897C}tf10001119</Template>
  <TotalTime>309</TotalTime>
  <Words>802</Words>
  <Application>Microsoft Macintosh PowerPoint</Application>
  <PresentationFormat>Широкоэкранный</PresentationFormat>
  <Paragraphs>305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Helvetica Neue</vt:lpstr>
      <vt:lpstr>Trebuchet MS</vt:lpstr>
      <vt:lpstr>Галерея</vt:lpstr>
      <vt:lpstr>Анализ рекламного размещения компании «Омега»</vt:lpstr>
      <vt:lpstr>План </vt:lpstr>
      <vt:lpstr>Выбор ключевых показателей эффективности (метрик) </vt:lpstr>
      <vt:lpstr>Анализ эффективности имеющихся инструментов, площадок и устройств размещения в целевой категории </vt:lpstr>
      <vt:lpstr>Сравнительный анализ конкурентов в целевой категории </vt:lpstr>
      <vt:lpstr>Сравнительный анализ конкурентов в целевой категории </vt:lpstr>
      <vt:lpstr>Сравнительный анализ конкурентов в целевой категории </vt:lpstr>
      <vt:lpstr>Сравнительный анализ конкурентов в целевой категории </vt:lpstr>
      <vt:lpstr>Презентация PowerPoint</vt:lpstr>
      <vt:lpstr>Основные выводы и рекомендации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рекламного размещения компании «Омега»</dc:title>
  <dc:creator>Алексей Иленко</dc:creator>
  <cp:lastModifiedBy>Алексей Иленко</cp:lastModifiedBy>
  <cp:revision>52</cp:revision>
  <dcterms:created xsi:type="dcterms:W3CDTF">2021-06-17T21:56:26Z</dcterms:created>
  <dcterms:modified xsi:type="dcterms:W3CDTF">2021-06-18T10:54:26Z</dcterms:modified>
</cp:coreProperties>
</file>