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1"/>
  </p:notesMasterIdLst>
  <p:sldIdLst>
    <p:sldId id="256" r:id="rId2"/>
    <p:sldId id="279" r:id="rId3"/>
    <p:sldId id="305" r:id="rId4"/>
    <p:sldId id="317" r:id="rId5"/>
    <p:sldId id="316" r:id="rId6"/>
    <p:sldId id="306" r:id="rId7"/>
    <p:sldId id="268" r:id="rId8"/>
    <p:sldId id="308" r:id="rId9"/>
    <p:sldId id="309" r:id="rId10"/>
    <p:sldId id="310" r:id="rId11"/>
    <p:sldId id="311" r:id="rId12"/>
    <p:sldId id="340" r:id="rId13"/>
    <p:sldId id="318" r:id="rId14"/>
    <p:sldId id="320" r:id="rId15"/>
    <p:sldId id="319" r:id="rId16"/>
    <p:sldId id="341" r:id="rId17"/>
    <p:sldId id="312" r:id="rId18"/>
    <p:sldId id="321" r:id="rId19"/>
    <p:sldId id="339" r:id="rId20"/>
    <p:sldId id="322" r:id="rId21"/>
    <p:sldId id="323" r:id="rId22"/>
    <p:sldId id="326" r:id="rId23"/>
    <p:sldId id="325" r:id="rId24"/>
    <p:sldId id="324" r:id="rId25"/>
    <p:sldId id="327" r:id="rId26"/>
    <p:sldId id="328" r:id="rId27"/>
    <p:sldId id="329" r:id="rId28"/>
    <p:sldId id="342" r:id="rId29"/>
    <p:sldId id="343" r:id="rId30"/>
    <p:sldId id="344" r:id="rId31"/>
    <p:sldId id="345" r:id="rId32"/>
    <p:sldId id="315" r:id="rId33"/>
    <p:sldId id="331" r:id="rId34"/>
    <p:sldId id="346" r:id="rId35"/>
    <p:sldId id="347" r:id="rId36"/>
    <p:sldId id="348" r:id="rId37"/>
    <p:sldId id="349" r:id="rId38"/>
    <p:sldId id="350" r:id="rId39"/>
    <p:sldId id="351" r:id="rId40"/>
    <p:sldId id="352" r:id="rId41"/>
    <p:sldId id="353" r:id="rId42"/>
    <p:sldId id="354" r:id="rId43"/>
    <p:sldId id="355" r:id="rId44"/>
    <p:sldId id="334" r:id="rId45"/>
    <p:sldId id="335" r:id="rId46"/>
    <p:sldId id="333" r:id="rId47"/>
    <p:sldId id="337" r:id="rId48"/>
    <p:sldId id="338" r:id="rId49"/>
    <p:sldId id="26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9" autoAdjust="0"/>
    <p:restoredTop sz="94203" autoAdjust="0"/>
  </p:normalViewPr>
  <p:slideViewPr>
    <p:cSldViewPr>
      <p:cViewPr>
        <p:scale>
          <a:sx n="100" d="100"/>
          <a:sy n="100" d="100"/>
        </p:scale>
        <p:origin x="-1098" y="210"/>
      </p:cViewPr>
      <p:guideLst>
        <p:guide orient="horz" pos="2160"/>
        <p:guide pos="2880"/>
      </p:guideLst>
    </p:cSldViewPr>
  </p:slideViewPr>
  <p:outlineViewPr>
    <p:cViewPr>
      <p:scale>
        <a:sx n="33" d="100"/>
        <a:sy n="33" d="100"/>
      </p:scale>
      <p:origin x="240" y="4731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4" d="100"/>
          <a:sy n="44" d="100"/>
        </p:scale>
        <p:origin x="-256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rawing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1.png"/><Relationship Id="rId1" Type="http://schemas.openxmlformats.org/officeDocument/2006/relationships/image" Target="../media/image71.png"/><Relationship Id="rId5" Type="http://schemas.openxmlformats.org/officeDocument/2006/relationships/image" Target="../media/image111.png"/><Relationship Id="rId4" Type="http://schemas.openxmlformats.org/officeDocument/2006/relationships/image" Target="../media/image101.png"/></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DD67C-D747-409F-9630-321B37AF64ED}">
      <dsp:nvSpPr>
        <dsp:cNvPr id="0" name=""/>
        <dsp:cNvSpPr/>
      </dsp:nvSpPr>
      <dsp:spPr>
        <a:xfrm>
          <a:off x="692" y="320467"/>
          <a:ext cx="2453486" cy="212664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0DA6AAFD-228A-4E6A-81DF-452E855944FF}">
      <dsp:nvSpPr>
        <dsp:cNvPr id="0" name=""/>
        <dsp:cNvSpPr/>
      </dsp:nvSpPr>
      <dsp:spPr>
        <a:xfrm>
          <a:off x="457127" y="1892896"/>
          <a:ext cx="2193139" cy="64546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5000"/>
            </a:spcAft>
          </a:pPr>
          <a:r>
            <a:rPr lang="en-US" sz="2400" kern="1200" dirty="0" smtClean="0"/>
            <a:t>Data analysis</a:t>
          </a:r>
          <a:endParaRPr lang="en-US" sz="2400" kern="1200" dirty="0"/>
        </a:p>
      </dsp:txBody>
      <dsp:txXfrm>
        <a:off x="457127" y="1892896"/>
        <a:ext cx="2193139" cy="645469"/>
      </dsp:txXfrm>
    </dsp:sp>
    <dsp:sp modelId="{3094CD7D-0621-4DDD-96F4-877EA204BA40}">
      <dsp:nvSpPr>
        <dsp:cNvPr id="0" name=""/>
        <dsp:cNvSpPr/>
      </dsp:nvSpPr>
      <dsp:spPr>
        <a:xfrm>
          <a:off x="2971902" y="321511"/>
          <a:ext cx="2453486" cy="2126641"/>
        </a:xfrm>
        <a:prstGeom prst="rect">
          <a:avLst/>
        </a:prstGeom>
        <a:blipFill rotWithShape="1">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BEDB526-8D81-45BD-A292-066CE797D077}">
      <dsp:nvSpPr>
        <dsp:cNvPr id="0" name=""/>
        <dsp:cNvSpPr/>
      </dsp:nvSpPr>
      <dsp:spPr>
        <a:xfrm>
          <a:off x="3416149" y="1896028"/>
          <a:ext cx="2217515" cy="6412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5000"/>
            </a:spcAft>
          </a:pPr>
          <a:r>
            <a:rPr lang="en-US" sz="2400" kern="1200" dirty="0" smtClean="0"/>
            <a:t>Data mining </a:t>
          </a:r>
          <a:endParaRPr lang="en-US" sz="2400" kern="1200" dirty="0"/>
        </a:p>
      </dsp:txBody>
      <dsp:txXfrm>
        <a:off x="3416149" y="1896028"/>
        <a:ext cx="2217515" cy="641292"/>
      </dsp:txXfrm>
    </dsp:sp>
    <dsp:sp modelId="{205D2004-EEA3-415A-AB2C-47DF224FA1CE}">
      <dsp:nvSpPr>
        <dsp:cNvPr id="0" name=""/>
        <dsp:cNvSpPr/>
      </dsp:nvSpPr>
      <dsp:spPr>
        <a:xfrm>
          <a:off x="5955301" y="322337"/>
          <a:ext cx="2453486" cy="2126641"/>
        </a:xfrm>
        <a:prstGeom prst="rect">
          <a:avLst/>
        </a:prstGeom>
        <a:blipFill rotWithShape="1">
          <a:blip xmlns:r="http://schemas.openxmlformats.org/officeDocument/2006/relationships" r:embed="rId3"/>
          <a:stretch>
            <a:fillRect/>
          </a:stretch>
        </a:blip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B85A170E-F2AE-4639-8524-D4B365A0C131}">
      <dsp:nvSpPr>
        <dsp:cNvPr id="0" name=""/>
        <dsp:cNvSpPr/>
      </dsp:nvSpPr>
      <dsp:spPr>
        <a:xfrm>
          <a:off x="6406705" y="1898505"/>
          <a:ext cx="2203202" cy="6379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5000"/>
            </a:spcAft>
          </a:pPr>
          <a:r>
            <a:rPr lang="en-US" sz="2400" kern="1200" dirty="0" smtClean="0"/>
            <a:t>Community</a:t>
          </a:r>
          <a:r>
            <a:rPr lang="fr-FR" sz="2400" kern="1200" dirty="0" smtClean="0"/>
            <a:t> </a:t>
          </a:r>
          <a:r>
            <a:rPr lang="en-US" sz="2400" kern="1200" dirty="0" smtClean="0"/>
            <a:t>detection</a:t>
          </a:r>
          <a:endParaRPr lang="en-US" sz="2400" kern="1200" dirty="0"/>
        </a:p>
      </dsp:txBody>
      <dsp:txXfrm>
        <a:off x="6406705" y="1898505"/>
        <a:ext cx="2203202" cy="637990"/>
      </dsp:txXfrm>
    </dsp:sp>
    <dsp:sp modelId="{119DA539-06D8-4E31-8541-B217A8185DC6}">
      <dsp:nvSpPr>
        <dsp:cNvPr id="0" name=""/>
        <dsp:cNvSpPr/>
      </dsp:nvSpPr>
      <dsp:spPr>
        <a:xfrm>
          <a:off x="1492708" y="2799374"/>
          <a:ext cx="2453486" cy="2126641"/>
        </a:xfrm>
        <a:prstGeom prst="rect">
          <a:avLst/>
        </a:prstGeom>
        <a:blipFill rotWithShape="1">
          <a:blip xmlns:r="http://schemas.openxmlformats.org/officeDocument/2006/relationships" r:embed="rId4"/>
          <a:stretch>
            <a:fillRect/>
          </a:stretch>
        </a:blip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0305475-6FF9-414D-9E0F-BBD608B826C6}">
      <dsp:nvSpPr>
        <dsp:cNvPr id="0" name=""/>
        <dsp:cNvSpPr/>
      </dsp:nvSpPr>
      <dsp:spPr>
        <a:xfrm>
          <a:off x="1946945" y="4375542"/>
          <a:ext cx="2197536" cy="6379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5000"/>
            </a:spcAft>
          </a:pPr>
          <a:r>
            <a:rPr lang="en-US" sz="2400" kern="1200" dirty="0" smtClean="0"/>
            <a:t>Block </a:t>
          </a:r>
          <a:r>
            <a:rPr lang="en-US" sz="2400" kern="1200" dirty="0" err="1" smtClean="0"/>
            <a:t>seriation</a:t>
          </a:r>
          <a:r>
            <a:rPr lang="en-US" sz="2400" kern="1200" dirty="0" smtClean="0"/>
            <a:t> </a:t>
          </a:r>
          <a:endParaRPr lang="en-US" sz="2400" kern="1200" dirty="0"/>
        </a:p>
      </dsp:txBody>
      <dsp:txXfrm>
        <a:off x="1946945" y="4375542"/>
        <a:ext cx="2197536" cy="637990"/>
      </dsp:txXfrm>
    </dsp:sp>
    <dsp:sp modelId="{6E91ED12-94A8-4142-9CE6-563861E0A207}">
      <dsp:nvSpPr>
        <dsp:cNvPr id="0" name=""/>
        <dsp:cNvSpPr/>
      </dsp:nvSpPr>
      <dsp:spPr>
        <a:xfrm>
          <a:off x="4466118" y="2799374"/>
          <a:ext cx="2453486" cy="2126641"/>
        </a:xfrm>
        <a:prstGeom prst="rect">
          <a:avLst/>
        </a:prstGeom>
        <a:blipFill rotWithShape="1">
          <a:blip xmlns:r="http://schemas.openxmlformats.org/officeDocument/2006/relationships" r:embed="rId5"/>
          <a:stretch>
            <a:fillRect/>
          </a:stretch>
        </a:blip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90AA5B-753A-4D20-ACF9-CAFA37BB7CF2}">
      <dsp:nvSpPr>
        <dsp:cNvPr id="0" name=""/>
        <dsp:cNvSpPr/>
      </dsp:nvSpPr>
      <dsp:spPr>
        <a:xfrm>
          <a:off x="4920354" y="4375542"/>
          <a:ext cx="2197536" cy="63799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5000"/>
            </a:spcAft>
          </a:pPr>
          <a:r>
            <a:rPr lang="en-US" sz="2400" kern="1200" dirty="0" smtClean="0"/>
            <a:t>Multi-criteria decision making</a:t>
          </a:r>
          <a:endParaRPr lang="en-US" sz="2400" kern="1200" dirty="0"/>
        </a:p>
      </dsp:txBody>
      <dsp:txXfrm>
        <a:off x="4920354" y="4375542"/>
        <a:ext cx="2197536" cy="637990"/>
      </dsp:txXfrm>
    </dsp:sp>
  </dsp:spTree>
</dsp:drawing>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AA450B-B82C-48B5-AF9A-01DF50376591}" type="datetimeFigureOut">
              <a:rPr lang="fr-FR" smtClean="0"/>
              <a:pPr/>
              <a:t>10/01/2023</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93113-6F42-4BA7-9CC1-8192118904D3}" type="slidenum">
              <a:rPr lang="fr-FR" smtClean="0"/>
              <a:pPr/>
              <a:t>‹N°›</a:t>
            </a:fld>
            <a:endParaRPr lang="fr-FR"/>
          </a:p>
        </p:txBody>
      </p:sp>
    </p:spTree>
    <p:extLst>
      <p:ext uri="{BB962C8B-B14F-4D97-AF65-F5344CB8AC3E}">
        <p14:creationId xmlns="" xmlns:p14="http://schemas.microsoft.com/office/powerpoint/2010/main" val="400522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26C93113-6F42-4BA7-9CC1-8192118904D3}" type="slidenum">
              <a:rPr lang="fr-FR" smtClean="0"/>
              <a:pPr/>
              <a:t>1</a:t>
            </a:fld>
            <a:endParaRPr lang="fr-FR"/>
          </a:p>
        </p:txBody>
      </p:sp>
    </p:spTree>
    <p:extLst>
      <p:ext uri="{BB962C8B-B14F-4D97-AF65-F5344CB8AC3E}">
        <p14:creationId xmlns="" xmlns:p14="http://schemas.microsoft.com/office/powerpoint/2010/main" val="402882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11</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12</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13</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14</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15</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16</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17</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18</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19</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20</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21</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22</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23</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24</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25</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26</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27</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28</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29</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30</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31</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32</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33</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34</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35</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36</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37</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38</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39</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40</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5</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41</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42</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43</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44</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45</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46</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47</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48</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Selon</a:t>
            </a:r>
            <a:r>
              <a:rPr lang="en-US" baseline="0" dirty="0" smtClean="0"/>
              <a:t> le </a:t>
            </a:r>
            <a:r>
              <a:rPr lang="en-US" baseline="0" dirty="0" err="1" smtClean="0"/>
              <a:t>diagramme</a:t>
            </a:r>
            <a:r>
              <a:rPr lang="en-US" baseline="0" dirty="0" smtClean="0"/>
              <a:t> UML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6</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partir</a:t>
            </a:r>
            <a:r>
              <a:rPr lang="en-US" baseline="0" dirty="0" smtClean="0"/>
              <a:t> </a:t>
            </a:r>
            <a:r>
              <a:rPr lang="en-US" baseline="0" dirty="0" err="1" smtClean="0"/>
              <a:t>d’une</a:t>
            </a:r>
            <a:r>
              <a:rPr lang="en-US" baseline="0" dirty="0" smtClean="0"/>
              <a:t> </a:t>
            </a:r>
            <a:r>
              <a:rPr lang="en-US" baseline="0" dirty="0" err="1" smtClean="0"/>
              <a:t>classe</a:t>
            </a:r>
            <a:r>
              <a:rPr lang="en-US" baseline="0" dirty="0" smtClean="0"/>
              <a:t> de base A , on </a:t>
            </a:r>
            <a:r>
              <a:rPr lang="en-US" baseline="0" dirty="0" err="1" smtClean="0"/>
              <a:t>va</a:t>
            </a:r>
            <a:r>
              <a:rPr lang="en-US" baseline="0" dirty="0" smtClean="0"/>
              <a:t> </a:t>
            </a:r>
            <a:r>
              <a:rPr lang="en-US" baseline="0" dirty="0" err="1" smtClean="0"/>
              <a:t>créer</a:t>
            </a:r>
            <a:r>
              <a:rPr lang="en-US" baseline="0" dirty="0" smtClean="0"/>
              <a:t> </a:t>
            </a:r>
            <a:r>
              <a:rPr lang="en-US" baseline="0" dirty="0" err="1" smtClean="0"/>
              <a:t>une</a:t>
            </a:r>
            <a:r>
              <a:rPr lang="en-US" baseline="0" dirty="0" smtClean="0"/>
              <a:t> nouvelle </a:t>
            </a:r>
            <a:r>
              <a:rPr lang="en-US" baseline="0" dirty="0" err="1" smtClean="0"/>
              <a:t>classe</a:t>
            </a:r>
            <a:r>
              <a:rPr lang="en-US" baseline="0" dirty="0" smtClean="0"/>
              <a:t> qui la </a:t>
            </a:r>
            <a:r>
              <a:rPr lang="en-US" baseline="0" dirty="0" err="1" smtClean="0"/>
              <a:t>classe</a:t>
            </a:r>
            <a:r>
              <a:rPr lang="en-US" baseline="0" dirty="0" smtClean="0"/>
              <a:t> B.</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7</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1er étant l'encapsulation, le 2e la structure de classe). </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8</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partir</a:t>
            </a:r>
            <a:r>
              <a:rPr lang="en-US" baseline="0" dirty="0" smtClean="0"/>
              <a:t> </a:t>
            </a:r>
            <a:r>
              <a:rPr lang="en-US" baseline="0" dirty="0" err="1" smtClean="0"/>
              <a:t>d’une</a:t>
            </a:r>
            <a:r>
              <a:rPr lang="en-US" baseline="0" dirty="0" smtClean="0"/>
              <a:t> </a:t>
            </a:r>
            <a:r>
              <a:rPr lang="en-US" baseline="0" dirty="0" err="1" smtClean="0"/>
              <a:t>classe</a:t>
            </a:r>
            <a:r>
              <a:rPr lang="en-US" baseline="0" dirty="0" smtClean="0"/>
              <a:t> de base A , on </a:t>
            </a:r>
            <a:r>
              <a:rPr lang="en-US" baseline="0" dirty="0" err="1" smtClean="0"/>
              <a:t>va</a:t>
            </a:r>
            <a:r>
              <a:rPr lang="en-US" baseline="0" dirty="0" smtClean="0"/>
              <a:t> </a:t>
            </a:r>
            <a:r>
              <a:rPr lang="en-US" baseline="0" dirty="0" err="1" smtClean="0"/>
              <a:t>créer</a:t>
            </a:r>
            <a:r>
              <a:rPr lang="en-US" baseline="0" dirty="0" smtClean="0"/>
              <a:t> </a:t>
            </a:r>
            <a:r>
              <a:rPr lang="en-US" baseline="0" dirty="0" err="1" smtClean="0"/>
              <a:t>une</a:t>
            </a:r>
            <a:r>
              <a:rPr lang="en-US" baseline="0" dirty="0" smtClean="0"/>
              <a:t> nouvelle </a:t>
            </a:r>
            <a:r>
              <a:rPr lang="en-US" baseline="0" dirty="0" err="1" smtClean="0"/>
              <a:t>classe</a:t>
            </a:r>
            <a:r>
              <a:rPr lang="en-US" baseline="0" dirty="0" smtClean="0"/>
              <a:t> qui la </a:t>
            </a:r>
            <a:r>
              <a:rPr lang="en-US" baseline="0" dirty="0" err="1" smtClean="0"/>
              <a:t>classe</a:t>
            </a:r>
            <a:r>
              <a:rPr lang="en-US" baseline="0" dirty="0" smtClean="0"/>
              <a:t> B.</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9</a:t>
            </a:fld>
            <a:endParaRPr lang="fr-FR"/>
          </a:p>
        </p:txBody>
      </p:sp>
    </p:spTree>
    <p:extLst>
      <p:ext uri="{BB962C8B-B14F-4D97-AF65-F5344CB8AC3E}">
        <p14:creationId xmlns="" xmlns:p14="http://schemas.microsoft.com/office/powerpoint/2010/main" val="2466633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partir</a:t>
            </a:r>
            <a:r>
              <a:rPr lang="en-US" baseline="0" dirty="0" smtClean="0"/>
              <a:t> </a:t>
            </a:r>
            <a:r>
              <a:rPr lang="en-US" baseline="0" dirty="0" err="1" smtClean="0"/>
              <a:t>d’une</a:t>
            </a:r>
            <a:r>
              <a:rPr lang="en-US" baseline="0" dirty="0" smtClean="0"/>
              <a:t> </a:t>
            </a:r>
            <a:r>
              <a:rPr lang="en-US" baseline="0" dirty="0" err="1" smtClean="0"/>
              <a:t>classe</a:t>
            </a:r>
            <a:r>
              <a:rPr lang="en-US" baseline="0" dirty="0" smtClean="0"/>
              <a:t> de base A , on </a:t>
            </a:r>
            <a:r>
              <a:rPr lang="en-US" baseline="0" dirty="0" err="1" smtClean="0"/>
              <a:t>va</a:t>
            </a:r>
            <a:r>
              <a:rPr lang="en-US" baseline="0" dirty="0" smtClean="0"/>
              <a:t> </a:t>
            </a:r>
            <a:r>
              <a:rPr lang="en-US" baseline="0" dirty="0" err="1" smtClean="0"/>
              <a:t>créer</a:t>
            </a:r>
            <a:r>
              <a:rPr lang="en-US" baseline="0" dirty="0" smtClean="0"/>
              <a:t> </a:t>
            </a:r>
            <a:r>
              <a:rPr lang="en-US" baseline="0" dirty="0" err="1" smtClean="0"/>
              <a:t>une</a:t>
            </a:r>
            <a:r>
              <a:rPr lang="en-US" baseline="0" dirty="0" smtClean="0"/>
              <a:t> nouvelle </a:t>
            </a:r>
            <a:r>
              <a:rPr lang="en-US" baseline="0" dirty="0" err="1" smtClean="0"/>
              <a:t>classe</a:t>
            </a:r>
            <a:r>
              <a:rPr lang="en-US" baseline="0" dirty="0" smtClean="0"/>
              <a:t> qui la </a:t>
            </a:r>
            <a:r>
              <a:rPr lang="en-US" baseline="0" dirty="0" err="1" smtClean="0"/>
              <a:t>classe</a:t>
            </a:r>
            <a:r>
              <a:rPr lang="en-US" baseline="0" dirty="0" smtClean="0"/>
              <a:t> B.</a:t>
            </a:r>
            <a:endParaRPr lang="en-US" dirty="0" smtClean="0"/>
          </a:p>
        </p:txBody>
      </p:sp>
      <p:sp>
        <p:nvSpPr>
          <p:cNvPr id="4" name="Slide Number Placeholder 3"/>
          <p:cNvSpPr>
            <a:spLocks noGrp="1"/>
          </p:cNvSpPr>
          <p:nvPr>
            <p:ph type="sldNum" sz="quarter" idx="10"/>
          </p:nvPr>
        </p:nvSpPr>
        <p:spPr/>
        <p:txBody>
          <a:bodyPr/>
          <a:lstStyle/>
          <a:p>
            <a:fld id="{26C93113-6F42-4BA7-9CC1-8192118904D3}" type="slidenum">
              <a:rPr lang="fr-FR" smtClean="0"/>
              <a:pPr/>
              <a:t>10</a:t>
            </a:fld>
            <a:endParaRPr lang="fr-FR"/>
          </a:p>
        </p:txBody>
      </p:sp>
    </p:spTree>
    <p:extLst>
      <p:ext uri="{BB962C8B-B14F-4D97-AF65-F5344CB8AC3E}">
        <p14:creationId xmlns="" xmlns:p14="http://schemas.microsoft.com/office/powerpoint/2010/main" val="2466633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9D185E55-A408-4A01-AF21-8E23947BE9DF}" type="datetime1">
              <a:rPr lang="fr-FR" smtClean="0"/>
              <a:pPr/>
              <a:t>10/01/2023</a:t>
            </a:fld>
            <a:endParaRPr lang="en-US"/>
          </a:p>
        </p:txBody>
      </p:sp>
      <p:sp>
        <p:nvSpPr>
          <p:cNvPr id="19" name="Espace réservé du pied de page 18"/>
          <p:cNvSpPr>
            <a:spLocks noGrp="1"/>
          </p:cNvSpPr>
          <p:nvPr>
            <p:ph type="ftr" sz="quarter" idx="11"/>
          </p:nvPr>
        </p:nvSpPr>
        <p:spPr/>
        <p:txBody>
          <a:bodyPr/>
          <a:lstStyle/>
          <a:p>
            <a:r>
              <a:rPr lang="en-US" smtClean="0"/>
              <a:t>Z.Dafir@emsi.ma</a:t>
            </a:r>
            <a:endParaRPr lang="en-US"/>
          </a:p>
        </p:txBody>
      </p:sp>
      <p:sp>
        <p:nvSpPr>
          <p:cNvPr id="27" name="Espace réservé du numéro de diapositive 26"/>
          <p:cNvSpPr>
            <a:spLocks noGrp="1"/>
          </p:cNvSpPr>
          <p:nvPr>
            <p:ph type="sldNum" sz="quarter" idx="12"/>
          </p:nvPr>
        </p:nvSpPr>
        <p:spPr/>
        <p:txBody>
          <a:bodyPr/>
          <a:lstStyle/>
          <a:p>
            <a:fld id="{B6F15528-21DE-4FAA-801E-634DDDAF4B2B}"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51D4994-BEC5-4B75-ADA4-9422D862A874}" type="datetime1">
              <a:rPr lang="fr-FR" smtClean="0"/>
              <a:pPr/>
              <a:t>10/01/2023</a:t>
            </a:fld>
            <a:endParaRPr lang="en-US"/>
          </a:p>
        </p:txBody>
      </p:sp>
      <p:sp>
        <p:nvSpPr>
          <p:cNvPr id="5" name="Espace réservé du pied de page 4"/>
          <p:cNvSpPr>
            <a:spLocks noGrp="1"/>
          </p:cNvSpPr>
          <p:nvPr>
            <p:ph type="ftr" sz="quarter" idx="11"/>
          </p:nvPr>
        </p:nvSpPr>
        <p:spPr/>
        <p:txBody>
          <a:bodyPr/>
          <a:lstStyle/>
          <a:p>
            <a:r>
              <a:rPr lang="en-US" smtClean="0"/>
              <a:t>Z.Dafir@emsi.ma</a:t>
            </a:r>
            <a:endParaRPr lang="en-US"/>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6953990-0792-4695-B306-E760240D2C1F}" type="datetime1">
              <a:rPr lang="fr-FR" smtClean="0"/>
              <a:pPr/>
              <a:t>10/01/2023</a:t>
            </a:fld>
            <a:endParaRPr lang="en-US"/>
          </a:p>
        </p:txBody>
      </p:sp>
      <p:sp>
        <p:nvSpPr>
          <p:cNvPr id="5" name="Espace réservé du pied de page 4"/>
          <p:cNvSpPr>
            <a:spLocks noGrp="1"/>
          </p:cNvSpPr>
          <p:nvPr>
            <p:ph type="ftr" sz="quarter" idx="11"/>
          </p:nvPr>
        </p:nvSpPr>
        <p:spPr/>
        <p:txBody>
          <a:bodyPr/>
          <a:lstStyle/>
          <a:p>
            <a:r>
              <a:rPr lang="en-US" smtClean="0"/>
              <a:t>Z.Dafir@emsi.ma</a:t>
            </a:r>
            <a:endParaRPr lang="en-US"/>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F9F4803-F866-4D98-9C1D-C519DAAF16B2}" type="datetime1">
              <a:rPr lang="fr-FR" smtClean="0"/>
              <a:pPr/>
              <a:t>10/01/2023</a:t>
            </a:fld>
            <a:endParaRPr lang="en-US"/>
          </a:p>
        </p:txBody>
      </p:sp>
      <p:sp>
        <p:nvSpPr>
          <p:cNvPr id="5" name="Espace réservé du pied de page 4"/>
          <p:cNvSpPr>
            <a:spLocks noGrp="1"/>
          </p:cNvSpPr>
          <p:nvPr>
            <p:ph type="ftr" sz="quarter" idx="11"/>
          </p:nvPr>
        </p:nvSpPr>
        <p:spPr/>
        <p:txBody>
          <a:bodyPr/>
          <a:lstStyle/>
          <a:p>
            <a:r>
              <a:rPr lang="en-US" smtClean="0"/>
              <a:t>Z.Dafir@emsi.ma</a:t>
            </a:r>
            <a:endParaRPr lang="en-US"/>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892C18D9-0505-4872-9B19-A6F351B9ABD6}" type="datetime1">
              <a:rPr lang="fr-FR" smtClean="0"/>
              <a:pPr/>
              <a:t>10/01/2023</a:t>
            </a:fld>
            <a:endParaRPr lang="en-US"/>
          </a:p>
        </p:txBody>
      </p:sp>
      <p:sp>
        <p:nvSpPr>
          <p:cNvPr id="5" name="Espace réservé du pied de page 4"/>
          <p:cNvSpPr>
            <a:spLocks noGrp="1"/>
          </p:cNvSpPr>
          <p:nvPr>
            <p:ph type="ftr" sz="quarter" idx="11"/>
          </p:nvPr>
        </p:nvSpPr>
        <p:spPr/>
        <p:txBody>
          <a:bodyPr/>
          <a:lstStyle/>
          <a:p>
            <a:r>
              <a:rPr lang="en-US" smtClean="0"/>
              <a:t>Z.Dafir@emsi.ma</a:t>
            </a:r>
            <a:endParaRPr lang="en-US"/>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E122D3C-1799-476B-BF5C-820F50190E11}" type="datetime1">
              <a:rPr lang="fr-FR" smtClean="0"/>
              <a:pPr/>
              <a:t>10/01/2023</a:t>
            </a:fld>
            <a:endParaRPr lang="en-US"/>
          </a:p>
        </p:txBody>
      </p:sp>
      <p:sp>
        <p:nvSpPr>
          <p:cNvPr id="6" name="Espace réservé du pied de page 5"/>
          <p:cNvSpPr>
            <a:spLocks noGrp="1"/>
          </p:cNvSpPr>
          <p:nvPr>
            <p:ph type="ftr" sz="quarter" idx="11"/>
          </p:nvPr>
        </p:nvSpPr>
        <p:spPr/>
        <p:txBody>
          <a:bodyPr/>
          <a:lstStyle/>
          <a:p>
            <a:r>
              <a:rPr lang="en-US" smtClean="0"/>
              <a:t>Z.Dafir@emsi.ma</a:t>
            </a:r>
            <a:endParaRPr lang="en-US"/>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FFEDE8B7-A14C-46A2-AE48-4D50C535FF90}" type="datetime1">
              <a:rPr lang="fr-FR" smtClean="0"/>
              <a:pPr/>
              <a:t>10/01/2023</a:t>
            </a:fld>
            <a:endParaRPr lang="en-US"/>
          </a:p>
        </p:txBody>
      </p:sp>
      <p:sp>
        <p:nvSpPr>
          <p:cNvPr id="8" name="Espace réservé du pied de page 7"/>
          <p:cNvSpPr>
            <a:spLocks noGrp="1"/>
          </p:cNvSpPr>
          <p:nvPr>
            <p:ph type="ftr" sz="quarter" idx="11"/>
          </p:nvPr>
        </p:nvSpPr>
        <p:spPr/>
        <p:txBody>
          <a:bodyPr/>
          <a:lstStyle/>
          <a:p>
            <a:r>
              <a:rPr lang="en-US" smtClean="0"/>
              <a:t>Z.Dafir@emsi.ma</a:t>
            </a:r>
            <a:endParaRPr lang="en-US"/>
          </a:p>
        </p:txBody>
      </p:sp>
      <p:sp>
        <p:nvSpPr>
          <p:cNvPr id="9" name="Espace réservé du numéro de diapositive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6214BBD-4B58-42F0-8322-9ADD4E55DDB9}" type="datetime1">
              <a:rPr lang="fr-FR" smtClean="0"/>
              <a:pPr/>
              <a:t>10/01/2023</a:t>
            </a:fld>
            <a:endParaRPr lang="en-US"/>
          </a:p>
        </p:txBody>
      </p:sp>
      <p:sp>
        <p:nvSpPr>
          <p:cNvPr id="4" name="Espace réservé du pied de page 3"/>
          <p:cNvSpPr>
            <a:spLocks noGrp="1"/>
          </p:cNvSpPr>
          <p:nvPr>
            <p:ph type="ftr" sz="quarter" idx="11"/>
          </p:nvPr>
        </p:nvSpPr>
        <p:spPr/>
        <p:txBody>
          <a:bodyPr/>
          <a:lstStyle/>
          <a:p>
            <a:r>
              <a:rPr lang="en-US" smtClean="0"/>
              <a:t>Z.Dafir@emsi.ma</a:t>
            </a:r>
            <a:endParaRPr lang="en-US"/>
          </a:p>
        </p:txBody>
      </p:sp>
      <p:sp>
        <p:nvSpPr>
          <p:cNvPr id="5" name="Espace réservé du numéro de diapositive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605CEFB-66CC-4013-A44B-D5178F674687}" type="datetime1">
              <a:rPr lang="fr-FR" smtClean="0"/>
              <a:pPr/>
              <a:t>10/01/2023</a:t>
            </a:fld>
            <a:endParaRPr lang="en-US"/>
          </a:p>
        </p:txBody>
      </p:sp>
      <p:sp>
        <p:nvSpPr>
          <p:cNvPr id="3" name="Espace réservé du pied de page 2"/>
          <p:cNvSpPr>
            <a:spLocks noGrp="1"/>
          </p:cNvSpPr>
          <p:nvPr>
            <p:ph type="ftr" sz="quarter" idx="11"/>
          </p:nvPr>
        </p:nvSpPr>
        <p:spPr/>
        <p:txBody>
          <a:bodyPr/>
          <a:lstStyle/>
          <a:p>
            <a:r>
              <a:rPr lang="en-US" smtClean="0"/>
              <a:t>Z.Dafir@emsi.ma</a:t>
            </a:r>
            <a:endParaRPr lang="en-US"/>
          </a:p>
        </p:txBody>
      </p:sp>
      <p:sp>
        <p:nvSpPr>
          <p:cNvPr id="4" name="Espace réservé du numéro de diapositive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4146BA7-EB94-43C1-9DFB-EA7BEE486634}" type="datetime1">
              <a:rPr lang="fr-FR" smtClean="0"/>
              <a:pPr/>
              <a:t>10/01/2023</a:t>
            </a:fld>
            <a:endParaRPr lang="en-US"/>
          </a:p>
        </p:txBody>
      </p:sp>
      <p:sp>
        <p:nvSpPr>
          <p:cNvPr id="6" name="Espace réservé du pied de page 5"/>
          <p:cNvSpPr>
            <a:spLocks noGrp="1"/>
          </p:cNvSpPr>
          <p:nvPr>
            <p:ph type="ftr" sz="quarter" idx="11"/>
          </p:nvPr>
        </p:nvSpPr>
        <p:spPr/>
        <p:txBody>
          <a:bodyPr/>
          <a:lstStyle/>
          <a:p>
            <a:r>
              <a:rPr lang="en-US" smtClean="0"/>
              <a:t>Z.Dafir@emsi.ma</a:t>
            </a:r>
            <a:endParaRPr lang="en-US"/>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1A797C51-2BA1-4B55-833A-958DC3A368F5}" type="datetime1">
              <a:rPr lang="fr-FR" smtClean="0"/>
              <a:pPr/>
              <a:t>10/01/2023</a:t>
            </a:fld>
            <a:endParaRPr lang="en-US"/>
          </a:p>
        </p:txBody>
      </p:sp>
      <p:sp>
        <p:nvSpPr>
          <p:cNvPr id="6" name="Espace réservé du pied de page 5"/>
          <p:cNvSpPr>
            <a:spLocks noGrp="1"/>
          </p:cNvSpPr>
          <p:nvPr>
            <p:ph type="ftr" sz="quarter" idx="11"/>
          </p:nvPr>
        </p:nvSpPr>
        <p:spPr/>
        <p:txBody>
          <a:bodyPr/>
          <a:lstStyle/>
          <a:p>
            <a:r>
              <a:rPr lang="en-US" smtClean="0"/>
              <a:t>Z.Dafir@emsi.ma</a:t>
            </a:r>
            <a:endParaRPr lang="en-US"/>
          </a:p>
        </p:txBody>
      </p:sp>
      <p:sp>
        <p:nvSpPr>
          <p:cNvPr id="7" name="Espace réservé du numéro de diapositive 6"/>
          <p:cNvSpPr>
            <a:spLocks noGrp="1"/>
          </p:cNvSpPr>
          <p:nvPr>
            <p:ph type="sldNum" sz="quarter" idx="12"/>
          </p:nvPr>
        </p:nvSpPr>
        <p:spPr>
          <a:xfrm>
            <a:off x="8077200" y="6356350"/>
            <a:ext cx="609600" cy="365125"/>
          </a:xfrm>
        </p:spPr>
        <p:txBody>
          <a:bodyPr/>
          <a:lstStyle/>
          <a:p>
            <a:fld id="{B6F15528-21DE-4FAA-801E-634DDDAF4B2B}" type="slidenum">
              <a:rPr lang="en-US" smtClean="0"/>
              <a:pPr/>
              <a:t>‹N°›</a:t>
            </a:fld>
            <a:endParaRPr lang="en-US"/>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DA197A-6AA0-4F2B-8F18-06F5A18CCFE1}" type="datetime1">
              <a:rPr lang="fr-FR" smtClean="0"/>
              <a:pPr/>
              <a:t>10/01/2023</a:t>
            </a:fld>
            <a:endParaRPr lang="en-US"/>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Z.Dafir@emsi.ma</a:t>
            </a:r>
            <a:endParaRPr lang="en-US"/>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‹N°›</a:t>
            </a:fld>
            <a:endParaRPr lang="en-US"/>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857364"/>
            <a:ext cx="8991600" cy="1576390"/>
          </a:xfrm>
        </p:spPr>
        <p:txBody>
          <a:bodyPr/>
          <a:lstStyle/>
          <a:p>
            <a:r>
              <a:rPr lang="en-US" sz="5400" b="1" dirty="0" err="1" smtClean="0">
                <a:solidFill>
                  <a:schemeClr val="bg1"/>
                </a:solidFill>
                <a:latin typeface="Garamond" pitchFamily="18" charset="0"/>
              </a:rPr>
              <a:t>Héritage</a:t>
            </a:r>
            <a:r>
              <a:rPr lang="en-US" sz="5400" b="1" dirty="0" smtClean="0">
                <a:solidFill>
                  <a:schemeClr val="bg1"/>
                </a:solidFill>
                <a:latin typeface="Garamond" pitchFamily="18" charset="0"/>
              </a:rPr>
              <a:t> en C++</a:t>
            </a:r>
            <a:endParaRPr lang="en-US" sz="5400" b="1" dirty="0">
              <a:solidFill>
                <a:schemeClr val="bg1"/>
              </a:solidFill>
              <a:latin typeface="Garamond" pitchFamily="18" charset="0"/>
            </a:endParaRPr>
          </a:p>
        </p:txBody>
      </p:sp>
      <p:sp>
        <p:nvSpPr>
          <p:cNvPr id="3" name="Subtitle 2"/>
          <p:cNvSpPr>
            <a:spLocks noGrp="1"/>
          </p:cNvSpPr>
          <p:nvPr>
            <p:ph type="subTitle" idx="1"/>
          </p:nvPr>
        </p:nvSpPr>
        <p:spPr>
          <a:xfrm>
            <a:off x="838200" y="4800600"/>
            <a:ext cx="7772400" cy="1524000"/>
          </a:xfrm>
        </p:spPr>
        <p:txBody>
          <a:bodyPr>
            <a:noAutofit/>
          </a:bodyPr>
          <a:lstStyle/>
          <a:p>
            <a:r>
              <a:rPr lang="en-US" dirty="0" err="1" smtClean="0">
                <a:solidFill>
                  <a:schemeClr val="bg1"/>
                </a:solidFill>
              </a:rPr>
              <a:t>Zineb</a:t>
            </a:r>
            <a:r>
              <a:rPr lang="en-US" dirty="0" smtClean="0">
                <a:solidFill>
                  <a:schemeClr val="bg1"/>
                </a:solidFill>
              </a:rPr>
              <a:t> </a:t>
            </a:r>
            <a:r>
              <a:rPr lang="en-US" dirty="0" err="1" smtClean="0">
                <a:solidFill>
                  <a:schemeClr val="bg1"/>
                </a:solidFill>
              </a:rPr>
              <a:t>Dafir</a:t>
            </a:r>
            <a:endParaRPr lang="en-US" dirty="0">
              <a:solidFill>
                <a:schemeClr val="bg1"/>
              </a:solidFill>
            </a:endParaRPr>
          </a:p>
          <a:p>
            <a:r>
              <a:rPr lang="en-US" sz="1800" dirty="0" smtClean="0">
                <a:solidFill>
                  <a:schemeClr val="bg1"/>
                </a:solidFill>
              </a:rPr>
              <a:t>Z.Dafir@emsi.ma</a:t>
            </a:r>
            <a:endParaRPr lang="fr-FR" sz="1800" dirty="0">
              <a:solidFill>
                <a:schemeClr val="bg1"/>
              </a:solidFill>
            </a:endParaRPr>
          </a:p>
        </p:txBody>
      </p:sp>
      <p:sp>
        <p:nvSpPr>
          <p:cNvPr id="4" name="Date Placeholder 3"/>
          <p:cNvSpPr>
            <a:spLocks noGrp="1"/>
          </p:cNvSpPr>
          <p:nvPr>
            <p:ph type="dt" sz="half" idx="10"/>
          </p:nvPr>
        </p:nvSpPr>
        <p:spPr/>
        <p:txBody>
          <a:bodyPr/>
          <a:lstStyle/>
          <a:p>
            <a:fld id="{77D92325-1D91-41A5-B4BC-C83068655B76}" type="datetime1">
              <a:rPr lang="fr-FR" smtClean="0">
                <a:solidFill>
                  <a:schemeClr val="tx1"/>
                </a:solidFill>
              </a:rPr>
              <a:pPr/>
              <a:t>10/01/2023</a:t>
            </a:fld>
            <a:endParaRPr lang="en-US" dirty="0">
              <a:solidFill>
                <a:schemeClr val="tx1"/>
              </a:solidFill>
            </a:endParaRPr>
          </a:p>
        </p:txBody>
      </p:sp>
      <p:sp>
        <p:nvSpPr>
          <p:cNvPr id="6" name="Espace réservé du pied de page 5"/>
          <p:cNvSpPr>
            <a:spLocks noGrp="1"/>
          </p:cNvSpPr>
          <p:nvPr>
            <p:ph type="ftr" sz="quarter" idx="11"/>
          </p:nvPr>
        </p:nvSpPr>
        <p:spPr/>
        <p:txBody>
          <a:bodyPr/>
          <a:lstStyle/>
          <a:p>
            <a:r>
              <a:rPr lang="en-US" smtClean="0"/>
              <a:t>Z.Dafir@emsi.ma</a:t>
            </a:r>
            <a:endParaRPr lang="en-US"/>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pPr/>
              <a:t>1</a:t>
            </a:fld>
            <a:endParaRPr lang="en-US"/>
          </a:p>
        </p:txBody>
      </p:sp>
      <p:pic>
        <p:nvPicPr>
          <p:cNvPr id="8" name="Image 7" descr="heritage.jpg"/>
          <p:cNvPicPr>
            <a:picLocks noChangeAspect="1"/>
          </p:cNvPicPr>
          <p:nvPr/>
        </p:nvPicPr>
        <p:blipFill>
          <a:blip r:embed="rId3" cstate="print"/>
          <a:stretch>
            <a:fillRect/>
          </a:stretch>
        </p:blipFill>
        <p:spPr>
          <a:xfrm>
            <a:off x="2643174" y="3714752"/>
            <a:ext cx="3571900" cy="2357454"/>
          </a:xfrm>
          <a:prstGeom prst="rect">
            <a:avLst/>
          </a:prstGeom>
        </p:spPr>
      </p:pic>
    </p:spTree>
    <p:extLst>
      <p:ext uri="{BB962C8B-B14F-4D97-AF65-F5344CB8AC3E}">
        <p14:creationId xmlns="" xmlns:p14="http://schemas.microsoft.com/office/powerpoint/2010/main" val="2311129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Généralités</a:t>
            </a:r>
            <a:endParaRPr lang="fr-FR" sz="4000" b="1" dirty="0">
              <a:solidFill>
                <a:schemeClr val="accent1"/>
              </a:solidFill>
            </a:endParaRPr>
          </a:p>
        </p:txBody>
      </p:sp>
      <p:sp>
        <p:nvSpPr>
          <p:cNvPr id="5" name="Espace réservé du contenu 4"/>
          <p:cNvSpPr>
            <a:spLocks noGrp="1"/>
          </p:cNvSpPr>
          <p:nvPr>
            <p:ph idx="1"/>
          </p:nvPr>
        </p:nvSpPr>
        <p:spPr>
          <a:xfrm>
            <a:off x="457200" y="3714752"/>
            <a:ext cx="8229600" cy="2411411"/>
          </a:xfrm>
        </p:spPr>
        <p:txBody>
          <a:bodyPr>
            <a:normAutofit/>
          </a:bodyPr>
          <a:lstStyle/>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18" name="Espace réservé de la date 17"/>
          <p:cNvSpPr>
            <a:spLocks noGrp="1"/>
          </p:cNvSpPr>
          <p:nvPr>
            <p:ph type="dt" sz="half" idx="10"/>
          </p:nvPr>
        </p:nvSpPr>
        <p:spPr/>
        <p:txBody>
          <a:bodyPr/>
          <a:lstStyle/>
          <a:p>
            <a:fld id="{0A2498D5-8A3C-45EE-9549-CBCDC8C83E3F}" type="datetime1">
              <a:rPr lang="fr-FR" smtClean="0"/>
              <a:pPr/>
              <a:t>10/01/2023</a:t>
            </a:fld>
            <a:endParaRPr lang="en-US"/>
          </a:p>
        </p:txBody>
      </p:sp>
      <p:sp>
        <p:nvSpPr>
          <p:cNvPr id="20" name="Espace réservé du pied de page 19"/>
          <p:cNvSpPr>
            <a:spLocks noGrp="1"/>
          </p:cNvSpPr>
          <p:nvPr>
            <p:ph type="ftr" sz="quarter" idx="11"/>
          </p:nvPr>
        </p:nvSpPr>
        <p:spPr/>
        <p:txBody>
          <a:bodyPr/>
          <a:lstStyle/>
          <a:p>
            <a:r>
              <a:rPr lang="en-US" smtClean="0"/>
              <a:t>Z.Dafir@emsi.ma</a:t>
            </a:r>
            <a:endParaRPr lang="en-US"/>
          </a:p>
        </p:txBody>
      </p:sp>
      <p:sp>
        <p:nvSpPr>
          <p:cNvPr id="22" name="Espace réservé du numéro de diapositive 21"/>
          <p:cNvSpPr>
            <a:spLocks noGrp="1"/>
          </p:cNvSpPr>
          <p:nvPr>
            <p:ph type="sldNum" sz="quarter" idx="12"/>
          </p:nvPr>
        </p:nvSpPr>
        <p:spPr/>
        <p:txBody>
          <a:bodyPr/>
          <a:lstStyle/>
          <a:p>
            <a:fld id="{B6F15528-21DE-4FAA-801E-634DDDAF4B2B}" type="slidenum">
              <a:rPr lang="en-US" smtClean="0"/>
              <a:pPr/>
              <a:t>10</a:t>
            </a:fld>
            <a:endParaRPr lang="en-US"/>
          </a:p>
        </p:txBody>
      </p:sp>
      <p:sp>
        <p:nvSpPr>
          <p:cNvPr id="7" name="Rectangle 6"/>
          <p:cNvSpPr/>
          <p:nvPr/>
        </p:nvSpPr>
        <p:spPr>
          <a:xfrm>
            <a:off x="3571868" y="1714488"/>
            <a:ext cx="2000264" cy="8572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2400" b="1" dirty="0" err="1" smtClean="0"/>
              <a:t>Vehicule</a:t>
            </a:r>
            <a:endParaRPr lang="fr-FR" sz="2400" b="1" dirty="0"/>
          </a:p>
        </p:txBody>
      </p:sp>
      <p:sp>
        <p:nvSpPr>
          <p:cNvPr id="8" name="Rectangle 7"/>
          <p:cNvSpPr/>
          <p:nvPr/>
        </p:nvSpPr>
        <p:spPr>
          <a:xfrm>
            <a:off x="5786446" y="3643314"/>
            <a:ext cx="2000264"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b="1" dirty="0" smtClean="0"/>
              <a:t>Moto</a:t>
            </a:r>
            <a:endParaRPr lang="fr-FR" sz="2400" b="1" dirty="0"/>
          </a:p>
        </p:txBody>
      </p:sp>
      <p:sp>
        <p:nvSpPr>
          <p:cNvPr id="12" name="Rectangle 11"/>
          <p:cNvSpPr/>
          <p:nvPr/>
        </p:nvSpPr>
        <p:spPr>
          <a:xfrm>
            <a:off x="928662" y="3643314"/>
            <a:ext cx="2000264"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b="1" dirty="0" smtClean="0"/>
              <a:t>Avion </a:t>
            </a:r>
            <a:endParaRPr lang="fr-FR" sz="2400" b="1" dirty="0"/>
          </a:p>
        </p:txBody>
      </p:sp>
      <p:sp>
        <p:nvSpPr>
          <p:cNvPr id="13" name="Rectangle 12"/>
          <p:cNvSpPr/>
          <p:nvPr/>
        </p:nvSpPr>
        <p:spPr>
          <a:xfrm>
            <a:off x="3357554" y="3643314"/>
            <a:ext cx="2000264"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b="1" dirty="0" smtClean="0"/>
              <a:t>Voiture</a:t>
            </a:r>
            <a:endParaRPr lang="fr-FR" sz="2400" b="1" dirty="0"/>
          </a:p>
        </p:txBody>
      </p:sp>
      <p:cxnSp>
        <p:nvCxnSpPr>
          <p:cNvPr id="15" name="Connecteur droit avec flèche 14"/>
          <p:cNvCxnSpPr>
            <a:stCxn id="12" idx="0"/>
            <a:endCxn id="7" idx="2"/>
          </p:cNvCxnSpPr>
          <p:nvPr/>
        </p:nvCxnSpPr>
        <p:spPr>
          <a:xfrm rot="5400000" flipH="1" flipV="1">
            <a:off x="2714612" y="1785926"/>
            <a:ext cx="1071570" cy="26432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onnecteur droit avec flèche 16"/>
          <p:cNvCxnSpPr>
            <a:stCxn id="13" idx="0"/>
            <a:endCxn id="7" idx="2"/>
          </p:cNvCxnSpPr>
          <p:nvPr/>
        </p:nvCxnSpPr>
        <p:spPr>
          <a:xfrm rot="5400000" flipH="1" flipV="1">
            <a:off x="3929058" y="3000372"/>
            <a:ext cx="1071570" cy="2143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Connecteur droit avec flèche 18"/>
          <p:cNvCxnSpPr>
            <a:stCxn id="8" idx="0"/>
            <a:endCxn id="7" idx="2"/>
          </p:cNvCxnSpPr>
          <p:nvPr/>
        </p:nvCxnSpPr>
        <p:spPr>
          <a:xfrm rot="16200000" flipV="1">
            <a:off x="5143504" y="2000240"/>
            <a:ext cx="1071570" cy="22145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143108" y="5000636"/>
            <a:ext cx="2000264" cy="7858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400" b="1" dirty="0" smtClean="0"/>
              <a:t>De course</a:t>
            </a:r>
            <a:endParaRPr lang="fr-FR" sz="2400" b="1" dirty="0"/>
          </a:p>
        </p:txBody>
      </p:sp>
      <p:sp>
        <p:nvSpPr>
          <p:cNvPr id="16" name="Rectangle 15"/>
          <p:cNvSpPr/>
          <p:nvPr/>
        </p:nvSpPr>
        <p:spPr>
          <a:xfrm>
            <a:off x="4714876" y="5000636"/>
            <a:ext cx="2000264" cy="7858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400" b="1" dirty="0" smtClean="0"/>
              <a:t>Décapotable</a:t>
            </a:r>
            <a:endParaRPr lang="fr-FR" sz="2400" b="1" dirty="0"/>
          </a:p>
        </p:txBody>
      </p:sp>
      <p:cxnSp>
        <p:nvCxnSpPr>
          <p:cNvPr id="21" name="Connecteur droit avec flèche 20"/>
          <p:cNvCxnSpPr>
            <a:stCxn id="14" idx="0"/>
            <a:endCxn id="13" idx="2"/>
          </p:cNvCxnSpPr>
          <p:nvPr/>
        </p:nvCxnSpPr>
        <p:spPr>
          <a:xfrm rot="5400000" flipH="1" flipV="1">
            <a:off x="3464711" y="4107661"/>
            <a:ext cx="571504" cy="121444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Connecteur droit avec flèche 22"/>
          <p:cNvCxnSpPr>
            <a:endCxn id="13" idx="2"/>
          </p:cNvCxnSpPr>
          <p:nvPr/>
        </p:nvCxnSpPr>
        <p:spPr>
          <a:xfrm rot="10800000">
            <a:off x="4357686" y="4429132"/>
            <a:ext cx="1214446" cy="5715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Héritage Définition</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pPr>
              <a:buNone/>
            </a:pPr>
            <a:r>
              <a:rPr lang="fr-FR" sz="3200" dirty="0" smtClean="0"/>
              <a:t>  </a:t>
            </a:r>
          </a:p>
          <a:p>
            <a:pPr>
              <a:buNone/>
            </a:pPr>
            <a:r>
              <a:rPr lang="fr-FR" sz="3200" dirty="0" smtClean="0"/>
              <a:t>  </a:t>
            </a: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DFB5AC62-1CDA-4A2D-8197-F08F49DB7A9E}"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11</a:t>
            </a:fld>
            <a:endParaRPr lang="en-US"/>
          </a:p>
        </p:txBody>
      </p:sp>
      <p:pic>
        <p:nvPicPr>
          <p:cNvPr id="9" name="Image 8" descr="def.PNG"/>
          <p:cNvPicPr>
            <a:picLocks noChangeAspect="1"/>
          </p:cNvPicPr>
          <p:nvPr/>
        </p:nvPicPr>
        <p:blipFill>
          <a:blip r:embed="rId3"/>
          <a:stretch>
            <a:fillRect/>
          </a:stretch>
        </p:blipFill>
        <p:spPr>
          <a:xfrm>
            <a:off x="285720" y="1714488"/>
            <a:ext cx="8143900" cy="4626366"/>
          </a:xfrm>
          <a:prstGeom prst="rect">
            <a:avLst/>
          </a:prstGeo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Une Classe Dérivée</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pPr>
              <a:buNone/>
            </a:pPr>
            <a:r>
              <a:rPr lang="fr-FR" sz="3200" dirty="0" smtClean="0"/>
              <a:t>  </a:t>
            </a:r>
          </a:p>
          <a:p>
            <a:pPr>
              <a:buNone/>
            </a:pPr>
            <a:r>
              <a:rPr lang="fr-FR" sz="3200" dirty="0" smtClean="0"/>
              <a:t>  La nouvelle classe (ou </a:t>
            </a:r>
            <a:r>
              <a:rPr lang="fr-FR" sz="3200" b="1" dirty="0" smtClean="0"/>
              <a:t>classe dérivée ou sous classe) hérite de tous les membres, qui ne </a:t>
            </a:r>
            <a:r>
              <a:rPr lang="fr-FR" sz="3200" dirty="0" smtClean="0"/>
              <a:t>sont pas privés, de la classe de base et ainsi réutilise le code déjà écrit pour la classe de base.</a:t>
            </a: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DFB5AC62-1CDA-4A2D-8197-F08F49DB7A9E}"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Une Classe Dérivée</a:t>
            </a:r>
            <a:endParaRPr lang="fr-FR" sz="4000" b="1" dirty="0">
              <a:solidFill>
                <a:schemeClr val="accent1"/>
              </a:solidFill>
            </a:endParaRPr>
          </a:p>
        </p:txBody>
      </p:sp>
      <p:sp>
        <p:nvSpPr>
          <p:cNvPr id="5" name="Espace réservé du contenu 4"/>
          <p:cNvSpPr>
            <a:spLocks noGrp="1"/>
          </p:cNvSpPr>
          <p:nvPr>
            <p:ph idx="1"/>
          </p:nvPr>
        </p:nvSpPr>
        <p:spPr/>
        <p:txBody>
          <a:bodyPr>
            <a:normAutofit fontScale="92500" lnSpcReduction="20000"/>
          </a:bodyPr>
          <a:lstStyle/>
          <a:p>
            <a:r>
              <a:rPr lang="fr-FR" sz="3200" dirty="0" smtClean="0">
                <a:solidFill>
                  <a:schemeClr val="tx1"/>
                </a:solidFill>
              </a:rPr>
              <a:t>Une classe dérivée modélise un cas particulier de la classe de base et, est donc enrichie d'informations supplémentaires.</a:t>
            </a:r>
          </a:p>
          <a:p>
            <a:endParaRPr lang="fr-FR" sz="3200" dirty="0" smtClean="0">
              <a:solidFill>
                <a:schemeClr val="tx1"/>
              </a:solidFill>
              <a:cs typeface="Times New Roman" pitchFamily="18" charset="0"/>
            </a:endParaRPr>
          </a:p>
          <a:p>
            <a:r>
              <a:rPr lang="fr-FR" sz="3200" dirty="0" smtClean="0">
                <a:solidFill>
                  <a:schemeClr val="tx1"/>
                </a:solidFill>
              </a:rPr>
              <a:t>La classe dérivée possède les propriétés suivantes:</a:t>
            </a:r>
            <a:endParaRPr lang="fr-FR" sz="2600" dirty="0" smtClean="0">
              <a:solidFill>
                <a:schemeClr val="accent5">
                  <a:lumMod val="50000"/>
                </a:schemeClr>
              </a:solidFill>
              <a:cs typeface="Times New Roman" pitchFamily="18" charset="0"/>
            </a:endParaRPr>
          </a:p>
          <a:p>
            <a:pPr lvl="1">
              <a:buFont typeface="Wingdings" pitchFamily="2" charset="2"/>
              <a:buChar char="Ø"/>
            </a:pPr>
            <a:r>
              <a:rPr lang="fr-FR" sz="2800" dirty="0" smtClean="0">
                <a:solidFill>
                  <a:schemeClr val="tx1"/>
                </a:solidFill>
              </a:rPr>
              <a:t>Hérite les méthodes et les attributs  de la classe de base.</a:t>
            </a:r>
          </a:p>
          <a:p>
            <a:pPr lvl="1">
              <a:buFont typeface="Wingdings" pitchFamily="2" charset="2"/>
              <a:buChar char="Ø"/>
            </a:pPr>
            <a:r>
              <a:rPr lang="fr-FR" sz="2800" dirty="0" smtClean="0">
                <a:solidFill>
                  <a:schemeClr val="tx1"/>
                </a:solidFill>
              </a:rPr>
              <a:t>Peut en posséder de nouvelles méthodes</a:t>
            </a:r>
            <a:r>
              <a:rPr lang="fr-FR" sz="2800" dirty="0" smtClean="0"/>
              <a:t> (</a:t>
            </a:r>
            <a:r>
              <a:rPr lang="fr-FR" sz="2800" dirty="0" smtClean="0">
                <a:solidFill>
                  <a:srgbClr val="FF0000"/>
                </a:solidFill>
              </a:rPr>
              <a:t>enrichissement</a:t>
            </a:r>
            <a:r>
              <a:rPr lang="fr-FR" sz="2800" dirty="0" smtClean="0"/>
              <a:t>) </a:t>
            </a:r>
            <a:endParaRPr lang="fr-FR" sz="2800" dirty="0" smtClean="0">
              <a:solidFill>
                <a:schemeClr val="tx1"/>
              </a:solidFill>
            </a:endParaRPr>
          </a:p>
          <a:p>
            <a:pPr lvl="1">
              <a:buFont typeface="Wingdings" pitchFamily="2" charset="2"/>
              <a:buChar char="Ø"/>
            </a:pPr>
            <a:r>
              <a:rPr lang="fr-FR" sz="2800" dirty="0" smtClean="0">
                <a:solidFill>
                  <a:schemeClr val="tx1"/>
                </a:solidFill>
              </a:rPr>
              <a:t>Peut redéfinir certaines méthodes.(</a:t>
            </a:r>
            <a:r>
              <a:rPr lang="fr-FR" sz="2800" dirty="0" smtClean="0">
                <a:solidFill>
                  <a:srgbClr val="FF0000"/>
                </a:solidFill>
              </a:rPr>
              <a:t>spécialisation</a:t>
            </a:r>
            <a:r>
              <a:rPr lang="fr-FR" sz="2800" dirty="0" smtClean="0">
                <a:solidFill>
                  <a:schemeClr val="tx1"/>
                </a:solidFill>
              </a:rPr>
              <a:t>)</a:t>
            </a:r>
          </a:p>
          <a:p>
            <a:pPr lvl="1">
              <a:buFont typeface="Wingdings" pitchFamily="2" charset="2"/>
              <a:buChar char="Ø"/>
            </a:pPr>
            <a:endParaRPr lang="fr-FR" sz="3200" dirty="0" smtClean="0">
              <a:solidFill>
                <a:schemeClr val="tx1"/>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DFB5AC62-1CDA-4A2D-8197-F08F49DB7A9E}"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Syntaxe de l’héritage</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2800" b="1" dirty="0" smtClean="0">
                <a:solidFill>
                  <a:srgbClr val="FF0000"/>
                </a:solidFill>
              </a:rPr>
              <a:t>class</a:t>
            </a:r>
            <a:r>
              <a:rPr lang="fr-FR" sz="2800" dirty="0" smtClean="0">
                <a:solidFill>
                  <a:schemeClr val="tx1"/>
                </a:solidFill>
              </a:rPr>
              <a:t> </a:t>
            </a:r>
            <a:r>
              <a:rPr lang="fr-FR" sz="2800" b="1" dirty="0" err="1" smtClean="0">
                <a:solidFill>
                  <a:schemeClr val="tx1"/>
                </a:solidFill>
              </a:rPr>
              <a:t>classe_dérivée</a:t>
            </a:r>
            <a:r>
              <a:rPr lang="fr-FR" sz="2800" dirty="0" err="1" smtClean="0">
                <a:solidFill>
                  <a:schemeClr val="tx1"/>
                </a:solidFill>
              </a:rPr>
              <a:t>:</a:t>
            </a:r>
            <a:r>
              <a:rPr lang="fr-FR" sz="2800" b="1" dirty="0" err="1" smtClean="0">
                <a:solidFill>
                  <a:schemeClr val="accent5"/>
                </a:solidFill>
              </a:rPr>
              <a:t>protection</a:t>
            </a:r>
            <a:r>
              <a:rPr lang="fr-FR" sz="2800" b="1" dirty="0" smtClean="0">
                <a:solidFill>
                  <a:schemeClr val="tx1"/>
                </a:solidFill>
              </a:rPr>
              <a:t> </a:t>
            </a:r>
            <a:r>
              <a:rPr lang="fr-FR" sz="2800" b="1" dirty="0" err="1" smtClean="0">
                <a:solidFill>
                  <a:schemeClr val="tx1"/>
                </a:solidFill>
              </a:rPr>
              <a:t>classe_de_base</a:t>
            </a:r>
            <a:r>
              <a:rPr lang="fr-FR" sz="2800" dirty="0" smtClean="0">
                <a:solidFill>
                  <a:schemeClr val="tx1"/>
                </a:solidFill>
              </a:rPr>
              <a:t> {/* etc. */}</a:t>
            </a:r>
          </a:p>
          <a:p>
            <a:endParaRPr lang="fr-FR" sz="2800" dirty="0" smtClean="0">
              <a:solidFill>
                <a:schemeClr val="tx1"/>
              </a:solidFill>
            </a:endParaRPr>
          </a:p>
          <a:p>
            <a:pPr>
              <a:buNone/>
            </a:pPr>
            <a:endParaRPr lang="fr-FR" sz="3200" dirty="0" smtClean="0">
              <a:solidFill>
                <a:schemeClr val="tx1"/>
              </a:solidFill>
              <a:cs typeface="Times New Roman" pitchFamily="18" charset="0"/>
            </a:endParaRPr>
          </a:p>
          <a:p>
            <a:r>
              <a:rPr lang="fr-FR" sz="3200" dirty="0" smtClean="0">
                <a:solidFill>
                  <a:schemeClr val="tx1"/>
                </a:solidFill>
              </a:rPr>
              <a:t>Les types de </a:t>
            </a:r>
            <a:r>
              <a:rPr lang="fr-FR" sz="3200" dirty="0" smtClean="0">
                <a:solidFill>
                  <a:schemeClr val="accent5"/>
                </a:solidFill>
              </a:rPr>
              <a:t>protections</a:t>
            </a:r>
            <a:r>
              <a:rPr lang="fr-FR" sz="3200" dirty="0" smtClean="0">
                <a:solidFill>
                  <a:schemeClr val="tx1"/>
                </a:solidFill>
              </a:rPr>
              <a:t> sont :</a:t>
            </a:r>
            <a:r>
              <a:rPr lang="fr-FR" sz="3200" b="1" dirty="0" smtClean="0">
                <a:solidFill>
                  <a:schemeClr val="tx1"/>
                </a:solidFill>
              </a:rPr>
              <a:t>public</a:t>
            </a:r>
            <a:r>
              <a:rPr lang="fr-FR" sz="3200" dirty="0" smtClean="0">
                <a:solidFill>
                  <a:schemeClr val="tx1"/>
                </a:solidFill>
              </a:rPr>
              <a:t> ,   </a:t>
            </a:r>
            <a:r>
              <a:rPr lang="fr-FR" sz="3200" b="1" dirty="0" err="1" smtClean="0">
                <a:solidFill>
                  <a:schemeClr val="tx1"/>
                </a:solidFill>
              </a:rPr>
              <a:t>protected</a:t>
            </a:r>
            <a:r>
              <a:rPr lang="fr-FR" sz="3200" dirty="0" smtClean="0">
                <a:solidFill>
                  <a:schemeClr val="tx1"/>
                </a:solidFill>
              </a:rPr>
              <a:t> , </a:t>
            </a:r>
            <a:r>
              <a:rPr lang="fr-FR" sz="3200" b="1" dirty="0" err="1" smtClean="0">
                <a:solidFill>
                  <a:schemeClr val="tx1"/>
                </a:solidFill>
              </a:rPr>
              <a:t>private</a:t>
            </a:r>
            <a:r>
              <a:rPr lang="fr-FR" sz="3200" b="1" dirty="0" smtClean="0">
                <a:solidFill>
                  <a:schemeClr val="tx1"/>
                </a:solidFill>
              </a:rPr>
              <a:t>.</a:t>
            </a:r>
            <a:endParaRPr lang="fr-FR" sz="3200" dirty="0" smtClean="0">
              <a:solidFill>
                <a:schemeClr val="tx1"/>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Syntaxe de l’héritage (exemple)</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endParaRPr lang="fr-FR" sz="2800" dirty="0" smtClean="0">
              <a:solidFill>
                <a:schemeClr val="tx1"/>
              </a:solidFill>
            </a:endParaRPr>
          </a:p>
          <a:p>
            <a:endParaRPr lang="fr-FR" sz="2800" dirty="0" smtClean="0"/>
          </a:p>
          <a:p>
            <a:endParaRPr lang="fr-FR" sz="2800" dirty="0" smtClean="0">
              <a:solidFill>
                <a:schemeClr val="tx1"/>
              </a:solidFill>
            </a:endParaRPr>
          </a:p>
          <a:p>
            <a:pPr>
              <a:buNone/>
            </a:pPr>
            <a:endParaRPr lang="fr-FR" sz="3200" dirty="0" smtClean="0">
              <a:solidFill>
                <a:schemeClr val="tx1"/>
              </a:solidFill>
              <a:cs typeface="Times New Roman" pitchFamily="18" charset="0"/>
            </a:endParaRPr>
          </a:p>
          <a:p>
            <a:endParaRPr lang="fr-FR" sz="2800" dirty="0" smtClean="0"/>
          </a:p>
          <a:p>
            <a:r>
              <a:rPr lang="fr-FR" sz="2800" dirty="0" smtClean="0"/>
              <a:t>La classe </a:t>
            </a:r>
            <a:r>
              <a:rPr lang="fr-FR" sz="2800" i="1" dirty="0" smtClean="0">
                <a:solidFill>
                  <a:srgbClr val="FF0000"/>
                </a:solidFill>
              </a:rPr>
              <a:t>B</a:t>
            </a:r>
            <a:r>
              <a:rPr lang="fr-FR" sz="2800" i="1" dirty="0" smtClean="0"/>
              <a:t> </a:t>
            </a:r>
            <a:r>
              <a:rPr lang="fr-FR" sz="2800" i="1" dirty="0" smtClean="0">
                <a:solidFill>
                  <a:srgbClr val="FF0000"/>
                </a:solidFill>
              </a:rPr>
              <a:t>hérite</a:t>
            </a:r>
            <a:r>
              <a:rPr lang="fr-FR" sz="2800" i="1" dirty="0" smtClean="0"/>
              <a:t> de façon </a:t>
            </a:r>
            <a:r>
              <a:rPr lang="fr-FR" sz="2800" i="1" dirty="0" smtClean="0">
                <a:solidFill>
                  <a:srgbClr val="00B050"/>
                </a:solidFill>
              </a:rPr>
              <a:t>publique</a:t>
            </a:r>
            <a:r>
              <a:rPr lang="fr-FR" sz="2800" i="1" dirty="0" smtClean="0"/>
              <a:t> de la classe </a:t>
            </a:r>
            <a:r>
              <a:rPr lang="fr-FR" sz="2800" i="1" dirty="0" smtClean="0">
                <a:solidFill>
                  <a:srgbClr val="FF0000"/>
                </a:solidFill>
              </a:rPr>
              <a:t>A</a:t>
            </a:r>
            <a:r>
              <a:rPr lang="fr-FR" sz="2800" i="1" dirty="0" smtClean="0"/>
              <a:t>.</a:t>
            </a:r>
          </a:p>
          <a:p>
            <a:r>
              <a:rPr lang="fr-FR" sz="2800" dirty="0" smtClean="0"/>
              <a:t>Tous les membres </a:t>
            </a:r>
            <a:r>
              <a:rPr lang="fr-FR" sz="2800" dirty="0" smtClean="0">
                <a:solidFill>
                  <a:srgbClr val="00B050"/>
                </a:solidFill>
              </a:rPr>
              <a:t>publics</a:t>
            </a:r>
            <a:r>
              <a:rPr lang="fr-FR" sz="2800" dirty="0" smtClean="0"/>
              <a:t> ou </a:t>
            </a:r>
            <a:r>
              <a:rPr lang="fr-FR" sz="2800" dirty="0" smtClean="0">
                <a:solidFill>
                  <a:srgbClr val="00B050"/>
                </a:solidFill>
              </a:rPr>
              <a:t>protégés</a:t>
            </a:r>
            <a:r>
              <a:rPr lang="fr-FR" sz="2800" dirty="0" smtClean="0"/>
              <a:t> de la classe </a:t>
            </a:r>
            <a:r>
              <a:rPr lang="fr-FR" sz="2800" i="1" dirty="0" smtClean="0">
                <a:solidFill>
                  <a:srgbClr val="FF0000"/>
                </a:solidFill>
              </a:rPr>
              <a:t>A</a:t>
            </a:r>
            <a:r>
              <a:rPr lang="fr-FR" sz="2800" i="1" dirty="0" smtClean="0"/>
              <a:t> font partis de l’interface de la classe </a:t>
            </a:r>
            <a:r>
              <a:rPr lang="fr-FR" sz="2800" i="1" dirty="0" smtClean="0">
                <a:solidFill>
                  <a:srgbClr val="FF0000"/>
                </a:solidFill>
              </a:rPr>
              <a:t>B</a:t>
            </a:r>
            <a:r>
              <a:rPr lang="fr-FR" sz="2800" i="1" dirty="0" smtClean="0"/>
              <a:t>.</a:t>
            </a:r>
            <a:endParaRPr lang="fr-FR" sz="2800" dirty="0" smtClean="0">
              <a:solidFill>
                <a:schemeClr val="tx1"/>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15</a:t>
            </a:fld>
            <a:endParaRPr lang="en-US"/>
          </a:p>
        </p:txBody>
      </p:sp>
      <p:pic>
        <p:nvPicPr>
          <p:cNvPr id="9" name="Image 8" descr="syntaxe.PNG"/>
          <p:cNvPicPr>
            <a:picLocks noChangeAspect="1"/>
          </p:cNvPicPr>
          <p:nvPr/>
        </p:nvPicPr>
        <p:blipFill>
          <a:blip r:embed="rId3"/>
          <a:stretch>
            <a:fillRect/>
          </a:stretch>
        </p:blipFill>
        <p:spPr>
          <a:xfrm>
            <a:off x="1142976" y="1428737"/>
            <a:ext cx="5925377" cy="2357454"/>
          </a:xfrm>
          <a:prstGeom prst="rect">
            <a:avLst/>
          </a:prstGeo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Les droits d’accès en C++</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endParaRPr lang="fr-FR" sz="2800" dirty="0" smtClean="0">
              <a:solidFill>
                <a:schemeClr val="tx1"/>
              </a:solidFill>
            </a:endParaRPr>
          </a:p>
          <a:p>
            <a:endParaRPr lang="fr-FR" sz="2800" dirty="0" smtClean="0"/>
          </a:p>
          <a:p>
            <a:endParaRPr lang="fr-FR" sz="2800" dirty="0" smtClean="0">
              <a:solidFill>
                <a:schemeClr val="tx1"/>
              </a:solidFill>
            </a:endParaRPr>
          </a:p>
          <a:p>
            <a:pPr>
              <a:buNone/>
            </a:pPr>
            <a:endParaRPr lang="fr-FR" sz="3200" dirty="0" smtClean="0">
              <a:solidFill>
                <a:schemeClr val="tx1"/>
              </a:solidFill>
              <a:cs typeface="Times New Roman" pitchFamily="18" charset="0"/>
            </a:endParaRPr>
          </a:p>
          <a:p>
            <a:endParaRPr lang="fr-FR" sz="2800" dirty="0" smtClean="0"/>
          </a:p>
          <a:p>
            <a:pPr>
              <a:buNone/>
            </a:pP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16</a:t>
            </a:fld>
            <a:endParaRPr lang="en-US"/>
          </a:p>
        </p:txBody>
      </p:sp>
      <p:pic>
        <p:nvPicPr>
          <p:cNvPr id="10" name="Image 9" descr="droits d'accès.PNG"/>
          <p:cNvPicPr>
            <a:picLocks noChangeAspect="1"/>
          </p:cNvPicPr>
          <p:nvPr/>
        </p:nvPicPr>
        <p:blipFill>
          <a:blip r:embed="rId3"/>
          <a:stretch>
            <a:fillRect/>
          </a:stretch>
        </p:blipFill>
        <p:spPr>
          <a:xfrm>
            <a:off x="0" y="1643050"/>
            <a:ext cx="9144000" cy="4415578"/>
          </a:xfrm>
          <a:prstGeom prst="rect">
            <a:avLst/>
          </a:prstGeo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Mode de </a:t>
            </a:r>
            <a:r>
              <a:rPr lang="fr-FR" sz="4000" b="1" dirty="0" err="1" smtClean="0">
                <a:solidFill>
                  <a:schemeClr val="accent1"/>
                </a:solidFill>
              </a:rPr>
              <a:t>derivation</a:t>
            </a:r>
            <a:endParaRPr lang="fr-FR" sz="4000" b="1" dirty="0">
              <a:solidFill>
                <a:schemeClr val="accent1"/>
              </a:solidFill>
            </a:endParaRPr>
          </a:p>
        </p:txBody>
      </p:sp>
      <p:sp>
        <p:nvSpPr>
          <p:cNvPr id="5" name="Espace réservé du contenu 4"/>
          <p:cNvSpPr>
            <a:spLocks noGrp="1"/>
          </p:cNvSpPr>
          <p:nvPr>
            <p:ph idx="1"/>
          </p:nvPr>
        </p:nvSpPr>
        <p:spPr>
          <a:xfrm>
            <a:off x="428596" y="1357298"/>
            <a:ext cx="7239000" cy="4489130"/>
          </a:xfrm>
        </p:spPr>
        <p:txBody>
          <a:bodyPr>
            <a:normAutofit fontScale="92500" lnSpcReduction="10000"/>
          </a:bodyPr>
          <a:lstStyle/>
          <a:p>
            <a:pPr>
              <a:buNone/>
            </a:pPr>
            <a:endParaRPr lang="fr-FR" sz="3200" i="1" dirty="0" smtClean="0"/>
          </a:p>
          <a:p>
            <a:r>
              <a:rPr lang="fr-FR" sz="3200" i="1" dirty="0" smtClean="0"/>
              <a:t> </a:t>
            </a:r>
            <a:r>
              <a:rPr lang="fr-FR" sz="3200" dirty="0" smtClean="0"/>
              <a:t>Lors de la définition de la classe dérivée il est possible de spécifier le </a:t>
            </a:r>
            <a:r>
              <a:rPr lang="fr-FR" sz="3200" b="1" dirty="0" smtClean="0"/>
              <a:t>mode de dérivation par l’emploi d’un des </a:t>
            </a:r>
            <a:r>
              <a:rPr lang="fr-FR" sz="3200" b="1" dirty="0" err="1" smtClean="0"/>
              <a:t>mots−clé</a:t>
            </a:r>
            <a:r>
              <a:rPr lang="fr-FR" sz="3200" b="1" dirty="0" smtClean="0"/>
              <a:t> suivants : </a:t>
            </a:r>
            <a:r>
              <a:rPr lang="fr-FR" sz="3200" i="1" dirty="0" smtClean="0">
                <a:solidFill>
                  <a:srgbClr val="00B050"/>
                </a:solidFill>
              </a:rPr>
              <a:t>public</a:t>
            </a:r>
            <a:r>
              <a:rPr lang="fr-FR" sz="3200" i="1" dirty="0" smtClean="0"/>
              <a:t>, </a:t>
            </a:r>
            <a:r>
              <a:rPr lang="fr-FR" sz="3200" i="1" dirty="0" err="1" smtClean="0">
                <a:solidFill>
                  <a:srgbClr val="00B0F0"/>
                </a:solidFill>
              </a:rPr>
              <a:t>protected</a:t>
            </a:r>
            <a:r>
              <a:rPr lang="fr-FR" sz="3200" i="1" dirty="0" smtClean="0"/>
              <a:t> ou </a:t>
            </a:r>
            <a:r>
              <a:rPr lang="fr-FR" sz="3200" i="1" dirty="0" err="1" smtClean="0">
                <a:solidFill>
                  <a:srgbClr val="FF0000"/>
                </a:solidFill>
              </a:rPr>
              <a:t>private</a:t>
            </a:r>
            <a:r>
              <a:rPr lang="fr-FR" sz="3200" i="1" dirty="0" smtClean="0"/>
              <a:t>.</a:t>
            </a:r>
          </a:p>
          <a:p>
            <a:endParaRPr lang="fr-FR" sz="3200" i="1" dirty="0" smtClean="0"/>
          </a:p>
          <a:p>
            <a:r>
              <a:rPr lang="fr-FR" sz="3200" dirty="0" smtClean="0"/>
              <a:t>Ce mode de dérivation détermine quels membres de la classe de base sont accessibles dans la classe dérivée.</a:t>
            </a: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Mode de </a:t>
            </a:r>
            <a:r>
              <a:rPr lang="fr-FR" sz="4000" b="1" dirty="0" err="1" smtClean="0">
                <a:solidFill>
                  <a:schemeClr val="accent1"/>
                </a:solidFill>
              </a:rPr>
              <a:t>derivation</a:t>
            </a:r>
            <a:endParaRPr lang="fr-FR" sz="4000" b="1" dirty="0">
              <a:solidFill>
                <a:schemeClr val="accent1"/>
              </a:solidFill>
            </a:endParaRPr>
          </a:p>
        </p:txBody>
      </p:sp>
      <p:sp>
        <p:nvSpPr>
          <p:cNvPr id="5" name="Espace réservé du contenu 4"/>
          <p:cNvSpPr>
            <a:spLocks noGrp="1"/>
          </p:cNvSpPr>
          <p:nvPr>
            <p:ph idx="1"/>
          </p:nvPr>
        </p:nvSpPr>
        <p:spPr>
          <a:xfrm>
            <a:off x="428596" y="1428736"/>
            <a:ext cx="7239000" cy="4846320"/>
          </a:xfrm>
        </p:spPr>
        <p:txBody>
          <a:bodyPr>
            <a:normAutofit/>
          </a:bodyPr>
          <a:lstStyle/>
          <a:p>
            <a:r>
              <a:rPr lang="fr-FR" sz="3200" dirty="0" smtClean="0"/>
              <a:t>Au cas où aucun mode de dérivation n’est spécifié, le compilateur C++ prend par défaut le mot−clé </a:t>
            </a:r>
            <a:r>
              <a:rPr lang="fr-FR" sz="3200" i="1" dirty="0" err="1" smtClean="0">
                <a:solidFill>
                  <a:srgbClr val="FF0000"/>
                </a:solidFill>
              </a:rPr>
              <a:t>private</a:t>
            </a:r>
            <a:r>
              <a:rPr lang="fr-FR" sz="3200" i="1" dirty="0" smtClean="0"/>
              <a:t> pour une classe.</a:t>
            </a:r>
          </a:p>
          <a:p>
            <a:pPr>
              <a:buNone/>
            </a:pPr>
            <a:endParaRPr lang="fr-FR" sz="3200" i="1" dirty="0" smtClean="0"/>
          </a:p>
          <a:p>
            <a:r>
              <a:rPr lang="fr-FR" sz="3200" dirty="0" smtClean="0"/>
              <a:t>Les membres </a:t>
            </a:r>
            <a:r>
              <a:rPr lang="fr-FR" sz="3200" dirty="0" smtClean="0">
                <a:solidFill>
                  <a:srgbClr val="FF0000"/>
                </a:solidFill>
              </a:rPr>
              <a:t>privés</a:t>
            </a:r>
            <a:r>
              <a:rPr lang="fr-FR" sz="3200" dirty="0" smtClean="0"/>
              <a:t> de la classe de base </a:t>
            </a:r>
            <a:r>
              <a:rPr lang="fr-FR" sz="3200" dirty="0" smtClean="0">
                <a:solidFill>
                  <a:srgbClr val="FF0000"/>
                </a:solidFill>
              </a:rPr>
              <a:t>ne sont jamais accessibles</a:t>
            </a:r>
            <a:r>
              <a:rPr lang="fr-FR" sz="3200" dirty="0" smtClean="0"/>
              <a:t> par les membres des classes dérivées.</a:t>
            </a: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Mode de </a:t>
            </a:r>
            <a:r>
              <a:rPr lang="fr-FR" sz="4000" b="1" dirty="0" err="1" smtClean="0">
                <a:solidFill>
                  <a:schemeClr val="accent1"/>
                </a:solidFill>
              </a:rPr>
              <a:t>derivation</a:t>
            </a:r>
            <a:r>
              <a:rPr lang="fr-FR" sz="4000" b="1" dirty="0" smtClean="0">
                <a:solidFill>
                  <a:schemeClr val="accent1"/>
                </a:solidFill>
              </a:rPr>
              <a:t> Résumé</a:t>
            </a:r>
            <a:endParaRPr lang="fr-FR" sz="4000" b="1" dirty="0">
              <a:solidFill>
                <a:schemeClr val="accent1"/>
              </a:solidFill>
            </a:endParaRPr>
          </a:p>
        </p:txBody>
      </p:sp>
      <p:pic>
        <p:nvPicPr>
          <p:cNvPr id="9" name="Espace réservé du contenu 8" descr="tableau.PNG"/>
          <p:cNvPicPr>
            <a:picLocks noGrp="1" noChangeAspect="1"/>
          </p:cNvPicPr>
          <p:nvPr>
            <p:ph idx="1"/>
          </p:nvPr>
        </p:nvPicPr>
        <p:blipFill>
          <a:blip r:embed="rId3"/>
          <a:stretch>
            <a:fillRect/>
          </a:stretch>
        </p:blipFill>
        <p:spPr>
          <a:xfrm>
            <a:off x="428625" y="1688907"/>
            <a:ext cx="7239000" cy="4326323"/>
          </a:xfrm>
        </p:spPr>
      </p:pic>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4400" dirty="0" smtClean="0">
                <a:solidFill>
                  <a:schemeClr val="tx1">
                    <a:lumMod val="85000"/>
                    <a:lumOff val="15000"/>
                  </a:schemeClr>
                </a:solidFill>
              </a:rPr>
              <a:t>Plan</a:t>
            </a:r>
            <a:endParaRPr lang="en-US" dirty="0">
              <a:solidFill>
                <a:schemeClr val="tx1">
                  <a:lumMod val="85000"/>
                  <a:lumOff val="15000"/>
                </a:schemeClr>
              </a:solidFill>
            </a:endParaRPr>
          </a:p>
        </p:txBody>
      </p:sp>
      <p:sp>
        <p:nvSpPr>
          <p:cNvPr id="18" name="Espace réservé de la date 17"/>
          <p:cNvSpPr>
            <a:spLocks noGrp="1"/>
          </p:cNvSpPr>
          <p:nvPr>
            <p:ph type="dt" sz="half" idx="10"/>
          </p:nvPr>
        </p:nvSpPr>
        <p:spPr/>
        <p:txBody>
          <a:bodyPr/>
          <a:lstStyle/>
          <a:p>
            <a:fld id="{042F7069-2CD9-481A-9145-F3FAD3E7711E}" type="datetime1">
              <a:rPr lang="fr-FR" smtClean="0"/>
              <a:pPr/>
              <a:t>10/01/2023</a:t>
            </a:fld>
            <a:endParaRPr lang="en-US" dirty="0"/>
          </a:p>
        </p:txBody>
      </p:sp>
      <p:sp>
        <p:nvSpPr>
          <p:cNvPr id="19" name="Espace réservé du pied de page 18"/>
          <p:cNvSpPr>
            <a:spLocks noGrp="1"/>
          </p:cNvSpPr>
          <p:nvPr>
            <p:ph type="ftr" sz="quarter" idx="11"/>
          </p:nvPr>
        </p:nvSpPr>
        <p:spPr/>
        <p:txBody>
          <a:bodyPr/>
          <a:lstStyle/>
          <a:p>
            <a:r>
              <a:rPr lang="en-US" smtClean="0"/>
              <a:t>Z.Dafir@emsi.ma</a:t>
            </a:r>
            <a:endParaRPr lang="en-US"/>
          </a:p>
        </p:txBody>
      </p:sp>
      <p:sp>
        <p:nvSpPr>
          <p:cNvPr id="20" name="Espace réservé du numéro de diapositive 19"/>
          <p:cNvSpPr>
            <a:spLocks noGrp="1"/>
          </p:cNvSpPr>
          <p:nvPr>
            <p:ph type="sldNum" sz="quarter" idx="12"/>
          </p:nvPr>
        </p:nvSpPr>
        <p:spPr/>
        <p:txBody>
          <a:bodyPr/>
          <a:lstStyle/>
          <a:p>
            <a:fld id="{B6F15528-21DE-4FAA-801E-634DDDAF4B2B}" type="slidenum">
              <a:rPr lang="en-US" smtClean="0"/>
              <a:pPr/>
              <a:t>2</a:t>
            </a:fld>
            <a:endParaRPr lang="en-US"/>
          </a:p>
        </p:txBody>
      </p:sp>
      <p:sp>
        <p:nvSpPr>
          <p:cNvPr id="5" name="Right Bracket 4"/>
          <p:cNvSpPr/>
          <p:nvPr/>
        </p:nvSpPr>
        <p:spPr>
          <a:xfrm>
            <a:off x="1066800" y="2286000"/>
            <a:ext cx="1752600" cy="3200400"/>
          </a:xfrm>
          <a:prstGeom prst="rightBracket">
            <a:avLst>
              <a:gd name="adj" fmla="val 300000"/>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Oval 5"/>
          <p:cNvSpPr/>
          <p:nvPr/>
        </p:nvSpPr>
        <p:spPr>
          <a:xfrm>
            <a:off x="2590800" y="4343400"/>
            <a:ext cx="228600" cy="228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Oval 6"/>
          <p:cNvSpPr/>
          <p:nvPr/>
        </p:nvSpPr>
        <p:spPr>
          <a:xfrm>
            <a:off x="2667000" y="3613924"/>
            <a:ext cx="228600" cy="228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Oval 7"/>
          <p:cNvSpPr/>
          <p:nvPr/>
        </p:nvSpPr>
        <p:spPr>
          <a:xfrm>
            <a:off x="2438400" y="2933906"/>
            <a:ext cx="228600" cy="228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Oval 8"/>
          <p:cNvSpPr/>
          <p:nvPr/>
        </p:nvSpPr>
        <p:spPr>
          <a:xfrm>
            <a:off x="1704234" y="2288232"/>
            <a:ext cx="228600" cy="228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p:cNvSpPr txBox="1"/>
          <p:nvPr/>
        </p:nvSpPr>
        <p:spPr>
          <a:xfrm>
            <a:off x="2202542" y="2171699"/>
            <a:ext cx="5655605" cy="461665"/>
          </a:xfrm>
          <a:prstGeom prst="rect">
            <a:avLst/>
          </a:prstGeom>
          <a:noFill/>
        </p:spPr>
        <p:txBody>
          <a:bodyPr wrap="square" rtlCol="0">
            <a:spAutoFit/>
          </a:bodyPr>
          <a:lstStyle/>
          <a:p>
            <a:pPr lvl="0">
              <a:spcBef>
                <a:spcPct val="20000"/>
              </a:spcBef>
            </a:pPr>
            <a:r>
              <a:rPr lang="en-US" sz="2400" dirty="0" err="1" smtClean="0">
                <a:solidFill>
                  <a:prstClr val="black"/>
                </a:solidFill>
              </a:rPr>
              <a:t>Généralités</a:t>
            </a:r>
            <a:endParaRPr lang="en-US" sz="2400" dirty="0">
              <a:solidFill>
                <a:prstClr val="black"/>
              </a:solidFill>
            </a:endParaRPr>
          </a:p>
        </p:txBody>
      </p:sp>
      <p:sp>
        <p:nvSpPr>
          <p:cNvPr id="11" name="TextBox 10"/>
          <p:cNvSpPr txBox="1"/>
          <p:nvPr/>
        </p:nvSpPr>
        <p:spPr>
          <a:xfrm>
            <a:off x="2895600" y="2817374"/>
            <a:ext cx="5105424" cy="461665"/>
          </a:xfrm>
          <a:prstGeom prst="rect">
            <a:avLst/>
          </a:prstGeom>
          <a:noFill/>
        </p:spPr>
        <p:txBody>
          <a:bodyPr wrap="square" rtlCol="0">
            <a:spAutoFit/>
          </a:bodyPr>
          <a:lstStyle/>
          <a:p>
            <a:pPr lvl="0">
              <a:spcBef>
                <a:spcPct val="20000"/>
              </a:spcBef>
            </a:pPr>
            <a:r>
              <a:rPr lang="en-US" sz="2400" dirty="0" err="1" smtClean="0">
                <a:solidFill>
                  <a:prstClr val="black"/>
                </a:solidFill>
              </a:rPr>
              <a:t>Classe</a:t>
            </a:r>
            <a:r>
              <a:rPr lang="en-US" sz="2400" dirty="0" smtClean="0">
                <a:solidFill>
                  <a:prstClr val="black"/>
                </a:solidFill>
              </a:rPr>
              <a:t> </a:t>
            </a:r>
            <a:r>
              <a:rPr lang="en-US" sz="2400" dirty="0" err="1" smtClean="0">
                <a:solidFill>
                  <a:prstClr val="black"/>
                </a:solidFill>
              </a:rPr>
              <a:t>Dérivée</a:t>
            </a:r>
            <a:endParaRPr lang="en-US" sz="2400" dirty="0">
              <a:solidFill>
                <a:prstClr val="black"/>
              </a:solidFill>
            </a:endParaRPr>
          </a:p>
        </p:txBody>
      </p:sp>
      <p:sp>
        <p:nvSpPr>
          <p:cNvPr id="12" name="TextBox 11"/>
          <p:cNvSpPr txBox="1"/>
          <p:nvPr/>
        </p:nvSpPr>
        <p:spPr>
          <a:xfrm>
            <a:off x="3048000" y="3497390"/>
            <a:ext cx="4572000" cy="461665"/>
          </a:xfrm>
          <a:prstGeom prst="rect">
            <a:avLst/>
          </a:prstGeom>
          <a:noFill/>
        </p:spPr>
        <p:txBody>
          <a:bodyPr wrap="square" rtlCol="0">
            <a:spAutoFit/>
          </a:bodyPr>
          <a:lstStyle/>
          <a:p>
            <a:pPr lvl="0">
              <a:spcBef>
                <a:spcPct val="20000"/>
              </a:spcBef>
            </a:pPr>
            <a:r>
              <a:rPr lang="en-US" sz="2400" dirty="0" smtClean="0">
                <a:solidFill>
                  <a:prstClr val="black"/>
                </a:solidFill>
              </a:rPr>
              <a:t>Mode de </a:t>
            </a:r>
            <a:r>
              <a:rPr lang="en-US" sz="2400" dirty="0" err="1" smtClean="0">
                <a:solidFill>
                  <a:prstClr val="black"/>
                </a:solidFill>
              </a:rPr>
              <a:t>dérivation</a:t>
            </a:r>
            <a:r>
              <a:rPr lang="en-US" sz="2400" dirty="0" smtClean="0">
                <a:solidFill>
                  <a:prstClr val="black"/>
                </a:solidFill>
              </a:rPr>
              <a:t>	 </a:t>
            </a:r>
            <a:endParaRPr lang="en-US" sz="2400" dirty="0">
              <a:solidFill>
                <a:prstClr val="black"/>
              </a:solidFill>
            </a:endParaRPr>
          </a:p>
        </p:txBody>
      </p:sp>
      <p:sp>
        <p:nvSpPr>
          <p:cNvPr id="13" name="TextBox 12"/>
          <p:cNvSpPr txBox="1"/>
          <p:nvPr/>
        </p:nvSpPr>
        <p:spPr>
          <a:xfrm>
            <a:off x="3048000" y="4226867"/>
            <a:ext cx="4572000" cy="461665"/>
          </a:xfrm>
          <a:prstGeom prst="rect">
            <a:avLst/>
          </a:prstGeom>
          <a:noFill/>
        </p:spPr>
        <p:txBody>
          <a:bodyPr wrap="square" rtlCol="0">
            <a:spAutoFit/>
          </a:bodyPr>
          <a:lstStyle/>
          <a:p>
            <a:pPr lvl="0">
              <a:spcBef>
                <a:spcPct val="20000"/>
              </a:spcBef>
            </a:pPr>
            <a:endParaRPr lang="en-US" sz="2400" dirty="0">
              <a:solidFill>
                <a:prstClr val="black"/>
              </a:solidFill>
            </a:endParaRPr>
          </a:p>
        </p:txBody>
      </p:sp>
      <p:sp>
        <p:nvSpPr>
          <p:cNvPr id="15" name="Oval 5"/>
          <p:cNvSpPr/>
          <p:nvPr/>
        </p:nvSpPr>
        <p:spPr>
          <a:xfrm>
            <a:off x="2088243" y="5029200"/>
            <a:ext cx="228600" cy="228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TextBox 12"/>
          <p:cNvSpPr txBox="1"/>
          <p:nvPr/>
        </p:nvSpPr>
        <p:spPr>
          <a:xfrm>
            <a:off x="2611244" y="4912667"/>
            <a:ext cx="4572000" cy="461665"/>
          </a:xfrm>
          <a:prstGeom prst="rect">
            <a:avLst/>
          </a:prstGeom>
          <a:noFill/>
        </p:spPr>
        <p:txBody>
          <a:bodyPr wrap="square" rtlCol="0">
            <a:spAutoFit/>
          </a:bodyPr>
          <a:lstStyle/>
          <a:p>
            <a:pPr lvl="0">
              <a:spcBef>
                <a:spcPct val="20000"/>
              </a:spcBef>
            </a:pPr>
            <a:endParaRPr lang="en-US" sz="2400" dirty="0">
              <a:solidFill>
                <a:prstClr val="black"/>
              </a:solidFill>
            </a:endParaRPr>
          </a:p>
        </p:txBody>
      </p:sp>
      <p:sp>
        <p:nvSpPr>
          <p:cNvPr id="17" name="TextBox 11"/>
          <p:cNvSpPr txBox="1"/>
          <p:nvPr/>
        </p:nvSpPr>
        <p:spPr>
          <a:xfrm>
            <a:off x="3000364" y="4214818"/>
            <a:ext cx="5143536" cy="830997"/>
          </a:xfrm>
          <a:prstGeom prst="rect">
            <a:avLst/>
          </a:prstGeom>
          <a:noFill/>
        </p:spPr>
        <p:txBody>
          <a:bodyPr wrap="square" rtlCol="0">
            <a:spAutoFit/>
          </a:bodyPr>
          <a:lstStyle/>
          <a:p>
            <a:pPr lvl="0">
              <a:spcBef>
                <a:spcPct val="20000"/>
              </a:spcBef>
            </a:pPr>
            <a:r>
              <a:rPr lang="fr-FR" sz="2400" dirty="0" smtClean="0">
                <a:solidFill>
                  <a:prstClr val="black"/>
                </a:solidFill>
              </a:rPr>
              <a:t>Redéfinition des méthodes dans la classe dérivée</a:t>
            </a:r>
            <a:endParaRPr lang="en-US" sz="2400" dirty="0">
              <a:solidFill>
                <a:prstClr val="black"/>
              </a:solidFill>
            </a:endParaRPr>
          </a:p>
        </p:txBody>
      </p:sp>
      <p:sp>
        <p:nvSpPr>
          <p:cNvPr id="21" name="TextBox 11"/>
          <p:cNvSpPr txBox="1"/>
          <p:nvPr/>
        </p:nvSpPr>
        <p:spPr>
          <a:xfrm>
            <a:off x="2357422" y="5000636"/>
            <a:ext cx="4572000" cy="461665"/>
          </a:xfrm>
          <a:prstGeom prst="rect">
            <a:avLst/>
          </a:prstGeom>
          <a:noFill/>
        </p:spPr>
        <p:txBody>
          <a:bodyPr wrap="square" rtlCol="0">
            <a:spAutoFit/>
          </a:bodyPr>
          <a:lstStyle/>
          <a:p>
            <a:pPr lvl="0">
              <a:spcBef>
                <a:spcPct val="20000"/>
              </a:spcBef>
            </a:pPr>
            <a:r>
              <a:rPr lang="en-US" sz="2400" dirty="0" err="1" smtClean="0">
                <a:solidFill>
                  <a:prstClr val="black"/>
                </a:solidFill>
              </a:rPr>
              <a:t>Constructeurs</a:t>
            </a:r>
            <a:r>
              <a:rPr lang="en-US" sz="2400" dirty="0" smtClean="0">
                <a:solidFill>
                  <a:prstClr val="black"/>
                </a:solidFill>
              </a:rPr>
              <a:t> </a:t>
            </a:r>
            <a:r>
              <a:rPr lang="en-US" sz="2400" dirty="0" err="1" smtClean="0">
                <a:solidFill>
                  <a:prstClr val="black"/>
                </a:solidFill>
              </a:rPr>
              <a:t>Destructeurs</a:t>
            </a:r>
            <a:endParaRPr lang="en-US" sz="2400" dirty="0">
              <a:solidFill>
                <a:prstClr val="black"/>
              </a:solidFill>
            </a:endParaRPr>
          </a:p>
        </p:txBody>
      </p:sp>
      <p:sp>
        <p:nvSpPr>
          <p:cNvPr id="22" name="Oval 5"/>
          <p:cNvSpPr/>
          <p:nvPr/>
        </p:nvSpPr>
        <p:spPr>
          <a:xfrm>
            <a:off x="1142976" y="5357826"/>
            <a:ext cx="228600" cy="228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TextBox 11"/>
          <p:cNvSpPr txBox="1"/>
          <p:nvPr/>
        </p:nvSpPr>
        <p:spPr>
          <a:xfrm>
            <a:off x="1285852" y="5572140"/>
            <a:ext cx="4572000" cy="461665"/>
          </a:xfrm>
          <a:prstGeom prst="rect">
            <a:avLst/>
          </a:prstGeom>
          <a:noFill/>
        </p:spPr>
        <p:txBody>
          <a:bodyPr wrap="square" rtlCol="0">
            <a:spAutoFit/>
          </a:bodyPr>
          <a:lstStyle/>
          <a:p>
            <a:pPr lvl="0">
              <a:spcBef>
                <a:spcPct val="20000"/>
              </a:spcBef>
            </a:pPr>
            <a:r>
              <a:rPr lang="en-US" sz="2400" dirty="0" err="1" smtClean="0">
                <a:solidFill>
                  <a:prstClr val="black"/>
                </a:solidFill>
              </a:rPr>
              <a:t>Héritage</a:t>
            </a:r>
            <a:r>
              <a:rPr lang="en-US" sz="2400" dirty="0" smtClean="0">
                <a:solidFill>
                  <a:prstClr val="black"/>
                </a:solidFill>
              </a:rPr>
              <a:t> et </a:t>
            </a:r>
            <a:r>
              <a:rPr lang="en-US" sz="2400" dirty="0" err="1" smtClean="0">
                <a:solidFill>
                  <a:prstClr val="black"/>
                </a:solidFill>
              </a:rPr>
              <a:t>Amitié</a:t>
            </a:r>
            <a:endParaRPr lang="en-US" sz="2400" dirty="0">
              <a:solidFill>
                <a:prstClr val="black"/>
              </a:solidFill>
            </a:endParaRPr>
          </a:p>
        </p:txBody>
      </p:sp>
    </p:spTree>
    <p:extLst>
      <p:ext uri="{BB962C8B-B14F-4D97-AF65-F5344CB8AC3E}">
        <p14:creationId xmlns="" xmlns:p14="http://schemas.microsoft.com/office/powerpoint/2010/main" val="116971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par>
                          <p:cTn id="41" fill="hold">
                            <p:stCondLst>
                              <p:cond delay="2000"/>
                            </p:stCondLst>
                            <p:childTnLst>
                              <p:par>
                                <p:cTn id="42" presetID="53" presetClass="entr" presetSubtype="16"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fltVal val="0"/>
                                          </p:val>
                                        </p:tav>
                                        <p:tav tm="100000">
                                          <p:val>
                                            <p:strVal val="#ppt_h"/>
                                          </p:val>
                                        </p:tav>
                                      </p:tavLst>
                                    </p:anim>
                                    <p:animEffect transition="in" filter="fade">
                                      <p:cBhvr>
                                        <p:cTn id="46" dur="500"/>
                                        <p:tgtEl>
                                          <p:spTgt spid="6"/>
                                        </p:tgtEl>
                                      </p:cBhvr>
                                    </p:animEffect>
                                  </p:childTnLst>
                                </p:cTn>
                              </p:par>
                              <p:par>
                                <p:cTn id="47" presetID="53" presetClass="entr" presetSubtype="16" fill="hold" grpId="0" nodeType="withEffect" nodePh="1">
                                  <p:stCondLst>
                                    <p:cond delay="0"/>
                                  </p:stCondLst>
                                  <p:endCondLst>
                                    <p:cond evt="begin" delay="0">
                                      <p:tn val="47"/>
                                    </p:cond>
                                  </p:end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2500"/>
                            </p:stCondLst>
                            <p:childTnLst>
                              <p:par>
                                <p:cTn id="53" presetID="53" presetClass="entr" presetSubtype="16"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par>
                                <p:cTn id="58" presetID="53" presetClass="entr" presetSubtype="16" fill="hold" grpId="0" nodeType="withEffect" nodePh="1">
                                  <p:stCondLst>
                                    <p:cond delay="0"/>
                                  </p:stCondLst>
                                  <p:endCondLst>
                                    <p:cond evt="begin" delay="0">
                                      <p:tn val="58"/>
                                    </p:cond>
                                  </p:end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Effect transition="in" filter="fade">
                                      <p:cBhvr>
                                        <p:cTn id="62" dur="500"/>
                                        <p:tgtEl>
                                          <p:spTgt spid="16"/>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Effect transition="in" filter="fade">
                                      <p:cBhvr>
                                        <p:cTn id="67" dur="500"/>
                                        <p:tgtEl>
                                          <p:spTgt spid="17"/>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p:cTn id="70" dur="500" fill="hold"/>
                                        <p:tgtEl>
                                          <p:spTgt spid="21"/>
                                        </p:tgtEl>
                                        <p:attrNameLst>
                                          <p:attrName>ppt_w</p:attrName>
                                        </p:attrNameLst>
                                      </p:cBhvr>
                                      <p:tavLst>
                                        <p:tav tm="0">
                                          <p:val>
                                            <p:fltVal val="0"/>
                                          </p:val>
                                        </p:tav>
                                        <p:tav tm="100000">
                                          <p:val>
                                            <p:strVal val="#ppt_w"/>
                                          </p:val>
                                        </p:tav>
                                      </p:tavLst>
                                    </p:anim>
                                    <p:anim calcmode="lin" valueType="num">
                                      <p:cBhvr>
                                        <p:cTn id="71" dur="500" fill="hold"/>
                                        <p:tgtEl>
                                          <p:spTgt spid="21"/>
                                        </p:tgtEl>
                                        <p:attrNameLst>
                                          <p:attrName>ppt_h</p:attrName>
                                        </p:attrNameLst>
                                      </p:cBhvr>
                                      <p:tavLst>
                                        <p:tav tm="0">
                                          <p:val>
                                            <p:fltVal val="0"/>
                                          </p:val>
                                        </p:tav>
                                        <p:tav tm="100000">
                                          <p:val>
                                            <p:strVal val="#ppt_h"/>
                                          </p:val>
                                        </p:tav>
                                      </p:tavLst>
                                    </p:anim>
                                    <p:animEffect transition="in" filter="fade">
                                      <p:cBhvr>
                                        <p:cTn id="72" dur="500"/>
                                        <p:tgtEl>
                                          <p:spTgt spid="21"/>
                                        </p:tgtEl>
                                      </p:cBhvr>
                                    </p:animEffect>
                                  </p:childTnLst>
                                </p:cTn>
                              </p:par>
                            </p:childTnLst>
                          </p:cTn>
                        </p:par>
                        <p:par>
                          <p:cTn id="73" fill="hold">
                            <p:stCondLst>
                              <p:cond delay="3000"/>
                            </p:stCondLst>
                            <p:childTnLst>
                              <p:par>
                                <p:cTn id="74" presetID="53" presetClass="entr" presetSubtype="16" fill="hold" grpId="0" nodeType="after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p:cTn id="76" dur="500" fill="hold"/>
                                        <p:tgtEl>
                                          <p:spTgt spid="22"/>
                                        </p:tgtEl>
                                        <p:attrNameLst>
                                          <p:attrName>ppt_w</p:attrName>
                                        </p:attrNameLst>
                                      </p:cBhvr>
                                      <p:tavLst>
                                        <p:tav tm="0">
                                          <p:val>
                                            <p:fltVal val="0"/>
                                          </p:val>
                                        </p:tav>
                                        <p:tav tm="100000">
                                          <p:val>
                                            <p:strVal val="#ppt_w"/>
                                          </p:val>
                                        </p:tav>
                                      </p:tavLst>
                                    </p:anim>
                                    <p:anim calcmode="lin" valueType="num">
                                      <p:cBhvr>
                                        <p:cTn id="77" dur="500" fill="hold"/>
                                        <p:tgtEl>
                                          <p:spTgt spid="22"/>
                                        </p:tgtEl>
                                        <p:attrNameLst>
                                          <p:attrName>ppt_h</p:attrName>
                                        </p:attrNameLst>
                                      </p:cBhvr>
                                      <p:tavLst>
                                        <p:tav tm="0">
                                          <p:val>
                                            <p:fltVal val="0"/>
                                          </p:val>
                                        </p:tav>
                                        <p:tav tm="100000">
                                          <p:val>
                                            <p:strVal val="#ppt_h"/>
                                          </p:val>
                                        </p:tav>
                                      </p:tavLst>
                                    </p:anim>
                                    <p:animEffect transition="in" filter="fade">
                                      <p:cBhvr>
                                        <p:cTn id="78" dur="500"/>
                                        <p:tgtEl>
                                          <p:spTgt spid="2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p:cTn id="81" dur="500" fill="hold"/>
                                        <p:tgtEl>
                                          <p:spTgt spid="23"/>
                                        </p:tgtEl>
                                        <p:attrNameLst>
                                          <p:attrName>ppt_w</p:attrName>
                                        </p:attrNameLst>
                                      </p:cBhvr>
                                      <p:tavLst>
                                        <p:tav tm="0">
                                          <p:val>
                                            <p:fltVal val="0"/>
                                          </p:val>
                                        </p:tav>
                                        <p:tav tm="100000">
                                          <p:val>
                                            <p:strVal val="#ppt_w"/>
                                          </p:val>
                                        </p:tav>
                                      </p:tavLst>
                                    </p:anim>
                                    <p:anim calcmode="lin" valueType="num">
                                      <p:cBhvr>
                                        <p:cTn id="82" dur="500" fill="hold"/>
                                        <p:tgtEl>
                                          <p:spTgt spid="23"/>
                                        </p:tgtEl>
                                        <p:attrNameLst>
                                          <p:attrName>ppt_h</p:attrName>
                                        </p:attrNameLst>
                                      </p:cBhvr>
                                      <p:tavLst>
                                        <p:tav tm="0">
                                          <p:val>
                                            <p:fltVal val="0"/>
                                          </p:val>
                                        </p:tav>
                                        <p:tav tm="100000">
                                          <p:val>
                                            <p:strVal val="#ppt_h"/>
                                          </p:val>
                                        </p:tav>
                                      </p:tavLst>
                                    </p:anim>
                                    <p:animEffect transition="in" filter="fade">
                                      <p:cBhvr>
                                        <p:cTn id="8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5" grpId="0" animBg="1"/>
      <p:bldP spid="16" grpId="0"/>
      <p:bldP spid="17" grpId="0"/>
      <p:bldP spid="21" grpId="0"/>
      <p:bldP spid="22" grpId="0" animBg="1"/>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err="1" smtClean="0">
                <a:solidFill>
                  <a:schemeClr val="accent1"/>
                </a:solidFill>
              </a:rPr>
              <a:t>Heritage</a:t>
            </a:r>
            <a:r>
              <a:rPr lang="fr-FR" sz="4000" b="1" dirty="0" smtClean="0">
                <a:solidFill>
                  <a:schemeClr val="accent1"/>
                </a:solidFill>
              </a:rPr>
              <a:t> Public</a:t>
            </a:r>
            <a:endParaRPr lang="fr-FR" sz="4000" b="1" dirty="0">
              <a:solidFill>
                <a:schemeClr val="accent1"/>
              </a:solidFill>
            </a:endParaRPr>
          </a:p>
        </p:txBody>
      </p:sp>
      <p:sp>
        <p:nvSpPr>
          <p:cNvPr id="5" name="Espace réservé du contenu 4"/>
          <p:cNvSpPr>
            <a:spLocks noGrp="1"/>
          </p:cNvSpPr>
          <p:nvPr>
            <p:ph idx="1"/>
          </p:nvPr>
        </p:nvSpPr>
        <p:spPr>
          <a:xfrm>
            <a:off x="428596" y="1428736"/>
            <a:ext cx="7239000" cy="4846320"/>
          </a:xfrm>
        </p:spPr>
        <p:txBody>
          <a:bodyPr>
            <a:normAutofit/>
          </a:bodyPr>
          <a:lstStyle/>
          <a:p>
            <a:r>
              <a:rPr lang="fr-FR" sz="3200" dirty="0" smtClean="0"/>
              <a:t>Il donne aux membres publics et protégés de la classe de base le même statut dans la classe dérivée.</a:t>
            </a:r>
            <a:endParaRPr lang="fr-FR" sz="3200" i="1" dirty="0" smtClean="0"/>
          </a:p>
          <a:p>
            <a:endParaRPr lang="fr-FR" sz="3200" dirty="0" smtClean="0">
              <a:solidFill>
                <a:schemeClr val="accent5">
                  <a:lumMod val="50000"/>
                </a:schemeClr>
              </a:solidFill>
              <a:latin typeface="Times New Roman" pitchFamily="18" charset="0"/>
              <a:cs typeface="Times New Roman" pitchFamily="18" charset="0"/>
            </a:endParaRPr>
          </a:p>
          <a:p>
            <a:r>
              <a:rPr lang="fr-FR" sz="3200" dirty="0" smtClean="0"/>
              <a:t>C’est la forme la plus courante d’héritage, car il permet de modéliser les relations "Y est une sorte de X" ou "Y est une spécialisation de la classe de base X".</a:t>
            </a:r>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err="1" smtClean="0">
                <a:solidFill>
                  <a:schemeClr val="accent1"/>
                </a:solidFill>
              </a:rPr>
              <a:t>Heritage</a:t>
            </a:r>
            <a:r>
              <a:rPr lang="fr-FR" sz="4000" b="1" dirty="0" smtClean="0">
                <a:solidFill>
                  <a:schemeClr val="accent1"/>
                </a:solidFill>
              </a:rPr>
              <a:t> Public (Exemple)</a:t>
            </a:r>
            <a:endParaRPr lang="fr-FR" sz="4000" b="1" dirty="0">
              <a:solidFill>
                <a:schemeClr val="accent1"/>
              </a:solidFill>
            </a:endParaRPr>
          </a:p>
        </p:txBody>
      </p:sp>
      <p:sp>
        <p:nvSpPr>
          <p:cNvPr id="5" name="Espace réservé du contenu 4"/>
          <p:cNvSpPr>
            <a:spLocks noGrp="1"/>
          </p:cNvSpPr>
          <p:nvPr>
            <p:ph idx="1"/>
          </p:nvPr>
        </p:nvSpPr>
        <p:spPr>
          <a:xfrm>
            <a:off x="428596" y="1428736"/>
            <a:ext cx="7239000" cy="4846320"/>
          </a:xfrm>
        </p:spPr>
        <p:txBody>
          <a:bodyPr>
            <a:normAutofit fontScale="32500" lnSpcReduction="20000"/>
          </a:bodyPr>
          <a:lstStyle/>
          <a:p>
            <a:pPr>
              <a:buNone/>
            </a:pPr>
            <a:r>
              <a:rPr lang="fr-FR" sz="4900" b="1" dirty="0" smtClean="0"/>
              <a:t>class</a:t>
            </a:r>
            <a:r>
              <a:rPr lang="fr-FR" sz="4900" dirty="0" smtClean="0"/>
              <a:t> </a:t>
            </a:r>
            <a:r>
              <a:rPr lang="fr-FR" sz="4900" dirty="0" err="1" smtClean="0"/>
              <a:t>Vehicule</a:t>
            </a:r>
            <a:r>
              <a:rPr lang="fr-FR" sz="4900" dirty="0" smtClean="0"/>
              <a:t> {</a:t>
            </a:r>
          </a:p>
          <a:p>
            <a:pPr>
              <a:buNone/>
            </a:pPr>
            <a:r>
              <a:rPr lang="fr-FR" sz="4900" dirty="0" smtClean="0"/>
              <a:t>   </a:t>
            </a:r>
            <a:r>
              <a:rPr lang="fr-FR" sz="4900" dirty="0" smtClean="0">
                <a:solidFill>
                  <a:srgbClr val="00B050"/>
                </a:solidFill>
              </a:rPr>
              <a:t>public:</a:t>
            </a:r>
          </a:p>
          <a:p>
            <a:pPr>
              <a:buNone/>
            </a:pPr>
            <a:r>
              <a:rPr lang="fr-FR" sz="4900" dirty="0" smtClean="0"/>
              <a:t>    </a:t>
            </a:r>
            <a:r>
              <a:rPr lang="fr-FR" sz="4900" dirty="0" err="1" smtClean="0"/>
              <a:t>void</a:t>
            </a:r>
            <a:r>
              <a:rPr lang="fr-FR" sz="4900" dirty="0" smtClean="0"/>
              <a:t> pub1();</a:t>
            </a:r>
          </a:p>
          <a:p>
            <a:pPr>
              <a:buNone/>
            </a:pPr>
            <a:r>
              <a:rPr lang="fr-FR" sz="4900" dirty="0" smtClean="0"/>
              <a:t>   </a:t>
            </a:r>
            <a:r>
              <a:rPr lang="fr-FR" sz="4900" dirty="0" err="1" smtClean="0">
                <a:solidFill>
                  <a:srgbClr val="00B0F0"/>
                </a:solidFill>
              </a:rPr>
              <a:t>protected</a:t>
            </a:r>
            <a:r>
              <a:rPr lang="fr-FR" sz="4900" dirty="0" smtClean="0">
                <a:solidFill>
                  <a:srgbClr val="00B0F0"/>
                </a:solidFill>
              </a:rPr>
              <a:t>:</a:t>
            </a:r>
          </a:p>
          <a:p>
            <a:pPr>
              <a:buNone/>
            </a:pPr>
            <a:r>
              <a:rPr lang="fr-FR" sz="4900" dirty="0" smtClean="0"/>
              <a:t>    </a:t>
            </a:r>
            <a:r>
              <a:rPr lang="fr-FR" sz="4900" dirty="0" err="1" smtClean="0"/>
              <a:t>void</a:t>
            </a:r>
            <a:r>
              <a:rPr lang="fr-FR" sz="4900" dirty="0" smtClean="0"/>
              <a:t> prot1();</a:t>
            </a:r>
          </a:p>
          <a:p>
            <a:pPr>
              <a:buNone/>
            </a:pPr>
            <a:r>
              <a:rPr lang="fr-FR" sz="4900" dirty="0" smtClean="0"/>
              <a:t>   </a:t>
            </a:r>
            <a:r>
              <a:rPr lang="fr-FR" sz="4900" dirty="0" err="1" smtClean="0">
                <a:solidFill>
                  <a:srgbClr val="FF0000"/>
                </a:solidFill>
              </a:rPr>
              <a:t>private</a:t>
            </a:r>
            <a:r>
              <a:rPr lang="fr-FR" sz="4900" dirty="0" smtClean="0">
                <a:solidFill>
                  <a:srgbClr val="FF0000"/>
                </a:solidFill>
              </a:rPr>
              <a:t>:</a:t>
            </a:r>
          </a:p>
          <a:p>
            <a:pPr>
              <a:buNone/>
            </a:pPr>
            <a:r>
              <a:rPr lang="fr-FR" sz="4900" dirty="0" smtClean="0"/>
              <a:t>    </a:t>
            </a:r>
            <a:r>
              <a:rPr lang="fr-FR" sz="4900" dirty="0" err="1" smtClean="0"/>
              <a:t>void</a:t>
            </a:r>
            <a:r>
              <a:rPr lang="fr-FR" sz="4900" dirty="0" smtClean="0"/>
              <a:t> priv1();</a:t>
            </a:r>
          </a:p>
          <a:p>
            <a:pPr>
              <a:buNone/>
            </a:pPr>
            <a:r>
              <a:rPr lang="fr-FR" sz="4900" dirty="0" smtClean="0"/>
              <a:t>};</a:t>
            </a:r>
          </a:p>
          <a:p>
            <a:pPr>
              <a:buNone/>
            </a:pPr>
            <a:r>
              <a:rPr lang="fr-FR" sz="4400" b="1" dirty="0" smtClean="0"/>
              <a:t>class</a:t>
            </a:r>
            <a:r>
              <a:rPr lang="fr-FR" sz="4400" dirty="0" smtClean="0"/>
              <a:t> Voiture : </a:t>
            </a:r>
            <a:r>
              <a:rPr lang="fr-FR" sz="4400" dirty="0" smtClean="0">
                <a:solidFill>
                  <a:srgbClr val="00B050"/>
                </a:solidFill>
              </a:rPr>
              <a:t>public</a:t>
            </a:r>
            <a:r>
              <a:rPr lang="fr-FR" sz="4400" dirty="0" smtClean="0"/>
              <a:t> </a:t>
            </a:r>
            <a:r>
              <a:rPr lang="fr-FR" sz="4400" dirty="0" err="1" smtClean="0"/>
              <a:t>Vehicule</a:t>
            </a:r>
            <a:r>
              <a:rPr lang="fr-FR" sz="4400" dirty="0" smtClean="0"/>
              <a:t> {</a:t>
            </a:r>
          </a:p>
          <a:p>
            <a:pPr>
              <a:buNone/>
            </a:pPr>
            <a:r>
              <a:rPr lang="fr-FR" sz="4400" dirty="0" smtClean="0"/>
              <a:t>    </a:t>
            </a:r>
            <a:r>
              <a:rPr lang="fr-FR" sz="4400" dirty="0" smtClean="0">
                <a:solidFill>
                  <a:srgbClr val="00B050"/>
                </a:solidFill>
              </a:rPr>
              <a:t>public:</a:t>
            </a:r>
          </a:p>
          <a:p>
            <a:pPr>
              <a:buNone/>
            </a:pPr>
            <a:r>
              <a:rPr lang="fr-FR" sz="4400" dirty="0" smtClean="0"/>
              <a:t>          </a:t>
            </a:r>
            <a:r>
              <a:rPr lang="fr-FR" sz="4400" dirty="0" err="1" smtClean="0"/>
              <a:t>int</a:t>
            </a:r>
            <a:r>
              <a:rPr lang="fr-FR" sz="4400" dirty="0" smtClean="0"/>
              <a:t> pub2() {</a:t>
            </a:r>
          </a:p>
          <a:p>
            <a:pPr>
              <a:buNone/>
            </a:pPr>
            <a:r>
              <a:rPr lang="fr-FR" sz="4400" dirty="0" smtClean="0"/>
              <a:t>           pub1(); // </a:t>
            </a:r>
            <a:r>
              <a:rPr lang="fr-FR" sz="4400" dirty="0" smtClean="0">
                <a:solidFill>
                  <a:srgbClr val="00B050"/>
                </a:solidFill>
              </a:rPr>
              <a:t>OK</a:t>
            </a:r>
          </a:p>
          <a:p>
            <a:pPr>
              <a:buNone/>
            </a:pPr>
            <a:r>
              <a:rPr lang="fr-FR" sz="4400" dirty="0" smtClean="0"/>
              <a:t>           prot1(); // </a:t>
            </a:r>
            <a:r>
              <a:rPr lang="fr-FR" sz="4400" dirty="0" smtClean="0">
                <a:solidFill>
                  <a:srgbClr val="00B050"/>
                </a:solidFill>
              </a:rPr>
              <a:t>OK</a:t>
            </a:r>
          </a:p>
          <a:p>
            <a:pPr>
              <a:buNone/>
            </a:pPr>
            <a:r>
              <a:rPr lang="fr-FR" sz="4400" dirty="0" smtClean="0"/>
              <a:t>           priv1(); //</a:t>
            </a:r>
            <a:r>
              <a:rPr lang="fr-FR" sz="4400" dirty="0" smtClean="0">
                <a:solidFill>
                  <a:srgbClr val="FF0000"/>
                </a:solidFill>
              </a:rPr>
              <a:t> ERREUR</a:t>
            </a:r>
          </a:p>
          <a:p>
            <a:pPr>
              <a:buNone/>
            </a:pPr>
            <a:r>
              <a:rPr lang="fr-FR" sz="4400" dirty="0" smtClean="0"/>
              <a:t>                      }</a:t>
            </a:r>
          </a:p>
          <a:p>
            <a:pPr>
              <a:buNone/>
            </a:pPr>
            <a:r>
              <a:rPr lang="fr-FR" sz="4400" dirty="0" smtClean="0"/>
              <a:t>                    };</a:t>
            </a:r>
          </a:p>
          <a:p>
            <a:pPr>
              <a:buNone/>
            </a:pPr>
            <a:r>
              <a:rPr lang="fr-FR" sz="3700" b="1" dirty="0" smtClean="0"/>
              <a:t>Voiture v;</a:t>
            </a:r>
          </a:p>
          <a:p>
            <a:pPr>
              <a:buNone/>
            </a:pPr>
            <a:r>
              <a:rPr lang="fr-FR" sz="3700" b="1" dirty="0" smtClean="0"/>
              <a:t>v.pub1(); // OK</a:t>
            </a:r>
          </a:p>
          <a:p>
            <a:pPr>
              <a:buNone/>
            </a:pPr>
            <a:r>
              <a:rPr lang="fr-FR" sz="3700" b="1" dirty="0" smtClean="0"/>
              <a:t>v.pub2(); // OK</a:t>
            </a:r>
            <a:endParaRPr lang="fr-FR" sz="3700" b="1"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err="1" smtClean="0">
                <a:solidFill>
                  <a:schemeClr val="accent1"/>
                </a:solidFill>
              </a:rPr>
              <a:t>Heritage</a:t>
            </a:r>
            <a:r>
              <a:rPr lang="fr-FR" sz="4000" b="1" dirty="0" smtClean="0">
                <a:solidFill>
                  <a:schemeClr val="accent1"/>
                </a:solidFill>
              </a:rPr>
              <a:t> Privé</a:t>
            </a:r>
            <a:endParaRPr lang="fr-FR" sz="4000" b="1" dirty="0">
              <a:solidFill>
                <a:schemeClr val="accent1"/>
              </a:solidFill>
            </a:endParaRPr>
          </a:p>
        </p:txBody>
      </p:sp>
      <p:sp>
        <p:nvSpPr>
          <p:cNvPr id="5" name="Espace réservé du contenu 4"/>
          <p:cNvSpPr>
            <a:spLocks noGrp="1"/>
          </p:cNvSpPr>
          <p:nvPr>
            <p:ph idx="1"/>
          </p:nvPr>
        </p:nvSpPr>
        <p:spPr>
          <a:xfrm>
            <a:off x="428596" y="1428736"/>
            <a:ext cx="7239000" cy="4846320"/>
          </a:xfrm>
        </p:spPr>
        <p:txBody>
          <a:bodyPr>
            <a:normAutofit lnSpcReduction="10000"/>
          </a:bodyPr>
          <a:lstStyle/>
          <a:p>
            <a:r>
              <a:rPr lang="fr-FR" sz="3200" dirty="0" smtClean="0"/>
              <a:t>Il donne aux membres publics et protégés de la classe de base le statut de membres privés dans la classe dérivée.</a:t>
            </a:r>
            <a:endParaRPr lang="fr-FR" sz="3200" dirty="0" smtClean="0">
              <a:solidFill>
                <a:schemeClr val="accent5">
                  <a:lumMod val="50000"/>
                </a:schemeClr>
              </a:solidFill>
              <a:latin typeface="Times New Roman" pitchFamily="18" charset="0"/>
              <a:cs typeface="Times New Roman" pitchFamily="18" charset="0"/>
            </a:endParaRPr>
          </a:p>
          <a:p>
            <a:r>
              <a:rPr lang="fr-FR" sz="3200" dirty="0" smtClean="0"/>
              <a:t>Il permet de modéliser les relations "Y est composé de un ou plusieurs X".</a:t>
            </a:r>
          </a:p>
          <a:p>
            <a:r>
              <a:rPr lang="fr-FR" sz="3200" dirty="0" smtClean="0"/>
              <a:t>Plutôt que d’hériter de façon privée de la classe de base X, on peut faire de la classe de base une donnée membre (composition).</a:t>
            </a:r>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err="1" smtClean="0">
                <a:solidFill>
                  <a:schemeClr val="accent1"/>
                </a:solidFill>
              </a:rPr>
              <a:t>Heritage</a:t>
            </a:r>
            <a:r>
              <a:rPr lang="fr-FR" sz="4000" b="1" dirty="0" smtClean="0">
                <a:solidFill>
                  <a:schemeClr val="accent1"/>
                </a:solidFill>
              </a:rPr>
              <a:t> Privé (Exemple)</a:t>
            </a:r>
            <a:endParaRPr lang="fr-FR" sz="4000" b="1" dirty="0">
              <a:solidFill>
                <a:schemeClr val="accent1"/>
              </a:solidFill>
            </a:endParaRPr>
          </a:p>
        </p:txBody>
      </p:sp>
      <p:sp>
        <p:nvSpPr>
          <p:cNvPr id="5" name="Espace réservé du contenu 4"/>
          <p:cNvSpPr>
            <a:spLocks noGrp="1"/>
          </p:cNvSpPr>
          <p:nvPr>
            <p:ph idx="1"/>
          </p:nvPr>
        </p:nvSpPr>
        <p:spPr>
          <a:xfrm>
            <a:off x="428596" y="1428736"/>
            <a:ext cx="7239000" cy="4846320"/>
          </a:xfrm>
        </p:spPr>
        <p:txBody>
          <a:bodyPr>
            <a:normAutofit fontScale="77500" lnSpcReduction="20000"/>
          </a:bodyPr>
          <a:lstStyle/>
          <a:p>
            <a:pPr>
              <a:buNone/>
            </a:pPr>
            <a:r>
              <a:rPr lang="fr-FR" sz="3200" b="1" dirty="0" smtClean="0"/>
              <a:t>class</a:t>
            </a:r>
            <a:r>
              <a:rPr lang="fr-FR" sz="3200" dirty="0" smtClean="0"/>
              <a:t> String {</a:t>
            </a:r>
          </a:p>
          <a:p>
            <a:pPr>
              <a:buNone/>
            </a:pPr>
            <a:r>
              <a:rPr lang="fr-FR" sz="3200" dirty="0" smtClean="0"/>
              <a:t>    </a:t>
            </a:r>
            <a:r>
              <a:rPr lang="fr-FR" sz="3200" dirty="0" smtClean="0">
                <a:solidFill>
                  <a:srgbClr val="00B050"/>
                </a:solidFill>
              </a:rPr>
              <a:t>public:</a:t>
            </a:r>
          </a:p>
          <a:p>
            <a:pPr>
              <a:buNone/>
            </a:pPr>
            <a:r>
              <a:rPr lang="fr-FR" sz="3200" dirty="0" smtClean="0"/>
              <a:t>       </a:t>
            </a:r>
            <a:r>
              <a:rPr lang="fr-FR" sz="3200" dirty="0" err="1" smtClean="0"/>
              <a:t>int</a:t>
            </a:r>
            <a:r>
              <a:rPr lang="fr-FR" sz="3200" dirty="0" smtClean="0"/>
              <a:t> </a:t>
            </a:r>
            <a:r>
              <a:rPr lang="fr-FR" sz="3200" dirty="0" err="1" smtClean="0"/>
              <a:t>length</a:t>
            </a:r>
            <a:r>
              <a:rPr lang="fr-FR" sz="3200" dirty="0" smtClean="0"/>
              <a:t>();</a:t>
            </a:r>
          </a:p>
          <a:p>
            <a:pPr>
              <a:buNone/>
            </a:pPr>
            <a:r>
              <a:rPr lang="fr-FR" sz="3200" dirty="0" smtClean="0"/>
              <a:t>         // ...</a:t>
            </a:r>
          </a:p>
          <a:p>
            <a:pPr>
              <a:buNone/>
            </a:pPr>
            <a:r>
              <a:rPr lang="fr-FR" sz="3200" dirty="0" smtClean="0"/>
              <a:t>                 };</a:t>
            </a:r>
          </a:p>
          <a:p>
            <a:pPr>
              <a:buNone/>
            </a:pPr>
            <a:r>
              <a:rPr lang="fr-FR" sz="3200" b="1" dirty="0" smtClean="0"/>
              <a:t>class</a:t>
            </a:r>
            <a:r>
              <a:rPr lang="fr-FR" sz="3200" dirty="0" smtClean="0"/>
              <a:t> </a:t>
            </a:r>
            <a:r>
              <a:rPr lang="fr-FR" sz="3200" dirty="0" err="1" smtClean="0"/>
              <a:t>Telephone_number</a:t>
            </a:r>
            <a:r>
              <a:rPr lang="fr-FR" sz="3200" dirty="0" smtClean="0"/>
              <a:t> : </a:t>
            </a:r>
            <a:r>
              <a:rPr lang="fr-FR" sz="3200" dirty="0" err="1" smtClean="0">
                <a:solidFill>
                  <a:srgbClr val="FF0000"/>
                </a:solidFill>
              </a:rPr>
              <a:t>private</a:t>
            </a:r>
            <a:r>
              <a:rPr lang="fr-FR" sz="3200" dirty="0" smtClean="0"/>
              <a:t> String {</a:t>
            </a:r>
          </a:p>
          <a:p>
            <a:pPr>
              <a:buNone/>
            </a:pPr>
            <a:r>
              <a:rPr lang="fr-FR" sz="3200" dirty="0" smtClean="0"/>
              <a:t>      </a:t>
            </a:r>
            <a:r>
              <a:rPr lang="fr-FR" sz="3200" dirty="0" err="1" smtClean="0"/>
              <a:t>void</a:t>
            </a:r>
            <a:r>
              <a:rPr lang="fr-FR" sz="3200" dirty="0" smtClean="0"/>
              <a:t> f1() {</a:t>
            </a:r>
          </a:p>
          <a:p>
            <a:pPr>
              <a:buNone/>
            </a:pPr>
            <a:r>
              <a:rPr lang="fr-FR" sz="3200" dirty="0" smtClean="0"/>
              <a:t>      // ...</a:t>
            </a:r>
          </a:p>
          <a:p>
            <a:pPr>
              <a:buNone/>
            </a:pPr>
            <a:r>
              <a:rPr lang="fr-FR" sz="3200" dirty="0" smtClean="0"/>
              <a:t>      l = </a:t>
            </a:r>
            <a:r>
              <a:rPr lang="fr-FR" sz="3200" dirty="0" err="1" smtClean="0"/>
              <a:t>length</a:t>
            </a:r>
            <a:r>
              <a:rPr lang="fr-FR" sz="3200" dirty="0" smtClean="0"/>
              <a:t>(); // </a:t>
            </a:r>
            <a:r>
              <a:rPr lang="fr-FR" sz="3200" dirty="0" smtClean="0">
                <a:solidFill>
                  <a:srgbClr val="00B050"/>
                </a:solidFill>
              </a:rPr>
              <a:t>OK</a:t>
            </a:r>
          </a:p>
          <a:p>
            <a:pPr>
              <a:buNone/>
            </a:pPr>
            <a:r>
              <a:rPr lang="fr-FR" sz="3200" dirty="0" smtClean="0"/>
              <a:t>           };</a:t>
            </a:r>
          </a:p>
          <a:p>
            <a:pPr>
              <a:buNone/>
            </a:pPr>
            <a:r>
              <a:rPr lang="fr-FR" sz="3200" dirty="0" err="1" smtClean="0"/>
              <a:t>Telephone_number</a:t>
            </a:r>
            <a:r>
              <a:rPr lang="fr-FR" sz="3200" dirty="0" smtClean="0"/>
              <a:t> </a:t>
            </a:r>
            <a:r>
              <a:rPr lang="fr-FR" sz="3200" dirty="0" err="1" smtClean="0"/>
              <a:t>tn</a:t>
            </a:r>
            <a:r>
              <a:rPr lang="fr-FR" sz="3200" dirty="0" smtClean="0"/>
              <a:t>;</a:t>
            </a:r>
          </a:p>
          <a:p>
            <a:pPr>
              <a:buNone/>
            </a:pPr>
            <a:r>
              <a:rPr lang="fr-FR" sz="3200" dirty="0" smtClean="0"/>
              <a:t>cout &lt;&lt; </a:t>
            </a:r>
            <a:r>
              <a:rPr lang="fr-FR" sz="3200" dirty="0" err="1" smtClean="0"/>
              <a:t>tn.length</a:t>
            </a:r>
            <a:r>
              <a:rPr lang="fr-FR" sz="3200" dirty="0" smtClean="0"/>
              <a:t>(); // </a:t>
            </a:r>
            <a:r>
              <a:rPr lang="fr-FR" sz="3200" dirty="0" smtClean="0">
                <a:solidFill>
                  <a:srgbClr val="FF0000"/>
                </a:solidFill>
              </a:rPr>
              <a:t>ERREUR</a:t>
            </a:r>
            <a:endParaRPr lang="fr-FR" sz="3200" dirty="0">
              <a:solidFill>
                <a:srgbClr val="FF0000"/>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err="1" smtClean="0">
                <a:solidFill>
                  <a:schemeClr val="accent1"/>
                </a:solidFill>
              </a:rPr>
              <a:t>Heritage</a:t>
            </a:r>
            <a:r>
              <a:rPr lang="fr-FR" sz="4000" b="1" dirty="0" smtClean="0">
                <a:solidFill>
                  <a:schemeClr val="accent1"/>
                </a:solidFill>
              </a:rPr>
              <a:t> Protégé</a:t>
            </a:r>
            <a:endParaRPr lang="fr-FR" sz="4000" b="1" dirty="0">
              <a:solidFill>
                <a:schemeClr val="accent1"/>
              </a:solidFill>
            </a:endParaRPr>
          </a:p>
        </p:txBody>
      </p:sp>
      <p:sp>
        <p:nvSpPr>
          <p:cNvPr id="5" name="Espace réservé du contenu 4"/>
          <p:cNvSpPr>
            <a:spLocks noGrp="1"/>
          </p:cNvSpPr>
          <p:nvPr>
            <p:ph idx="1"/>
          </p:nvPr>
        </p:nvSpPr>
        <p:spPr>
          <a:xfrm>
            <a:off x="428596" y="1428736"/>
            <a:ext cx="7239000" cy="4846320"/>
          </a:xfrm>
        </p:spPr>
        <p:txBody>
          <a:bodyPr>
            <a:normAutofit/>
          </a:bodyPr>
          <a:lstStyle/>
          <a:p>
            <a:r>
              <a:rPr lang="fr-FR" sz="3200" dirty="0" smtClean="0"/>
              <a:t>Il donne aux membres publics et protégés de la classe de base le statut de membres protégés dans la classe dérivée. </a:t>
            </a:r>
          </a:p>
          <a:p>
            <a:endParaRPr lang="fr-FR" sz="3200" dirty="0" smtClean="0">
              <a:solidFill>
                <a:schemeClr val="accent5">
                  <a:lumMod val="50000"/>
                </a:schemeClr>
              </a:solidFill>
              <a:latin typeface="Times New Roman" pitchFamily="18" charset="0"/>
              <a:cs typeface="Times New Roman" pitchFamily="18" charset="0"/>
            </a:endParaRPr>
          </a:p>
          <a:p>
            <a:r>
              <a:rPr lang="fr-FR" sz="3200" dirty="0" smtClean="0"/>
              <a:t>L’héritage fait partie de l’interface mais n’est pas accessible aux utilisateurs.</a:t>
            </a:r>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err="1" smtClean="0">
                <a:solidFill>
                  <a:schemeClr val="accent1"/>
                </a:solidFill>
              </a:rPr>
              <a:t>Heritage</a:t>
            </a:r>
            <a:r>
              <a:rPr lang="fr-FR" sz="4000" b="1" dirty="0" smtClean="0">
                <a:solidFill>
                  <a:schemeClr val="accent1"/>
                </a:solidFill>
              </a:rPr>
              <a:t> Protégé (Exemple)</a:t>
            </a:r>
            <a:endParaRPr lang="fr-FR" sz="4000" b="1" dirty="0">
              <a:solidFill>
                <a:schemeClr val="accent1"/>
              </a:solidFill>
            </a:endParaRPr>
          </a:p>
        </p:txBody>
      </p:sp>
      <p:sp>
        <p:nvSpPr>
          <p:cNvPr id="5" name="Espace réservé du contenu 4"/>
          <p:cNvSpPr>
            <a:spLocks noGrp="1"/>
          </p:cNvSpPr>
          <p:nvPr>
            <p:ph idx="1"/>
          </p:nvPr>
        </p:nvSpPr>
        <p:spPr>
          <a:xfrm>
            <a:off x="428596" y="1428736"/>
            <a:ext cx="7239000" cy="4846320"/>
          </a:xfrm>
        </p:spPr>
        <p:txBody>
          <a:bodyPr>
            <a:normAutofit fontScale="77500" lnSpcReduction="20000"/>
          </a:bodyPr>
          <a:lstStyle/>
          <a:p>
            <a:pPr>
              <a:buNone/>
            </a:pPr>
            <a:r>
              <a:rPr lang="fr-FR" sz="3200" b="1" dirty="0" smtClean="0"/>
              <a:t>class</a:t>
            </a:r>
            <a:r>
              <a:rPr lang="fr-FR" sz="3200" dirty="0" smtClean="0"/>
              <a:t> String {</a:t>
            </a:r>
          </a:p>
          <a:p>
            <a:pPr>
              <a:buNone/>
            </a:pPr>
            <a:r>
              <a:rPr lang="fr-FR" sz="3200" dirty="0" err="1" smtClean="0">
                <a:solidFill>
                  <a:srgbClr val="00B0F0"/>
                </a:solidFill>
              </a:rPr>
              <a:t>protected</a:t>
            </a:r>
            <a:r>
              <a:rPr lang="fr-FR" sz="3200" dirty="0" smtClean="0"/>
              <a:t>:</a:t>
            </a:r>
          </a:p>
          <a:p>
            <a:pPr>
              <a:buNone/>
            </a:pPr>
            <a:r>
              <a:rPr lang="fr-FR" sz="3200" dirty="0" err="1" smtClean="0"/>
              <a:t>int</a:t>
            </a:r>
            <a:r>
              <a:rPr lang="fr-FR" sz="3200" dirty="0" smtClean="0"/>
              <a:t> n;</a:t>
            </a:r>
          </a:p>
          <a:p>
            <a:pPr>
              <a:buNone/>
            </a:pPr>
            <a:r>
              <a:rPr lang="fr-FR" sz="3200" dirty="0" smtClean="0"/>
              <a:t>};</a:t>
            </a:r>
          </a:p>
          <a:p>
            <a:pPr>
              <a:buNone/>
            </a:pPr>
            <a:r>
              <a:rPr lang="fr-FR" sz="3200" b="1" dirty="0" smtClean="0"/>
              <a:t>class</a:t>
            </a:r>
            <a:r>
              <a:rPr lang="fr-FR" sz="3200" dirty="0" smtClean="0"/>
              <a:t> </a:t>
            </a:r>
            <a:r>
              <a:rPr lang="fr-FR" sz="3200" dirty="0" err="1" smtClean="0"/>
              <a:t>Telephone_number</a:t>
            </a:r>
            <a:r>
              <a:rPr lang="fr-FR" sz="3200" dirty="0" smtClean="0"/>
              <a:t> : </a:t>
            </a:r>
            <a:r>
              <a:rPr lang="fr-FR" sz="3200" dirty="0" err="1" smtClean="0">
                <a:solidFill>
                  <a:srgbClr val="00B0F0"/>
                </a:solidFill>
              </a:rPr>
              <a:t>protected</a:t>
            </a:r>
            <a:r>
              <a:rPr lang="fr-FR" sz="3200" dirty="0" smtClean="0"/>
              <a:t> String {</a:t>
            </a:r>
          </a:p>
          <a:p>
            <a:pPr>
              <a:buNone/>
            </a:pPr>
            <a:r>
              <a:rPr lang="fr-FR" sz="3200" dirty="0" err="1" smtClean="0"/>
              <a:t>protected</a:t>
            </a:r>
            <a:r>
              <a:rPr lang="fr-FR" sz="3200" dirty="0" smtClean="0"/>
              <a:t>:</a:t>
            </a:r>
          </a:p>
          <a:p>
            <a:pPr>
              <a:buNone/>
            </a:pPr>
            <a:r>
              <a:rPr lang="fr-FR" sz="3200" dirty="0" err="1" smtClean="0"/>
              <a:t>void</a:t>
            </a:r>
            <a:r>
              <a:rPr lang="fr-FR" sz="3200" dirty="0" smtClean="0"/>
              <a:t> f2() { n++; } // </a:t>
            </a:r>
            <a:r>
              <a:rPr lang="fr-FR" sz="3200" dirty="0" smtClean="0">
                <a:solidFill>
                  <a:srgbClr val="00B050"/>
                </a:solidFill>
              </a:rPr>
              <a:t>OK</a:t>
            </a:r>
          </a:p>
          <a:p>
            <a:pPr>
              <a:buNone/>
            </a:pPr>
            <a:r>
              <a:rPr lang="fr-FR" sz="3200" dirty="0" smtClean="0"/>
              <a:t>};</a:t>
            </a:r>
          </a:p>
          <a:p>
            <a:pPr>
              <a:buNone/>
            </a:pPr>
            <a:r>
              <a:rPr lang="fr-FR" sz="3200" b="1" dirty="0" smtClean="0"/>
              <a:t>class</a:t>
            </a:r>
            <a:r>
              <a:rPr lang="fr-FR" sz="3200" dirty="0" smtClean="0"/>
              <a:t> </a:t>
            </a:r>
            <a:r>
              <a:rPr lang="fr-FR" sz="3200" dirty="0" err="1" smtClean="0"/>
              <a:t>Local_number</a:t>
            </a:r>
            <a:r>
              <a:rPr lang="fr-FR" sz="3200" dirty="0" smtClean="0"/>
              <a:t> : </a:t>
            </a:r>
            <a:r>
              <a:rPr lang="fr-FR" sz="3200" dirty="0" smtClean="0">
                <a:solidFill>
                  <a:srgbClr val="00B050"/>
                </a:solidFill>
              </a:rPr>
              <a:t>public</a:t>
            </a:r>
            <a:r>
              <a:rPr lang="fr-FR" sz="3200" dirty="0" smtClean="0"/>
              <a:t> </a:t>
            </a:r>
            <a:r>
              <a:rPr lang="fr-FR" sz="3200" dirty="0" err="1" smtClean="0"/>
              <a:t>Telephone_number</a:t>
            </a:r>
            <a:r>
              <a:rPr lang="fr-FR" sz="3200" dirty="0" smtClean="0"/>
              <a:t> {</a:t>
            </a:r>
          </a:p>
          <a:p>
            <a:pPr>
              <a:buNone/>
            </a:pPr>
            <a:r>
              <a:rPr lang="fr-FR" sz="3200" dirty="0" err="1" smtClean="0"/>
              <a:t>protected</a:t>
            </a:r>
            <a:r>
              <a:rPr lang="fr-FR" sz="3200" dirty="0" smtClean="0"/>
              <a:t>:</a:t>
            </a:r>
          </a:p>
          <a:p>
            <a:pPr>
              <a:buNone/>
            </a:pPr>
            <a:r>
              <a:rPr lang="fr-FR" sz="3200" dirty="0" err="1" smtClean="0"/>
              <a:t>void</a:t>
            </a:r>
            <a:r>
              <a:rPr lang="fr-FR" sz="3200" dirty="0" smtClean="0"/>
              <a:t> f3() { n++; } // </a:t>
            </a:r>
            <a:r>
              <a:rPr lang="fr-FR" sz="3200" dirty="0" smtClean="0">
                <a:solidFill>
                  <a:srgbClr val="00B050"/>
                </a:solidFill>
              </a:rPr>
              <a:t>OK</a:t>
            </a:r>
          </a:p>
          <a:p>
            <a:pPr>
              <a:buNone/>
            </a:pPr>
            <a:r>
              <a:rPr lang="fr-FR" sz="3200" dirty="0" smtClean="0"/>
              <a:t>};</a:t>
            </a:r>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Mode de </a:t>
            </a:r>
            <a:r>
              <a:rPr lang="fr-FR" sz="4000" b="1" dirty="0" err="1" smtClean="0">
                <a:solidFill>
                  <a:schemeClr val="accent1"/>
                </a:solidFill>
              </a:rPr>
              <a:t>derivation</a:t>
            </a:r>
            <a:r>
              <a:rPr lang="fr-FR" sz="4000" b="1" dirty="0" smtClean="0">
                <a:solidFill>
                  <a:schemeClr val="accent1"/>
                </a:solidFill>
              </a:rPr>
              <a:t> Résumé</a:t>
            </a:r>
            <a:endParaRPr lang="fr-FR" sz="4000" b="1" dirty="0">
              <a:solidFill>
                <a:schemeClr val="accent1"/>
              </a:solidFill>
            </a:endParaRPr>
          </a:p>
        </p:txBody>
      </p:sp>
      <p:pic>
        <p:nvPicPr>
          <p:cNvPr id="9" name="Espace réservé du contenu 8" descr="tableau.PNG"/>
          <p:cNvPicPr>
            <a:picLocks noGrp="1" noChangeAspect="1"/>
          </p:cNvPicPr>
          <p:nvPr>
            <p:ph idx="1"/>
          </p:nvPr>
        </p:nvPicPr>
        <p:blipFill>
          <a:blip r:embed="rId3"/>
          <a:stretch>
            <a:fillRect/>
          </a:stretch>
        </p:blipFill>
        <p:spPr>
          <a:xfrm>
            <a:off x="428625" y="1688907"/>
            <a:ext cx="7239000" cy="4326323"/>
          </a:xfrm>
        </p:spPr>
      </p:pic>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Redéfinition des méthodes dans la classe dérivée</a:t>
            </a:r>
            <a:endParaRPr lang="fr-FR" sz="4000" b="1" dirty="0">
              <a:solidFill>
                <a:schemeClr val="accent1"/>
              </a:solidFill>
            </a:endParaRPr>
          </a:p>
        </p:txBody>
      </p:sp>
      <p:sp>
        <p:nvSpPr>
          <p:cNvPr id="5" name="Espace réservé du contenu 4"/>
          <p:cNvSpPr>
            <a:spLocks noGrp="1"/>
          </p:cNvSpPr>
          <p:nvPr>
            <p:ph idx="1"/>
          </p:nvPr>
        </p:nvSpPr>
        <p:spPr>
          <a:xfrm>
            <a:off x="428596" y="1428736"/>
            <a:ext cx="7239000" cy="4846320"/>
          </a:xfrm>
        </p:spPr>
        <p:txBody>
          <a:bodyPr>
            <a:normAutofit/>
          </a:bodyPr>
          <a:lstStyle/>
          <a:p>
            <a:pPr>
              <a:buNone/>
            </a:pPr>
            <a:endParaRPr lang="fr-FR" sz="3200" dirty="0" smtClean="0"/>
          </a:p>
          <a:p>
            <a:pPr>
              <a:buNone/>
            </a:pPr>
            <a:endParaRPr lang="fr-FR" sz="3200" dirty="0" smtClean="0"/>
          </a:p>
          <a:p>
            <a:pPr>
              <a:buNone/>
            </a:pPr>
            <a:r>
              <a:rPr lang="fr-FR" sz="3200" dirty="0" smtClean="0"/>
              <a:t>  On peut redéfinir une fonction dans une classe dérivée si on lui donne le même nom que dans la classe de base.</a:t>
            </a:r>
            <a:endParaRPr lang="fr-FR" sz="3200" dirty="0" smtClean="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Redéfinition des méthodes dans la classe dérivée</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28</a:t>
            </a:fld>
            <a:endParaRPr lang="en-US"/>
          </a:p>
        </p:txBody>
      </p:sp>
      <p:pic>
        <p:nvPicPr>
          <p:cNvPr id="11" name="Image 10" descr="classe1mère.PNG"/>
          <p:cNvPicPr>
            <a:picLocks noChangeAspect="1"/>
          </p:cNvPicPr>
          <p:nvPr/>
        </p:nvPicPr>
        <p:blipFill>
          <a:blip r:embed="rId3"/>
          <a:stretch>
            <a:fillRect/>
          </a:stretch>
        </p:blipFill>
        <p:spPr>
          <a:xfrm>
            <a:off x="714348" y="1714488"/>
            <a:ext cx="6715172" cy="38576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Redéfinition des méthodes dans la classe dérivée</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29</a:t>
            </a:fld>
            <a:endParaRPr lang="en-US"/>
          </a:p>
        </p:txBody>
      </p:sp>
      <p:pic>
        <p:nvPicPr>
          <p:cNvPr id="10" name="Image 9" descr="classe2fille.PNG"/>
          <p:cNvPicPr>
            <a:picLocks noChangeAspect="1"/>
          </p:cNvPicPr>
          <p:nvPr/>
        </p:nvPicPr>
        <p:blipFill>
          <a:blip r:embed="rId3"/>
          <a:stretch>
            <a:fillRect/>
          </a:stretch>
        </p:blipFill>
        <p:spPr>
          <a:xfrm>
            <a:off x="1357290" y="1928803"/>
            <a:ext cx="6139293" cy="3214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Généralités</a:t>
            </a:r>
            <a:endParaRPr lang="fr-FR" sz="4000" b="1" dirty="0">
              <a:solidFill>
                <a:schemeClr val="accent1"/>
              </a:solidFill>
            </a:endParaRPr>
          </a:p>
        </p:txBody>
      </p:sp>
      <p:sp>
        <p:nvSpPr>
          <p:cNvPr id="5" name="Espace réservé du contenu 4"/>
          <p:cNvSpPr>
            <a:spLocks noGrp="1"/>
          </p:cNvSpPr>
          <p:nvPr>
            <p:ph idx="1"/>
          </p:nvPr>
        </p:nvSpPr>
        <p:spPr>
          <a:xfrm>
            <a:off x="457200" y="1609416"/>
            <a:ext cx="7543824" cy="4846320"/>
          </a:xfrm>
        </p:spPr>
        <p:txBody>
          <a:bodyPr>
            <a:normAutofit lnSpcReduction="10000"/>
          </a:bodyPr>
          <a:lstStyle/>
          <a:p>
            <a:r>
              <a:rPr lang="fr-FR" sz="3200" dirty="0" smtClean="0">
                <a:solidFill>
                  <a:schemeClr val="tx1"/>
                </a:solidFill>
                <a:cs typeface="Times New Roman" pitchFamily="18" charset="0"/>
              </a:rPr>
              <a:t>L'héritage est le troisième des paradigmes de la programmation orientée objet.</a:t>
            </a:r>
          </a:p>
          <a:p>
            <a:endParaRPr lang="fr-FR" sz="3200" dirty="0" smtClean="0">
              <a:solidFill>
                <a:schemeClr val="tx1"/>
              </a:solidFill>
              <a:cs typeface="Times New Roman" pitchFamily="18" charset="0"/>
            </a:endParaRPr>
          </a:p>
          <a:p>
            <a:r>
              <a:rPr lang="fr-FR" sz="3200" dirty="0" smtClean="0">
                <a:solidFill>
                  <a:schemeClr val="tx1"/>
                </a:solidFill>
                <a:cs typeface="Times New Roman" pitchFamily="18" charset="0"/>
              </a:rPr>
              <a:t>Il est basé sur le principe de </a:t>
            </a:r>
            <a:r>
              <a:rPr lang="fr-FR" sz="3200" b="1" dirty="0" smtClean="0">
                <a:solidFill>
                  <a:srgbClr val="FF0000"/>
                </a:solidFill>
                <a:cs typeface="Times New Roman" pitchFamily="18" charset="0"/>
              </a:rPr>
              <a:t>réutilisation</a:t>
            </a:r>
            <a:r>
              <a:rPr lang="fr-FR" sz="3200" b="1" dirty="0" smtClean="0">
                <a:solidFill>
                  <a:schemeClr val="accent5">
                    <a:lumMod val="50000"/>
                  </a:schemeClr>
                </a:solidFill>
                <a:cs typeface="Times New Roman" pitchFamily="18" charset="0"/>
              </a:rPr>
              <a:t>:  </a:t>
            </a:r>
          </a:p>
          <a:p>
            <a:pPr lvl="1">
              <a:buFont typeface="Wingdings" pitchFamily="2" charset="2"/>
              <a:buChar char="Ø"/>
            </a:pPr>
            <a:r>
              <a:rPr lang="fr-FR" sz="2600" b="1" dirty="0" smtClean="0">
                <a:solidFill>
                  <a:schemeClr val="accent5">
                    <a:lumMod val="50000"/>
                  </a:schemeClr>
                </a:solidFill>
                <a:cs typeface="Times New Roman" pitchFamily="18" charset="0"/>
              </a:rPr>
              <a:t>  </a:t>
            </a:r>
            <a:r>
              <a:rPr lang="fr-FR" sz="2600" dirty="0" smtClean="0">
                <a:solidFill>
                  <a:schemeClr val="tx1"/>
                </a:solidFill>
                <a:cs typeface="Times New Roman" pitchFamily="18" charset="0"/>
              </a:rPr>
              <a:t>Créer une nouvelle classe à partir d’une classe existante.</a:t>
            </a:r>
          </a:p>
          <a:p>
            <a:pPr lvl="1">
              <a:buFont typeface="Wingdings" pitchFamily="2" charset="2"/>
              <a:buChar char="Ø"/>
            </a:pPr>
            <a:r>
              <a:rPr lang="fr-FR" sz="2600" dirty="0" smtClean="0">
                <a:solidFill>
                  <a:schemeClr val="accent5">
                    <a:lumMod val="50000"/>
                  </a:schemeClr>
                </a:solidFill>
                <a:cs typeface="Times New Roman" pitchFamily="18" charset="0"/>
              </a:rPr>
              <a:t> </a:t>
            </a:r>
            <a:r>
              <a:rPr lang="fr-FR" sz="2600" b="1" dirty="0" smtClean="0">
                <a:solidFill>
                  <a:schemeClr val="tx1"/>
                </a:solidFill>
                <a:cs typeface="Times New Roman" pitchFamily="18" charset="0"/>
              </a:rPr>
              <a:t>Ajouter des fonctionnalités</a:t>
            </a:r>
            <a:r>
              <a:rPr lang="fr-FR" sz="2600" dirty="0" smtClean="0">
                <a:solidFill>
                  <a:schemeClr val="tx1"/>
                </a:solidFill>
                <a:cs typeface="Times New Roman" pitchFamily="18" charset="0"/>
              </a:rPr>
              <a:t>  à partir d’une classe existante.</a:t>
            </a:r>
            <a:endParaRPr lang="fr-FR" sz="3200" dirty="0" smtClean="0">
              <a:solidFill>
                <a:schemeClr val="tx1"/>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92604093-7080-4BC3-8958-1CAF00DED5AE}"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Redéfinition des méthodes dans la classe dérivée</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30</a:t>
            </a:fld>
            <a:endParaRPr lang="en-US"/>
          </a:p>
        </p:txBody>
      </p:sp>
      <p:pic>
        <p:nvPicPr>
          <p:cNvPr id="9" name="Image 8" descr="redef1.PNG"/>
          <p:cNvPicPr>
            <a:picLocks noChangeAspect="1"/>
          </p:cNvPicPr>
          <p:nvPr/>
        </p:nvPicPr>
        <p:blipFill>
          <a:blip r:embed="rId3"/>
          <a:stretch>
            <a:fillRect/>
          </a:stretch>
        </p:blipFill>
        <p:spPr>
          <a:xfrm>
            <a:off x="628099" y="2285992"/>
            <a:ext cx="7887801" cy="2357454"/>
          </a:xfrm>
          <a:prstGeom prst="rect">
            <a:avLst/>
          </a:prstGeo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Redéfinition des méthodes dans la classe dérivée</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FF255300-8FBE-4D2E-A7CF-90F9E1E2F2BC}"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31</a:t>
            </a:fld>
            <a:endParaRPr lang="en-US"/>
          </a:p>
        </p:txBody>
      </p:sp>
      <p:pic>
        <p:nvPicPr>
          <p:cNvPr id="9" name="Image 8" descr="affiche3.PNG"/>
          <p:cNvPicPr>
            <a:picLocks noChangeAspect="1"/>
          </p:cNvPicPr>
          <p:nvPr/>
        </p:nvPicPr>
        <p:blipFill>
          <a:blip r:embed="rId3"/>
          <a:stretch>
            <a:fillRect/>
          </a:stretch>
        </p:blipFill>
        <p:spPr>
          <a:xfrm>
            <a:off x="642910" y="1285860"/>
            <a:ext cx="7811591" cy="5029902"/>
          </a:xfrm>
          <a:prstGeom prst="rect">
            <a:avLst/>
          </a:prstGeo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AJUSTEMENT d’accès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3200" dirty="0" smtClean="0"/>
              <a:t>Lors d’un héritage protégé ou privé, nous pouvons spécifier que certains membres de la classe mère conservent leur mode d’accès dans la classe dérivée.</a:t>
            </a:r>
          </a:p>
          <a:p>
            <a:r>
              <a:rPr lang="fr-FR" sz="3200" dirty="0" smtClean="0"/>
              <a:t>Ce mécanisme, appelé déclaration d’accès, ne permet en aucun cas d’augmenter ou de diminuer la visibilité d’un membre de la classe de base.</a:t>
            </a: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5" name="Espace réservé du contenu 4"/>
          <p:cNvSpPr>
            <a:spLocks noGrp="1"/>
          </p:cNvSpPr>
          <p:nvPr>
            <p:ph idx="1"/>
          </p:nvPr>
        </p:nvSpPr>
        <p:spPr/>
        <p:txBody>
          <a:bodyPr>
            <a:normAutofit fontScale="92500" lnSpcReduction="10000"/>
          </a:bodyPr>
          <a:lstStyle/>
          <a:p>
            <a:r>
              <a:rPr lang="fr-FR" sz="2800" dirty="0" smtClean="0"/>
              <a:t>Les constructeurs, constructeur de copie, destructeurs et opérateurs d’affectation ne sont jamais hérités.</a:t>
            </a:r>
          </a:p>
          <a:p>
            <a:endParaRPr lang="fr-FR" sz="2800" dirty="0" smtClean="0">
              <a:solidFill>
                <a:schemeClr val="tx1"/>
              </a:solidFill>
            </a:endParaRPr>
          </a:p>
          <a:p>
            <a:r>
              <a:rPr lang="fr-FR" sz="3000" dirty="0" smtClean="0"/>
              <a:t>Les constructeurs par défaut des classes de bases sont automatiquement appelés avant le constructeur de la classe dérivée.</a:t>
            </a:r>
          </a:p>
          <a:p>
            <a:endParaRPr lang="fr-FR" sz="3000" dirty="0" smtClean="0"/>
          </a:p>
          <a:p>
            <a:r>
              <a:rPr lang="fr-FR" sz="3000" dirty="0" smtClean="0"/>
              <a:t>Pour ne pas appeler les constructeurs par défaut, mais des constructeurs avec des paramètres, vous devez employer une </a:t>
            </a:r>
            <a:r>
              <a:rPr lang="fr-FR" sz="3000" b="1" dirty="0" smtClean="0"/>
              <a:t>liste d’initialisation.</a:t>
            </a: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2800" dirty="0" smtClean="0"/>
              <a:t>Lors de l’instanciation d’une classe dérivée, il faut initialiser:</a:t>
            </a:r>
          </a:p>
          <a:p>
            <a:pPr>
              <a:buFont typeface="Wingdings" pitchFamily="2" charset="2"/>
              <a:buChar char="Ø"/>
            </a:pPr>
            <a:r>
              <a:rPr lang="fr-FR" sz="2800" dirty="0" smtClean="0"/>
              <a:t>Les attributs propres à la classe dérivée.</a:t>
            </a:r>
          </a:p>
          <a:p>
            <a:pPr>
              <a:buFont typeface="Wingdings" pitchFamily="2" charset="2"/>
              <a:buChar char="Ø"/>
            </a:pPr>
            <a:r>
              <a:rPr lang="fr-FR" sz="2800" dirty="0" smtClean="0"/>
              <a:t>Les attributs hérités de la classe mère.</a:t>
            </a:r>
          </a:p>
          <a:p>
            <a:pPr>
              <a:buFont typeface="Wingdings" pitchFamily="2" charset="2"/>
              <a:buChar char="Ø"/>
            </a:pPr>
            <a:endParaRPr lang="fr-FR" sz="2800" dirty="0" smtClean="0"/>
          </a:p>
          <a:p>
            <a:pPr>
              <a:buNone/>
            </a:pPr>
            <a:r>
              <a:rPr lang="fr-FR" sz="2800" dirty="0" smtClean="0"/>
              <a:t>   Mais il ne doit pas être à la charge du concepteur de la classe dérivée de réaliser lui-même l’initialisation des attributs hérités.</a:t>
            </a:r>
          </a:p>
          <a:p>
            <a:endParaRPr lang="fr-FR" sz="2800" dirty="0" smtClean="0">
              <a:solidFill>
                <a:schemeClr val="tx1"/>
              </a:solidFill>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2800" dirty="0" smtClean="0">
                <a:solidFill>
                  <a:schemeClr val="tx1"/>
                </a:solidFill>
              </a:rPr>
              <a:t>L’accès à ces attributs pourrait être interdit! (</a:t>
            </a:r>
            <a:r>
              <a:rPr lang="fr-FR" sz="2800" dirty="0" err="1" smtClean="0">
                <a:solidFill>
                  <a:srgbClr val="FF0000"/>
                </a:solidFill>
              </a:rPr>
              <a:t>private</a:t>
            </a:r>
            <a:r>
              <a:rPr lang="fr-FR" sz="2800" dirty="0" smtClean="0"/>
              <a:t>).</a:t>
            </a:r>
          </a:p>
          <a:p>
            <a:r>
              <a:rPr lang="fr-FR" sz="2800" dirty="0" smtClean="0">
                <a:solidFill>
                  <a:schemeClr val="tx1"/>
                </a:solidFill>
              </a:rPr>
              <a:t>L’initialisation des attributs hérités doit donc se faire au niveau de la classe où ils sont explicitement définis.</a:t>
            </a:r>
          </a:p>
          <a:p>
            <a:r>
              <a:rPr lang="fr-FR" sz="2800" b="1" dirty="0" smtClean="0">
                <a:solidFill>
                  <a:schemeClr val="accent5">
                    <a:lumMod val="75000"/>
                  </a:schemeClr>
                </a:solidFill>
              </a:rPr>
              <a:t>Solution</a:t>
            </a:r>
            <a:r>
              <a:rPr lang="fr-FR" sz="2800" dirty="0" smtClean="0"/>
              <a:t>: L’initialisation des attributs hérités doit se faire en invoquant les constructeurs de la classe mère.</a:t>
            </a:r>
            <a:endParaRPr lang="fr-FR" sz="2800" dirty="0" smtClean="0">
              <a:solidFill>
                <a:schemeClr val="tx1"/>
              </a:solidFill>
            </a:endParaRPr>
          </a:p>
          <a:p>
            <a:pPr>
              <a:buNone/>
            </a:pPr>
            <a:endParaRPr lang="fr-FR" sz="2800" dirty="0" smtClean="0">
              <a:solidFill>
                <a:schemeClr val="tx1"/>
              </a:solidFill>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3200" dirty="0" smtClean="0">
                <a:cs typeface="Times New Roman" pitchFamily="18" charset="0"/>
              </a:rPr>
              <a:t>L’invocation du constructeur de la classe mère se fait au début de la section d’appel aux constructeurs des attributs. </a:t>
            </a:r>
          </a:p>
          <a:p>
            <a:endParaRPr lang="fr-FR" sz="3200" dirty="0" smtClean="0">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36</a:t>
            </a:fld>
            <a:endParaRPr lang="en-US"/>
          </a:p>
        </p:txBody>
      </p:sp>
      <p:pic>
        <p:nvPicPr>
          <p:cNvPr id="9" name="Image 8" descr="syntaxe.PNG"/>
          <p:cNvPicPr>
            <a:picLocks noChangeAspect="1"/>
          </p:cNvPicPr>
          <p:nvPr/>
        </p:nvPicPr>
        <p:blipFill>
          <a:blip r:embed="rId3"/>
          <a:stretch>
            <a:fillRect/>
          </a:stretch>
        </p:blipFill>
        <p:spPr>
          <a:xfrm>
            <a:off x="2500298" y="3571876"/>
            <a:ext cx="4010585" cy="2600688"/>
          </a:xfrm>
          <a:prstGeom prst="rect">
            <a:avLst/>
          </a:prstGeo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3200" dirty="0" smtClean="0">
                <a:cs typeface="Times New Roman" pitchFamily="18" charset="0"/>
              </a:rPr>
              <a:t>Lorsque </a:t>
            </a:r>
            <a:r>
              <a:rPr lang="fr-FR" sz="3200" smtClean="0">
                <a:cs typeface="Times New Roman" pitchFamily="18" charset="0"/>
              </a:rPr>
              <a:t>la classe </a:t>
            </a:r>
            <a:r>
              <a:rPr lang="fr-FR" sz="3200" dirty="0" smtClean="0">
                <a:cs typeface="Times New Roman" pitchFamily="18" charset="0"/>
              </a:rPr>
              <a:t>mère admet un constructeur par défaut, l’invocation explicite de ce constructeur dans la classe dérivée n’est pas obligatoire.</a:t>
            </a:r>
          </a:p>
          <a:p>
            <a:endParaRPr lang="fr-FR" sz="3200" dirty="0" smtClean="0">
              <a:cs typeface="Times New Roman" pitchFamily="18" charset="0"/>
            </a:endParaRPr>
          </a:p>
          <a:p>
            <a:r>
              <a:rPr lang="fr-FR" sz="3200" dirty="0" smtClean="0">
                <a:cs typeface="Times New Roman" pitchFamily="18" charset="0"/>
              </a:rPr>
              <a:t>Le compilateur se charge de réaliser l’invocation du constructeur par défaut. </a:t>
            </a: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3200" dirty="0" smtClean="0">
                <a:cs typeface="Times New Roman" pitchFamily="18" charset="0"/>
              </a:rPr>
              <a:t>Si la classe mère n’admet pas de constructeur par défaut, l’invocation explicite d’un de ses constructeurs est obligatoire dans le constructeur de la classe dérivée.</a:t>
            </a:r>
          </a:p>
          <a:p>
            <a:endParaRPr lang="fr-FR" sz="3200" dirty="0" smtClean="0">
              <a:cs typeface="Times New Roman" pitchFamily="18" charset="0"/>
            </a:endParaRPr>
          </a:p>
          <a:p>
            <a:r>
              <a:rPr lang="fr-FR" sz="3200" dirty="0" smtClean="0">
                <a:latin typeface="Times New Roman" pitchFamily="18" charset="0"/>
                <a:cs typeface="Times New Roman" pitchFamily="18" charset="0"/>
              </a:rPr>
              <a:t>La classe dérivée doit admettre au moins un constructeur explicite.</a:t>
            </a: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pic>
        <p:nvPicPr>
          <p:cNvPr id="9" name="Espace réservé du contenu 8" descr="exemple1heritage.PNG"/>
          <p:cNvPicPr>
            <a:picLocks noGrp="1" noChangeAspect="1"/>
          </p:cNvPicPr>
          <p:nvPr>
            <p:ph idx="1"/>
          </p:nvPr>
        </p:nvPicPr>
        <p:blipFill>
          <a:blip r:embed="rId3"/>
          <a:stretch>
            <a:fillRect/>
          </a:stretch>
        </p:blipFill>
        <p:spPr>
          <a:xfrm>
            <a:off x="1357290" y="1857364"/>
            <a:ext cx="5853573" cy="4389437"/>
          </a:xfrm>
        </p:spPr>
      </p:pic>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Généralités</a:t>
            </a:r>
            <a:endParaRPr lang="fr-FR" sz="4000" b="1" dirty="0">
              <a:solidFill>
                <a:schemeClr val="accent1"/>
              </a:solidFill>
            </a:endParaRPr>
          </a:p>
        </p:txBody>
      </p:sp>
      <p:sp>
        <p:nvSpPr>
          <p:cNvPr id="5" name="Espace réservé du contenu 4"/>
          <p:cNvSpPr>
            <a:spLocks noGrp="1"/>
          </p:cNvSpPr>
          <p:nvPr>
            <p:ph idx="1"/>
          </p:nvPr>
        </p:nvSpPr>
        <p:spPr>
          <a:xfrm>
            <a:off x="457200" y="1609416"/>
            <a:ext cx="7543824" cy="4846320"/>
          </a:xfrm>
        </p:spPr>
        <p:txBody>
          <a:bodyPr>
            <a:normAutofit/>
          </a:bodyPr>
          <a:lstStyle/>
          <a:p>
            <a:pPr algn="ctr">
              <a:buNone/>
            </a:pPr>
            <a:endParaRPr lang="fr-FR" sz="6600" b="1" dirty="0" smtClean="0"/>
          </a:p>
          <a:p>
            <a:pPr algn="ctr">
              <a:buNone/>
            </a:pPr>
            <a:r>
              <a:rPr lang="fr-FR" sz="6600" b="1" dirty="0" smtClean="0"/>
              <a:t>"Il est plus facile de modifier que de réinventer"</a:t>
            </a:r>
            <a:endParaRPr lang="fr-FR" sz="66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92604093-7080-4BC3-8958-1CAF00DED5AE}"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40</a:t>
            </a:fld>
            <a:endParaRPr lang="en-US"/>
          </a:p>
        </p:txBody>
      </p:sp>
      <p:pic>
        <p:nvPicPr>
          <p:cNvPr id="11" name="Espace réservé du contenu 10" descr="exemple2.PNG"/>
          <p:cNvPicPr>
            <a:picLocks noGrp="1" noChangeAspect="1"/>
          </p:cNvPicPr>
          <p:nvPr>
            <p:ph idx="1"/>
          </p:nvPr>
        </p:nvPicPr>
        <p:blipFill>
          <a:blip r:embed="rId3"/>
          <a:stretch>
            <a:fillRect/>
          </a:stretch>
        </p:blipFill>
        <p:spPr>
          <a:xfrm>
            <a:off x="1714480" y="1857364"/>
            <a:ext cx="5725422" cy="4389437"/>
          </a:xfr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41</a:t>
            </a:fld>
            <a:endParaRPr lang="en-US"/>
          </a:p>
        </p:txBody>
      </p:sp>
      <p:pic>
        <p:nvPicPr>
          <p:cNvPr id="10" name="Espace réservé du contenu 9" descr="exemple3.PNG"/>
          <p:cNvPicPr>
            <a:picLocks noGrp="1" noChangeAspect="1"/>
          </p:cNvPicPr>
          <p:nvPr>
            <p:ph idx="1"/>
          </p:nvPr>
        </p:nvPicPr>
        <p:blipFill>
          <a:blip r:embed="rId3"/>
          <a:stretch>
            <a:fillRect/>
          </a:stretch>
        </p:blipFill>
        <p:spPr>
          <a:xfrm>
            <a:off x="1000100" y="1785927"/>
            <a:ext cx="5941862" cy="4538674"/>
          </a:xfr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42</a:t>
            </a:fld>
            <a:endParaRPr lang="en-US"/>
          </a:p>
        </p:txBody>
      </p:sp>
      <p:pic>
        <p:nvPicPr>
          <p:cNvPr id="11" name="Espace réservé du contenu 10" descr="exemple4.PNG"/>
          <p:cNvPicPr>
            <a:picLocks noGrp="1" noChangeAspect="1"/>
          </p:cNvPicPr>
          <p:nvPr>
            <p:ph idx="1"/>
          </p:nvPr>
        </p:nvPicPr>
        <p:blipFill>
          <a:blip r:embed="rId3"/>
          <a:stretch>
            <a:fillRect/>
          </a:stretch>
        </p:blipFill>
        <p:spPr>
          <a:xfrm>
            <a:off x="1071538" y="1643050"/>
            <a:ext cx="5857916" cy="4603751"/>
          </a:xfr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43</a:t>
            </a:fld>
            <a:endParaRPr lang="en-US"/>
          </a:p>
        </p:txBody>
      </p:sp>
      <p:pic>
        <p:nvPicPr>
          <p:cNvPr id="10" name="Espace réservé du contenu 9" descr="exemple5.PNG"/>
          <p:cNvPicPr>
            <a:picLocks noGrp="1" noChangeAspect="1"/>
          </p:cNvPicPr>
          <p:nvPr>
            <p:ph idx="1"/>
          </p:nvPr>
        </p:nvPicPr>
        <p:blipFill>
          <a:blip r:embed="rId3"/>
          <a:stretch>
            <a:fillRect/>
          </a:stretch>
        </p:blipFill>
        <p:spPr>
          <a:xfrm>
            <a:off x="1500166" y="1935163"/>
            <a:ext cx="5359187" cy="4389437"/>
          </a:xfr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3200" dirty="0" smtClean="0"/>
              <a:t>L’appel des destructeurs se fera dans l’ordre inverse des constructeurs.</a:t>
            </a:r>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des constructeurs/destructeurs</a:t>
            </a:r>
            <a:endParaRPr lang="fr-FR" sz="4000" b="1" dirty="0">
              <a:solidFill>
                <a:schemeClr val="accent1"/>
              </a:solidFill>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45</a:t>
            </a:fld>
            <a:endParaRPr lang="en-US"/>
          </a:p>
        </p:txBody>
      </p:sp>
      <p:sp>
        <p:nvSpPr>
          <p:cNvPr id="10" name="Ellipse 9"/>
          <p:cNvSpPr/>
          <p:nvPr/>
        </p:nvSpPr>
        <p:spPr>
          <a:xfrm flipH="1" flipV="1">
            <a:off x="2214546" y="4929198"/>
            <a:ext cx="214315"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pic>
        <p:nvPicPr>
          <p:cNvPr id="12" name="Espace réservé du contenu 11" descr="destructeur.PNG"/>
          <p:cNvPicPr>
            <a:picLocks noGrp="1" noChangeAspect="1"/>
          </p:cNvPicPr>
          <p:nvPr>
            <p:ph idx="1"/>
          </p:nvPr>
        </p:nvPicPr>
        <p:blipFill>
          <a:blip r:embed="rId3"/>
          <a:stretch>
            <a:fillRect/>
          </a:stretch>
        </p:blipFill>
        <p:spPr>
          <a:xfrm>
            <a:off x="739487" y="1935163"/>
            <a:ext cx="7665026" cy="4389437"/>
          </a:xfr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et amitié</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pPr>
              <a:buNone/>
            </a:pPr>
            <a:r>
              <a:rPr lang="fr-FR" sz="3200" dirty="0" smtClean="0"/>
              <a:t>  L’amitié pour une classe s’hérite, mais uniquement sur les membres de la classe hérités, elle ne se propage pas aux nouveaux membres de la classe dérivée et ne s’étend pas aux générations suivantes.</a:t>
            </a: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et amitié- Exemple</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47</a:t>
            </a:fld>
            <a:endParaRPr lang="en-US"/>
          </a:p>
        </p:txBody>
      </p:sp>
      <p:pic>
        <p:nvPicPr>
          <p:cNvPr id="9" name="Image 8" descr="ex.PNG"/>
          <p:cNvPicPr>
            <a:picLocks noChangeAspect="1"/>
          </p:cNvPicPr>
          <p:nvPr/>
        </p:nvPicPr>
        <p:blipFill>
          <a:blip r:embed="rId3"/>
          <a:stretch>
            <a:fillRect/>
          </a:stretch>
        </p:blipFill>
        <p:spPr>
          <a:xfrm>
            <a:off x="1218732" y="1285860"/>
            <a:ext cx="6706536" cy="5243960"/>
          </a:xfrm>
          <a:prstGeom prst="rect">
            <a:avLst/>
          </a:prstGeo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dirty="0" smtClean="0">
                <a:solidFill>
                  <a:schemeClr val="accent1"/>
                </a:solidFill>
              </a:rPr>
              <a:t>Héritage et amitié</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3200" dirty="0" smtClean="0"/>
              <a:t>  L’amitié pour une fonction ne s’hérite pas.</a:t>
            </a:r>
          </a:p>
          <a:p>
            <a:pPr>
              <a:buNone/>
            </a:pPr>
            <a:endParaRPr lang="fr-FR" sz="3200" dirty="0" smtClean="0"/>
          </a:p>
          <a:p>
            <a:pPr>
              <a:buNone/>
            </a:pPr>
            <a:endParaRPr lang="fr-FR" sz="3200" dirty="0" smtClean="0"/>
          </a:p>
          <a:p>
            <a:r>
              <a:rPr lang="fr-FR" sz="3200" dirty="0" smtClean="0"/>
              <a:t>A chaque dérivation, vous devez redéfinir les relations d’amitié avec les fonctions.</a:t>
            </a: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33B507E6-C3D0-4A3D-B3FD-A15D8F7463E7}"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1"/>
            <a:ext cx="7772400" cy="3047999"/>
          </a:xfrm>
        </p:spPr>
        <p:txBody>
          <a:bodyPr/>
          <a:lstStyle/>
          <a:p>
            <a:r>
              <a:rPr lang="fr-FR" sz="8800" dirty="0" smtClean="0">
                <a:solidFill>
                  <a:schemeClr val="tx1">
                    <a:lumMod val="85000"/>
                    <a:lumOff val="15000"/>
                  </a:schemeClr>
                </a:solidFill>
              </a:rPr>
              <a:t>Merci!</a:t>
            </a:r>
            <a:endParaRPr lang="fr-FR" sz="8800" dirty="0">
              <a:solidFill>
                <a:schemeClr val="tx1">
                  <a:lumMod val="85000"/>
                  <a:lumOff val="15000"/>
                </a:schemeClr>
              </a:solidFill>
            </a:endParaRPr>
          </a:p>
        </p:txBody>
      </p:sp>
      <p:sp>
        <p:nvSpPr>
          <p:cNvPr id="5" name="Subtitle 4"/>
          <p:cNvSpPr>
            <a:spLocks noGrp="1"/>
          </p:cNvSpPr>
          <p:nvPr>
            <p:ph type="subTitle" idx="1"/>
          </p:nvPr>
        </p:nvSpPr>
        <p:spPr>
          <a:xfrm>
            <a:off x="1357290" y="4786322"/>
            <a:ext cx="6400800" cy="1905000"/>
          </a:xfrm>
        </p:spPr>
        <p:txBody>
          <a:bodyPr>
            <a:normAutofit/>
          </a:bodyPr>
          <a:lstStyle/>
          <a:p>
            <a:pPr algn="l"/>
            <a:r>
              <a:rPr lang="en-US" sz="2800" dirty="0" err="1" smtClean="0">
                <a:solidFill>
                  <a:schemeClr val="tx1"/>
                </a:solidFill>
              </a:rPr>
              <a:t>Zineb</a:t>
            </a:r>
            <a:r>
              <a:rPr lang="en-US" sz="2800" dirty="0" smtClean="0">
                <a:solidFill>
                  <a:schemeClr val="tx1"/>
                </a:solidFill>
              </a:rPr>
              <a:t> </a:t>
            </a:r>
            <a:r>
              <a:rPr lang="en-US" sz="2800" dirty="0" err="1" smtClean="0">
                <a:solidFill>
                  <a:schemeClr val="tx1"/>
                </a:solidFill>
              </a:rPr>
              <a:t>Dafir</a:t>
            </a:r>
            <a:endParaRPr lang="en-US" sz="2800" dirty="0" smtClean="0">
              <a:solidFill>
                <a:schemeClr val="tx1"/>
              </a:solidFill>
            </a:endParaRPr>
          </a:p>
          <a:p>
            <a:pPr algn="l"/>
            <a:r>
              <a:rPr lang="en-US" dirty="0" smtClean="0">
                <a:solidFill>
                  <a:schemeClr val="tx1"/>
                </a:solidFill>
              </a:rPr>
              <a:t>Zineb.dafir@um5s.ac.net</a:t>
            </a:r>
            <a:endParaRPr lang="en-US" dirty="0">
              <a:solidFill>
                <a:schemeClr val="tx1"/>
              </a:solidFill>
            </a:endParaRPr>
          </a:p>
          <a:p>
            <a:endParaRPr lang="fr-FR" dirty="0"/>
          </a:p>
        </p:txBody>
      </p:sp>
      <p:sp>
        <p:nvSpPr>
          <p:cNvPr id="6" name="Espace réservé de la date 5"/>
          <p:cNvSpPr>
            <a:spLocks noGrp="1"/>
          </p:cNvSpPr>
          <p:nvPr>
            <p:ph type="dt" sz="half" idx="10"/>
          </p:nvPr>
        </p:nvSpPr>
        <p:spPr/>
        <p:txBody>
          <a:bodyPr/>
          <a:lstStyle/>
          <a:p>
            <a:fld id="{5308606F-EF14-4657-B555-A3D9B80D6CE0}"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 xmlns:p14="http://schemas.microsoft.com/office/powerpoint/2010/main" val="1789194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Généralités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r>
              <a:rPr lang="fr-FR" sz="3200" dirty="0" smtClean="0">
                <a:solidFill>
                  <a:schemeClr val="tx1"/>
                </a:solidFill>
              </a:rPr>
              <a:t>L'héritage peut être </a:t>
            </a:r>
            <a:r>
              <a:rPr lang="fr-FR" sz="3200" b="1" dirty="0" smtClean="0">
                <a:solidFill>
                  <a:schemeClr val="tx1"/>
                </a:solidFill>
              </a:rPr>
              <a:t>simple</a:t>
            </a:r>
            <a:r>
              <a:rPr lang="fr-FR" sz="3200" dirty="0" smtClean="0">
                <a:solidFill>
                  <a:schemeClr val="tx1"/>
                </a:solidFill>
              </a:rPr>
              <a:t> ou </a:t>
            </a:r>
            <a:r>
              <a:rPr lang="fr-FR" sz="3200" b="1" dirty="0" smtClean="0">
                <a:solidFill>
                  <a:schemeClr val="tx1"/>
                </a:solidFill>
              </a:rPr>
              <a:t>multiple</a:t>
            </a:r>
            <a:r>
              <a:rPr lang="fr-FR" sz="3200" dirty="0" smtClean="0">
                <a:solidFill>
                  <a:schemeClr val="tx1"/>
                </a:solidFill>
              </a:rPr>
              <a:t>.</a:t>
            </a:r>
          </a:p>
          <a:p>
            <a:endParaRPr lang="fr-FR" sz="3200" dirty="0" smtClean="0"/>
          </a:p>
          <a:p>
            <a:endParaRPr lang="fr-FR" sz="3200" dirty="0" smtClean="0">
              <a:solidFill>
                <a:schemeClr val="tx1"/>
              </a:solidFill>
            </a:endParaRPr>
          </a:p>
          <a:p>
            <a:r>
              <a:rPr lang="fr-FR" sz="3200" dirty="0" smtClean="0">
                <a:solidFill>
                  <a:schemeClr val="tx1"/>
                </a:solidFill>
              </a:rPr>
              <a:t>L'héritage est mis en œuvre par la construction de classes dérivées.</a:t>
            </a: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92604093-7080-4BC3-8958-1CAF00DED5AE}"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Généralités</a:t>
            </a:r>
            <a:endParaRPr lang="fr-FR" sz="4000" b="1" dirty="0">
              <a:solidFill>
                <a:schemeClr val="accent1"/>
              </a:solidFill>
            </a:endParaRPr>
          </a:p>
        </p:txBody>
      </p:sp>
      <p:sp>
        <p:nvSpPr>
          <p:cNvPr id="5" name="Espace réservé du contenu 4"/>
          <p:cNvSpPr>
            <a:spLocks noGrp="1"/>
          </p:cNvSpPr>
          <p:nvPr>
            <p:ph idx="1"/>
          </p:nvPr>
        </p:nvSpPr>
        <p:spPr>
          <a:xfrm>
            <a:off x="457200" y="3714752"/>
            <a:ext cx="8229600" cy="2411411"/>
          </a:xfrm>
        </p:spPr>
        <p:txBody>
          <a:bodyPr>
            <a:normAutofit/>
          </a:bodyPr>
          <a:lstStyle/>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9" name="Espace réservé de la date 8"/>
          <p:cNvSpPr>
            <a:spLocks noGrp="1"/>
          </p:cNvSpPr>
          <p:nvPr>
            <p:ph type="dt" sz="half" idx="10"/>
          </p:nvPr>
        </p:nvSpPr>
        <p:spPr/>
        <p:txBody>
          <a:bodyPr/>
          <a:lstStyle/>
          <a:p>
            <a:fld id="{2B27A623-8D50-4C90-9811-6040D4D3BE75}" type="datetime1">
              <a:rPr lang="fr-FR" smtClean="0"/>
              <a:pPr/>
              <a:t>10/01/2023</a:t>
            </a:fld>
            <a:endParaRPr lang="en-US"/>
          </a:p>
        </p:txBody>
      </p:sp>
      <p:sp>
        <p:nvSpPr>
          <p:cNvPr id="10" name="Espace réservé du pied de page 9"/>
          <p:cNvSpPr>
            <a:spLocks noGrp="1"/>
          </p:cNvSpPr>
          <p:nvPr>
            <p:ph type="ftr" sz="quarter" idx="11"/>
          </p:nvPr>
        </p:nvSpPr>
        <p:spPr/>
        <p:txBody>
          <a:bodyPr/>
          <a:lstStyle/>
          <a:p>
            <a:r>
              <a:rPr lang="en-US" smtClean="0"/>
              <a:t>Z.Dafir@emsi.ma</a:t>
            </a:r>
            <a:endParaRPr lang="en-US"/>
          </a:p>
        </p:txBody>
      </p:sp>
      <p:sp>
        <p:nvSpPr>
          <p:cNvPr id="11" name="Espace réservé du numéro de diapositive 10"/>
          <p:cNvSpPr>
            <a:spLocks noGrp="1"/>
          </p:cNvSpPr>
          <p:nvPr>
            <p:ph type="sldNum" sz="quarter" idx="12"/>
          </p:nvPr>
        </p:nvSpPr>
        <p:spPr/>
        <p:txBody>
          <a:bodyPr/>
          <a:lstStyle/>
          <a:p>
            <a:fld id="{B6F15528-21DE-4FAA-801E-634DDDAF4B2B}" type="slidenum">
              <a:rPr lang="en-US" smtClean="0"/>
              <a:pPr/>
              <a:t>6</a:t>
            </a:fld>
            <a:endParaRPr lang="en-US"/>
          </a:p>
        </p:txBody>
      </p:sp>
      <p:sp>
        <p:nvSpPr>
          <p:cNvPr id="7" name="Rectangle 6"/>
          <p:cNvSpPr/>
          <p:nvPr/>
        </p:nvSpPr>
        <p:spPr>
          <a:xfrm>
            <a:off x="3357554" y="2000240"/>
            <a:ext cx="2000264" cy="8572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2400" b="1" dirty="0" smtClean="0"/>
              <a:t>Classe A </a:t>
            </a:r>
            <a:endParaRPr lang="fr-FR" sz="2400" b="1" dirty="0"/>
          </a:p>
        </p:txBody>
      </p:sp>
      <p:sp>
        <p:nvSpPr>
          <p:cNvPr id="8" name="Rectangle 7"/>
          <p:cNvSpPr/>
          <p:nvPr/>
        </p:nvSpPr>
        <p:spPr>
          <a:xfrm>
            <a:off x="3428992" y="3929066"/>
            <a:ext cx="2000264" cy="7858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400" b="1" dirty="0" smtClean="0"/>
              <a:t>Classe B</a:t>
            </a:r>
            <a:endParaRPr lang="fr-FR" sz="2400" b="1" dirty="0"/>
          </a:p>
        </p:txBody>
      </p:sp>
      <p:sp>
        <p:nvSpPr>
          <p:cNvPr id="12" name="Flèche vers le haut 11"/>
          <p:cNvSpPr/>
          <p:nvPr/>
        </p:nvSpPr>
        <p:spPr>
          <a:xfrm>
            <a:off x="4214810" y="2857496"/>
            <a:ext cx="357190" cy="107157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2000"/>
                                        <p:tgtEl>
                                          <p:spTgt spid="8">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20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nimBg="1"/>
      <p:bldP spid="8" grpId="0" uiExpand="1" build="allAtOnce"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Généralités</a:t>
            </a:r>
            <a:endParaRPr lang="fr-FR" sz="4000" b="1" dirty="0">
              <a:solidFill>
                <a:schemeClr val="accent1"/>
              </a:solidFill>
            </a:endParaRPr>
          </a:p>
        </p:txBody>
      </p:sp>
      <p:sp>
        <p:nvSpPr>
          <p:cNvPr id="5" name="Espace réservé du contenu 4"/>
          <p:cNvSpPr>
            <a:spLocks noGrp="1"/>
          </p:cNvSpPr>
          <p:nvPr>
            <p:ph idx="1"/>
          </p:nvPr>
        </p:nvSpPr>
        <p:spPr>
          <a:xfrm>
            <a:off x="457200" y="3714752"/>
            <a:ext cx="8229600" cy="2411411"/>
          </a:xfrm>
        </p:spPr>
        <p:txBody>
          <a:bodyPr>
            <a:normAutofit/>
          </a:bodyPr>
          <a:lstStyle/>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12" name="Espace réservé de la date 11"/>
          <p:cNvSpPr>
            <a:spLocks noGrp="1"/>
          </p:cNvSpPr>
          <p:nvPr>
            <p:ph type="dt" sz="half" idx="10"/>
          </p:nvPr>
        </p:nvSpPr>
        <p:spPr/>
        <p:txBody>
          <a:bodyPr/>
          <a:lstStyle/>
          <a:p>
            <a:fld id="{F9A91313-34CC-4815-9506-32E676FD56BC}" type="datetime1">
              <a:rPr lang="fr-FR" smtClean="0"/>
              <a:pPr/>
              <a:t>10/01/2023</a:t>
            </a:fld>
            <a:endParaRPr lang="en-US"/>
          </a:p>
        </p:txBody>
      </p:sp>
      <p:sp>
        <p:nvSpPr>
          <p:cNvPr id="13" name="Espace réservé du pied de page 12"/>
          <p:cNvSpPr>
            <a:spLocks noGrp="1"/>
          </p:cNvSpPr>
          <p:nvPr>
            <p:ph type="ftr" sz="quarter" idx="11"/>
          </p:nvPr>
        </p:nvSpPr>
        <p:spPr/>
        <p:txBody>
          <a:bodyPr/>
          <a:lstStyle/>
          <a:p>
            <a:r>
              <a:rPr lang="en-US" smtClean="0"/>
              <a:t>Z.Dafir@emsi.ma</a:t>
            </a:r>
            <a:endParaRPr lang="en-US"/>
          </a:p>
        </p:txBody>
      </p:sp>
      <p:sp>
        <p:nvSpPr>
          <p:cNvPr id="14" name="Espace réservé du numéro de diapositive 13"/>
          <p:cNvSpPr>
            <a:spLocks noGrp="1"/>
          </p:cNvSpPr>
          <p:nvPr>
            <p:ph type="sldNum" sz="quarter" idx="12"/>
          </p:nvPr>
        </p:nvSpPr>
        <p:spPr/>
        <p:txBody>
          <a:bodyPr/>
          <a:lstStyle/>
          <a:p>
            <a:fld id="{B6F15528-21DE-4FAA-801E-634DDDAF4B2B}" type="slidenum">
              <a:rPr lang="en-US" smtClean="0"/>
              <a:pPr/>
              <a:t>7</a:t>
            </a:fld>
            <a:endParaRPr lang="en-US"/>
          </a:p>
        </p:txBody>
      </p:sp>
      <p:sp>
        <p:nvSpPr>
          <p:cNvPr id="7" name="Rectangle 6"/>
          <p:cNvSpPr/>
          <p:nvPr/>
        </p:nvSpPr>
        <p:spPr>
          <a:xfrm>
            <a:off x="1714480" y="2000240"/>
            <a:ext cx="2000264" cy="8572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2400" b="1" dirty="0" smtClean="0"/>
              <a:t>Classe A </a:t>
            </a:r>
            <a:endParaRPr lang="fr-FR" sz="2400" b="1" dirty="0"/>
          </a:p>
        </p:txBody>
      </p:sp>
      <p:sp>
        <p:nvSpPr>
          <p:cNvPr id="8" name="Rectangle 7"/>
          <p:cNvSpPr/>
          <p:nvPr/>
        </p:nvSpPr>
        <p:spPr>
          <a:xfrm>
            <a:off x="4786314" y="2000240"/>
            <a:ext cx="2000264" cy="7858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400" b="1" dirty="0" smtClean="0"/>
              <a:t>Classe B</a:t>
            </a:r>
            <a:endParaRPr lang="fr-FR" sz="2400" b="1" dirty="0"/>
          </a:p>
        </p:txBody>
      </p:sp>
      <p:sp>
        <p:nvSpPr>
          <p:cNvPr id="9" name="ZoneTexte 8"/>
          <p:cNvSpPr txBox="1"/>
          <p:nvPr/>
        </p:nvSpPr>
        <p:spPr>
          <a:xfrm>
            <a:off x="1928794" y="3143248"/>
            <a:ext cx="1643074" cy="369332"/>
          </a:xfrm>
          <a:prstGeom prst="rect">
            <a:avLst/>
          </a:prstGeom>
          <a:noFill/>
        </p:spPr>
        <p:txBody>
          <a:bodyPr wrap="square" rtlCol="0">
            <a:spAutoFit/>
          </a:bodyPr>
          <a:lstStyle/>
          <a:p>
            <a:pPr algn="ctr"/>
            <a:r>
              <a:rPr lang="fr-FR" b="1" dirty="0" smtClean="0"/>
              <a:t>Classe de base </a:t>
            </a:r>
            <a:endParaRPr lang="fr-FR" b="1" dirty="0"/>
          </a:p>
        </p:txBody>
      </p:sp>
      <p:sp>
        <p:nvSpPr>
          <p:cNvPr id="10" name="ZoneTexte 9"/>
          <p:cNvSpPr txBox="1"/>
          <p:nvPr/>
        </p:nvSpPr>
        <p:spPr>
          <a:xfrm>
            <a:off x="5000628" y="3143248"/>
            <a:ext cx="1643074" cy="369332"/>
          </a:xfrm>
          <a:prstGeom prst="rect">
            <a:avLst/>
          </a:prstGeom>
          <a:noFill/>
        </p:spPr>
        <p:txBody>
          <a:bodyPr wrap="square" rtlCol="0">
            <a:spAutoFit/>
          </a:bodyPr>
          <a:lstStyle/>
          <a:p>
            <a:pPr algn="ctr"/>
            <a:r>
              <a:rPr lang="fr-FR" b="1" dirty="0" smtClean="0"/>
              <a:t>Classe Dérivée </a:t>
            </a:r>
            <a:endParaRPr lang="fr-FR" b="1" dirty="0"/>
          </a:p>
        </p:txBody>
      </p:sp>
      <p:sp>
        <p:nvSpPr>
          <p:cNvPr id="11" name="ZoneTexte 10"/>
          <p:cNvSpPr txBox="1"/>
          <p:nvPr/>
        </p:nvSpPr>
        <p:spPr>
          <a:xfrm>
            <a:off x="357158" y="3786190"/>
            <a:ext cx="8001056" cy="2308324"/>
          </a:xfrm>
          <a:prstGeom prst="rect">
            <a:avLst/>
          </a:prstGeom>
          <a:noFill/>
        </p:spPr>
        <p:txBody>
          <a:bodyPr wrap="square" rtlCol="0">
            <a:spAutoFit/>
          </a:bodyPr>
          <a:lstStyle/>
          <a:p>
            <a:pPr>
              <a:buFont typeface="Wingdings" pitchFamily="2" charset="2"/>
              <a:buChar char="Ø"/>
            </a:pPr>
            <a:r>
              <a:rPr lang="fr-FR" sz="2400" b="1" dirty="0" smtClean="0"/>
              <a:t>A</a:t>
            </a:r>
            <a:r>
              <a:rPr lang="fr-FR" sz="2400" dirty="0" smtClean="0"/>
              <a:t> est la classe de </a:t>
            </a:r>
            <a:r>
              <a:rPr lang="fr-FR" sz="2400" b="1" dirty="0" smtClean="0"/>
              <a:t>base </a:t>
            </a:r>
            <a:r>
              <a:rPr lang="fr-FR" sz="2400" dirty="0" smtClean="0"/>
              <a:t>ou</a:t>
            </a:r>
            <a:r>
              <a:rPr lang="fr-FR" sz="2400" b="1" dirty="0" smtClean="0"/>
              <a:t> classe mère </a:t>
            </a:r>
            <a:r>
              <a:rPr lang="fr-FR" sz="2400" dirty="0" smtClean="0"/>
              <a:t>ou</a:t>
            </a:r>
            <a:r>
              <a:rPr lang="fr-FR" sz="2400" b="1" dirty="0" smtClean="0"/>
              <a:t> </a:t>
            </a:r>
            <a:r>
              <a:rPr lang="fr-FR" sz="2400" b="1" dirty="0" err="1" smtClean="0"/>
              <a:t>super-classe</a:t>
            </a:r>
            <a:r>
              <a:rPr lang="fr-FR" sz="2400" b="1" dirty="0" smtClean="0"/>
              <a:t>.</a:t>
            </a:r>
            <a:endParaRPr lang="fr-FR" sz="2400" dirty="0" smtClean="0"/>
          </a:p>
          <a:p>
            <a:endParaRPr lang="fr-FR" sz="2400" dirty="0" smtClean="0"/>
          </a:p>
          <a:p>
            <a:pPr>
              <a:buFont typeface="Wingdings" pitchFamily="2" charset="2"/>
              <a:buChar char="Ø"/>
            </a:pPr>
            <a:r>
              <a:rPr lang="fr-FR" sz="2400" b="1" dirty="0" smtClean="0"/>
              <a:t>B</a:t>
            </a:r>
            <a:r>
              <a:rPr lang="fr-FR" sz="2400" dirty="0" smtClean="0"/>
              <a:t> est la nouvelle classe qui hérite de la classe existante </a:t>
            </a:r>
            <a:r>
              <a:rPr lang="fr-FR" sz="2400" b="1" dirty="0" smtClean="0"/>
              <a:t>A.[ Classe fille ou classe dérivée ou sous-classe].</a:t>
            </a:r>
            <a:endParaRPr lang="fr-FR" dirty="0"/>
          </a:p>
        </p:txBody>
      </p:sp>
      <p:pic>
        <p:nvPicPr>
          <p:cNvPr id="15" name="Image 14" descr="capture1.PNG"/>
          <p:cNvPicPr>
            <a:picLocks noChangeAspect="1"/>
          </p:cNvPicPr>
          <p:nvPr/>
        </p:nvPicPr>
        <p:blipFill>
          <a:blip r:embed="rId3"/>
          <a:stretch>
            <a:fillRect/>
          </a:stretch>
        </p:blipFill>
        <p:spPr>
          <a:xfrm>
            <a:off x="7162599" y="571480"/>
            <a:ext cx="1981401" cy="2243375"/>
          </a:xfrm>
          <a:prstGeom prst="rect">
            <a:avLst/>
          </a:prstGeom>
        </p:spPr>
      </p:pic>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err="1" smtClean="0">
                <a:solidFill>
                  <a:schemeClr val="accent1"/>
                </a:solidFill>
              </a:rPr>
              <a:t>Génralités</a:t>
            </a:r>
            <a:endParaRPr lang="fr-FR" sz="4000" b="1" dirty="0">
              <a:solidFill>
                <a:schemeClr val="accent1"/>
              </a:solidFill>
            </a:endParaRPr>
          </a:p>
        </p:txBody>
      </p:sp>
      <p:sp>
        <p:nvSpPr>
          <p:cNvPr id="5" name="Espace réservé du contenu 4"/>
          <p:cNvSpPr>
            <a:spLocks noGrp="1"/>
          </p:cNvSpPr>
          <p:nvPr>
            <p:ph idx="1"/>
          </p:nvPr>
        </p:nvSpPr>
        <p:spPr/>
        <p:txBody>
          <a:bodyPr>
            <a:normAutofit/>
          </a:bodyPr>
          <a:lstStyle/>
          <a:p>
            <a:pPr>
              <a:buNone/>
            </a:pPr>
            <a:endParaRPr lang="fr-FR" sz="3200" dirty="0" smtClean="0">
              <a:solidFill>
                <a:schemeClr val="accent5">
                  <a:lumMod val="50000"/>
                </a:schemeClr>
              </a:solidFill>
              <a:cs typeface="Times New Roman" pitchFamily="18" charset="0"/>
            </a:endParaRPr>
          </a:p>
          <a:p>
            <a:r>
              <a:rPr lang="fr-FR" sz="3200" dirty="0" smtClean="0">
                <a:solidFill>
                  <a:schemeClr val="accent5">
                    <a:lumMod val="50000"/>
                  </a:schemeClr>
                </a:solidFill>
                <a:cs typeface="Times New Roman" pitchFamily="18" charset="0"/>
              </a:rPr>
              <a:t>L'héritage représente la relation </a:t>
            </a:r>
            <a:r>
              <a:rPr lang="fr-FR" sz="3200" b="1" dirty="0" smtClean="0">
                <a:solidFill>
                  <a:schemeClr val="accent5">
                    <a:lumMod val="50000"/>
                  </a:schemeClr>
                </a:solidFill>
                <a:cs typeface="Times New Roman" pitchFamily="18" charset="0"/>
              </a:rPr>
              <a:t>EST-UN:</a:t>
            </a:r>
            <a:endParaRPr lang="fr-FR" sz="3200" dirty="0" smtClean="0">
              <a:solidFill>
                <a:schemeClr val="accent5">
                  <a:lumMod val="50000"/>
                </a:schemeClr>
              </a:solidFill>
              <a:cs typeface="Times New Roman" pitchFamily="18" charset="0"/>
            </a:endParaRPr>
          </a:p>
          <a:p>
            <a:pPr>
              <a:buNone/>
            </a:pPr>
            <a:endParaRPr lang="fr-FR" sz="3200" b="1" dirty="0" smtClean="0">
              <a:solidFill>
                <a:schemeClr val="accent5">
                  <a:lumMod val="50000"/>
                </a:schemeClr>
              </a:solidFill>
              <a:cs typeface="Times New Roman" pitchFamily="18" charset="0"/>
            </a:endParaRPr>
          </a:p>
          <a:p>
            <a:pPr lvl="1">
              <a:buFont typeface="Wingdings" pitchFamily="2" charset="2"/>
              <a:buChar char="Ø"/>
            </a:pPr>
            <a:r>
              <a:rPr lang="fr-FR" sz="2600" b="1" dirty="0" smtClean="0">
                <a:solidFill>
                  <a:schemeClr val="accent5">
                    <a:lumMod val="50000"/>
                  </a:schemeClr>
                </a:solidFill>
                <a:cs typeface="Times New Roman" pitchFamily="18" charset="0"/>
              </a:rPr>
              <a:t> </a:t>
            </a:r>
            <a:r>
              <a:rPr lang="fr-FR" sz="2800" dirty="0" smtClean="0">
                <a:solidFill>
                  <a:schemeClr val="tx1"/>
                </a:solidFill>
              </a:rPr>
              <a:t>Un </a:t>
            </a:r>
            <a:r>
              <a:rPr lang="fr-FR" sz="2800" b="1" dirty="0" smtClean="0">
                <a:solidFill>
                  <a:schemeClr val="tx1"/>
                </a:solidFill>
              </a:rPr>
              <a:t>chat</a:t>
            </a:r>
            <a:r>
              <a:rPr lang="fr-FR" sz="2800" dirty="0" smtClean="0">
                <a:solidFill>
                  <a:schemeClr val="tx1"/>
                </a:solidFill>
              </a:rPr>
              <a:t> est un </a:t>
            </a:r>
            <a:r>
              <a:rPr lang="fr-FR" sz="2800" b="1" dirty="0" smtClean="0">
                <a:solidFill>
                  <a:schemeClr val="tx1"/>
                </a:solidFill>
              </a:rPr>
              <a:t>animal</a:t>
            </a:r>
            <a:r>
              <a:rPr lang="fr-FR" sz="2800" dirty="0" smtClean="0">
                <a:solidFill>
                  <a:schemeClr val="tx1"/>
                </a:solidFill>
              </a:rPr>
              <a:t>.</a:t>
            </a:r>
          </a:p>
          <a:p>
            <a:pPr lvl="1">
              <a:buFont typeface="Wingdings" pitchFamily="2" charset="2"/>
              <a:buChar char="Ø"/>
            </a:pPr>
            <a:r>
              <a:rPr lang="fr-FR" sz="2800" dirty="0" smtClean="0">
                <a:solidFill>
                  <a:schemeClr val="tx1"/>
                </a:solidFill>
              </a:rPr>
              <a:t> Une </a:t>
            </a:r>
            <a:r>
              <a:rPr lang="fr-FR" sz="2800" b="1" dirty="0" smtClean="0">
                <a:solidFill>
                  <a:schemeClr val="tx1"/>
                </a:solidFill>
              </a:rPr>
              <a:t>moto</a:t>
            </a:r>
            <a:r>
              <a:rPr lang="fr-FR" sz="2800" dirty="0" smtClean="0">
                <a:solidFill>
                  <a:schemeClr val="tx1"/>
                </a:solidFill>
              </a:rPr>
              <a:t> est un </a:t>
            </a:r>
            <a:r>
              <a:rPr lang="fr-FR" sz="2800" b="1" dirty="0" smtClean="0">
                <a:solidFill>
                  <a:schemeClr val="tx1"/>
                </a:solidFill>
              </a:rPr>
              <a:t>véhicule</a:t>
            </a:r>
            <a:r>
              <a:rPr lang="fr-FR" sz="2800" dirty="0" smtClean="0">
                <a:solidFill>
                  <a:schemeClr val="tx1"/>
                </a:solidFill>
              </a:rPr>
              <a:t>.</a:t>
            </a:r>
            <a:endParaRPr lang="fr-FR" sz="2600" dirty="0" smtClean="0">
              <a:solidFill>
                <a:schemeClr val="tx1"/>
              </a:solidFill>
              <a:cs typeface="Times New Roman" pitchFamily="18" charset="0"/>
            </a:endParaRPr>
          </a:p>
          <a:p>
            <a:pPr lvl="1">
              <a:buFont typeface="Wingdings" pitchFamily="2" charset="2"/>
              <a:buChar char="Ø"/>
            </a:pPr>
            <a:r>
              <a:rPr lang="fr-FR" sz="2600" dirty="0" smtClean="0">
                <a:solidFill>
                  <a:schemeClr val="accent5">
                    <a:lumMod val="50000"/>
                  </a:schemeClr>
                </a:solidFill>
                <a:cs typeface="Times New Roman" pitchFamily="18" charset="0"/>
              </a:rPr>
              <a:t> </a:t>
            </a:r>
            <a:r>
              <a:rPr lang="fr-FR" sz="2800" dirty="0" smtClean="0">
                <a:solidFill>
                  <a:schemeClr val="tx1"/>
                </a:solidFill>
              </a:rPr>
              <a:t>Un </a:t>
            </a:r>
            <a:r>
              <a:rPr lang="fr-FR" sz="2800" b="1" dirty="0" smtClean="0">
                <a:solidFill>
                  <a:schemeClr val="tx1"/>
                </a:solidFill>
              </a:rPr>
              <a:t>cercle</a:t>
            </a:r>
            <a:r>
              <a:rPr lang="fr-FR" sz="2800" dirty="0" smtClean="0">
                <a:solidFill>
                  <a:schemeClr val="tx1"/>
                </a:solidFill>
              </a:rPr>
              <a:t> est une </a:t>
            </a:r>
            <a:r>
              <a:rPr lang="fr-FR" sz="2800" b="1" dirty="0" smtClean="0">
                <a:solidFill>
                  <a:schemeClr val="tx1"/>
                </a:solidFill>
              </a:rPr>
              <a:t>forme</a:t>
            </a:r>
            <a:r>
              <a:rPr lang="fr-FR" sz="2800" dirty="0" smtClean="0">
                <a:solidFill>
                  <a:schemeClr val="tx1"/>
                </a:solidFill>
              </a:rPr>
              <a:t>.</a:t>
            </a:r>
            <a:endParaRPr lang="fr-FR" sz="2600" dirty="0" smtClean="0">
              <a:solidFill>
                <a:schemeClr val="tx1"/>
              </a:solidFill>
              <a:cs typeface="Times New Roman" pitchFamily="18" charset="0"/>
            </a:endParaRPr>
          </a:p>
          <a:p>
            <a:pPr>
              <a:buNone/>
            </a:pPr>
            <a:endParaRPr lang="fr-FR" sz="3200" dirty="0" smtClean="0">
              <a:solidFill>
                <a:schemeClr val="accent5">
                  <a:lumMod val="50000"/>
                </a:schemeClr>
              </a:solidFill>
              <a:cs typeface="Times New Roman" pitchFamily="18" charset="0"/>
            </a:endParaRPr>
          </a:p>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6" name="Espace réservé de la date 5"/>
          <p:cNvSpPr>
            <a:spLocks noGrp="1"/>
          </p:cNvSpPr>
          <p:nvPr>
            <p:ph type="dt" sz="half" idx="10"/>
          </p:nvPr>
        </p:nvSpPr>
        <p:spPr/>
        <p:txBody>
          <a:bodyPr/>
          <a:lstStyle/>
          <a:p>
            <a:fld id="{73103E6D-2C27-427A-BBBE-11240792C52A}" type="datetime1">
              <a:rPr lang="fr-FR" smtClean="0"/>
              <a:pPr/>
              <a:t>10/01/2023</a:t>
            </a:fld>
            <a:endParaRPr lang="en-US"/>
          </a:p>
        </p:txBody>
      </p:sp>
      <p:sp>
        <p:nvSpPr>
          <p:cNvPr id="7" name="Espace réservé du pied de page 6"/>
          <p:cNvSpPr>
            <a:spLocks noGrp="1"/>
          </p:cNvSpPr>
          <p:nvPr>
            <p:ph type="ftr" sz="quarter" idx="11"/>
          </p:nvPr>
        </p:nvSpPr>
        <p:spPr/>
        <p:txBody>
          <a:bodyPr/>
          <a:lstStyle/>
          <a:p>
            <a:r>
              <a:rPr lang="en-US" smtClean="0"/>
              <a:t>Z.Dafir@emsi.ma</a:t>
            </a:r>
            <a:endParaRPr lang="en-US"/>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Autofit/>
          </a:bodyPr>
          <a:lstStyle/>
          <a:p>
            <a:r>
              <a:rPr lang="fr-FR" sz="4000" b="1" dirty="0" smtClean="0">
                <a:solidFill>
                  <a:schemeClr val="accent1"/>
                </a:solidFill>
              </a:rPr>
              <a:t>Généralités</a:t>
            </a:r>
            <a:endParaRPr lang="fr-FR" sz="4000" b="1" dirty="0">
              <a:solidFill>
                <a:schemeClr val="accent1"/>
              </a:solidFill>
            </a:endParaRPr>
          </a:p>
        </p:txBody>
      </p:sp>
      <p:sp>
        <p:nvSpPr>
          <p:cNvPr id="5" name="Espace réservé du contenu 4"/>
          <p:cNvSpPr>
            <a:spLocks noGrp="1"/>
          </p:cNvSpPr>
          <p:nvPr>
            <p:ph idx="1"/>
          </p:nvPr>
        </p:nvSpPr>
        <p:spPr>
          <a:xfrm>
            <a:off x="457200" y="3714752"/>
            <a:ext cx="8229600" cy="2411411"/>
          </a:xfrm>
        </p:spPr>
        <p:txBody>
          <a:bodyPr>
            <a:normAutofit/>
          </a:bodyPr>
          <a:lstStyle/>
          <a:p>
            <a:endParaRPr lang="fr-FR" sz="3200" dirty="0" smtClean="0">
              <a:solidFill>
                <a:schemeClr val="accent5">
                  <a:lumMod val="50000"/>
                </a:schemeClr>
              </a:solidFill>
              <a:latin typeface="Times New Roman" pitchFamily="18" charset="0"/>
              <a:cs typeface="Times New Roman" pitchFamily="18" charset="0"/>
            </a:endParaRPr>
          </a:p>
          <a:p>
            <a:endParaRPr lang="fr-FR" sz="3200" dirty="0">
              <a:solidFill>
                <a:schemeClr val="accent5">
                  <a:lumMod val="50000"/>
                </a:schemeClr>
              </a:solidFill>
              <a:latin typeface="Times New Roman" pitchFamily="18" charset="0"/>
              <a:cs typeface="Times New Roman" pitchFamily="18" charset="0"/>
            </a:endParaRPr>
          </a:p>
        </p:txBody>
      </p:sp>
      <p:sp>
        <p:nvSpPr>
          <p:cNvPr id="14" name="Espace réservé de la date 13"/>
          <p:cNvSpPr>
            <a:spLocks noGrp="1"/>
          </p:cNvSpPr>
          <p:nvPr>
            <p:ph type="dt" sz="half" idx="10"/>
          </p:nvPr>
        </p:nvSpPr>
        <p:spPr/>
        <p:txBody>
          <a:bodyPr/>
          <a:lstStyle/>
          <a:p>
            <a:fld id="{7C624791-C9E3-44B2-9AF4-553F47AAE155}" type="datetime1">
              <a:rPr lang="fr-FR" smtClean="0"/>
              <a:pPr/>
              <a:t>10/01/2023</a:t>
            </a:fld>
            <a:endParaRPr lang="en-US"/>
          </a:p>
        </p:txBody>
      </p:sp>
      <p:sp>
        <p:nvSpPr>
          <p:cNvPr id="16" name="Espace réservé du pied de page 15"/>
          <p:cNvSpPr>
            <a:spLocks noGrp="1"/>
          </p:cNvSpPr>
          <p:nvPr>
            <p:ph type="ftr" sz="quarter" idx="11"/>
          </p:nvPr>
        </p:nvSpPr>
        <p:spPr/>
        <p:txBody>
          <a:bodyPr/>
          <a:lstStyle/>
          <a:p>
            <a:r>
              <a:rPr lang="en-US" smtClean="0"/>
              <a:t>Z.Dafir@emsi.ma</a:t>
            </a:r>
            <a:endParaRPr lang="en-US"/>
          </a:p>
        </p:txBody>
      </p:sp>
      <p:sp>
        <p:nvSpPr>
          <p:cNvPr id="18" name="Espace réservé du numéro de diapositive 17"/>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6"/>
          <p:cNvSpPr/>
          <p:nvPr/>
        </p:nvSpPr>
        <p:spPr>
          <a:xfrm>
            <a:off x="3571868" y="1714488"/>
            <a:ext cx="2000264" cy="8572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2400" b="1" dirty="0" smtClean="0"/>
              <a:t>Animal</a:t>
            </a:r>
            <a:endParaRPr lang="fr-FR" sz="2400" b="1" dirty="0"/>
          </a:p>
        </p:txBody>
      </p:sp>
      <p:sp>
        <p:nvSpPr>
          <p:cNvPr id="8" name="Rectangle 7"/>
          <p:cNvSpPr/>
          <p:nvPr/>
        </p:nvSpPr>
        <p:spPr>
          <a:xfrm>
            <a:off x="5786446" y="3643314"/>
            <a:ext cx="2000264" cy="78581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400" b="1" dirty="0" smtClean="0"/>
              <a:t>Oiseau</a:t>
            </a:r>
            <a:endParaRPr lang="fr-FR" sz="2400" b="1" dirty="0"/>
          </a:p>
        </p:txBody>
      </p:sp>
      <p:sp>
        <p:nvSpPr>
          <p:cNvPr id="12" name="Rectangle 11"/>
          <p:cNvSpPr/>
          <p:nvPr/>
        </p:nvSpPr>
        <p:spPr>
          <a:xfrm>
            <a:off x="928662" y="3643314"/>
            <a:ext cx="2000264" cy="78581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400" b="1" dirty="0" smtClean="0"/>
              <a:t>Chat </a:t>
            </a:r>
            <a:endParaRPr lang="fr-FR" sz="2400" b="1" dirty="0"/>
          </a:p>
        </p:txBody>
      </p:sp>
      <p:sp>
        <p:nvSpPr>
          <p:cNvPr id="13" name="Rectangle 12"/>
          <p:cNvSpPr/>
          <p:nvPr/>
        </p:nvSpPr>
        <p:spPr>
          <a:xfrm>
            <a:off x="3357554" y="3643314"/>
            <a:ext cx="2000264" cy="78581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400" b="1" dirty="0" smtClean="0"/>
              <a:t>Chien</a:t>
            </a:r>
            <a:endParaRPr lang="fr-FR" sz="2400" b="1" dirty="0"/>
          </a:p>
        </p:txBody>
      </p:sp>
      <p:cxnSp>
        <p:nvCxnSpPr>
          <p:cNvPr id="15" name="Connecteur droit avec flèche 14"/>
          <p:cNvCxnSpPr>
            <a:stCxn id="12" idx="0"/>
            <a:endCxn id="7" idx="2"/>
          </p:cNvCxnSpPr>
          <p:nvPr/>
        </p:nvCxnSpPr>
        <p:spPr>
          <a:xfrm rot="5400000" flipH="1" flipV="1">
            <a:off x="2714612" y="1785926"/>
            <a:ext cx="1071570" cy="26432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onnecteur droit avec flèche 16"/>
          <p:cNvCxnSpPr>
            <a:stCxn id="13" idx="0"/>
            <a:endCxn id="7" idx="2"/>
          </p:cNvCxnSpPr>
          <p:nvPr/>
        </p:nvCxnSpPr>
        <p:spPr>
          <a:xfrm rot="5400000" flipH="1" flipV="1">
            <a:off x="3929058" y="3000372"/>
            <a:ext cx="1071570" cy="2143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Connecteur droit avec flèche 18"/>
          <p:cNvCxnSpPr>
            <a:stCxn id="8" idx="0"/>
            <a:endCxn id="7" idx="2"/>
          </p:cNvCxnSpPr>
          <p:nvPr/>
        </p:nvCxnSpPr>
        <p:spPr>
          <a:xfrm rot="16200000" flipV="1">
            <a:off x="5143504" y="2000240"/>
            <a:ext cx="1071570" cy="22145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ZoneTexte 19"/>
          <p:cNvSpPr txBox="1"/>
          <p:nvPr/>
        </p:nvSpPr>
        <p:spPr>
          <a:xfrm>
            <a:off x="428596" y="4500570"/>
            <a:ext cx="8001056" cy="1569660"/>
          </a:xfrm>
          <a:prstGeom prst="rect">
            <a:avLst/>
          </a:prstGeom>
          <a:noFill/>
        </p:spPr>
        <p:txBody>
          <a:bodyPr wrap="square" rtlCol="0">
            <a:spAutoFit/>
          </a:bodyPr>
          <a:lstStyle/>
          <a:p>
            <a:pPr>
              <a:buFont typeface="Wingdings" pitchFamily="2" charset="2"/>
              <a:buChar char="Ø"/>
            </a:pPr>
            <a:r>
              <a:rPr lang="fr-FR" sz="2400" dirty="0" smtClean="0"/>
              <a:t>La classe </a:t>
            </a:r>
            <a:r>
              <a:rPr lang="fr-FR" sz="2400" b="1" dirty="0" smtClean="0"/>
              <a:t>animal</a:t>
            </a:r>
            <a:r>
              <a:rPr lang="fr-FR" sz="2400" dirty="0" smtClean="0"/>
              <a:t> est la classe de </a:t>
            </a:r>
            <a:r>
              <a:rPr lang="fr-FR" sz="2400" b="1" dirty="0" smtClean="0"/>
              <a:t>base</a:t>
            </a:r>
            <a:r>
              <a:rPr lang="fr-FR" sz="2400" dirty="0" smtClean="0"/>
              <a:t> (classe supérieure).</a:t>
            </a:r>
          </a:p>
          <a:p>
            <a:pPr>
              <a:buFont typeface="Wingdings" pitchFamily="2" charset="2"/>
              <a:buChar char="Ø"/>
            </a:pPr>
            <a:endParaRPr lang="fr-FR" sz="2400" dirty="0" smtClean="0"/>
          </a:p>
          <a:p>
            <a:pPr>
              <a:buFont typeface="Wingdings" pitchFamily="2" charset="2"/>
              <a:buChar char="Ø"/>
            </a:pPr>
            <a:r>
              <a:rPr lang="fr-FR" sz="2400" dirty="0" smtClean="0"/>
              <a:t>Les classes </a:t>
            </a:r>
            <a:r>
              <a:rPr lang="fr-FR" sz="2400" b="1" dirty="0" smtClean="0"/>
              <a:t>chat, chien et oiseau </a:t>
            </a:r>
            <a:r>
              <a:rPr lang="fr-FR" sz="2400" dirty="0" smtClean="0"/>
              <a:t>sont des classes </a:t>
            </a:r>
            <a:r>
              <a:rPr lang="fr-FR" sz="2400" b="1" dirty="0" smtClean="0"/>
              <a:t>dérivées</a:t>
            </a:r>
            <a:r>
              <a:rPr lang="fr-FR" sz="2400" dirty="0" smtClean="0"/>
              <a:t> (sous-classes)</a:t>
            </a:r>
            <a:r>
              <a:rPr lang="fr-FR" sz="2400" b="1" dirty="0" smtClean="0"/>
              <a:t>.</a:t>
            </a:r>
            <a:endParaRPr lang="fr-FR" dirty="0"/>
          </a:p>
        </p:txBody>
      </p:sp>
    </p:spTree>
    <p:extLst>
      <p:ext uri="{BB962C8B-B14F-4D97-AF65-F5344CB8AC3E}">
        <p14:creationId xmlns="" xmlns:p14="http://schemas.microsoft.com/office/powerpoint/2010/main" val="3679109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17226</TotalTime>
  <Words>2127</Words>
  <Application>Microsoft Office PowerPoint</Application>
  <PresentationFormat>Affichage à l'écran (4:3)</PresentationFormat>
  <Paragraphs>478</Paragraphs>
  <Slides>49</Slides>
  <Notes>47</Notes>
  <HiddenSlides>0</HiddenSlides>
  <MMClips>0</MMClips>
  <ScaleCrop>false</ScaleCrop>
  <HeadingPairs>
    <vt:vector size="4" baseType="variant">
      <vt:variant>
        <vt:lpstr>Thème</vt:lpstr>
      </vt:variant>
      <vt:variant>
        <vt:i4>1</vt:i4>
      </vt:variant>
      <vt:variant>
        <vt:lpstr>Titres des diapositives</vt:lpstr>
      </vt:variant>
      <vt:variant>
        <vt:i4>49</vt:i4>
      </vt:variant>
    </vt:vector>
  </HeadingPairs>
  <TitlesOfParts>
    <vt:vector size="50" baseType="lpstr">
      <vt:lpstr>Débit</vt:lpstr>
      <vt:lpstr>Héritage en C++</vt:lpstr>
      <vt:lpstr>Plan</vt:lpstr>
      <vt:lpstr>Généralités</vt:lpstr>
      <vt:lpstr>Généralités</vt:lpstr>
      <vt:lpstr>Généralités</vt:lpstr>
      <vt:lpstr>Généralités</vt:lpstr>
      <vt:lpstr>Généralités</vt:lpstr>
      <vt:lpstr>Génralités</vt:lpstr>
      <vt:lpstr>Généralités</vt:lpstr>
      <vt:lpstr>Généralités</vt:lpstr>
      <vt:lpstr>Héritage Définition</vt:lpstr>
      <vt:lpstr>Une Classe Dérivée</vt:lpstr>
      <vt:lpstr>Une Classe Dérivée</vt:lpstr>
      <vt:lpstr>Syntaxe de l’héritage</vt:lpstr>
      <vt:lpstr>Syntaxe de l’héritage (exemple)</vt:lpstr>
      <vt:lpstr>Les droits d’accès en C++</vt:lpstr>
      <vt:lpstr>Mode de derivation</vt:lpstr>
      <vt:lpstr>Mode de derivation</vt:lpstr>
      <vt:lpstr>Mode de derivation Résumé</vt:lpstr>
      <vt:lpstr>Heritage Public</vt:lpstr>
      <vt:lpstr>Heritage Public (Exemple)</vt:lpstr>
      <vt:lpstr>Heritage Privé</vt:lpstr>
      <vt:lpstr>Heritage Privé (Exemple)</vt:lpstr>
      <vt:lpstr>Heritage Protégé</vt:lpstr>
      <vt:lpstr>Heritage Protégé (Exemple)</vt:lpstr>
      <vt:lpstr>Mode de derivation Résumé</vt:lpstr>
      <vt:lpstr>Redéfinition des méthodes dans la classe dérivée</vt:lpstr>
      <vt:lpstr>Redéfinition des méthodes dans la classe dérivée</vt:lpstr>
      <vt:lpstr>Redéfinition des méthodes dans la classe dérivée</vt:lpstr>
      <vt:lpstr>Redéfinition des méthodes dans la classe dérivée</vt:lpstr>
      <vt:lpstr>Redéfinition des méthodes dans la classe dérivée</vt:lpstr>
      <vt:lpstr>AJUSTEMENT d’accès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des constructeurs/destructeurs</vt:lpstr>
      <vt:lpstr>Héritage et amitié</vt:lpstr>
      <vt:lpstr>Héritage et amitié- Exemple</vt:lpstr>
      <vt:lpstr>Héritage et amitié</vt:lpstr>
      <vt:lpstr>Merci!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yasmine</dc:creator>
  <cp:lastModifiedBy>zaynab</cp:lastModifiedBy>
  <cp:revision>524</cp:revision>
  <dcterms:created xsi:type="dcterms:W3CDTF">2006-08-16T00:00:00Z</dcterms:created>
  <dcterms:modified xsi:type="dcterms:W3CDTF">2023-01-10T21:17:56Z</dcterms:modified>
</cp:coreProperties>
</file>