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2" r:id="rId2"/>
    <p:sldId id="460" r:id="rId3"/>
    <p:sldId id="464" r:id="rId4"/>
    <p:sldId id="475" r:id="rId5"/>
    <p:sldId id="474" r:id="rId6"/>
    <p:sldId id="471" r:id="rId7"/>
    <p:sldId id="468" r:id="rId8"/>
    <p:sldId id="470" r:id="rId9"/>
    <p:sldId id="473" r:id="rId10"/>
    <p:sldId id="472" r:id="rId11"/>
    <p:sldId id="469" r:id="rId12"/>
    <p:sldId id="466" r:id="rId13"/>
    <p:sldId id="467" r:id="rId14"/>
    <p:sldId id="462" r:id="rId15"/>
    <p:sldId id="465" r:id="rId16"/>
    <p:sldId id="4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328541"/>
    <a:srgbClr val="3D9F4F"/>
    <a:srgbClr val="0000CC"/>
    <a:srgbClr val="F0A64D"/>
    <a:srgbClr val="B5B5B5"/>
    <a:srgbClr val="40E0E1"/>
    <a:srgbClr val="FFFDFA"/>
    <a:srgbClr val="F7F2E8"/>
    <a:srgbClr val="0089FF"/>
    <a:srgbClr val="F7E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47" autoAdjust="0"/>
  </p:normalViewPr>
  <p:slideViewPr>
    <p:cSldViewPr snapToGrid="0" snapToObjects="1">
      <p:cViewPr varScale="1">
        <p:scale>
          <a:sx n="107" d="100"/>
          <a:sy n="107" d="100"/>
        </p:scale>
        <p:origin x="-153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89751-3036-8D4D-8C6A-F94D388D1609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14968-4EA8-3547-9847-DF9903D9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79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31B4F-329B-D045-9890-CB34E01018E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B3BF-09C0-0D44-AD49-A817E0597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X-wind collaboration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4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Court, moyen et long terme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Paris Diderot (Sorbonne Paris Cité)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Applet en ligne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L1 :</a:t>
            </a:r>
          </a:p>
          <a:p>
            <a:r>
              <a:rPr lang="en-US" baseline="0" dirty="0" smtClean="0"/>
              <a:t>	- notion de potentiel</a:t>
            </a:r>
          </a:p>
          <a:p>
            <a:r>
              <a:rPr lang="en-US" baseline="0" dirty="0" smtClean="0"/>
              <a:t>	- référentiels et forces non-inertielles</a:t>
            </a:r>
          </a:p>
          <a:p>
            <a:r>
              <a:rPr lang="en-US" baseline="0" dirty="0" smtClean="0"/>
              <a:t>	- points d’équilibre et stabilité</a:t>
            </a:r>
          </a:p>
          <a:p>
            <a:endParaRPr lang="en-US" baseline="0" dirty="0" smtClean="0"/>
          </a:p>
          <a:p>
            <a:r>
              <a:rPr lang="en-US" baseline="0" dirty="0" smtClean="0"/>
              <a:t>L2 : </a:t>
            </a:r>
          </a:p>
          <a:p>
            <a:r>
              <a:rPr lang="en-US" baseline="0" dirty="0" smtClean="0"/>
              <a:t>	- paramètres d’échelle et de forme, invariance par changement d’échelle, adimensionnement (Navier-Stokes et le nombre de Reynolds)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L3 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en Physique non-linéaire, classification des points d’équilibre en fonction du déterminant et de la trace d’une matrice, celle associée au système d’équations différentielles autonomes (eg point-selle)</a:t>
            </a:r>
          </a:p>
          <a:p>
            <a:r>
              <a:rPr lang="en-US" baseline="0" dirty="0" smtClean="0"/>
              <a:t>	- équation d’Euler-Lagrange en Mécanique analytique &amp; théorème de Noether, avec un bon contre-exemple ici</a:t>
            </a:r>
          </a:p>
          <a:p>
            <a:r>
              <a:rPr lang="en-US" baseline="0" dirty="0" smtClean="0"/>
              <a:t>	- conservation de l’énergie d’un système hamiltonien : erreurs de troncation quand intégration numérique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J’ai rencontré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Nadine Witkowski, présidente du conseil des enseignements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Logiciels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d’acquisition et d’analyse des données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aseline="0" dirty="0" smtClean="0"/>
              <a:t>Igor, LabVIEW, Matlab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Concours spécial docteurs depuis 2017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TD informatiques : mise en place de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réseau de machines virtuelles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Modélisation de l’absorption provoquée par la poussière et calcul du taux de perte de masse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 transfert de matière se fait via la capture d’une fraction du vent de l’étoile massive par l’objet compact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Structures à l’échelle orbitale en plus des clumps de petite dimension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se manifestent ces structures pour un observateur?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Pourquoi ça importe?</a:t>
            </a:r>
          </a:p>
          <a:p>
            <a:r>
              <a:rPr lang="en-US" baseline="0" dirty="0" smtClean="0"/>
              <a:t>	- impact de la binarité sur l’évolution des étoiles de forte masse</a:t>
            </a:r>
          </a:p>
          <a:p>
            <a:r>
              <a:rPr lang="en-US" baseline="0" dirty="0" smtClean="0"/>
              <a:t>	- évolution du moment angulaire =&gt; taux de coalescence en un temps de Hubble</a:t>
            </a:r>
          </a:p>
          <a:p>
            <a:r>
              <a:rPr lang="en-US" baseline="0" dirty="0" smtClean="0"/>
              <a:t>	- EOS des NS par la mesure de la masse de l’étoile à neutron</a:t>
            </a:r>
          </a:p>
          <a:p>
            <a:r>
              <a:rPr lang="en-US" baseline="0" dirty="0" smtClean="0"/>
              <a:t>	- dans une moindre mesure, la contrainte de la GR en champ fort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Problème multi-échelle (6 odm) et multi-physique : radiative, HD, MHD, GR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Détections historiques, en 2015 puis 2017</a:t>
            </a:r>
          </a:p>
          <a:p>
            <a:pPr marL="0" indent="0">
              <a:buNone/>
            </a:pPr>
            <a:r>
              <a:rPr lang="en-US" baseline="0" dirty="0" smtClean="0"/>
              <a:t>Spiral</a:t>
            </a:r>
          </a:p>
          <a:p>
            <a:pPr marL="0" indent="0">
              <a:buNone/>
            </a:pPr>
            <a:r>
              <a:rPr lang="en-US" baseline="0" dirty="0" smtClean="0"/>
              <a:t>Masse &amp; spin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Masse maximale</a:t>
            </a:r>
          </a:p>
          <a:p>
            <a:r>
              <a:rPr lang="en-US" baseline="0" dirty="0" smtClean="0"/>
              <a:t>Origine? Dipole?</a:t>
            </a:r>
          </a:p>
          <a:p>
            <a:r>
              <a:rPr lang="en-US" baseline="0" dirty="0" smtClean="0"/>
              <a:t>Cro</a:t>
            </a:r>
            <a:r>
              <a:rPr lang="en-US" baseline="0" dirty="0" smtClean="0"/>
              <a:t>ûte, séisme stellaire, sauts (glitches) dans période de rotation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3.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4. Ecosystème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7859D-BD2F-ED4A-98D9-D354E2238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3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8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382E-FD4A-704B-969B-EB26809437A3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2362-2E53-8A46-BBF2-A4CAB253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hyperlink" Target="http://demonstrations.wolfram.com/TrajectoryOfATestMassInARochePotential/" TargetMode="Externa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Screen Shot 2017-02-23 at 4.09.08 PM.png"/>
          <p:cNvPicPr>
            <a:picLocks noChangeAspect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r="7829"/>
          <a:stretch/>
        </p:blipFill>
        <p:spPr>
          <a:xfrm>
            <a:off x="1621395" y="2916753"/>
            <a:ext cx="7522605" cy="40437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5220" y="3864094"/>
            <a:ext cx="5250155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Geneva"/>
                <a:cs typeface="Geneva"/>
              </a:rPr>
              <a:t>Ileyk El </a:t>
            </a:r>
            <a:r>
              <a:rPr lang="en-US" sz="2400" b="1" dirty="0" err="1" smtClean="0">
                <a:latin typeface="Geneva"/>
                <a:cs typeface="Geneva"/>
              </a:rPr>
              <a:t>Mellah</a:t>
            </a:r>
            <a:endParaRPr lang="en-US" sz="2400" b="1" dirty="0" smtClean="0">
              <a:latin typeface="Geneva"/>
              <a:cs typeface="Geneva"/>
            </a:endParaRPr>
          </a:p>
          <a:p>
            <a:pPr algn="ctr"/>
            <a:endParaRPr lang="en-US" sz="2400" b="1" dirty="0">
              <a:latin typeface="Geneva"/>
              <a:cs typeface="Geneva"/>
            </a:endParaRP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rgbClr val="000000"/>
                </a:solidFill>
                <a:latin typeface="Geneva"/>
                <a:cs typeface="Geneva"/>
              </a:rPr>
              <a:t>“Sources astrophysiques à haute énergie </a:t>
            </a: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rgbClr val="000000"/>
                </a:solidFill>
                <a:latin typeface="Geneva"/>
                <a:cs typeface="Geneva"/>
              </a:rPr>
              <a:t>&amp; ondes gravitationnelles” </a:t>
            </a:r>
          </a:p>
          <a:p>
            <a:pPr algn="ctr"/>
            <a:endParaRPr lang="en-US" sz="2400" b="1" dirty="0">
              <a:latin typeface="Geneva"/>
              <a:cs typeface="Genev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22501" y="533083"/>
            <a:ext cx="6365874" cy="1765015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b="1" dirty="0">
              <a:solidFill>
                <a:srgbClr val="000000"/>
              </a:solidFill>
              <a:latin typeface="Geneva"/>
              <a:cs typeface="Geneva"/>
            </a:endParaRP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Audition au poste de </a:t>
            </a: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Maître de conférence de </a:t>
            </a:r>
          </a:p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rgbClr val="000000"/>
                </a:solidFill>
                <a:latin typeface="Geneva"/>
                <a:cs typeface="Geneva"/>
              </a:rPr>
              <a:t>Sorbonne Université</a:t>
            </a:r>
          </a:p>
          <a:p>
            <a:pPr algn="ctr">
              <a:lnSpc>
                <a:spcPct val="120000"/>
              </a:lnSpc>
            </a:pPr>
            <a:endParaRPr lang="en-US" sz="1100" b="1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207875" y="17462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092267" y="19134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41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84311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TRANSITION : HMXBs possible progéniteurs des coalescences</a:t>
            </a:r>
          </a:p>
        </p:txBody>
      </p:sp>
      <p:grpSp>
        <p:nvGrpSpPr>
          <p:cNvPr id="4" name="Grouper 3"/>
          <p:cNvGrpSpPr/>
          <p:nvPr/>
        </p:nvGrpSpPr>
        <p:grpSpPr>
          <a:xfrm>
            <a:off x="1495559" y="3267474"/>
            <a:ext cx="6136557" cy="3150747"/>
            <a:chOff x="1495559" y="3267474"/>
            <a:chExt cx="6136557" cy="3150747"/>
          </a:xfrm>
        </p:grpSpPr>
        <p:pic>
          <p:nvPicPr>
            <p:cNvPr id="3" name="Image 2" descr="LIGO_DNS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040" y="3267474"/>
              <a:ext cx="6089076" cy="313887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1495559" y="6172000"/>
              <a:ext cx="237391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100000"/>
              </a:pPr>
              <a:r>
                <a:rPr lang="en-US" sz="1000" i="1">
                  <a:solidFill>
                    <a:srgbClr val="000000"/>
                  </a:solidFill>
                  <a:latin typeface="Geneva"/>
                  <a:cs typeface="Geneva"/>
                </a:rPr>
                <a:t>LIGO / Virgo collaboration (2017)</a:t>
              </a:r>
              <a:endParaRPr lang="en-US" sz="1000" i="1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513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XXX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</a:t>
            </a:r>
            <a:r>
              <a:rPr lang="en-US" sz="1200" b="1" dirty="0" smtClean="0">
                <a:latin typeface="Geneva"/>
                <a:cs typeface="Geneva"/>
              </a:rPr>
              <a:t>Projet de recherche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Enseignement	</a:t>
            </a:r>
            <a:r>
              <a:rPr lang="en-US" sz="1200" b="1" dirty="0" smtClean="0">
                <a:latin typeface="Geneva"/>
                <a:cs typeface="Geneva"/>
              </a:rPr>
              <a:t>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disque chaud comme photosphère d’étoile massive =&gt; vent &amp; clumps</a:t>
            </a:r>
          </a:p>
        </p:txBody>
      </p:sp>
    </p:spTree>
    <p:extLst>
      <p:ext uri="{BB962C8B-B14F-4D97-AF65-F5344CB8AC3E}">
        <p14:creationId xmlns:p14="http://schemas.microsoft.com/office/powerpoint/2010/main" val="229785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Ancrage à l’IAP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</a:t>
            </a:r>
            <a:r>
              <a:rPr lang="en-US" sz="1200" b="1" dirty="0" smtClean="0">
                <a:latin typeface="Geneva"/>
                <a:cs typeface="Geneva"/>
              </a:rPr>
              <a:t>Projet de recherche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Enseignement	</a:t>
            </a:r>
            <a:r>
              <a:rPr lang="en-US" sz="1200" b="1" dirty="0" smtClean="0">
                <a:latin typeface="Geneva"/>
                <a:cs typeface="Geneva"/>
              </a:rPr>
              <a:t>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55705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Expérience d’enseignement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	–	Travaux	-	Projet de recherche	-</a:t>
            </a:r>
            <a:r>
              <a:rPr lang="en-US" sz="1200" b="1" dirty="0" smtClean="0">
                <a:latin typeface="Geneva"/>
                <a:cs typeface="Geneva"/>
              </a:rPr>
              <a:t>	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1241481"/>
            <a:ext cx="8224371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2012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Agrégation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de Sciences physiques, option Physique – reçu 2</a:t>
            </a:r>
            <a:r>
              <a:rPr lang="en-US" baseline="30000" dirty="0">
                <a:solidFill>
                  <a:srgbClr val="000000"/>
                </a:solidFill>
                <a:latin typeface="Geneva"/>
                <a:cs typeface="Geneva"/>
              </a:rPr>
              <a:t>nd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endParaRPr lang="en-US" smtClean="0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2017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Qualification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aux fonctions d’enseignant-chercheur</a:t>
            </a:r>
          </a:p>
        </p:txBody>
      </p:sp>
      <p:sp>
        <p:nvSpPr>
          <p:cNvPr id="16" name="Rounded Rectangle 39"/>
          <p:cNvSpPr/>
          <p:nvPr/>
        </p:nvSpPr>
        <p:spPr>
          <a:xfrm>
            <a:off x="152506" y="814274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Qualifications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8" name="Rounded Rectangle 39"/>
          <p:cNvSpPr/>
          <p:nvPr/>
        </p:nvSpPr>
        <p:spPr>
          <a:xfrm>
            <a:off x="152506" y="2259300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Monitorat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0" name="Rounded Rectangle 39"/>
          <p:cNvSpPr/>
          <p:nvPr/>
        </p:nvSpPr>
        <p:spPr>
          <a:xfrm>
            <a:off x="152506" y="4103004"/>
            <a:ext cx="1597689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En Postdoc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2659605"/>
            <a:ext cx="8224371" cy="123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32h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 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Etudes médecine &amp; santé (PACES)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Isabelle Grenier</a:t>
            </a: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32h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TP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800000"/>
                </a:solidFill>
                <a:latin typeface="Geneva"/>
                <a:cs typeface="Geneva"/>
              </a:rPr>
              <a:t>M1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Systèmes et signaux déterministes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Laurent Daudet</a:t>
            </a:r>
          </a:p>
          <a:p>
            <a:pPr marL="171450" lvl="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128h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Mécanique du point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Cécile Roucelle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4501065"/>
            <a:ext cx="8428207" cy="216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60h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cours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M2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Computational methods for Astrophysics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Ileyk El Mellah</a:t>
            </a:r>
            <a:endParaRPr lang="en-US" dirty="0">
              <a:latin typeface="Geneva"/>
              <a:cs typeface="Geneva"/>
            </a:endParaRPr>
          </a:p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328541"/>
                </a:solidFill>
                <a:latin typeface="Geneva"/>
                <a:cs typeface="Geneva"/>
              </a:rPr>
              <a:t> 40h TD</a:t>
            </a:r>
            <a:r>
              <a:rPr lang="en-US" dirty="0">
                <a:latin typeface="Geneva"/>
                <a:cs typeface="Geneva"/>
              </a:rPr>
              <a:t>	 </a:t>
            </a:r>
            <a:r>
              <a:rPr lang="en-US" dirty="0">
                <a:solidFill>
                  <a:srgbClr val="800000"/>
                </a:solidFill>
                <a:latin typeface="Geneva"/>
                <a:cs typeface="Geneva"/>
              </a:rPr>
              <a:t>M2</a:t>
            </a:r>
            <a:r>
              <a:rPr lang="en-US" dirty="0">
                <a:latin typeface="Geneva"/>
                <a:cs typeface="Genev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Computational methods for Astrophysics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–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Rony Keppens</a:t>
            </a:r>
          </a:p>
          <a:p>
            <a:pPr marL="171450" indent="-171450">
              <a:lnSpc>
                <a:spcPct val="14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30h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328541"/>
                </a:solidFill>
                <a:latin typeface="Geneva"/>
                <a:cs typeface="Geneva"/>
              </a:rPr>
              <a:t>TD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  </a:t>
            </a:r>
            <a:r>
              <a:rPr lang="en-US">
                <a:solidFill>
                  <a:srgbClr val="800000"/>
                </a:solidFill>
                <a:latin typeface="Geneva"/>
                <a:cs typeface="Geneva"/>
              </a:rPr>
              <a:t>L1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Algèbre linéaire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– Rony Keppens</a:t>
            </a:r>
          </a:p>
          <a:p>
            <a:pPr>
              <a:lnSpc>
                <a:spcPct val="9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Co-encadrement de la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thèse de Nicolas Moens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avec Jon Sundqvist </a:t>
            </a:r>
          </a:p>
          <a:p>
            <a:pPr>
              <a:lnSpc>
                <a:spcPct val="110000"/>
              </a:lnSpc>
              <a:buSzPct val="100000"/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“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Radiation-hydrodynamics of the most massive stars in our Universe”</a:t>
            </a:r>
            <a:endParaRPr lang="en-US" b="1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pic>
        <p:nvPicPr>
          <p:cNvPr id="5" name="Image 4" descr="1200px-Logo-P7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366" y="2208816"/>
            <a:ext cx="941146" cy="2321495"/>
          </a:xfrm>
          <a:prstGeom prst="rect">
            <a:avLst/>
          </a:prstGeom>
        </p:spPr>
      </p:pic>
      <p:pic>
        <p:nvPicPr>
          <p:cNvPr id="29" name="Image 28" descr="kuleuve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33381" y="5271380"/>
            <a:ext cx="1739787" cy="6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8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Expérience d’enseignement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Projet de recherche	-</a:t>
            </a:r>
            <a:r>
              <a:rPr lang="en-US" sz="1200" b="1" dirty="0" smtClean="0">
                <a:latin typeface="Geneva"/>
                <a:cs typeface="Geneva"/>
              </a:rPr>
              <a:t>	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9270" y="1266412"/>
            <a:ext cx="2665601" cy="1001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inductif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immersif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intéractif</a:t>
            </a:r>
          </a:p>
        </p:txBody>
      </p:sp>
      <p:sp>
        <p:nvSpPr>
          <p:cNvPr id="16" name="Rounded Rectangle 39"/>
          <p:cNvSpPr/>
          <p:nvPr/>
        </p:nvSpPr>
        <p:spPr>
          <a:xfrm>
            <a:off x="152507" y="814274"/>
            <a:ext cx="28057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Méthodologie Pédagogique</a:t>
            </a:r>
          </a:p>
        </p:txBody>
      </p:sp>
      <p:sp>
        <p:nvSpPr>
          <p:cNvPr id="11" name="Rounded Rectangle 39"/>
          <p:cNvSpPr/>
          <p:nvPr/>
        </p:nvSpPr>
        <p:spPr>
          <a:xfrm>
            <a:off x="152507" y="2964415"/>
            <a:ext cx="237211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Problème de Roche</a:t>
            </a:r>
          </a:p>
        </p:txBody>
      </p:sp>
      <p:grpSp>
        <p:nvGrpSpPr>
          <p:cNvPr id="8" name="Grouper 7"/>
          <p:cNvGrpSpPr/>
          <p:nvPr/>
        </p:nvGrpSpPr>
        <p:grpSpPr>
          <a:xfrm>
            <a:off x="2743041" y="1336622"/>
            <a:ext cx="6478399" cy="5184648"/>
            <a:chOff x="2743041" y="1336622"/>
            <a:chExt cx="6478399" cy="5184648"/>
          </a:xfrm>
        </p:grpSpPr>
        <p:sp>
          <p:nvSpPr>
            <p:cNvPr id="9" name="Rectangle 8"/>
            <p:cNvSpPr/>
            <p:nvPr/>
          </p:nvSpPr>
          <p:spPr>
            <a:xfrm rot="5400000">
              <a:off x="6506815" y="3801551"/>
              <a:ext cx="5118909" cy="3103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Geneva"/>
                  <a:cs typeface="Geneva"/>
                  <a:hlinkClick r:id="rId4"/>
                </a:rPr>
                <a:t>http://demonstrations.wolfram.com/TrajectoryOfATestMassInARochePotential/</a:t>
              </a:r>
              <a:endParaRPr lang="en-US" sz="1000" dirty="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  <p:pic>
          <p:nvPicPr>
            <p:cNvPr id="7" name="Image 6" descr="Roche_potential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041" y="1336622"/>
              <a:ext cx="6139463" cy="51846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5" name="Rectangle 14"/>
          <p:cNvSpPr/>
          <p:nvPr/>
        </p:nvSpPr>
        <p:spPr>
          <a:xfrm>
            <a:off x="18090" y="3134555"/>
            <a:ext cx="2665601" cy="252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Applet Mathematica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Maquettes 3D</a:t>
            </a: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10000"/>
              </a:lnSpc>
              <a:buSzPct val="100000"/>
              <a:buBlip>
                <a:blip r:embed="rId3"/>
              </a:buBlip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lvl="0">
              <a:lnSpc>
                <a:spcPct val="110000"/>
              </a:lnSpc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18808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Insertion dans l’équipe pédagogique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	Travaux	-	Projet de recherche	-	</a:t>
            </a:r>
            <a:r>
              <a:rPr lang="en-US" sz="1200" b="1" dirty="0" smtClean="0">
                <a:latin typeface="Geneva"/>
                <a:cs typeface="Geneva"/>
              </a:rPr>
              <a:t>Enseignement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506" y="2204332"/>
            <a:ext cx="8224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8" name="Rounded Rectangle 39"/>
          <p:cNvSpPr/>
          <p:nvPr/>
        </p:nvSpPr>
        <p:spPr>
          <a:xfrm>
            <a:off x="152506" y="2005213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Licence</a:t>
            </a:r>
          </a:p>
        </p:txBody>
      </p:sp>
      <p:sp>
        <p:nvSpPr>
          <p:cNvPr id="9" name="Rounded Rectangle 39"/>
          <p:cNvSpPr/>
          <p:nvPr/>
        </p:nvSpPr>
        <p:spPr>
          <a:xfrm>
            <a:off x="152506" y="3065199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CAPES/Agrégation</a:t>
            </a:r>
          </a:p>
        </p:txBody>
      </p:sp>
      <p:sp>
        <p:nvSpPr>
          <p:cNvPr id="10" name="Rounded Rectangle 39"/>
          <p:cNvSpPr/>
          <p:nvPr/>
        </p:nvSpPr>
        <p:spPr>
          <a:xfrm>
            <a:off x="152506" y="4663765"/>
            <a:ext cx="200039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Numérique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506" y="3463436"/>
            <a:ext cx="8224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Centre de préparation à l’Agrégation de Montrouge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Montages expérimentaux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Geneva"/>
                <a:cs typeface="Geneva"/>
              </a:rPr>
              <a:t> Leçons</a:t>
            </a:r>
          </a:p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Master des métiers de l’enseignement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506" y="5257729"/>
            <a:ext cx="82243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Initiation à l’outil informatique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Méthodes numériques et informatiques – Jacques Lefrère</a:t>
            </a:r>
          </a:p>
          <a:p>
            <a:pPr lvl="0"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Résolution numérique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Différences / volumes finis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Particle-in-cell</a:t>
            </a:r>
          </a:p>
          <a:p>
            <a:pPr marL="628650" lvl="1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Monte-Carlo</a:t>
            </a:r>
          </a:p>
          <a:p>
            <a:pPr lvl="0">
              <a:buSzPct val="100000"/>
            </a:pPr>
            <a:endParaRPr lang="en-US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6" y="792287"/>
            <a:ext cx="8224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endParaRPr lang="en-US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Parcours MIPI / PCGI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 dirty="0" smtClean="0">
                <a:solidFill>
                  <a:srgbClr val="000000"/>
                </a:solidFill>
                <a:latin typeface="Geneva"/>
                <a:cs typeface="Geneva"/>
              </a:rPr>
              <a:t> Majeur / mineur</a:t>
            </a:r>
          </a:p>
        </p:txBody>
      </p:sp>
    </p:spTree>
    <p:extLst>
      <p:ext uri="{BB962C8B-B14F-4D97-AF65-F5344CB8AC3E}">
        <p14:creationId xmlns:p14="http://schemas.microsoft.com/office/powerpoint/2010/main" val="209173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</a:t>
            </a:r>
            <a:r>
              <a:rPr lang="en-US" sz="2000" b="1" dirty="0" smtClean="0">
                <a:latin typeface="Geneva"/>
                <a:cs typeface="Geneva"/>
              </a:rPr>
              <a:t>Parcours</a:t>
            </a:r>
            <a:endParaRPr lang="en-US" sz="2000" b="1" dirty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Geneva"/>
                <a:cs typeface="Geneva"/>
              </a:rPr>
              <a:t>Parcours</a:t>
            </a:r>
            <a:r>
              <a:rPr lang="en-US" sz="1200" b="1" dirty="0" smtClean="0">
                <a:latin typeface="Geneva"/>
                <a:cs typeface="Geneva"/>
              </a:rPr>
              <a:t>	</a:t>
            </a:r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Geneva"/>
                <a:cs typeface="Geneva"/>
              </a:rPr>
              <a:t>–	Travaux	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22" name="Rounded Rectangle 39"/>
          <p:cNvSpPr/>
          <p:nvPr/>
        </p:nvSpPr>
        <p:spPr>
          <a:xfrm>
            <a:off x="152507" y="814274"/>
            <a:ext cx="136536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Etudes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3" name="Rounded Rectangle 39"/>
          <p:cNvSpPr/>
          <p:nvPr/>
        </p:nvSpPr>
        <p:spPr>
          <a:xfrm>
            <a:off x="152507" y="2686012"/>
            <a:ext cx="136536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Recherche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pic>
        <p:nvPicPr>
          <p:cNvPr id="25" name="Image 24" descr="marie_curie_log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5517753"/>
            <a:ext cx="1512858" cy="907715"/>
          </a:xfrm>
          <a:prstGeom prst="rect">
            <a:avLst/>
          </a:prstGeom>
        </p:spPr>
      </p:pic>
      <p:pic>
        <p:nvPicPr>
          <p:cNvPr id="9" name="Image 8" descr="kuleuven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72" y="4778289"/>
            <a:ext cx="1432688" cy="512229"/>
          </a:xfrm>
          <a:prstGeom prst="rect">
            <a:avLst/>
          </a:prstGeom>
        </p:spPr>
      </p:pic>
      <p:pic>
        <p:nvPicPr>
          <p:cNvPr id="11" name="Image 10" descr="logo_apc_standard_bleu_png_fond_transparent_313x3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08" y="3796481"/>
            <a:ext cx="751196" cy="777596"/>
          </a:xfrm>
          <a:prstGeom prst="rect">
            <a:avLst/>
          </a:prstGeom>
        </p:spPr>
      </p:pic>
      <p:pic>
        <p:nvPicPr>
          <p:cNvPr id="15" name="Image 14" descr="1280px-MIT_logo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499" y="3037779"/>
            <a:ext cx="1037727" cy="536699"/>
          </a:xfrm>
          <a:prstGeom prst="rect">
            <a:avLst/>
          </a:prstGeom>
        </p:spPr>
      </p:pic>
      <p:pic>
        <p:nvPicPr>
          <p:cNvPr id="26" name="Image 25" descr="ENS_Cachan.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648" y="991330"/>
            <a:ext cx="1248625" cy="680891"/>
          </a:xfrm>
          <a:prstGeom prst="rect">
            <a:avLst/>
          </a:prstGeom>
        </p:spPr>
      </p:pic>
      <p:pic>
        <p:nvPicPr>
          <p:cNvPr id="27" name="Image 26" descr="logo_obs_fond-blanc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509" y="1823549"/>
            <a:ext cx="1801461" cy="87795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1228490"/>
            <a:ext cx="655455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2008-10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L3-M1 à l’ENS de Cachan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2010-11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Préparation à l’Agrégation</a:t>
            </a:r>
            <a:endParaRPr lang="en-US" smtClean="0">
              <a:solidFill>
                <a:srgbClr val="000000"/>
              </a:solidFill>
              <a:latin typeface="Geneva"/>
              <a:cs typeface="Geneva"/>
            </a:endParaRP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2012-13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M2 A&amp;A à l’Obervatoire de Paris-Meudon</a:t>
            </a:r>
            <a:endParaRPr lang="en-US" dirty="0" smtClean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3084249"/>
            <a:ext cx="7886006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2010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Simulations à N corps avec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Jean-François Lestrade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(M1)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solidFill>
                  <a:srgbClr val="0000CC"/>
                </a:solidFill>
                <a:latin typeface="Geneva"/>
                <a:cs typeface="Geneva"/>
              </a:rPr>
              <a:t>2011-12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Systèmes binaires et exoplanètes avec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Saul Rappaport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smtClean="0">
                <a:solidFill>
                  <a:srgbClr val="0000CC"/>
                </a:solidFill>
                <a:latin typeface="Geneva"/>
                <a:cs typeface="Geneva"/>
              </a:rPr>
              <a:t>2013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Disques d’accrétion avec </a:t>
            </a:r>
            <a:r>
              <a:rPr lang="en-US" b="1" smtClean="0">
                <a:solidFill>
                  <a:srgbClr val="000000"/>
                </a:solidFill>
                <a:latin typeface="Geneva"/>
                <a:cs typeface="Geneva"/>
              </a:rPr>
              <a:t>Fabien Casse </a:t>
            </a:r>
            <a:r>
              <a:rPr lang="en-US" smtClean="0">
                <a:solidFill>
                  <a:srgbClr val="000000"/>
                </a:solidFill>
                <a:latin typeface="Geneva"/>
                <a:cs typeface="Geneva"/>
              </a:rPr>
              <a:t>(M2)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2013-16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Thèse sur </a:t>
            </a:r>
            <a:r>
              <a:rPr lang="en-US" u="sng">
                <a:solidFill>
                  <a:srgbClr val="000000"/>
                </a:solidFill>
                <a:latin typeface="Geneva"/>
                <a:cs typeface="Geneva"/>
              </a:rPr>
              <a:t>l’accrétion par vent sur les objets compacts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    sous la direction de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Fabien Casse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&amp; </a:t>
            </a:r>
            <a:r>
              <a:rPr lang="en-US" b="1" dirty="0">
                <a:solidFill>
                  <a:srgbClr val="000000"/>
                </a:solidFill>
                <a:latin typeface="Geneva"/>
                <a:cs typeface="Geneva"/>
              </a:rPr>
              <a:t>Andrea Goldwurm </a:t>
            </a:r>
            <a:r>
              <a:rPr lang="en-US" dirty="0">
                <a:solidFill>
                  <a:srgbClr val="000000"/>
                </a:solidFill>
                <a:latin typeface="Geneva"/>
                <a:cs typeface="Geneva"/>
              </a:rPr>
              <a:t>à l’APC</a:t>
            </a:r>
          </a:p>
          <a:p>
            <a:pPr marL="171450" lvl="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2016-17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Contrat postdoctoral avec </a:t>
            </a:r>
            <a:r>
              <a:rPr lang="en-US" b="1">
                <a:solidFill>
                  <a:srgbClr val="000000"/>
                </a:solidFill>
                <a:latin typeface="Geneva"/>
                <a:cs typeface="Geneva"/>
              </a:rPr>
              <a:t>Rony Keppens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au </a:t>
            </a:r>
          </a:p>
          <a:p>
            <a:pPr lvl="0">
              <a:lnSpc>
                <a:spcPct val="150000"/>
              </a:lnSpc>
              <a:buSzPct val="100000"/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  Center for mathematical Plasma Astrophysics, KU Leuven</a:t>
            </a:r>
          </a:p>
          <a:p>
            <a:pPr marL="171450" indent="-171450">
              <a:lnSpc>
                <a:spcPct val="150000"/>
              </a:lnSpc>
              <a:buSzPct val="100000"/>
              <a:buBlip>
                <a:blip r:embed="rId10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>
                <a:solidFill>
                  <a:srgbClr val="0000CC"/>
                </a:solidFill>
                <a:latin typeface="Geneva"/>
                <a:cs typeface="Geneva"/>
              </a:rPr>
              <a:t>2017-20 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Bourse [Pegasus]</a:t>
            </a:r>
            <a:r>
              <a:rPr lang="en-US" baseline="30000">
                <a:solidFill>
                  <a:srgbClr val="000000"/>
                </a:solidFill>
                <a:latin typeface="Geneva"/>
                <a:cs typeface="Geneva"/>
              </a:rPr>
              <a:t>2</a:t>
            </a: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Marie Skłodowska-Curie</a:t>
            </a:r>
          </a:p>
          <a:p>
            <a:pPr lvl="0">
              <a:lnSpc>
                <a:spcPct val="150000"/>
              </a:lnSpc>
              <a:buSzPct val="100000"/>
            </a:pPr>
            <a:endParaRPr lang="en-US" dirty="0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4135678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Travaux préliminaires &amp; thème de recherche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64363" y="1163964"/>
            <a:ext cx="4622517" cy="697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buSzPct val="100000"/>
            </a:pPr>
            <a:r>
              <a:rPr lang="en-US" b="1" i="1" dirty="0">
                <a:solidFill>
                  <a:srgbClr val="000000"/>
                </a:solidFill>
                <a:latin typeface="Geneva"/>
                <a:cs typeface="Geneva"/>
              </a:rPr>
              <a:t>Les étoiles et leurs reliquats, </a:t>
            </a:r>
          </a:p>
          <a:p>
            <a:pPr lvl="0" algn="ctr">
              <a:lnSpc>
                <a:spcPct val="110000"/>
              </a:lnSpc>
              <a:buSzPct val="100000"/>
            </a:pPr>
            <a:r>
              <a:rPr lang="en-US" b="1" i="1" dirty="0">
                <a:solidFill>
                  <a:srgbClr val="000000"/>
                </a:solidFill>
                <a:latin typeface="Geneva"/>
                <a:cs typeface="Geneva"/>
              </a:rPr>
              <a:t>en intéraction avec leur environnement</a:t>
            </a:r>
          </a:p>
        </p:txBody>
      </p:sp>
      <p:pic>
        <p:nvPicPr>
          <p:cNvPr id="4" name="Image 3" descr="KIC1255_art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" y="2527144"/>
            <a:ext cx="3382334" cy="3209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1" name="Image 30" descr="1280px-MIT_logo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51" y="807962"/>
            <a:ext cx="1037727" cy="536699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3776605" y="2315856"/>
            <a:ext cx="5381355" cy="1137917"/>
            <a:chOff x="3691425" y="1828653"/>
            <a:chExt cx="5381355" cy="1137917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3691425" y="1828653"/>
              <a:ext cx="5215703" cy="508001"/>
            </a:xfrm>
            <a:prstGeom prst="roundRect">
              <a:avLst/>
            </a:prstGeom>
            <a:solidFill>
              <a:srgbClr val="F7ECCC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Rappaport, Levine, Chiang, </a:t>
              </a:r>
              <a:r>
                <a:rPr lang="fr-FR" b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El Mellah </a:t>
              </a:r>
              <a:r>
                <a:rPr lang="fr-FR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et al., ApJ 2012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91425" y="2336654"/>
              <a:ext cx="5381355" cy="629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sub-Mercure en désintégration</a:t>
              </a:r>
            </a:p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</a:t>
              </a:r>
              <a:r>
                <a:rPr lang="en-US" sz="1600" u="sng">
                  <a:solidFill>
                    <a:srgbClr val="000000"/>
                  </a:solidFill>
                  <a:latin typeface="Geneva"/>
                  <a:cs typeface="Geneva"/>
                </a:rPr>
                <a:t>ma contribution :</a:t>
              </a: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identification &amp; modélisation</a:t>
              </a:r>
              <a:endParaRPr lang="en-US" sz="160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</p:grpSp>
      <p:grpSp>
        <p:nvGrpSpPr>
          <p:cNvPr id="10" name="Grouper 9"/>
          <p:cNvGrpSpPr/>
          <p:nvPr/>
        </p:nvGrpSpPr>
        <p:grpSpPr>
          <a:xfrm>
            <a:off x="3776605" y="3712591"/>
            <a:ext cx="4580745" cy="1149787"/>
            <a:chOff x="3691425" y="3114670"/>
            <a:chExt cx="4580745" cy="1149787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3691425" y="3114670"/>
              <a:ext cx="3157298" cy="508001"/>
            </a:xfrm>
            <a:prstGeom prst="roundRect">
              <a:avLst/>
            </a:prstGeom>
            <a:solidFill>
              <a:srgbClr val="F7ECCC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Sanchis-Ojeda et al., ApJ 2014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691425" y="3634541"/>
              <a:ext cx="4580745" cy="629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exoplanètes à courte période</a:t>
              </a:r>
            </a:p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</a:t>
              </a:r>
              <a:r>
                <a:rPr lang="en-US" sz="1600" u="sng">
                  <a:solidFill>
                    <a:srgbClr val="000000"/>
                  </a:solidFill>
                  <a:latin typeface="Geneva"/>
                  <a:cs typeface="Geneva"/>
                </a:rPr>
                <a:t>ma contribution :</a:t>
              </a: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algorithme de recherche</a:t>
              </a:r>
            </a:p>
          </p:txBody>
        </p:sp>
      </p:grpSp>
      <p:pic>
        <p:nvPicPr>
          <p:cNvPr id="7" name="Image 6" descr="Kepler_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" y="687482"/>
            <a:ext cx="2053431" cy="825039"/>
          </a:xfrm>
          <a:prstGeom prst="rect">
            <a:avLst/>
          </a:prstGeom>
        </p:spPr>
      </p:pic>
      <p:grpSp>
        <p:nvGrpSpPr>
          <p:cNvPr id="9" name="Grouper 8"/>
          <p:cNvGrpSpPr/>
          <p:nvPr/>
        </p:nvGrpSpPr>
        <p:grpSpPr>
          <a:xfrm>
            <a:off x="3776605" y="5133907"/>
            <a:ext cx="5381355" cy="1184850"/>
            <a:chOff x="147408" y="5031691"/>
            <a:chExt cx="5381355" cy="1184850"/>
          </a:xfrm>
        </p:grpSpPr>
        <p:sp>
          <p:nvSpPr>
            <p:cNvPr id="34" name="Rectangle à coins arrondis 33"/>
            <p:cNvSpPr/>
            <p:nvPr/>
          </p:nvSpPr>
          <p:spPr>
            <a:xfrm>
              <a:off x="147408" y="5031691"/>
              <a:ext cx="2901141" cy="508001"/>
            </a:xfrm>
            <a:prstGeom prst="roundRect">
              <a:avLst/>
            </a:prstGeom>
            <a:solidFill>
              <a:srgbClr val="F7ECCC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Rappaport et al., ApJ 2013</a:t>
              </a:r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7408" y="5586625"/>
              <a:ext cx="5381355" cy="629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systèmes triples</a:t>
              </a:r>
            </a:p>
            <a:p>
              <a:pPr marL="171450" lvl="0" indent="-171450">
                <a:lnSpc>
                  <a:spcPct val="110000"/>
                </a:lnSpc>
                <a:buSzPct val="100000"/>
                <a:buBlip>
                  <a:blip r:embed="rId5"/>
                </a:buBlip>
              </a:pP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</a:t>
              </a:r>
              <a:r>
                <a:rPr lang="en-US" sz="1600" u="sng">
                  <a:solidFill>
                    <a:srgbClr val="000000"/>
                  </a:solidFill>
                  <a:latin typeface="Geneva"/>
                  <a:cs typeface="Geneva"/>
                </a:rPr>
                <a:t>ma contribution :</a:t>
              </a:r>
              <a:r>
                <a:rPr lang="en-US" sz="1600">
                  <a:solidFill>
                    <a:srgbClr val="000000"/>
                  </a:solidFill>
                  <a:latin typeface="Geneva"/>
                  <a:cs typeface="Geneva"/>
                </a:rPr>
                <a:t> réduction des données</a:t>
              </a:r>
              <a:endParaRPr lang="en-US" sz="160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Contexte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pic>
        <p:nvPicPr>
          <p:cNvPr id="3" name="Image 2" descr="hmxr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01" y="2406729"/>
            <a:ext cx="6102454" cy="196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4048966" y="1866071"/>
            <a:ext cx="524018" cy="1179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er 36"/>
          <p:cNvGrpSpPr/>
          <p:nvPr/>
        </p:nvGrpSpPr>
        <p:grpSpPr>
          <a:xfrm>
            <a:off x="4289552" y="696410"/>
            <a:ext cx="5094022" cy="1314034"/>
            <a:chOff x="4908799" y="723432"/>
            <a:chExt cx="5094022" cy="1314034"/>
          </a:xfrm>
        </p:grpSpPr>
        <p:sp>
          <p:nvSpPr>
            <p:cNvPr id="11" name="Rounded Rectangle 39"/>
            <p:cNvSpPr/>
            <p:nvPr/>
          </p:nvSpPr>
          <p:spPr>
            <a:xfrm>
              <a:off x="4908799" y="1163814"/>
              <a:ext cx="1093372" cy="628893"/>
            </a:xfrm>
            <a:prstGeom prst="roundRect">
              <a:avLst>
                <a:gd name="adj" fmla="val 3600"/>
              </a:avLst>
            </a:prstGeom>
            <a:solidFill>
              <a:srgbClr val="FFFDFA"/>
            </a:solidFill>
            <a:ln w="12700" cap="sq" cmpd="sng">
              <a:solidFill>
                <a:srgbClr val="000000"/>
              </a:solidFill>
              <a:prstDash val="lgDash"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Geneva"/>
                  <a:cs typeface="Geneva"/>
                </a:rPr>
                <a:t>O</a:t>
              </a:r>
              <a:r>
                <a:rPr lang="en-US" sz="1600" b="1" dirty="0" smtClean="0">
                  <a:solidFill>
                    <a:srgbClr val="000000"/>
                  </a:solidFill>
                  <a:latin typeface="Geneva"/>
                  <a:cs typeface="Geneva"/>
                </a:rPr>
                <a:t>bjet compact</a:t>
              </a:r>
              <a:endParaRPr lang="en-US" sz="1600" b="1" dirty="0">
                <a:solidFill>
                  <a:srgbClr val="000000"/>
                </a:solidFill>
                <a:latin typeface="Geneva"/>
                <a:cs typeface="Geneva"/>
              </a:endParaRPr>
            </a:p>
          </p:txBody>
        </p:sp>
        <p:cxnSp>
          <p:nvCxnSpPr>
            <p:cNvPr id="8" name="Connecteur en angle 7"/>
            <p:cNvCxnSpPr>
              <a:stCxn id="11" idx="3"/>
            </p:cNvCxnSpPr>
            <p:nvPr/>
          </p:nvCxnSpPr>
          <p:spPr>
            <a:xfrm>
              <a:off x="6002171" y="1478261"/>
              <a:ext cx="455248" cy="438795"/>
            </a:xfrm>
            <a:prstGeom prst="bentConnector3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en angle 15"/>
            <p:cNvCxnSpPr>
              <a:stCxn id="11" idx="3"/>
            </p:cNvCxnSpPr>
            <p:nvPr/>
          </p:nvCxnSpPr>
          <p:spPr>
            <a:xfrm flipV="1">
              <a:off x="6002171" y="1066359"/>
              <a:ext cx="455248" cy="41190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409499" y="723432"/>
              <a:ext cx="3593322" cy="487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buSzPct val="100000"/>
              </a:pPr>
              <a:r>
                <a:rPr lang="en-US" sz="1400">
                  <a:solidFill>
                    <a:srgbClr val="000000"/>
                  </a:solidFill>
                  <a:latin typeface="Geneva"/>
                  <a:cs typeface="Geneva"/>
                </a:rPr>
                <a:t>étoile à neutron (eg Vela X-1)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9499" y="1550153"/>
              <a:ext cx="3593322" cy="487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  <a:buSzPct val="100000"/>
              </a:pPr>
              <a:r>
                <a:rPr lang="en-US" sz="1400">
                  <a:solidFill>
                    <a:srgbClr val="000000"/>
                  </a:solidFill>
                  <a:latin typeface="Geneva"/>
                  <a:cs typeface="Geneva"/>
                </a:rPr>
                <a:t>trou noir (eg Cygnus X-1)</a:t>
              </a:r>
            </a:p>
          </p:txBody>
        </p:sp>
      </p:grpSp>
      <p:sp>
        <p:nvSpPr>
          <p:cNvPr id="43" name="Rounded Rectangle 39"/>
          <p:cNvSpPr/>
          <p:nvPr/>
        </p:nvSpPr>
        <p:spPr>
          <a:xfrm>
            <a:off x="3241306" y="5373000"/>
            <a:ext cx="1997083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Geneva"/>
                <a:cs typeface="Geneva"/>
              </a:rPr>
              <a:t>Supergéante O/B </a:t>
            </a:r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2856515" y="4877724"/>
            <a:ext cx="534955" cy="27555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3167072" y="4935426"/>
            <a:ext cx="451080" cy="267984"/>
          </a:xfrm>
          <a:prstGeom prst="bentConnector3">
            <a:avLst>
              <a:gd name="adj1" fmla="val 3937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261765" y="4017144"/>
            <a:ext cx="0" cy="82673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9"/>
          <p:cNvSpPr/>
          <p:nvPr/>
        </p:nvSpPr>
        <p:spPr>
          <a:xfrm>
            <a:off x="1876797" y="5377152"/>
            <a:ext cx="1242612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7F7F7F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F7F7F"/>
                </a:solidFill>
                <a:latin typeface="Geneva"/>
                <a:cs typeface="Geneva"/>
              </a:rPr>
              <a:t>Etoile Be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>
            <a:off x="4495346" y="4150477"/>
            <a:ext cx="961116" cy="6990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H="1" flipV="1">
            <a:off x="1143601" y="2105712"/>
            <a:ext cx="763246" cy="707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39"/>
          <p:cNvSpPr/>
          <p:nvPr/>
        </p:nvSpPr>
        <p:spPr>
          <a:xfrm>
            <a:off x="5531697" y="4776681"/>
            <a:ext cx="1558216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Vent stellaire</a:t>
            </a:r>
          </a:p>
        </p:txBody>
      </p:sp>
      <p:sp>
        <p:nvSpPr>
          <p:cNvPr id="78" name="Rounded Rectangle 39"/>
          <p:cNvSpPr/>
          <p:nvPr/>
        </p:nvSpPr>
        <p:spPr>
          <a:xfrm>
            <a:off x="352450" y="1557127"/>
            <a:ext cx="1235937" cy="45331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Structures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589823" y="5233587"/>
            <a:ext cx="31557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absorption UV résonnante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dense et rapide =&gt; 10</a:t>
            </a:r>
            <a:r>
              <a:rPr lang="en-US" sz="1400" baseline="30000">
                <a:solidFill>
                  <a:srgbClr val="000000"/>
                </a:solidFill>
                <a:latin typeface="Geneva"/>
                <a:cs typeface="Geneva"/>
              </a:rPr>
              <a:t>-6 </a:t>
            </a: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M</a:t>
            </a:r>
            <a:r>
              <a:rPr lang="en-US" sz="1400" baseline="-25000">
                <a:solidFill>
                  <a:srgbClr val="000000"/>
                </a:solidFill>
                <a:latin typeface="Geneva"/>
                <a:cs typeface="Geneva"/>
              </a:rPr>
              <a:t>☉</a:t>
            </a: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/an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800000"/>
                </a:solidFill>
                <a:latin typeface="Geneva"/>
                <a:cs typeface="Geneva"/>
              </a:rPr>
              <a:t> inhomogène (“clumps”)</a:t>
            </a:r>
          </a:p>
          <a:p>
            <a:pPr marL="171450" lvl="0" indent="-171450">
              <a:buSzPct val="100000"/>
              <a:buBlip>
                <a:blip r:embed="rId4"/>
              </a:buBlip>
            </a:pPr>
            <a:r>
              <a:rPr lang="en-US" sz="1400">
                <a:solidFill>
                  <a:srgbClr val="000000"/>
                </a:solidFill>
                <a:latin typeface="Geneva"/>
                <a:cs typeface="Geneva"/>
              </a:rPr>
              <a:t> ionisé par l’objet compact</a:t>
            </a:r>
          </a:p>
        </p:txBody>
      </p:sp>
      <p:pic>
        <p:nvPicPr>
          <p:cNvPr id="80" name="Image 79" descr="eye_ob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84197" y="2813644"/>
            <a:ext cx="509030" cy="511727"/>
          </a:xfrm>
          <a:prstGeom prst="rect">
            <a:avLst/>
          </a:prstGeom>
        </p:spPr>
      </p:pic>
      <p:cxnSp>
        <p:nvCxnSpPr>
          <p:cNvPr id="81" name="Connecteur droit avec flèche 80"/>
          <p:cNvCxnSpPr/>
          <p:nvPr/>
        </p:nvCxnSpPr>
        <p:spPr>
          <a:xfrm>
            <a:off x="4172576" y="3069508"/>
            <a:ext cx="3326902" cy="0"/>
          </a:xfrm>
          <a:prstGeom prst="straightConnector1">
            <a:avLst/>
          </a:prstGeom>
          <a:ln>
            <a:solidFill>
              <a:schemeClr val="bg1"/>
            </a:solidFill>
            <a:prstDash val="lg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H="1" flipV="1">
            <a:off x="3395908" y="2105712"/>
            <a:ext cx="525287" cy="8263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39"/>
          <p:cNvSpPr/>
          <p:nvPr/>
        </p:nvSpPr>
        <p:spPr>
          <a:xfrm>
            <a:off x="2575401" y="1475816"/>
            <a:ext cx="1449605" cy="546610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prstDash val="lgDash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800000"/>
                </a:solidFill>
                <a:latin typeface="Geneva"/>
                <a:cs typeface="Geneva"/>
              </a:rPr>
              <a:t>Flot d’accrétion</a:t>
            </a:r>
          </a:p>
        </p:txBody>
      </p:sp>
      <p:sp>
        <p:nvSpPr>
          <p:cNvPr id="91" name="Bouée 90"/>
          <p:cNvSpPr/>
          <p:nvPr/>
        </p:nvSpPr>
        <p:spPr>
          <a:xfrm>
            <a:off x="3863269" y="2885536"/>
            <a:ext cx="365760" cy="365760"/>
          </a:xfrm>
          <a:prstGeom prst="donut">
            <a:avLst>
              <a:gd name="adj" fmla="val 813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543256" y="4154464"/>
            <a:ext cx="12969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sz="800" i="1">
                <a:solidFill>
                  <a:schemeClr val="bg1"/>
                </a:solidFill>
                <a:latin typeface="Geneva"/>
                <a:cs typeface="Geneva"/>
              </a:rPr>
              <a:t>Credits : Pere Blay</a:t>
            </a:r>
          </a:p>
        </p:txBody>
      </p:sp>
    </p:spTree>
    <p:extLst>
      <p:ext uri="{BB962C8B-B14F-4D97-AF65-F5344CB8AC3E}">
        <p14:creationId xmlns:p14="http://schemas.microsoft.com/office/powerpoint/2010/main" val="335997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Motivations</a:t>
            </a:r>
            <a:endParaRPr lang="en-US" sz="2000" b="1" dirty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9" name="Rounded Rectangle 39"/>
          <p:cNvSpPr/>
          <p:nvPr/>
        </p:nvSpPr>
        <p:spPr>
          <a:xfrm>
            <a:off x="4023780" y="2521212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Ondes gravitationnelles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0" name="Rounded Rectangle 39"/>
          <p:cNvSpPr/>
          <p:nvPr/>
        </p:nvSpPr>
        <p:spPr>
          <a:xfrm>
            <a:off x="85613" y="2907579"/>
            <a:ext cx="2098383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>
                <a:solidFill>
                  <a:srgbClr val="000000"/>
                </a:solidFill>
                <a:latin typeface="Geneva"/>
                <a:cs typeface="Geneva"/>
              </a:rPr>
              <a:t>É</a:t>
            </a:r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toiles à neutrons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1" name="Rounded Rectangle 39"/>
          <p:cNvSpPr/>
          <p:nvPr/>
        </p:nvSpPr>
        <p:spPr>
          <a:xfrm>
            <a:off x="5436251" y="4301946"/>
            <a:ext cx="1781330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Hautes énergies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33297" y="685926"/>
            <a:ext cx="2793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progéniteurs? 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taux de coalescence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conditions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4032" y="725568"/>
            <a:ext cx="458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équation d’état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champ magnétique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structure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  <p:grpSp>
        <p:nvGrpSpPr>
          <p:cNvPr id="4" name="Grouper 3"/>
          <p:cNvGrpSpPr/>
          <p:nvPr/>
        </p:nvGrpSpPr>
        <p:grpSpPr>
          <a:xfrm>
            <a:off x="3955988" y="725467"/>
            <a:ext cx="2477309" cy="1677605"/>
            <a:chOff x="3872898" y="725467"/>
            <a:chExt cx="2477309" cy="1677605"/>
          </a:xfrm>
        </p:grpSpPr>
        <p:pic>
          <p:nvPicPr>
            <p:cNvPr id="3" name="Image 2" descr="Virgo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0690" y="749308"/>
              <a:ext cx="2409517" cy="16537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Rectangle 15"/>
            <p:cNvSpPr/>
            <p:nvPr/>
          </p:nvSpPr>
          <p:spPr>
            <a:xfrm>
              <a:off x="3872898" y="725467"/>
              <a:ext cx="1296993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buSzPct val="100000"/>
              </a:pPr>
              <a:r>
                <a:rPr lang="en-US" sz="800" i="1">
                  <a:solidFill>
                    <a:schemeClr val="bg1"/>
                  </a:solidFill>
                  <a:latin typeface="Geneva"/>
                  <a:cs typeface="Geneva"/>
                </a:rPr>
                <a:t>Virgo interferometer</a:t>
              </a:r>
            </a:p>
          </p:txBody>
        </p:sp>
      </p:grpSp>
      <p:pic>
        <p:nvPicPr>
          <p:cNvPr id="5" name="Image 4" descr="N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5" t="7018" r="35875"/>
          <a:stretch/>
        </p:blipFill>
        <p:spPr>
          <a:xfrm>
            <a:off x="74644" y="713597"/>
            <a:ext cx="1353128" cy="2096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85613" y="4860039"/>
            <a:ext cx="2793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jets &amp; vents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luminosité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nucléosynthèse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72399" y="2998234"/>
            <a:ext cx="4307940" cy="1001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buSzPct val="100000"/>
            </a:pPr>
            <a:r>
              <a:rPr lang="en-US" b="1" i="1" dirty="0">
                <a:solidFill>
                  <a:srgbClr val="000000"/>
                </a:solidFill>
                <a:latin typeface="Geneva"/>
                <a:cs typeface="Geneva"/>
              </a:rPr>
              <a:t>La majorité des étoiles massives</a:t>
            </a:r>
          </a:p>
          <a:p>
            <a:pPr lvl="0" algn="ctr">
              <a:lnSpc>
                <a:spcPct val="110000"/>
              </a:lnSpc>
              <a:buSzPct val="100000"/>
            </a:pPr>
            <a:r>
              <a:rPr lang="en-US" b="1" i="1" dirty="0">
                <a:solidFill>
                  <a:srgbClr val="000000"/>
                </a:solidFill>
                <a:latin typeface="Geneva"/>
                <a:cs typeface="Geneva"/>
              </a:rPr>
              <a:t>a au moins un compagnon </a:t>
            </a:r>
          </a:p>
          <a:p>
            <a:pPr lvl="0" algn="ctr">
              <a:lnSpc>
                <a:spcPct val="110000"/>
              </a:lnSpc>
              <a:buSzPct val="100000"/>
            </a:pPr>
            <a:r>
              <a:rPr lang="en-US" b="1" i="1" dirty="0">
                <a:solidFill>
                  <a:srgbClr val="000000"/>
                </a:solidFill>
                <a:latin typeface="Geneva"/>
                <a:cs typeface="Geneva"/>
              </a:rPr>
              <a:t>dont la présence impacte l’évolution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6831" y="3920626"/>
            <a:ext cx="2373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100000"/>
            </a:pPr>
            <a:r>
              <a:rPr lang="en-US" sz="1000" i="1">
                <a:solidFill>
                  <a:srgbClr val="000000"/>
                </a:solidFill>
                <a:latin typeface="Geneva"/>
                <a:cs typeface="Geneva"/>
              </a:rPr>
              <a:t>Sana+2012</a:t>
            </a:r>
            <a:endParaRPr lang="en-US" sz="1000" i="1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33006" y="4884455"/>
            <a:ext cx="3607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chocs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processus radiatifs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reconnection magnétique</a:t>
            </a:r>
          </a:p>
          <a:p>
            <a:pPr marL="171450" lvl="0" indent="-171450"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accélération de particules</a:t>
            </a:r>
          </a:p>
        </p:txBody>
      </p:sp>
      <p:sp>
        <p:nvSpPr>
          <p:cNvPr id="22" name="Rounded Rectangle 39"/>
          <p:cNvSpPr/>
          <p:nvPr/>
        </p:nvSpPr>
        <p:spPr>
          <a:xfrm>
            <a:off x="85613" y="4154977"/>
            <a:ext cx="2636837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Rétroaction galactique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54153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Méthodologie : modélisation &amp; simulations numériques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équations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Modular Fortran + préprocessor, block-based AMR, différentes grilles, MPI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heures cpu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public et open-source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mes contributions : grille auto-similaire, conservation du moment angulaire, intégration de la viscosité à la divergence</a:t>
            </a:r>
          </a:p>
        </p:txBody>
      </p:sp>
      <p:sp>
        <p:nvSpPr>
          <p:cNvPr id="7" name="Rounded Rectangle 39"/>
          <p:cNvSpPr/>
          <p:nvPr/>
        </p:nvSpPr>
        <p:spPr>
          <a:xfrm>
            <a:off x="3590944" y="748996"/>
            <a:ext cx="1969412" cy="398237"/>
          </a:xfrm>
          <a:prstGeom prst="roundRect">
            <a:avLst>
              <a:gd name="adj" fmla="val 3600"/>
            </a:avLst>
          </a:prstGeom>
          <a:solidFill>
            <a:srgbClr val="FFFDFA"/>
          </a:solidFill>
          <a:ln w="12700" cap="sq" cmpd="sng">
            <a:solidFill>
              <a:srgbClr val="00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cap="small" dirty="0" smtClean="0">
                <a:solidFill>
                  <a:srgbClr val="000000"/>
                </a:solidFill>
                <a:latin typeface="Geneva"/>
                <a:cs typeface="Geneva"/>
              </a:rPr>
              <a:t>MPI-AMRVAC 2.0</a:t>
            </a:r>
            <a:endParaRPr lang="en-US" sz="1600" b="1" cap="small" dirty="0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837042" y="5015802"/>
            <a:ext cx="4141305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Xia, Teunissen, El Mellah et al., ApJS 2018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54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le vent stellaire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 Vela X-1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406349" y="2334444"/>
            <a:ext cx="4571999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Sundqvist &amp; Keppens, MNRAS 2018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775740" y="3655246"/>
            <a:ext cx="3202608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 &amp; Casse, MNRAS 2015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837041" y="5676203"/>
            <a:ext cx="4141305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Grinberg, Hell, El Mellah et al., A&amp;A 2017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5411303" y="4355401"/>
            <a:ext cx="3567043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Decin et al, Nature Astronomy 2019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4163" y="4863402"/>
            <a:ext cx="822437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</a:t>
            </a:r>
            <a:r>
              <a:rPr lang="en-US" dirty="0">
                <a:latin typeface="Geneva"/>
                <a:cs typeface="Geneva"/>
              </a:rPr>
              <a:t>morphologie de l’enveloppe circumstellaire dans les symbiotics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332329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le flot d’accrétion  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8562" y="1228490"/>
            <a:ext cx="822437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Cygnus X-1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>
                <a:solidFill>
                  <a:srgbClr val="000000"/>
                </a:solidFill>
                <a:latin typeface="Geneva"/>
                <a:cs typeface="Geneva"/>
              </a:rPr>
              <a:t> Vela X-1 </a:t>
            </a:r>
          </a:p>
          <a:p>
            <a:pPr marL="171450" lvl="0" indent="-171450">
              <a:lnSpc>
                <a:spcPct val="200000"/>
              </a:lnSpc>
              <a:buSzPct val="100000"/>
              <a:buBlip>
                <a:blip r:embed="rId3"/>
              </a:buBlip>
            </a:pPr>
            <a:r>
              <a:rPr lang="en-US" b="1" dirty="0">
                <a:latin typeface="Geneva"/>
                <a:cs typeface="Geneva"/>
              </a:rPr>
              <a:t> Sources X ultra-lumineuses</a:t>
            </a:r>
            <a:endParaRPr lang="en-US">
              <a:solidFill>
                <a:srgbClr val="000000"/>
              </a:solidFill>
              <a:latin typeface="Geneva"/>
              <a:cs typeface="Geneva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4660348" y="828261"/>
            <a:ext cx="4318000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Sundqvist &amp; Keppens, A&amp;A 2019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5775740" y="2994845"/>
            <a:ext cx="3202608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 &amp; Casse, MNRAS 2017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53566" y="1574653"/>
            <a:ext cx="5024782" cy="508001"/>
          </a:xfrm>
          <a:prstGeom prst="roundRect">
            <a:avLst/>
          </a:prstGeom>
          <a:solidFill>
            <a:srgbClr val="F7ECCC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El Mellah, Sander, Sundqvist &amp; Keppens, A&amp;A 2019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7961" cy="54048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82550" dir="2700000" sx="120000" sy="12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Geneva"/>
                <a:cs typeface="Geneva"/>
              </a:rPr>
              <a:t> Binaires X de forte masse – la magnétosphère de l’étoile à neutron</a:t>
            </a:r>
            <a:endParaRPr lang="en-US" sz="2000" b="1" dirty="0" smtClean="0">
              <a:latin typeface="Geneva"/>
              <a:cs typeface="Geneva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0938933" y="4131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-1" y="6648379"/>
            <a:ext cx="9157961" cy="193746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  <a:effectLst>
            <a:outerShdw blurRad="63500" dir="13500000" sx="117000" sy="117000" kx="2700000" rotWithShape="0">
              <a:srgbClr val="000000">
                <a:alpha val="51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7F7F7F"/>
                </a:solidFill>
                <a:latin typeface="Geneva"/>
                <a:cs typeface="Geneva"/>
              </a:rPr>
              <a:t>Parcours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	–</a:t>
            </a:r>
            <a:r>
              <a:rPr lang="en-US" sz="1200" b="1" dirty="0" smtClean="0">
                <a:latin typeface="Geneva"/>
                <a:cs typeface="Geneva"/>
              </a:rPr>
              <a:t>	Travaux	</a:t>
            </a:r>
            <a:r>
              <a:rPr lang="en-US" sz="1200" b="1" dirty="0" smtClean="0">
                <a:solidFill>
                  <a:srgbClr val="7F7F7F"/>
                </a:solidFill>
                <a:latin typeface="Geneva"/>
                <a:cs typeface="Geneva"/>
              </a:rPr>
              <a:t>-	Projet de recherche	-	Enseignement</a:t>
            </a:r>
            <a:r>
              <a:rPr lang="en-US" sz="1200" b="1" dirty="0" smtClean="0">
                <a:latin typeface="Geneva"/>
                <a:cs typeface="Geneva"/>
              </a:rPr>
              <a:t>				</a:t>
            </a:r>
            <a:endParaRPr lang="en-US" sz="1200" b="1" dirty="0">
              <a:latin typeface="Geneva"/>
              <a:cs typeface="Geneva"/>
            </a:endParaRPr>
          </a:p>
        </p:txBody>
      </p:sp>
    </p:spTree>
    <p:extLst>
      <p:ext uri="{BB962C8B-B14F-4D97-AF65-F5344CB8AC3E}">
        <p14:creationId xmlns:p14="http://schemas.microsoft.com/office/powerpoint/2010/main" val="296519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57565</TotalTime>
  <Words>979</Words>
  <Application>Microsoft Macintosh PowerPoint</Application>
  <PresentationFormat>Présentation à l'écran (4:3)</PresentationFormat>
  <Paragraphs>230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 Mellah Ileyk</dc:creator>
  <cp:lastModifiedBy>Ileyk EL MELLAH</cp:lastModifiedBy>
  <cp:revision>1568</cp:revision>
  <cp:lastPrinted>2018-07-11T03:19:35Z</cp:lastPrinted>
  <dcterms:created xsi:type="dcterms:W3CDTF">2015-05-11T17:36:50Z</dcterms:created>
  <dcterms:modified xsi:type="dcterms:W3CDTF">2019-04-06T11:18:32Z</dcterms:modified>
</cp:coreProperties>
</file>