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2" r:id="rId2"/>
    <p:sldId id="460" r:id="rId3"/>
    <p:sldId id="464" r:id="rId4"/>
    <p:sldId id="474" r:id="rId5"/>
    <p:sldId id="471" r:id="rId6"/>
    <p:sldId id="468" r:id="rId7"/>
    <p:sldId id="470" r:id="rId8"/>
    <p:sldId id="473" r:id="rId9"/>
    <p:sldId id="472" r:id="rId10"/>
    <p:sldId id="469" r:id="rId11"/>
    <p:sldId id="466" r:id="rId12"/>
    <p:sldId id="467" r:id="rId13"/>
    <p:sldId id="462" r:id="rId14"/>
    <p:sldId id="465" r:id="rId15"/>
    <p:sldId id="4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328541"/>
    <a:srgbClr val="3D9F4F"/>
    <a:srgbClr val="0000CC"/>
    <a:srgbClr val="F0A64D"/>
    <a:srgbClr val="B5B5B5"/>
    <a:srgbClr val="40E0E1"/>
    <a:srgbClr val="FFFDFA"/>
    <a:srgbClr val="F7F2E8"/>
    <a:srgbClr val="0089FF"/>
    <a:srgbClr val="F7E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7" autoAdjust="0"/>
  </p:normalViewPr>
  <p:slideViewPr>
    <p:cSldViewPr snapToGrid="0" snapToObjects="1">
      <p:cViewPr varScale="1">
        <p:scale>
          <a:sx n="107" d="100"/>
          <a:sy n="107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89751-3036-8D4D-8C6A-F94D388D1609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14968-4EA8-3547-9847-DF9903D9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31B4F-329B-D045-9890-CB34E01018E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9B3BF-09C0-0D44-AD49-A817E05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X-wind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Paris Diderot (Sorbonne Paris Cité)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Applet en ligne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L1 :</a:t>
            </a:r>
          </a:p>
          <a:p>
            <a:r>
              <a:rPr lang="en-US" baseline="0" dirty="0" smtClean="0"/>
              <a:t>	- notion de potentiel</a:t>
            </a:r>
          </a:p>
          <a:p>
            <a:r>
              <a:rPr lang="en-US" baseline="0" dirty="0" smtClean="0"/>
              <a:t>	- référentiels et forces non-inertielles</a:t>
            </a:r>
          </a:p>
          <a:p>
            <a:r>
              <a:rPr lang="en-US" baseline="0" dirty="0" smtClean="0"/>
              <a:t>	- points d’équilibre et stabilité</a:t>
            </a:r>
          </a:p>
          <a:p>
            <a:endParaRPr lang="en-US" baseline="0" dirty="0" smtClean="0"/>
          </a:p>
          <a:p>
            <a:r>
              <a:rPr lang="en-US" baseline="0" dirty="0" smtClean="0"/>
              <a:t>L2 : </a:t>
            </a:r>
          </a:p>
          <a:p>
            <a:r>
              <a:rPr lang="en-US" baseline="0" dirty="0" smtClean="0"/>
              <a:t>	- paramètres d’échelle et de forme, invariance par changement d’échelle, adimensionnement (Navier-Stokes et le nombre de Reynolds)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L3 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- en Physique non-linéaire, classification des points d’équilibre en fonction du déterminant et de la trace d’une matrice, celle associée au système d’équations différentielles autonomes (eg point-selle)</a:t>
            </a:r>
          </a:p>
          <a:p>
            <a:r>
              <a:rPr lang="en-US" baseline="0" dirty="0" smtClean="0"/>
              <a:t>	- équation d’Euler-Lagrange en Mécanique analytique &amp; théorème de Noether, avec un bon contre-exemple ici</a:t>
            </a:r>
          </a:p>
          <a:p>
            <a:r>
              <a:rPr lang="en-US" baseline="0" dirty="0" smtClean="0"/>
              <a:t>	- conservation de l’énergie d’un système hamiltonien : erreurs de troncation quand intégration numérique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J’ai rencontré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Nadine Witkowski, présidente du conseil des enseignements</a:t>
            </a:r>
            <a:endParaRPr lang="en-US" dirty="0" smtClean="0">
              <a:solidFill>
                <a:srgbClr val="000000"/>
              </a:solidFill>
              <a:latin typeface="Geneva"/>
              <a:cs typeface="Geneva"/>
            </a:endParaRP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Logiciels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d’acquisition et d’analyse des données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aseline="0" dirty="0" smtClean="0"/>
              <a:t>Igor, LabVIEW, Matlab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Concours spécial docteurs depuis 2017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TD informatiques : mise en place de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réseau de machines virtuelles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 transfert de matière se fait via la capture d’une fraction du vent de l’étoile massive par l’objet compact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Structures à l’échelle orbitale en plus des clumps de petite dimension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 se manifestent ces structures pour un observateur?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Pourquoi ça importe?</a:t>
            </a:r>
          </a:p>
          <a:p>
            <a:r>
              <a:rPr lang="en-US" baseline="0" dirty="0" smtClean="0"/>
              <a:t>	- impact de la binarité sur l’évolution des étoiles de forte masse</a:t>
            </a:r>
          </a:p>
          <a:p>
            <a:r>
              <a:rPr lang="en-US" baseline="0" dirty="0" smtClean="0"/>
              <a:t>	- évolution du moment angulaire =&gt; taux de coalescence en un temps de Hubble</a:t>
            </a:r>
          </a:p>
          <a:p>
            <a:r>
              <a:rPr lang="en-US" baseline="0" dirty="0" smtClean="0"/>
              <a:t>	- EOS des NS par la mesure de la masse de l’étoile à neutron</a:t>
            </a:r>
          </a:p>
          <a:p>
            <a:r>
              <a:rPr lang="en-US" baseline="0" dirty="0" smtClean="0"/>
              <a:t>	- dans une moindre mesure, la contrainte de la GR en champ 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Problème multi-échelle (6 odm) et multi-physique : radiative, HD, MHD, GR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Détections historiques, en 2015 puis 2017</a:t>
            </a:r>
          </a:p>
          <a:p>
            <a:pPr marL="0" indent="0">
              <a:buNone/>
            </a:pPr>
            <a:r>
              <a:rPr lang="en-US" baseline="0" dirty="0" smtClean="0"/>
              <a:t>Spiral</a:t>
            </a:r>
          </a:p>
          <a:p>
            <a:pPr marL="0" indent="0">
              <a:buNone/>
            </a:pPr>
            <a:r>
              <a:rPr lang="en-US" baseline="0" dirty="0" smtClean="0"/>
              <a:t>Masse &amp; spin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Masse maximale</a:t>
            </a:r>
          </a:p>
          <a:p>
            <a:r>
              <a:rPr lang="en-US" baseline="0" dirty="0" smtClean="0"/>
              <a:t>Origine? Dipole?</a:t>
            </a:r>
          </a:p>
          <a:p>
            <a:r>
              <a:rPr lang="en-US" baseline="0" dirty="0" smtClean="0"/>
              <a:t>Cro</a:t>
            </a:r>
            <a:r>
              <a:rPr lang="en-US" baseline="0" dirty="0" smtClean="0"/>
              <a:t>ûte, séisme stellaire, sauts (glitches) dans période de rotation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 Ecosystème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demonstrations.wolfram.com/TrajectoryOfATestMassInARochePotential/" TargetMode="External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Screen Shot 2017-02-23 at 4.09.08 PM.png"/>
          <p:cNvPicPr>
            <a:picLocks noChangeAspect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r="7829"/>
          <a:stretch/>
        </p:blipFill>
        <p:spPr>
          <a:xfrm>
            <a:off x="1621395" y="2916753"/>
            <a:ext cx="7522605" cy="4043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5220" y="3864094"/>
            <a:ext cx="525015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Geneva"/>
                <a:cs typeface="Geneva"/>
              </a:rPr>
              <a:t>Ileyk El </a:t>
            </a:r>
            <a:r>
              <a:rPr lang="en-US" sz="2400" b="1" dirty="0" err="1" smtClean="0">
                <a:latin typeface="Geneva"/>
                <a:cs typeface="Geneva"/>
              </a:rPr>
              <a:t>Mellah</a:t>
            </a:r>
            <a:endParaRPr lang="en-US" sz="2400" b="1" dirty="0" smtClean="0">
              <a:latin typeface="Geneva"/>
              <a:cs typeface="Geneva"/>
            </a:endParaRPr>
          </a:p>
          <a:p>
            <a:pPr algn="ctr"/>
            <a:endParaRPr lang="en-US" sz="2400" b="1" dirty="0">
              <a:latin typeface="Geneva"/>
              <a:cs typeface="Geneva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rgbClr val="000000"/>
                </a:solidFill>
                <a:latin typeface="Geneva"/>
                <a:cs typeface="Geneva"/>
              </a:rPr>
              <a:t>“Sources astrophysiques à haute énergie </a:t>
            </a:r>
          </a:p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rgbClr val="000000"/>
                </a:solidFill>
                <a:latin typeface="Geneva"/>
                <a:cs typeface="Geneva"/>
              </a:rPr>
              <a:t>&amp; ondes gravitationnelles” </a:t>
            </a:r>
          </a:p>
          <a:p>
            <a:pPr algn="ctr"/>
            <a:endParaRPr lang="en-US" sz="2400" b="1" dirty="0">
              <a:latin typeface="Geneva"/>
              <a:cs typeface="Genev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22501" y="533083"/>
            <a:ext cx="6365874" cy="1765015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b="1" dirty="0">
              <a:solidFill>
                <a:srgbClr val="000000"/>
              </a:solidFill>
              <a:latin typeface="Geneva"/>
              <a:cs typeface="Geneva"/>
            </a:endParaRPr>
          </a:p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rgbClr val="000000"/>
                </a:solidFill>
                <a:latin typeface="Geneva"/>
                <a:cs typeface="Geneva"/>
              </a:rPr>
              <a:t>Audition au poste de </a:t>
            </a:r>
          </a:p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rgbClr val="000000"/>
                </a:solidFill>
                <a:latin typeface="Geneva"/>
                <a:cs typeface="Geneva"/>
              </a:rPr>
              <a:t>Maître de conférence de </a:t>
            </a:r>
          </a:p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rgbClr val="000000"/>
                </a:solidFill>
                <a:latin typeface="Geneva"/>
                <a:cs typeface="Geneva"/>
              </a:rPr>
              <a:t>Sorbonne Université</a:t>
            </a:r>
          </a:p>
          <a:p>
            <a:pPr algn="ctr">
              <a:lnSpc>
                <a:spcPct val="120000"/>
              </a:lnSpc>
            </a:pPr>
            <a:endParaRPr lang="en-US" sz="1100" b="1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207875" y="1746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092267" y="1913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4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XXX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TRANSITION : HMXBs possible progéniteurs des coalescences</a:t>
            </a:r>
          </a:p>
        </p:txBody>
      </p:sp>
    </p:spTree>
    <p:extLst>
      <p:ext uri="{BB962C8B-B14F-4D97-AF65-F5344CB8AC3E}">
        <p14:creationId xmlns:p14="http://schemas.microsoft.com/office/powerpoint/2010/main" val="108951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XXX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</a:t>
            </a:r>
            <a:r>
              <a:rPr lang="en-US" sz="1200" b="1" dirty="0" smtClean="0">
                <a:latin typeface="Geneva"/>
                <a:cs typeface="Geneva"/>
              </a:rPr>
              <a:t>Projet de recherche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Enseignement	</a:t>
            </a:r>
            <a:r>
              <a:rPr lang="en-US" sz="1200" b="1" dirty="0" smtClean="0">
                <a:latin typeface="Geneva"/>
                <a:cs typeface="Geneva"/>
              </a:rPr>
              <a:t>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disque chaud comme photosphère d’étoile massive =&gt; vent &amp; clumps</a:t>
            </a:r>
          </a:p>
        </p:txBody>
      </p:sp>
    </p:spTree>
    <p:extLst>
      <p:ext uri="{BB962C8B-B14F-4D97-AF65-F5344CB8AC3E}">
        <p14:creationId xmlns:p14="http://schemas.microsoft.com/office/powerpoint/2010/main" val="229785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Ancrage à l’IAP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</a:t>
            </a:r>
            <a:r>
              <a:rPr lang="en-US" sz="1200" b="1" dirty="0" smtClean="0">
                <a:latin typeface="Geneva"/>
                <a:cs typeface="Geneva"/>
              </a:rPr>
              <a:t>Projet de recherche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Enseignement	</a:t>
            </a:r>
            <a:r>
              <a:rPr lang="en-US" sz="1200" b="1" dirty="0" smtClean="0">
                <a:latin typeface="Geneva"/>
                <a:cs typeface="Geneva"/>
              </a:rPr>
              <a:t>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55705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</a:t>
            </a:r>
            <a:r>
              <a:rPr lang="en-US" sz="2000" b="1" dirty="0" smtClean="0">
                <a:latin typeface="Geneva"/>
                <a:cs typeface="Geneva"/>
              </a:rPr>
              <a:t>Expérience d’enseignement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Geneva"/>
                <a:cs typeface="Geneva"/>
              </a:rPr>
              <a:t>	–	Travaux	-	Projet de recherche	-</a:t>
            </a:r>
            <a:r>
              <a:rPr lang="en-US" sz="1200" b="1" dirty="0" smtClean="0">
                <a:latin typeface="Geneva"/>
                <a:cs typeface="Geneva"/>
              </a:rPr>
              <a:t>	Enseignement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1241481"/>
            <a:ext cx="8224371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2012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Agrégation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de Sciences physiques, option Physique – reçu 2</a:t>
            </a:r>
            <a:r>
              <a:rPr lang="en-US" baseline="30000" dirty="0">
                <a:solidFill>
                  <a:srgbClr val="000000"/>
                </a:solidFill>
                <a:latin typeface="Geneva"/>
                <a:cs typeface="Geneva"/>
              </a:rPr>
              <a:t>nd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endParaRPr lang="en-US" smtClean="0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0000CC"/>
                </a:solidFill>
                <a:latin typeface="Geneva"/>
                <a:cs typeface="Geneva"/>
              </a:rPr>
              <a:t>2017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Geneva"/>
                <a:cs typeface="Geneva"/>
              </a:rPr>
              <a:t>Qualification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aux fonctions d’enseignant-chercheur</a:t>
            </a:r>
          </a:p>
        </p:txBody>
      </p:sp>
      <p:sp>
        <p:nvSpPr>
          <p:cNvPr id="16" name="Rounded Rectangle 39"/>
          <p:cNvSpPr/>
          <p:nvPr/>
        </p:nvSpPr>
        <p:spPr>
          <a:xfrm>
            <a:off x="152506" y="814274"/>
            <a:ext cx="1597689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Qualifications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8" name="Rounded Rectangle 39"/>
          <p:cNvSpPr/>
          <p:nvPr/>
        </p:nvSpPr>
        <p:spPr>
          <a:xfrm>
            <a:off x="152506" y="2259300"/>
            <a:ext cx="1597689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Monitorat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0" name="Rounded Rectangle 39"/>
          <p:cNvSpPr/>
          <p:nvPr/>
        </p:nvSpPr>
        <p:spPr>
          <a:xfrm>
            <a:off x="152506" y="4103004"/>
            <a:ext cx="1597689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En Postdoc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2659605"/>
            <a:ext cx="8224371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32h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 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TD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800000"/>
                </a:solidFill>
                <a:latin typeface="Geneva"/>
                <a:cs typeface="Geneva"/>
              </a:rPr>
              <a:t>L1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Etudes médecine &amp; santé (PACES)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Isabelle Grenier</a:t>
            </a:r>
          </a:p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328541"/>
                </a:solidFill>
                <a:latin typeface="Geneva"/>
                <a:cs typeface="Geneva"/>
              </a:rPr>
              <a:t>32h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</a:t>
            </a:r>
            <a:r>
              <a:rPr lang="en-US" smtClean="0">
                <a:solidFill>
                  <a:srgbClr val="328541"/>
                </a:solidFill>
                <a:latin typeface="Geneva"/>
                <a:cs typeface="Geneva"/>
              </a:rPr>
              <a:t>TP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800000"/>
                </a:solidFill>
                <a:latin typeface="Geneva"/>
                <a:cs typeface="Geneva"/>
              </a:rPr>
              <a:t>M1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Systèmes et signaux déterministes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Laurent Daudet</a:t>
            </a:r>
          </a:p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328541"/>
                </a:solidFill>
                <a:latin typeface="Geneva"/>
                <a:cs typeface="Geneva"/>
              </a:rPr>
              <a:t>128h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328541"/>
                </a:solidFill>
                <a:latin typeface="Geneva"/>
                <a:cs typeface="Geneva"/>
              </a:rPr>
              <a:t>TD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800000"/>
                </a:solidFill>
                <a:latin typeface="Geneva"/>
                <a:cs typeface="Geneva"/>
              </a:rPr>
              <a:t>L1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Geneva"/>
                <a:cs typeface="Geneva"/>
              </a:rPr>
              <a:t>Mécanique du point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Cécile Roucelle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4501065"/>
            <a:ext cx="8428207" cy="216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60h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cours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800000"/>
                </a:solidFill>
                <a:latin typeface="Geneva"/>
                <a:cs typeface="Geneva"/>
              </a:rPr>
              <a:t>M2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Computational methods for Astrophysics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Ileyk El Mellah</a:t>
            </a:r>
            <a:endParaRPr lang="en-US" dirty="0">
              <a:latin typeface="Geneva"/>
              <a:cs typeface="Geneva"/>
            </a:endParaRPr>
          </a:p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 40h TD</a:t>
            </a:r>
            <a:r>
              <a:rPr lang="en-US" dirty="0">
                <a:latin typeface="Geneva"/>
                <a:cs typeface="Geneva"/>
              </a:rPr>
              <a:t>	 </a:t>
            </a:r>
            <a:r>
              <a:rPr lang="en-US" dirty="0">
                <a:solidFill>
                  <a:srgbClr val="800000"/>
                </a:solidFill>
                <a:latin typeface="Geneva"/>
                <a:cs typeface="Geneva"/>
              </a:rPr>
              <a:t>M2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Computational methods for Astrophysics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Rony Keppens</a:t>
            </a:r>
          </a:p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328541"/>
                </a:solidFill>
                <a:latin typeface="Geneva"/>
                <a:cs typeface="Geneva"/>
              </a:rPr>
              <a:t>30h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328541"/>
                </a:solidFill>
                <a:latin typeface="Geneva"/>
                <a:cs typeface="Geneva"/>
              </a:rPr>
              <a:t>TD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  </a:t>
            </a:r>
            <a:r>
              <a:rPr lang="en-US">
                <a:solidFill>
                  <a:srgbClr val="800000"/>
                </a:solidFill>
                <a:latin typeface="Geneva"/>
                <a:cs typeface="Geneva"/>
              </a:rPr>
              <a:t>L1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Algèbre linéaire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Rony Keppens</a:t>
            </a:r>
          </a:p>
          <a:p>
            <a:pPr>
              <a:lnSpc>
                <a:spcPct val="9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Co-encadrement de la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thèse de Nicolas Moens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avec Jon Sundqvist </a:t>
            </a:r>
          </a:p>
          <a:p>
            <a:pPr>
              <a:lnSpc>
                <a:spcPct val="110000"/>
              </a:lnSpc>
              <a:buSzPct val="100000"/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“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Radiation-hydrodynamics of the most massive stars in our Universe”</a:t>
            </a:r>
            <a:endParaRPr lang="en-US" b="1" smtClean="0">
              <a:solidFill>
                <a:srgbClr val="000000"/>
              </a:solidFill>
              <a:latin typeface="Geneva"/>
              <a:cs typeface="Geneva"/>
            </a:endParaRPr>
          </a:p>
        </p:txBody>
      </p:sp>
      <p:pic>
        <p:nvPicPr>
          <p:cNvPr id="5" name="Image 4" descr="1200px-Logo-P7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66" y="2208816"/>
            <a:ext cx="941146" cy="2321495"/>
          </a:xfrm>
          <a:prstGeom prst="rect">
            <a:avLst/>
          </a:prstGeom>
        </p:spPr>
      </p:pic>
      <p:pic>
        <p:nvPicPr>
          <p:cNvPr id="29" name="Image 28" descr="kuleuve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3381" y="5271380"/>
            <a:ext cx="1739787" cy="6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8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</a:t>
            </a:r>
            <a:r>
              <a:rPr lang="en-US" sz="2000" b="1" dirty="0" smtClean="0">
                <a:latin typeface="Geneva"/>
                <a:cs typeface="Geneva"/>
              </a:rPr>
              <a:t>Expérience d’enseignement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Projet de recherche	-</a:t>
            </a:r>
            <a:r>
              <a:rPr lang="en-US" sz="1200" b="1" dirty="0" smtClean="0">
                <a:latin typeface="Geneva"/>
                <a:cs typeface="Geneva"/>
              </a:rPr>
              <a:t>	Enseignement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9270" y="1266412"/>
            <a:ext cx="2665601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inductif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immersif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intéractif</a:t>
            </a:r>
          </a:p>
        </p:txBody>
      </p:sp>
      <p:sp>
        <p:nvSpPr>
          <p:cNvPr id="16" name="Rounded Rectangle 39"/>
          <p:cNvSpPr/>
          <p:nvPr/>
        </p:nvSpPr>
        <p:spPr>
          <a:xfrm>
            <a:off x="152507" y="814274"/>
            <a:ext cx="28057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Méthodologie Pédagogique</a:t>
            </a:r>
          </a:p>
        </p:txBody>
      </p:sp>
      <p:sp>
        <p:nvSpPr>
          <p:cNvPr id="11" name="Rounded Rectangle 39"/>
          <p:cNvSpPr/>
          <p:nvPr/>
        </p:nvSpPr>
        <p:spPr>
          <a:xfrm>
            <a:off x="152507" y="2964415"/>
            <a:ext cx="237211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Problème de Roche</a:t>
            </a:r>
          </a:p>
        </p:txBody>
      </p:sp>
      <p:grpSp>
        <p:nvGrpSpPr>
          <p:cNvPr id="8" name="Grouper 7"/>
          <p:cNvGrpSpPr/>
          <p:nvPr/>
        </p:nvGrpSpPr>
        <p:grpSpPr>
          <a:xfrm>
            <a:off x="2743041" y="1336622"/>
            <a:ext cx="6478399" cy="5184648"/>
            <a:chOff x="2743041" y="1336622"/>
            <a:chExt cx="6478399" cy="5184648"/>
          </a:xfrm>
        </p:grpSpPr>
        <p:sp>
          <p:nvSpPr>
            <p:cNvPr id="9" name="Rectangle 8"/>
            <p:cNvSpPr/>
            <p:nvPr/>
          </p:nvSpPr>
          <p:spPr>
            <a:xfrm rot="5400000">
              <a:off x="6506815" y="3801551"/>
              <a:ext cx="511890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Geneva"/>
                  <a:cs typeface="Geneva"/>
                  <a:hlinkClick r:id="rId4"/>
                </a:rPr>
                <a:t>http://demonstrations.wolfram.com/TrajectoryOfATestMassInARochePotential/</a:t>
              </a:r>
              <a:endParaRPr lang="en-US" sz="1000" dirty="0">
                <a:solidFill>
                  <a:srgbClr val="000000"/>
                </a:solidFill>
                <a:latin typeface="Geneva"/>
                <a:cs typeface="Geneva"/>
              </a:endParaRPr>
            </a:p>
          </p:txBody>
        </p:sp>
        <p:pic>
          <p:nvPicPr>
            <p:cNvPr id="7" name="Image 6" descr="Roche_potentia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041" y="1336622"/>
              <a:ext cx="6139463" cy="51846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5" name="Rectangle 14"/>
          <p:cNvSpPr/>
          <p:nvPr/>
        </p:nvSpPr>
        <p:spPr>
          <a:xfrm>
            <a:off x="18090" y="3134555"/>
            <a:ext cx="2665601" cy="252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Applet Mathematica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Maquettes 3D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lvl="0">
              <a:lnSpc>
                <a:spcPct val="11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lvl="0">
              <a:lnSpc>
                <a:spcPct val="11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8808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Insertion dans l’équipe pédagogique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Projet de recherche	-	</a:t>
            </a:r>
            <a:r>
              <a:rPr lang="en-US" sz="1200" b="1" dirty="0" smtClean="0">
                <a:latin typeface="Geneva"/>
                <a:cs typeface="Geneva"/>
              </a:rPr>
              <a:t>Enseignement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506" y="2204332"/>
            <a:ext cx="8224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endParaRPr lang="en-US" dirty="0" smtClean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8" name="Rounded Rectangle 39"/>
          <p:cNvSpPr/>
          <p:nvPr/>
        </p:nvSpPr>
        <p:spPr>
          <a:xfrm>
            <a:off x="152506" y="2005213"/>
            <a:ext cx="20003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Licence</a:t>
            </a:r>
          </a:p>
        </p:txBody>
      </p:sp>
      <p:sp>
        <p:nvSpPr>
          <p:cNvPr id="9" name="Rounded Rectangle 39"/>
          <p:cNvSpPr/>
          <p:nvPr/>
        </p:nvSpPr>
        <p:spPr>
          <a:xfrm>
            <a:off x="152506" y="3065199"/>
            <a:ext cx="20003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CAPES/Agrégation</a:t>
            </a:r>
          </a:p>
        </p:txBody>
      </p:sp>
      <p:sp>
        <p:nvSpPr>
          <p:cNvPr id="10" name="Rounded Rectangle 39"/>
          <p:cNvSpPr/>
          <p:nvPr/>
        </p:nvSpPr>
        <p:spPr>
          <a:xfrm>
            <a:off x="152506" y="4663765"/>
            <a:ext cx="20003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Numérique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506" y="3463436"/>
            <a:ext cx="8224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Centre de préparation à l’Agrégation de Montrouge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Montages expérimentaux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  <a:latin typeface="Geneva"/>
                <a:cs typeface="Geneva"/>
              </a:rPr>
              <a:t> Leçons</a:t>
            </a:r>
          </a:p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Master des métiers de l’enseignement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506" y="5257729"/>
            <a:ext cx="82243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Initiation à l’outil informatique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Méthodes numériques et informatiques – Jacques Lefrère</a:t>
            </a:r>
          </a:p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Résolution numérique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Différences / volumes finis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Particle-in-cell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Monte-Carlo</a:t>
            </a:r>
          </a:p>
          <a:p>
            <a:pPr lvl="0">
              <a:buSzPct val="100000"/>
            </a:pPr>
            <a:endParaRPr lang="en-US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6" y="792287"/>
            <a:ext cx="8224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Parcours MIPI / PCGI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  <a:latin typeface="Geneva"/>
                <a:cs typeface="Geneva"/>
              </a:rPr>
              <a:t> Majeur / mineur</a:t>
            </a:r>
          </a:p>
        </p:txBody>
      </p:sp>
    </p:spTree>
    <p:extLst>
      <p:ext uri="{BB962C8B-B14F-4D97-AF65-F5344CB8AC3E}">
        <p14:creationId xmlns:p14="http://schemas.microsoft.com/office/powerpoint/2010/main" val="209173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</a:t>
            </a:r>
            <a:r>
              <a:rPr lang="en-US" sz="2000" b="1" dirty="0" smtClean="0">
                <a:latin typeface="Geneva"/>
                <a:cs typeface="Geneva"/>
              </a:rPr>
              <a:t>Parcours</a:t>
            </a:r>
            <a:endParaRPr lang="en-US" sz="2000" b="1" dirty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eneva"/>
                <a:cs typeface="Geneva"/>
              </a:rPr>
              <a:t>Parcours</a:t>
            </a:r>
            <a:r>
              <a:rPr lang="en-US" sz="1200" b="1" dirty="0" smtClean="0">
                <a:latin typeface="Geneva"/>
                <a:cs typeface="Geneva"/>
              </a:rPr>
              <a:t>	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Geneva"/>
                <a:cs typeface="Geneva"/>
              </a:rPr>
              <a:t>–	Travaux	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22" name="Rounded Rectangle 39"/>
          <p:cNvSpPr/>
          <p:nvPr/>
        </p:nvSpPr>
        <p:spPr>
          <a:xfrm>
            <a:off x="152507" y="814274"/>
            <a:ext cx="136536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Etudes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3" name="Rounded Rectangle 39"/>
          <p:cNvSpPr/>
          <p:nvPr/>
        </p:nvSpPr>
        <p:spPr>
          <a:xfrm>
            <a:off x="152507" y="2686012"/>
            <a:ext cx="136536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Recherche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pic>
        <p:nvPicPr>
          <p:cNvPr id="25" name="Image 24" descr="marie_curie_log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5517753"/>
            <a:ext cx="1512858" cy="907715"/>
          </a:xfrm>
          <a:prstGeom prst="rect">
            <a:avLst/>
          </a:prstGeom>
        </p:spPr>
      </p:pic>
      <p:pic>
        <p:nvPicPr>
          <p:cNvPr id="9" name="Image 8" descr="kuleuve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4778289"/>
            <a:ext cx="1432688" cy="512229"/>
          </a:xfrm>
          <a:prstGeom prst="rect">
            <a:avLst/>
          </a:prstGeom>
        </p:spPr>
      </p:pic>
      <p:pic>
        <p:nvPicPr>
          <p:cNvPr id="11" name="Image 10" descr="logo_apc_standard_bleu_png_fond_transparent_313x3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08" y="3796481"/>
            <a:ext cx="751196" cy="777596"/>
          </a:xfrm>
          <a:prstGeom prst="rect">
            <a:avLst/>
          </a:prstGeom>
        </p:spPr>
      </p:pic>
      <p:pic>
        <p:nvPicPr>
          <p:cNvPr id="15" name="Image 14" descr="1280px-MIT_logo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499" y="3037779"/>
            <a:ext cx="1037727" cy="536699"/>
          </a:xfrm>
          <a:prstGeom prst="rect">
            <a:avLst/>
          </a:prstGeom>
        </p:spPr>
      </p:pic>
      <p:pic>
        <p:nvPicPr>
          <p:cNvPr id="26" name="Image 25" descr="ENS_Cachan.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48" y="991330"/>
            <a:ext cx="1248625" cy="680891"/>
          </a:xfrm>
          <a:prstGeom prst="rect">
            <a:avLst/>
          </a:prstGeom>
        </p:spPr>
      </p:pic>
      <p:pic>
        <p:nvPicPr>
          <p:cNvPr id="27" name="Image 26" descr="logo_obs_fond-blanc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09" y="1823549"/>
            <a:ext cx="1801461" cy="87795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1228490"/>
            <a:ext cx="655455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2008-10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L3-M1 à l’ENS de Cachan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2010-11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Préparation à l’Agrégation</a:t>
            </a:r>
            <a:endParaRPr lang="en-US" smtClean="0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0000CC"/>
                </a:solidFill>
                <a:latin typeface="Geneva"/>
                <a:cs typeface="Geneva"/>
              </a:rPr>
              <a:t>2012-13 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M2 A&amp;A à l’Obervatoire de Paris-Meudon</a:t>
            </a:r>
            <a:endParaRPr lang="en-US" dirty="0" smtClean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3084249"/>
            <a:ext cx="7886006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2010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Simulations à N corps avec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Jean-François Lestrade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(M1)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2011-12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Systèmes binaires et exoplanètes avec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Saul Rappaport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0000CC"/>
                </a:solidFill>
                <a:latin typeface="Geneva"/>
                <a:cs typeface="Geneva"/>
              </a:rPr>
              <a:t>2013 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Disques d’accrétion avec </a:t>
            </a:r>
            <a:r>
              <a:rPr lang="en-US" b="1" smtClean="0">
                <a:solidFill>
                  <a:srgbClr val="000000"/>
                </a:solidFill>
                <a:latin typeface="Geneva"/>
                <a:cs typeface="Geneva"/>
              </a:rPr>
              <a:t>Fabien Casse 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(M2)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CC"/>
                </a:solidFill>
                <a:latin typeface="Geneva"/>
                <a:cs typeface="Geneva"/>
              </a:rPr>
              <a:t>2013-16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Thèse sur </a:t>
            </a:r>
            <a:r>
              <a:rPr lang="en-US" u="sng">
                <a:solidFill>
                  <a:srgbClr val="000000"/>
                </a:solidFill>
                <a:latin typeface="Geneva"/>
                <a:cs typeface="Geneva"/>
              </a:rPr>
              <a:t>l’accrétion par vent sur les objets compacts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   sous la direction de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Fabien Casse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&amp;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Andrea Goldwurm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à l’APC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CC"/>
                </a:solidFill>
                <a:latin typeface="Geneva"/>
                <a:cs typeface="Geneva"/>
              </a:rPr>
              <a:t>2016-17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Contrat postdoctoral avec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Rony Keppens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au 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 Center for mathematical Plasma Astrophysics, KU Leuven</a:t>
            </a:r>
          </a:p>
          <a:p>
            <a:pPr marL="17145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CC"/>
                </a:solidFill>
                <a:latin typeface="Geneva"/>
                <a:cs typeface="Geneva"/>
              </a:rPr>
              <a:t>2017-20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Bourse [Pegasus]</a:t>
            </a:r>
            <a:r>
              <a:rPr lang="en-US" baseline="30000">
                <a:solidFill>
                  <a:srgbClr val="000000"/>
                </a:solidFill>
                <a:latin typeface="Geneva"/>
                <a:cs typeface="Geneva"/>
              </a:rPr>
              <a:t>2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Marie Skłodowska-Curie</a:t>
            </a:r>
          </a:p>
          <a:p>
            <a:pPr lvl="0">
              <a:lnSpc>
                <a:spcPct val="150000"/>
              </a:lnSpc>
              <a:buSzPct val="100000"/>
            </a:pPr>
            <a:endParaRPr lang="en-US" dirty="0">
              <a:solidFill>
                <a:srgbClr val="000000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13567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Contexte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pic>
        <p:nvPicPr>
          <p:cNvPr id="3" name="Image 2" descr="hmxr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01" y="2406729"/>
            <a:ext cx="6102454" cy="1965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4048966" y="1866071"/>
            <a:ext cx="524018" cy="1179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er 36"/>
          <p:cNvGrpSpPr/>
          <p:nvPr/>
        </p:nvGrpSpPr>
        <p:grpSpPr>
          <a:xfrm>
            <a:off x="4289552" y="696410"/>
            <a:ext cx="5094022" cy="1314034"/>
            <a:chOff x="4908799" y="723432"/>
            <a:chExt cx="5094022" cy="1314034"/>
          </a:xfrm>
        </p:grpSpPr>
        <p:sp>
          <p:nvSpPr>
            <p:cNvPr id="11" name="Rounded Rectangle 39"/>
            <p:cNvSpPr/>
            <p:nvPr/>
          </p:nvSpPr>
          <p:spPr>
            <a:xfrm>
              <a:off x="4908799" y="1163814"/>
              <a:ext cx="1093372" cy="628893"/>
            </a:xfrm>
            <a:prstGeom prst="roundRect">
              <a:avLst>
                <a:gd name="adj" fmla="val 3600"/>
              </a:avLst>
            </a:prstGeom>
            <a:solidFill>
              <a:srgbClr val="FFFDFA"/>
            </a:solidFill>
            <a:ln w="12700" cap="sq" cmpd="sng">
              <a:solidFill>
                <a:srgbClr val="000000"/>
              </a:solidFill>
              <a:prstDash val="lg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Geneva"/>
                  <a:cs typeface="Geneva"/>
                </a:rPr>
                <a:t>O</a:t>
              </a:r>
              <a:r>
                <a:rPr lang="en-US" sz="1600" b="1" dirty="0" smtClean="0">
                  <a:solidFill>
                    <a:srgbClr val="000000"/>
                  </a:solidFill>
                  <a:latin typeface="Geneva"/>
                  <a:cs typeface="Geneva"/>
                </a:rPr>
                <a:t>bjet compact</a:t>
              </a:r>
              <a:endParaRPr lang="en-US" sz="1600" b="1" dirty="0">
                <a:solidFill>
                  <a:srgbClr val="000000"/>
                </a:solidFill>
                <a:latin typeface="Geneva"/>
                <a:cs typeface="Geneva"/>
              </a:endParaRPr>
            </a:p>
          </p:txBody>
        </p:sp>
        <p:cxnSp>
          <p:nvCxnSpPr>
            <p:cNvPr id="8" name="Connecteur en angle 7"/>
            <p:cNvCxnSpPr>
              <a:stCxn id="11" idx="3"/>
            </p:cNvCxnSpPr>
            <p:nvPr/>
          </p:nvCxnSpPr>
          <p:spPr>
            <a:xfrm>
              <a:off x="6002171" y="1478261"/>
              <a:ext cx="455248" cy="438795"/>
            </a:xfrm>
            <a:prstGeom prst="bentConnector3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en angle 15"/>
            <p:cNvCxnSpPr>
              <a:stCxn id="11" idx="3"/>
            </p:cNvCxnSpPr>
            <p:nvPr/>
          </p:nvCxnSpPr>
          <p:spPr>
            <a:xfrm flipV="1">
              <a:off x="6002171" y="1066359"/>
              <a:ext cx="455248" cy="41190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409499" y="723432"/>
              <a:ext cx="3593322" cy="487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  <a:buSzPct val="100000"/>
              </a:pPr>
              <a:r>
                <a:rPr lang="en-US" sz="1400">
                  <a:solidFill>
                    <a:srgbClr val="000000"/>
                  </a:solidFill>
                  <a:latin typeface="Geneva"/>
                  <a:cs typeface="Geneva"/>
                </a:rPr>
                <a:t>étoile à neutron (eg Vela X-1)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9499" y="1550153"/>
              <a:ext cx="3593322" cy="487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  <a:buSzPct val="100000"/>
              </a:pPr>
              <a:r>
                <a:rPr lang="en-US" sz="1400">
                  <a:solidFill>
                    <a:srgbClr val="000000"/>
                  </a:solidFill>
                  <a:latin typeface="Geneva"/>
                  <a:cs typeface="Geneva"/>
                </a:rPr>
                <a:t>trou noir (eg Cygnus X-1)</a:t>
              </a:r>
            </a:p>
          </p:txBody>
        </p:sp>
      </p:grpSp>
      <p:sp>
        <p:nvSpPr>
          <p:cNvPr id="43" name="Rounded Rectangle 39"/>
          <p:cNvSpPr/>
          <p:nvPr/>
        </p:nvSpPr>
        <p:spPr>
          <a:xfrm>
            <a:off x="3241306" y="5373000"/>
            <a:ext cx="1997083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Geneva"/>
                <a:cs typeface="Geneva"/>
              </a:rPr>
              <a:t>Supergéante O/B </a:t>
            </a:r>
          </a:p>
        </p:txBody>
      </p:sp>
      <p:cxnSp>
        <p:nvCxnSpPr>
          <p:cNvPr id="44" name="Connecteur en angle 43"/>
          <p:cNvCxnSpPr/>
          <p:nvPr/>
        </p:nvCxnSpPr>
        <p:spPr>
          <a:xfrm rot="5400000">
            <a:off x="2856515" y="4877724"/>
            <a:ext cx="534955" cy="275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3167072" y="4935426"/>
            <a:ext cx="451080" cy="267984"/>
          </a:xfrm>
          <a:prstGeom prst="bentConnector3">
            <a:avLst>
              <a:gd name="adj1" fmla="val 3937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261765" y="4017144"/>
            <a:ext cx="0" cy="82673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9"/>
          <p:cNvSpPr/>
          <p:nvPr/>
        </p:nvSpPr>
        <p:spPr>
          <a:xfrm>
            <a:off x="1876797" y="5377152"/>
            <a:ext cx="1242612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7F7F7F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F7F7F"/>
                </a:solidFill>
                <a:latin typeface="Geneva"/>
                <a:cs typeface="Geneva"/>
              </a:rPr>
              <a:t>Etoile Be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4495346" y="4150477"/>
            <a:ext cx="961116" cy="699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 flipV="1">
            <a:off x="1143601" y="2105712"/>
            <a:ext cx="763246" cy="70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39"/>
          <p:cNvSpPr/>
          <p:nvPr/>
        </p:nvSpPr>
        <p:spPr>
          <a:xfrm>
            <a:off x="5531697" y="4776681"/>
            <a:ext cx="1558216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  <a:latin typeface="Geneva"/>
                <a:cs typeface="Geneva"/>
              </a:rPr>
              <a:t>Vent stellaire</a:t>
            </a:r>
          </a:p>
        </p:txBody>
      </p:sp>
      <p:sp>
        <p:nvSpPr>
          <p:cNvPr id="78" name="Rounded Rectangle 39"/>
          <p:cNvSpPr/>
          <p:nvPr/>
        </p:nvSpPr>
        <p:spPr>
          <a:xfrm>
            <a:off x="352450" y="1557127"/>
            <a:ext cx="1235937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  <a:latin typeface="Geneva"/>
                <a:cs typeface="Geneva"/>
              </a:rPr>
              <a:t>Structures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89823" y="5233587"/>
            <a:ext cx="3155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 absorption UV résonnante</a:t>
            </a:r>
          </a:p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 dense et rapide =&gt; 10</a:t>
            </a:r>
            <a:r>
              <a:rPr lang="en-US" sz="1400" baseline="30000">
                <a:solidFill>
                  <a:srgbClr val="000000"/>
                </a:solidFill>
                <a:latin typeface="Geneva"/>
                <a:cs typeface="Geneva"/>
              </a:rPr>
              <a:t>-6 </a:t>
            </a: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M</a:t>
            </a:r>
            <a:r>
              <a:rPr lang="en-US" sz="1400" baseline="-25000">
                <a:solidFill>
                  <a:srgbClr val="000000"/>
                </a:solidFill>
                <a:latin typeface="Geneva"/>
                <a:cs typeface="Geneva"/>
              </a:rPr>
              <a:t>☉</a:t>
            </a: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/an</a:t>
            </a:r>
          </a:p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800000"/>
                </a:solidFill>
                <a:latin typeface="Geneva"/>
                <a:cs typeface="Geneva"/>
              </a:rPr>
              <a:t> inhomogène (“clumps”)</a:t>
            </a:r>
          </a:p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 ionisé par l’objet compact</a:t>
            </a:r>
          </a:p>
        </p:txBody>
      </p:sp>
      <p:pic>
        <p:nvPicPr>
          <p:cNvPr id="80" name="Image 79" descr="eye_ob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84197" y="2813644"/>
            <a:ext cx="509030" cy="511727"/>
          </a:xfrm>
          <a:prstGeom prst="rect">
            <a:avLst/>
          </a:prstGeom>
        </p:spPr>
      </p:pic>
      <p:cxnSp>
        <p:nvCxnSpPr>
          <p:cNvPr id="81" name="Connecteur droit avec flèche 80"/>
          <p:cNvCxnSpPr/>
          <p:nvPr/>
        </p:nvCxnSpPr>
        <p:spPr>
          <a:xfrm>
            <a:off x="4172576" y="3069508"/>
            <a:ext cx="3326902" cy="0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H="1" flipV="1">
            <a:off x="3395908" y="2105712"/>
            <a:ext cx="525287" cy="8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39"/>
          <p:cNvSpPr/>
          <p:nvPr/>
        </p:nvSpPr>
        <p:spPr>
          <a:xfrm>
            <a:off x="2575401" y="1475816"/>
            <a:ext cx="1449605" cy="546610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  <a:latin typeface="Geneva"/>
                <a:cs typeface="Geneva"/>
              </a:rPr>
              <a:t>Flot d’accrétion</a:t>
            </a:r>
          </a:p>
        </p:txBody>
      </p:sp>
      <p:sp>
        <p:nvSpPr>
          <p:cNvPr id="91" name="Bouée 90"/>
          <p:cNvSpPr/>
          <p:nvPr/>
        </p:nvSpPr>
        <p:spPr>
          <a:xfrm>
            <a:off x="3863269" y="2885536"/>
            <a:ext cx="365760" cy="365760"/>
          </a:xfrm>
          <a:prstGeom prst="donut">
            <a:avLst>
              <a:gd name="adj" fmla="val 8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43256" y="4154464"/>
            <a:ext cx="12969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sz="800" i="1">
                <a:solidFill>
                  <a:schemeClr val="bg1"/>
                </a:solidFill>
                <a:latin typeface="Geneva"/>
                <a:cs typeface="Geneva"/>
              </a:rPr>
              <a:t>Credits : Pere Blay</a:t>
            </a:r>
          </a:p>
        </p:txBody>
      </p:sp>
    </p:spTree>
    <p:extLst>
      <p:ext uri="{BB962C8B-B14F-4D97-AF65-F5344CB8AC3E}">
        <p14:creationId xmlns:p14="http://schemas.microsoft.com/office/powerpoint/2010/main" val="5261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Motivations</a:t>
            </a:r>
            <a:endParaRPr lang="en-US" sz="2000" b="1" dirty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9" name="Rounded Rectangle 39"/>
          <p:cNvSpPr/>
          <p:nvPr/>
        </p:nvSpPr>
        <p:spPr>
          <a:xfrm>
            <a:off x="4580745" y="2542586"/>
            <a:ext cx="2636837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Ondes gravitationnelles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1943908" y="2991624"/>
            <a:ext cx="2636837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É</a:t>
            </a:r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toiles à neutrons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1" name="Rounded Rectangle 39"/>
          <p:cNvSpPr/>
          <p:nvPr/>
        </p:nvSpPr>
        <p:spPr>
          <a:xfrm>
            <a:off x="4580745" y="3437341"/>
            <a:ext cx="2636837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Hautes énergies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2" name="Rounded Rectangle 39"/>
          <p:cNvSpPr/>
          <p:nvPr/>
        </p:nvSpPr>
        <p:spPr>
          <a:xfrm>
            <a:off x="1943908" y="3891243"/>
            <a:ext cx="2636837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Rétroaction galactique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207" y="685926"/>
            <a:ext cx="2793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progéniteurs? 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taux de coalescence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conditions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8050" y="2542586"/>
            <a:ext cx="8224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équation d’état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champ magnétique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structure</a:t>
            </a: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  <p:grpSp>
        <p:nvGrpSpPr>
          <p:cNvPr id="4" name="Grouper 3"/>
          <p:cNvGrpSpPr/>
          <p:nvPr/>
        </p:nvGrpSpPr>
        <p:grpSpPr>
          <a:xfrm>
            <a:off x="3872898" y="725467"/>
            <a:ext cx="2477309" cy="1677605"/>
            <a:chOff x="3872898" y="725467"/>
            <a:chExt cx="2477309" cy="1677605"/>
          </a:xfrm>
        </p:grpSpPr>
        <p:pic>
          <p:nvPicPr>
            <p:cNvPr id="3" name="Image 2" descr="Vi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690" y="749308"/>
              <a:ext cx="2409517" cy="16537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3872898" y="725467"/>
              <a:ext cx="129699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100000"/>
              </a:pPr>
              <a:r>
                <a:rPr lang="en-US" sz="800" i="1">
                  <a:solidFill>
                    <a:schemeClr val="bg1"/>
                  </a:solidFill>
                  <a:latin typeface="Geneva"/>
                  <a:cs typeface="Geneva"/>
                </a:rPr>
                <a:t>Virgo interferometer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53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Méthodologie : modélisation &amp; simulations numériques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équations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Modular Fortran + préprocessor, block-based AMR, différentes grilles, MPI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heures cpu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public et open-source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mes contributions : grille auto-similaire, conservation du moment angulaire, intégration de la viscosité à la divergence</a:t>
            </a:r>
          </a:p>
        </p:txBody>
      </p:sp>
      <p:sp>
        <p:nvSpPr>
          <p:cNvPr id="7" name="Rounded Rectangle 39"/>
          <p:cNvSpPr/>
          <p:nvPr/>
        </p:nvSpPr>
        <p:spPr>
          <a:xfrm>
            <a:off x="3590944" y="748996"/>
            <a:ext cx="196941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MPI-AMRVAC 2.0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837042" y="5015802"/>
            <a:ext cx="4141305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Xia, Teunissen, El Mellah et al., ApJS 2018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5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le vent stellaire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Vela X-1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406349" y="2334444"/>
            <a:ext cx="4571999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Mellah, Sundqvist &amp; Keppens, MNRAS 2018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775740" y="3655246"/>
            <a:ext cx="3202608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 &amp; Casse, MNRAS 2015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837041" y="5676203"/>
            <a:ext cx="4141305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Grinberg, Hell, El Mellah et al., A&amp;A 2017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411303" y="4355401"/>
            <a:ext cx="3567043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Decin et al, Nature Astronomy 2019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163" y="4863402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latin typeface="Geneva"/>
                <a:cs typeface="Geneva"/>
              </a:rPr>
              <a:t>morphologie de l’enveloppe circumstellaire dans les symbiotics</a:t>
            </a: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32329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le flot d’accrétion  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Cygnus X-1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Vela X-1 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 b="1" dirty="0">
                <a:latin typeface="Geneva"/>
                <a:cs typeface="Geneva"/>
              </a:rPr>
              <a:t> Sources X ultra-lumineuses</a:t>
            </a: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660348" y="828261"/>
            <a:ext cx="4318000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Mellah, Sundqvist &amp; Keppens, A&amp;A 2019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5775740" y="2994845"/>
            <a:ext cx="3202608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 &amp; Casse, MNRAS 2017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953566" y="1574653"/>
            <a:ext cx="5024782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Mellah, Sander, Sundqvist &amp; Keppens, A&amp;A 2019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la magnétosphère de l’étoile à neutron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6519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XXX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84311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57467</TotalTime>
  <Words>828</Words>
  <Application>Microsoft Macintosh PowerPoint</Application>
  <PresentationFormat>Présentation à l'écran (4:3)</PresentationFormat>
  <Paragraphs>202</Paragraphs>
  <Slides>15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 Mellah Ileyk</dc:creator>
  <cp:lastModifiedBy>Ileyk EL MELLAH</cp:lastModifiedBy>
  <cp:revision>1556</cp:revision>
  <cp:lastPrinted>2018-07-11T03:19:35Z</cp:lastPrinted>
  <dcterms:created xsi:type="dcterms:W3CDTF">2015-05-11T17:36:50Z</dcterms:created>
  <dcterms:modified xsi:type="dcterms:W3CDTF">2019-04-06T09:41:14Z</dcterms:modified>
</cp:coreProperties>
</file>