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6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arsayılan Bölüm" id="{A4130D9A-1336-45B3-88D7-991874BA467B}">
          <p14:sldIdLst>
            <p14:sldId id="256"/>
            <p14:sldId id="257"/>
            <p14:sldId id="258"/>
            <p14:sldId id="259"/>
          </p14:sldIdLst>
        </p14:section>
        <p14:section name="Moduller" id="{7B8B73F5-A48C-4F83-8D83-6C44FE4B5125}">
          <p14:sldIdLst>
            <p14:sldId id="263"/>
            <p14:sldId id="264"/>
            <p14:sldId id="265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86" d="100"/>
          <a:sy n="86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89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045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4/5/2021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77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>
              <a:buFont typeface="+mj-lt"/>
              <a:buAutoNum type="arabicPeriod"/>
              <a:defRPr/>
            </a:lvl1pPr>
            <a:lvl2pPr marL="228600" indent="-228600">
              <a:buFont typeface="+mj-lt"/>
              <a:buAutoNum type="arabicPeriod"/>
              <a:defRPr/>
            </a:lvl2pPr>
            <a:lvl3pPr marL="228600">
              <a:buFont typeface="+mj-lt"/>
              <a:buAutoNum type="arabicPeriod"/>
              <a:defRPr/>
            </a:lvl3pPr>
            <a:lvl4pPr marL="228600" indent="-228600">
              <a:buFont typeface="+mj-lt"/>
              <a:buAutoNum type="arabicPeriod"/>
              <a:defRPr/>
            </a:lvl4pPr>
            <a:lvl5pPr marL="2286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82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4/5/2021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854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79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4/5/2021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636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4/5/2021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07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4/5/2021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0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57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5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4/5/2021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295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+mj-lt"/>
        <a:buAutoNum type="arabicPeriod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ummy.com/software/BeautifulSoup/bs4/doc/" TargetMode="External"/><Relationship Id="rId2" Type="http://schemas.openxmlformats.org/officeDocument/2006/relationships/hyperlink" Target="https://akademi40.org/veri-nedi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29113-1368-4B1B-9C6F-140F47CBF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B6C48B2-8296-4312-8901-93BB7735D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50" y="1"/>
            <a:ext cx="12188952" cy="2452880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C24346C5-B1C8-4C83-846B-122A3B4B2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0" y="4918297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0F28F7A-4F2F-4C1B-AF1C-A6E7C7953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23CC870-B5E9-475F-A625-9E862A62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2A6B08C-017D-4B4D-95EC-4BB83C554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4599402-E1B8-4E3B-A56D-68606FC1E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720C48A-E9A0-4B85-A954-39375E099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0E26956-FF2A-412E-ACC4-29CCD02599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B31E652-49AC-4108-85B8-75122A48A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C1DB29F-0624-4035-B188-640616D5D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D27221C-2427-4C99-89DC-1A38A5405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DBF1D76-8076-4BAE-B627-F1861C9E0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E930E41-FC2F-4319-9C28-32C278430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0936C1B-0C10-464B-85C8-345095AAB3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B90EC61-FD0C-434A-9D1B-A20035C21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5F5CC56-1FDA-4D3E-9C6E-8E996026C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72B8FB2-B735-480F-9A88-48AADB222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5B46C1B-4FC4-4E24-AC43-07940BE1E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34915AF-0AE3-4EDD-8681-4C3F2C592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C35A3F3-714E-4F69-9BDF-8ED284EF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3D561AC-B0B1-47EB-BE05-209F5612B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3508E52-4FD9-4E6D-AFEA-69A88ED26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69DDE76-16F7-472F-B6D7-84AE8FFF3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D87BEF-8844-4A3E-B130-B7D26740C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B381129-2089-4EAA-AE6C-2BAA96BC8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B69BF7A-FA63-4706-8066-DF15018E6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A3ECB71-0CCD-403F-B14B-ABC48D78C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9095BBA-0FE1-49E5-89F7-22125BAF8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55351D8-6F27-4B82-968B-581B177C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51025A5-EB5A-4057-A85E-69AF0E6BE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030318B-EEB9-4D92-BC50-D11510989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17FC0E3-7CC7-4188-BC7A-7E8FB5564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453142" y="3673477"/>
            <a:ext cx="6542916" cy="2574923"/>
          </a:xfrm>
        </p:spPr>
        <p:txBody>
          <a:bodyPr anchor="ctr">
            <a:normAutofit/>
          </a:bodyPr>
          <a:lstStyle/>
          <a:p>
            <a:pPr algn="l"/>
            <a:r>
              <a:rPr lang="tr-TR" dirty="0">
                <a:solidFill>
                  <a:schemeClr val="tx2"/>
                </a:solidFill>
              </a:rPr>
              <a:t>Veri toplama </a:t>
            </a:r>
            <a:endParaRPr lang="tr-TR" dirty="0">
              <a:solidFill>
                <a:schemeClr val="tx2"/>
              </a:solidFill>
              <a:cs typeface="Posterama"/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7188593" y="3673477"/>
            <a:ext cx="4612131" cy="25749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tr-TR">
                <a:solidFill>
                  <a:schemeClr val="tx2"/>
                </a:solidFill>
              </a:rPr>
              <a:t>Faruk Ilgaz Çelik</a:t>
            </a:r>
          </a:p>
        </p:txBody>
      </p:sp>
    </p:spTree>
    <p:extLst>
      <p:ext uri="{BB962C8B-B14F-4D97-AF65-F5344CB8AC3E}">
        <p14:creationId xmlns:p14="http://schemas.microsoft.com/office/powerpoint/2010/main" val="2421933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4CE64-B016-499B-BC40-FFCCA8209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Posterama"/>
              </a:rPr>
              <a:t>Kaynaklar</a:t>
            </a:r>
            <a:r>
              <a:rPr lang="en-US" dirty="0">
                <a:cs typeface="Posterama"/>
              </a:rPr>
              <a:t>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BF048-D28A-4F8B-AB6D-1FFA26A67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  <a:hlinkClick r:id="rId2"/>
              </a:rPr>
              <a:t>https://akademi40.org/veri-nedir</a:t>
            </a:r>
            <a:endParaRPr lang="en-US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endParaRPr lang="en-US" dirty="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en-US" dirty="0">
                <a:ea typeface="+mn-lt"/>
                <a:cs typeface="+mn-lt"/>
                <a:hlinkClick r:id="rId3"/>
              </a:rPr>
              <a:t>https://www.crummy.com/software/BeautifulSoup/bs4/doc/</a:t>
            </a:r>
            <a:endParaRPr lang="en-US" dirty="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endParaRPr lang="en-US" dirty="0"/>
          </a:p>
          <a:p>
            <a:pPr>
              <a:buClr>
                <a:srgbClr val="FFFFFF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326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1D79C9-FD78-4D11-A424-0002509BD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16368BA-0A3E-4AE0-8333-2364F90C1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3252" y="-6055"/>
            <a:ext cx="12208610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4145" y="3546697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BBC8D7D-0A7C-4ABC-8AB1-F8698788F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957" y="240393"/>
            <a:ext cx="4712534" cy="938128"/>
          </a:xfrm>
        </p:spPr>
        <p:txBody>
          <a:bodyPr anchor="t">
            <a:normAutofit/>
          </a:bodyPr>
          <a:lstStyle/>
          <a:p>
            <a:r>
              <a:rPr lang="en-US" dirty="0" err="1">
                <a:solidFill>
                  <a:schemeClr val="tx2"/>
                </a:solidFill>
                <a:cs typeface="Posterama"/>
              </a:rPr>
              <a:t>Konular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0725D-0005-44C2-9439-91D6E5998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289" y="2266198"/>
            <a:ext cx="8081101" cy="3936110"/>
          </a:xfrm>
        </p:spPr>
        <p:txBody>
          <a:bodyPr anchor="t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Veri </a:t>
            </a:r>
            <a:r>
              <a:rPr lang="en-US" sz="1800" dirty="0" err="1">
                <a:solidFill>
                  <a:schemeClr val="tx2"/>
                </a:solidFill>
              </a:rPr>
              <a:t>nedir</a:t>
            </a:r>
            <a:r>
              <a:rPr lang="en-US" sz="1800" dirty="0">
                <a:solidFill>
                  <a:schemeClr val="tx2"/>
                </a:solidFill>
              </a:rPr>
              <a:t> </a:t>
            </a:r>
            <a:endParaRPr lang="en-US">
              <a:solidFill>
                <a:schemeClr val="tx2"/>
              </a:solidFill>
            </a:endParaRPr>
          </a:p>
          <a:p>
            <a:pPr>
              <a:buClr>
                <a:srgbClr val="FFFFFF"/>
              </a:buClr>
            </a:pPr>
            <a:r>
              <a:rPr lang="en-US" sz="1800" dirty="0">
                <a:solidFill>
                  <a:schemeClr val="tx2"/>
                </a:solidFill>
              </a:rPr>
              <a:t>Veri </a:t>
            </a:r>
            <a:r>
              <a:rPr lang="en-US" sz="1800" dirty="0" err="1">
                <a:solidFill>
                  <a:schemeClr val="tx2"/>
                </a:solidFill>
              </a:rPr>
              <a:t>toplama</a:t>
            </a:r>
            <a:endParaRPr lang="en-US" sz="1800">
              <a:solidFill>
                <a:schemeClr val="tx2"/>
              </a:solidFill>
            </a:endParaRPr>
          </a:p>
          <a:p>
            <a:pPr>
              <a:buClr>
                <a:srgbClr val="FFFFFF"/>
              </a:buClr>
            </a:pPr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9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171D79C9-FD78-4D11-A424-0002509BD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Freeform: Shape 11">
            <a:extLst>
              <a:ext uri="{FF2B5EF4-FFF2-40B4-BE49-F238E27FC236}">
                <a16:creationId xmlns:a16="http://schemas.microsoft.com/office/drawing/2014/main" id="{FB6DB01C-9C1F-4164-99EC-F0C2A75CD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200" y="10905"/>
            <a:ext cx="2452128" cy="3034118"/>
          </a:xfrm>
          <a:custGeom>
            <a:avLst/>
            <a:gdLst>
              <a:gd name="connsiteX0" fmla="*/ 1346716 w 2452128"/>
              <a:gd name="connsiteY0" fmla="*/ 0 h 3034118"/>
              <a:gd name="connsiteX1" fmla="*/ 2306895 w 2452128"/>
              <a:gd name="connsiteY1" fmla="*/ 0 h 3034118"/>
              <a:gd name="connsiteX2" fmla="*/ 2351179 w 2452128"/>
              <a:gd name="connsiteY2" fmla="*/ 120993 h 3034118"/>
              <a:gd name="connsiteX3" fmla="*/ 2452128 w 2452128"/>
              <a:gd name="connsiteY3" fmla="*/ 788709 h 3034118"/>
              <a:gd name="connsiteX4" fmla="*/ 206719 w 2452128"/>
              <a:gd name="connsiteY4" fmla="*/ 3034118 h 3034118"/>
              <a:gd name="connsiteX5" fmla="*/ 0 w 2452128"/>
              <a:gd name="connsiteY5" fmla="*/ 3023680 h 3034118"/>
              <a:gd name="connsiteX6" fmla="*/ 0 w 2452128"/>
              <a:gd name="connsiteY6" fmla="*/ 2158450 h 3034118"/>
              <a:gd name="connsiteX7" fmla="*/ 64926 w 2452128"/>
              <a:gd name="connsiteY7" fmla="*/ 2168359 h 3034118"/>
              <a:gd name="connsiteX8" fmla="*/ 206719 w 2452128"/>
              <a:gd name="connsiteY8" fmla="*/ 2175519 h 3034118"/>
              <a:gd name="connsiteX9" fmla="*/ 1593529 w 2452128"/>
              <a:gd name="connsiteY9" fmla="*/ 788709 h 3034118"/>
              <a:gd name="connsiteX10" fmla="*/ 1356684 w 2452128"/>
              <a:gd name="connsiteY10" fmla="*/ 13330 h 3034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52128" h="3034118">
                <a:moveTo>
                  <a:pt x="1346716" y="0"/>
                </a:moveTo>
                <a:lnTo>
                  <a:pt x="2306895" y="0"/>
                </a:lnTo>
                <a:lnTo>
                  <a:pt x="2351179" y="120993"/>
                </a:lnTo>
                <a:cubicBezTo>
                  <a:pt x="2416786" y="331924"/>
                  <a:pt x="2452128" y="556189"/>
                  <a:pt x="2452128" y="788709"/>
                </a:cubicBezTo>
                <a:cubicBezTo>
                  <a:pt x="2452128" y="2028814"/>
                  <a:pt x="1446824" y="3034118"/>
                  <a:pt x="206719" y="3034118"/>
                </a:cubicBezTo>
                <a:lnTo>
                  <a:pt x="0" y="3023680"/>
                </a:lnTo>
                <a:lnTo>
                  <a:pt x="0" y="2158450"/>
                </a:lnTo>
                <a:lnTo>
                  <a:pt x="64926" y="2168359"/>
                </a:lnTo>
                <a:cubicBezTo>
                  <a:pt x="111546" y="2173094"/>
                  <a:pt x="158850" y="2175519"/>
                  <a:pt x="206719" y="2175519"/>
                </a:cubicBezTo>
                <a:cubicBezTo>
                  <a:pt x="972633" y="2175519"/>
                  <a:pt x="1593529" y="1554623"/>
                  <a:pt x="1593529" y="788709"/>
                </a:cubicBezTo>
                <a:cubicBezTo>
                  <a:pt x="1593529" y="501491"/>
                  <a:pt x="1506216" y="234667"/>
                  <a:pt x="1356684" y="1333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eeform: Shape 13">
            <a:extLst>
              <a:ext uri="{FF2B5EF4-FFF2-40B4-BE49-F238E27FC236}">
                <a16:creationId xmlns:a16="http://schemas.microsoft.com/office/drawing/2014/main" id="{919796AB-81F4-4FC8-8171-F4BECA869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4240" y="0"/>
            <a:ext cx="4893352" cy="2394886"/>
          </a:xfrm>
          <a:custGeom>
            <a:avLst/>
            <a:gdLst>
              <a:gd name="connsiteX0" fmla="*/ 0 w 4893352"/>
              <a:gd name="connsiteY0" fmla="*/ 0 h 2394886"/>
              <a:gd name="connsiteX1" fmla="*/ 818991 w 4893352"/>
              <a:gd name="connsiteY1" fmla="*/ 0 h 2394886"/>
              <a:gd name="connsiteX2" fmla="*/ 824655 w 4893352"/>
              <a:gd name="connsiteY2" fmla="*/ 112159 h 2394886"/>
              <a:gd name="connsiteX3" fmla="*/ 2446675 w 4893352"/>
              <a:gd name="connsiteY3" fmla="*/ 1575894 h 2394886"/>
              <a:gd name="connsiteX4" fmla="*/ 4068695 w 4893352"/>
              <a:gd name="connsiteY4" fmla="*/ 112159 h 2394886"/>
              <a:gd name="connsiteX5" fmla="*/ 4074359 w 4893352"/>
              <a:gd name="connsiteY5" fmla="*/ 0 h 2394886"/>
              <a:gd name="connsiteX6" fmla="*/ 4893352 w 4893352"/>
              <a:gd name="connsiteY6" fmla="*/ 0 h 2394886"/>
              <a:gd name="connsiteX7" fmla="*/ 4883460 w 4893352"/>
              <a:gd name="connsiteY7" fmla="*/ 195896 h 2394886"/>
              <a:gd name="connsiteX8" fmla="*/ 2446676 w 4893352"/>
              <a:gd name="connsiteY8" fmla="*/ 2394886 h 2394886"/>
              <a:gd name="connsiteX9" fmla="*/ 9892 w 4893352"/>
              <a:gd name="connsiteY9" fmla="*/ 195896 h 2394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93352" h="2394886">
                <a:moveTo>
                  <a:pt x="0" y="0"/>
                </a:moveTo>
                <a:lnTo>
                  <a:pt x="818991" y="0"/>
                </a:lnTo>
                <a:lnTo>
                  <a:pt x="824655" y="112159"/>
                </a:lnTo>
                <a:cubicBezTo>
                  <a:pt x="908150" y="934317"/>
                  <a:pt x="1602488" y="1575894"/>
                  <a:pt x="2446675" y="1575894"/>
                </a:cubicBezTo>
                <a:cubicBezTo>
                  <a:pt x="3290862" y="1575894"/>
                  <a:pt x="3985201" y="934317"/>
                  <a:pt x="4068695" y="112159"/>
                </a:cubicBezTo>
                <a:lnTo>
                  <a:pt x="4074359" y="0"/>
                </a:lnTo>
                <a:lnTo>
                  <a:pt x="4893352" y="0"/>
                </a:lnTo>
                <a:lnTo>
                  <a:pt x="4883460" y="195896"/>
                </a:lnTo>
                <a:cubicBezTo>
                  <a:pt x="4758025" y="1431036"/>
                  <a:pt x="3714910" y="2394886"/>
                  <a:pt x="2446676" y="2394886"/>
                </a:cubicBezTo>
                <a:cubicBezTo>
                  <a:pt x="1178442" y="2394886"/>
                  <a:pt x="135328" y="1431036"/>
                  <a:pt x="9892" y="195896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ight Triangle 15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4145" y="3546697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4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D90A768-6F3F-4C6F-9EB2-A582E1ACC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884" y="305441"/>
            <a:ext cx="4712534" cy="2740908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2"/>
                </a:solidFill>
                <a:cs typeface="Posterama"/>
              </a:rPr>
              <a:t>Veri </a:t>
            </a:r>
            <a:r>
              <a:rPr lang="en-US" dirty="0" err="1">
                <a:solidFill>
                  <a:schemeClr val="tx2"/>
                </a:solidFill>
                <a:cs typeface="Posterama"/>
              </a:rPr>
              <a:t>nedir</a:t>
            </a:r>
            <a:r>
              <a:rPr lang="en-US" dirty="0">
                <a:solidFill>
                  <a:schemeClr val="tx2"/>
                </a:solidFill>
                <a:cs typeface="Posterama"/>
              </a:rPr>
              <a:t> 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5B6C2-E50E-41AF-8361-3F3BAA29C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8459" y="3511417"/>
            <a:ext cx="5813687" cy="27559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chemeClr val="tx2"/>
                </a:solidFill>
              </a:rPr>
              <a:t>Sözlük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anlatımıyla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  <a:ea typeface="+mn-lt"/>
                <a:cs typeface="+mn-lt"/>
              </a:rPr>
              <a:t>veriler</a:t>
            </a:r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tx2"/>
                </a:solidFill>
                <a:ea typeface="+mn-lt"/>
                <a:cs typeface="+mn-lt"/>
              </a:rPr>
              <a:t>ölçüm</a:t>
            </a:r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, </a:t>
            </a:r>
            <a:r>
              <a:rPr lang="en-US" sz="1800" dirty="0" err="1">
                <a:solidFill>
                  <a:schemeClr val="tx2"/>
                </a:solidFill>
                <a:ea typeface="+mn-lt"/>
                <a:cs typeface="+mn-lt"/>
              </a:rPr>
              <a:t>sayım</a:t>
            </a:r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, </a:t>
            </a:r>
            <a:r>
              <a:rPr lang="en-US" sz="1800" dirty="0" err="1">
                <a:solidFill>
                  <a:schemeClr val="tx2"/>
                </a:solidFill>
                <a:ea typeface="+mn-lt"/>
                <a:cs typeface="+mn-lt"/>
              </a:rPr>
              <a:t>deney</a:t>
            </a:r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, </a:t>
            </a:r>
            <a:r>
              <a:rPr lang="en-US" sz="1800" dirty="0" err="1">
                <a:solidFill>
                  <a:schemeClr val="tx2"/>
                </a:solidFill>
                <a:ea typeface="+mn-lt"/>
                <a:cs typeface="+mn-lt"/>
              </a:rPr>
              <a:t>gözlem</a:t>
            </a:r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tx2"/>
                </a:solidFill>
                <a:ea typeface="+mn-lt"/>
                <a:cs typeface="+mn-lt"/>
              </a:rPr>
              <a:t>ya</a:t>
            </a:r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 da araştırma yolu ile elde edilmektedir. Ölçüm ya da sayım yolu ile toplanan ve sayısal bir değer bildiren veriler nicel veriler, sayısal bir değer bildirmeyen veriler de nitel veriler olarak adlandırılmaktadır.</a:t>
            </a:r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822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1D79C9-FD78-4D11-A424-0002509BD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B6DB01C-9C1F-4164-99EC-F0C2A75CD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200" y="10905"/>
            <a:ext cx="2452128" cy="3034118"/>
          </a:xfrm>
          <a:custGeom>
            <a:avLst/>
            <a:gdLst>
              <a:gd name="connsiteX0" fmla="*/ 1346716 w 2452128"/>
              <a:gd name="connsiteY0" fmla="*/ 0 h 3034118"/>
              <a:gd name="connsiteX1" fmla="*/ 2306895 w 2452128"/>
              <a:gd name="connsiteY1" fmla="*/ 0 h 3034118"/>
              <a:gd name="connsiteX2" fmla="*/ 2351179 w 2452128"/>
              <a:gd name="connsiteY2" fmla="*/ 120993 h 3034118"/>
              <a:gd name="connsiteX3" fmla="*/ 2452128 w 2452128"/>
              <a:gd name="connsiteY3" fmla="*/ 788709 h 3034118"/>
              <a:gd name="connsiteX4" fmla="*/ 206719 w 2452128"/>
              <a:gd name="connsiteY4" fmla="*/ 3034118 h 3034118"/>
              <a:gd name="connsiteX5" fmla="*/ 0 w 2452128"/>
              <a:gd name="connsiteY5" fmla="*/ 3023680 h 3034118"/>
              <a:gd name="connsiteX6" fmla="*/ 0 w 2452128"/>
              <a:gd name="connsiteY6" fmla="*/ 2158450 h 3034118"/>
              <a:gd name="connsiteX7" fmla="*/ 64926 w 2452128"/>
              <a:gd name="connsiteY7" fmla="*/ 2168359 h 3034118"/>
              <a:gd name="connsiteX8" fmla="*/ 206719 w 2452128"/>
              <a:gd name="connsiteY8" fmla="*/ 2175519 h 3034118"/>
              <a:gd name="connsiteX9" fmla="*/ 1593529 w 2452128"/>
              <a:gd name="connsiteY9" fmla="*/ 788709 h 3034118"/>
              <a:gd name="connsiteX10" fmla="*/ 1356684 w 2452128"/>
              <a:gd name="connsiteY10" fmla="*/ 13330 h 3034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52128" h="3034118">
                <a:moveTo>
                  <a:pt x="1346716" y="0"/>
                </a:moveTo>
                <a:lnTo>
                  <a:pt x="2306895" y="0"/>
                </a:lnTo>
                <a:lnTo>
                  <a:pt x="2351179" y="120993"/>
                </a:lnTo>
                <a:cubicBezTo>
                  <a:pt x="2416786" y="331924"/>
                  <a:pt x="2452128" y="556189"/>
                  <a:pt x="2452128" y="788709"/>
                </a:cubicBezTo>
                <a:cubicBezTo>
                  <a:pt x="2452128" y="2028814"/>
                  <a:pt x="1446824" y="3034118"/>
                  <a:pt x="206719" y="3034118"/>
                </a:cubicBezTo>
                <a:lnTo>
                  <a:pt x="0" y="3023680"/>
                </a:lnTo>
                <a:lnTo>
                  <a:pt x="0" y="2158450"/>
                </a:lnTo>
                <a:lnTo>
                  <a:pt x="64926" y="2168359"/>
                </a:lnTo>
                <a:cubicBezTo>
                  <a:pt x="111546" y="2173094"/>
                  <a:pt x="158850" y="2175519"/>
                  <a:pt x="206719" y="2175519"/>
                </a:cubicBezTo>
                <a:cubicBezTo>
                  <a:pt x="972633" y="2175519"/>
                  <a:pt x="1593529" y="1554623"/>
                  <a:pt x="1593529" y="788709"/>
                </a:cubicBezTo>
                <a:cubicBezTo>
                  <a:pt x="1593529" y="501491"/>
                  <a:pt x="1506216" y="234667"/>
                  <a:pt x="1356684" y="1333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19796AB-81F4-4FC8-8171-F4BECA869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4240" y="0"/>
            <a:ext cx="4893352" cy="2394886"/>
          </a:xfrm>
          <a:custGeom>
            <a:avLst/>
            <a:gdLst>
              <a:gd name="connsiteX0" fmla="*/ 0 w 4893352"/>
              <a:gd name="connsiteY0" fmla="*/ 0 h 2394886"/>
              <a:gd name="connsiteX1" fmla="*/ 818991 w 4893352"/>
              <a:gd name="connsiteY1" fmla="*/ 0 h 2394886"/>
              <a:gd name="connsiteX2" fmla="*/ 824655 w 4893352"/>
              <a:gd name="connsiteY2" fmla="*/ 112159 h 2394886"/>
              <a:gd name="connsiteX3" fmla="*/ 2446675 w 4893352"/>
              <a:gd name="connsiteY3" fmla="*/ 1575894 h 2394886"/>
              <a:gd name="connsiteX4" fmla="*/ 4068695 w 4893352"/>
              <a:gd name="connsiteY4" fmla="*/ 112159 h 2394886"/>
              <a:gd name="connsiteX5" fmla="*/ 4074359 w 4893352"/>
              <a:gd name="connsiteY5" fmla="*/ 0 h 2394886"/>
              <a:gd name="connsiteX6" fmla="*/ 4893352 w 4893352"/>
              <a:gd name="connsiteY6" fmla="*/ 0 h 2394886"/>
              <a:gd name="connsiteX7" fmla="*/ 4883460 w 4893352"/>
              <a:gd name="connsiteY7" fmla="*/ 195896 h 2394886"/>
              <a:gd name="connsiteX8" fmla="*/ 2446676 w 4893352"/>
              <a:gd name="connsiteY8" fmla="*/ 2394886 h 2394886"/>
              <a:gd name="connsiteX9" fmla="*/ 9892 w 4893352"/>
              <a:gd name="connsiteY9" fmla="*/ 195896 h 2394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93352" h="2394886">
                <a:moveTo>
                  <a:pt x="0" y="0"/>
                </a:moveTo>
                <a:lnTo>
                  <a:pt x="818991" y="0"/>
                </a:lnTo>
                <a:lnTo>
                  <a:pt x="824655" y="112159"/>
                </a:lnTo>
                <a:cubicBezTo>
                  <a:pt x="908150" y="934317"/>
                  <a:pt x="1602488" y="1575894"/>
                  <a:pt x="2446675" y="1575894"/>
                </a:cubicBezTo>
                <a:cubicBezTo>
                  <a:pt x="3290862" y="1575894"/>
                  <a:pt x="3985201" y="934317"/>
                  <a:pt x="4068695" y="112159"/>
                </a:cubicBezTo>
                <a:lnTo>
                  <a:pt x="4074359" y="0"/>
                </a:lnTo>
                <a:lnTo>
                  <a:pt x="4893352" y="0"/>
                </a:lnTo>
                <a:lnTo>
                  <a:pt x="4883460" y="195896"/>
                </a:lnTo>
                <a:cubicBezTo>
                  <a:pt x="4758025" y="1431036"/>
                  <a:pt x="3714910" y="2394886"/>
                  <a:pt x="2446676" y="2394886"/>
                </a:cubicBezTo>
                <a:cubicBezTo>
                  <a:pt x="1178442" y="2394886"/>
                  <a:pt x="135328" y="1431036"/>
                  <a:pt x="9892" y="195896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4145" y="3546697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185FB08-0CD0-48F4-B442-39E9B2983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445" y="156758"/>
            <a:ext cx="4712534" cy="2740908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2"/>
                </a:solidFill>
                <a:cs typeface="Posterama"/>
              </a:rPr>
              <a:t>Veri </a:t>
            </a:r>
            <a:r>
              <a:rPr lang="en-US" dirty="0" err="1">
                <a:solidFill>
                  <a:schemeClr val="tx2"/>
                </a:solidFill>
                <a:cs typeface="Posterama"/>
              </a:rPr>
              <a:t>toplama</a:t>
            </a:r>
            <a:r>
              <a:rPr lang="en-US" dirty="0">
                <a:solidFill>
                  <a:schemeClr val="tx2"/>
                </a:solidFill>
                <a:cs typeface="Posterama"/>
              </a:rPr>
              <a:t> 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5CC94-54A4-40AD-B480-BC4B54B83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069" y="2052466"/>
            <a:ext cx="5813687" cy="27559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chemeClr val="tx2"/>
                </a:solidFill>
              </a:rPr>
              <a:t>Yapmamız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gereken</a:t>
            </a:r>
            <a:r>
              <a:rPr lang="en-US" sz="1800" dirty="0">
                <a:solidFill>
                  <a:schemeClr val="tx2"/>
                </a:solidFill>
              </a:rPr>
              <a:t> ilk </a:t>
            </a:r>
            <a:r>
              <a:rPr lang="en-US" sz="1800" dirty="0" err="1">
                <a:solidFill>
                  <a:schemeClr val="tx2"/>
                </a:solidFill>
              </a:rPr>
              <a:t>iş</a:t>
            </a:r>
            <a:r>
              <a:rPr lang="en-US" sz="1800" dirty="0">
                <a:solidFill>
                  <a:schemeClr val="tx2"/>
                </a:solidFill>
              </a:rPr>
              <a:t> </a:t>
            </a:r>
            <a:r>
              <a:rPr lang="en-US" sz="1800" dirty="0" err="1">
                <a:solidFill>
                  <a:schemeClr val="tx2"/>
                </a:solidFill>
              </a:rPr>
              <a:t>nereden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veri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toplayacağımız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olacak</a:t>
            </a:r>
            <a:r>
              <a:rPr lang="en-US" sz="1800" dirty="0">
                <a:solidFill>
                  <a:schemeClr val="tx2"/>
                </a:solidFill>
              </a:rPr>
              <a:t> .Ben e-</a:t>
            </a:r>
            <a:r>
              <a:rPr lang="en-US" sz="1800" dirty="0" err="1">
                <a:solidFill>
                  <a:schemeClr val="tx2"/>
                </a:solidFill>
              </a:rPr>
              <a:t>ticaret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sitelerinde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kullanıcı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puanlarını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toplama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kararı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aldım</a:t>
            </a:r>
            <a:r>
              <a:rPr lang="en-US" sz="1800" dirty="0">
                <a:solidFill>
                  <a:schemeClr val="tx2"/>
                </a:solidFill>
              </a:rPr>
              <a:t> </a:t>
            </a:r>
            <a:r>
              <a:rPr lang="en-US" sz="1800" dirty="0" err="1">
                <a:solidFill>
                  <a:schemeClr val="tx2"/>
                </a:solidFill>
              </a:rPr>
              <a:t>ve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bunun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için</a:t>
            </a:r>
            <a:r>
              <a:rPr lang="en-US" sz="1800" dirty="0">
                <a:solidFill>
                  <a:schemeClr val="tx2"/>
                </a:solidFill>
              </a:rPr>
              <a:t> </a:t>
            </a:r>
            <a:r>
              <a:rPr lang="en-US" sz="1800" dirty="0" err="1">
                <a:solidFill>
                  <a:schemeClr val="tx2"/>
                </a:solidFill>
              </a:rPr>
              <a:t>Pythonda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beatiful</a:t>
            </a:r>
            <a:r>
              <a:rPr lang="en-US" sz="1800" dirty="0">
                <a:solidFill>
                  <a:schemeClr val="tx2"/>
                </a:solidFill>
              </a:rPr>
              <a:t> soup </a:t>
            </a:r>
            <a:r>
              <a:rPr lang="en-US" sz="1800" dirty="0" err="1">
                <a:solidFill>
                  <a:schemeClr val="tx2"/>
                </a:solidFill>
              </a:rPr>
              <a:t>mödülünü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kullandım</a:t>
            </a:r>
            <a:r>
              <a:rPr lang="en-US" sz="1800" dirty="0">
                <a:solidFill>
                  <a:schemeClr val="tx2"/>
                </a:solidFill>
              </a:rPr>
              <a:t> </a:t>
            </a:r>
            <a:r>
              <a:rPr lang="en-US" sz="1800" dirty="0" err="1">
                <a:solidFill>
                  <a:schemeClr val="tx2"/>
                </a:solidFill>
              </a:rPr>
              <a:t>ve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hemen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çalışmaya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başladım</a:t>
            </a:r>
            <a:r>
              <a:rPr lang="en-US" sz="1800" dirty="0">
                <a:solidFill>
                  <a:schemeClr val="tx2"/>
                </a:solidFill>
              </a:rPr>
              <a:t> . </a:t>
            </a: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Not:(request </a:t>
            </a:r>
            <a:r>
              <a:rPr lang="en-US" sz="1800" dirty="0" err="1">
                <a:solidFill>
                  <a:schemeClr val="tx2"/>
                </a:solidFill>
              </a:rPr>
              <a:t>mödülünü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unutmayın</a:t>
            </a:r>
            <a:r>
              <a:rPr lang="en-US" sz="1800" dirty="0">
                <a:solidFill>
                  <a:schemeClr val="tx2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79026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B9E9BE1-690F-466D-AB44-0E7383295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Kullanacağımız Modüller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05EE7F7-D717-43B2-AFAE-AB50D91BE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Beatiful</a:t>
            </a:r>
            <a:r>
              <a:rPr lang="tr-TR" dirty="0"/>
              <a:t> Soup4</a:t>
            </a:r>
          </a:p>
          <a:p>
            <a:r>
              <a:rPr lang="tr-TR" dirty="0" err="1"/>
              <a:t>request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21212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64ED3B6-C890-4AC2-9A7E-7814A36A1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BeautifulSoup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C944F37-3202-49DA-B5FD-50F20C69D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BeautifulSoup</a:t>
            </a:r>
            <a:r>
              <a:rPr lang="tr-T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HTML veya XML dosyalarını işlemek için oluşturulmuş güçlü ve hızlı bir kütüphanedir. Bu modül ile bir kaynak içerisindeki HTML kodlarını parçalayıp, botlar yazabiliriz.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65907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2AC2926-59BA-49ED-8B0B-632C86AF1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Request</a:t>
            </a:r>
            <a:r>
              <a:rPr lang="tr-TR" dirty="0"/>
              <a:t>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586DC62-BFA5-455B-B56C-884D60224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b="0" i="0" dirty="0" err="1">
                <a:solidFill>
                  <a:srgbClr val="08090A"/>
                </a:solidFill>
                <a:effectLst/>
                <a:latin typeface="-apple-system"/>
              </a:rPr>
              <a:t>Request</a:t>
            </a:r>
            <a:r>
              <a:rPr lang="tr-TR" b="0" i="0" dirty="0">
                <a:solidFill>
                  <a:srgbClr val="08090A"/>
                </a:solidFill>
                <a:effectLst/>
                <a:latin typeface="-apple-system"/>
              </a:rPr>
              <a:t> modülü ile web üzerindeki isteklerinizi kolaylıkla yönetebilirsiniz. Bu modül ile API </a:t>
            </a:r>
            <a:r>
              <a:rPr lang="tr-TR" b="0" i="0" dirty="0" err="1">
                <a:solidFill>
                  <a:srgbClr val="08090A"/>
                </a:solidFill>
                <a:effectLst/>
                <a:latin typeface="-apple-system"/>
              </a:rPr>
              <a:t>endpointlerine</a:t>
            </a:r>
            <a:r>
              <a:rPr lang="tr-TR" b="0" i="0" dirty="0">
                <a:solidFill>
                  <a:srgbClr val="08090A"/>
                </a:solidFill>
                <a:effectLst/>
                <a:latin typeface="-apple-system"/>
              </a:rPr>
              <a:t> GET, POST, PUT ve DELETE gibi HTTP isteklerini gönderebilirsiniz.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63354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53">
            <a:extLst>
              <a:ext uri="{FF2B5EF4-FFF2-40B4-BE49-F238E27FC236}">
                <a16:creationId xmlns:a16="http://schemas.microsoft.com/office/drawing/2014/main" id="{8E7E1993-6448-42F8-8FB3-76104F45B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40B5B8B-1859-452F-A82A-CDD8D2518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" name="Right Triangle 57">
            <a:extLst>
              <a:ext uri="{FF2B5EF4-FFF2-40B4-BE49-F238E27FC236}">
                <a16:creationId xmlns:a16="http://schemas.microsoft.com/office/drawing/2014/main" id="{65BF84F9-3CC3-492E-BF19-8E32FBB30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96085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Document 59">
            <a:extLst>
              <a:ext uri="{FF2B5EF4-FFF2-40B4-BE49-F238E27FC236}">
                <a16:creationId xmlns:a16="http://schemas.microsoft.com/office/drawing/2014/main" id="{0CCF3E0C-EF46-4FD7-8134-966F9FE8B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455724" y="2105114"/>
            <a:ext cx="6858000" cy="2647778"/>
          </a:xfrm>
          <a:prstGeom prst="flowChartDocument">
            <a:avLst/>
          </a:prstGeom>
          <a:solidFill>
            <a:schemeClr val="accent2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837" y="-76200"/>
            <a:ext cx="12214827" cy="6858000"/>
            <a:chOff x="-6214" y="-1"/>
            <a:chExt cx="12214827" cy="6858000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84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86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88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90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BBAD7B3B-5D68-44C6-BDAB-46CA20340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276600"/>
            <a:ext cx="4952999" cy="2744892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İlginç şekilde kod çalışmamıştı yaklaşık 3 saat sonra link girmeyi </a:t>
            </a:r>
            <a:r>
              <a:rPr lang="en-US" sz="1800" dirty="0" err="1">
                <a:solidFill>
                  <a:schemeClr val="tx2"/>
                </a:solidFill>
              </a:rPr>
              <a:t>unuttuğumu</a:t>
            </a:r>
            <a:r>
              <a:rPr lang="en-US" sz="1800" dirty="0">
                <a:solidFill>
                  <a:schemeClr val="tx2"/>
                </a:solidFill>
              </a:rPr>
              <a:t> fark </a:t>
            </a:r>
            <a:r>
              <a:rPr lang="en-US" sz="1800" dirty="0" err="1">
                <a:solidFill>
                  <a:schemeClr val="tx2"/>
                </a:solidFill>
              </a:rPr>
              <a:t>ettim</a:t>
            </a:r>
            <a:r>
              <a:rPr lang="en-US" sz="1800" dirty="0">
                <a:solidFill>
                  <a:schemeClr val="tx2"/>
                </a:solidFill>
              </a:rPr>
              <a:t> . </a:t>
            </a: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Not: </a:t>
            </a:r>
            <a:r>
              <a:rPr lang="en-US" sz="1800" dirty="0" err="1">
                <a:solidFill>
                  <a:schemeClr val="tx2"/>
                </a:solidFill>
              </a:rPr>
              <a:t>Solda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tr-TR" sz="1800" dirty="0">
                <a:solidFill>
                  <a:schemeClr val="tx2"/>
                </a:solidFill>
              </a:rPr>
              <a:t>gördüğünüz gibi </a:t>
            </a:r>
            <a:r>
              <a:rPr lang="tr-TR" sz="1800" dirty="0" err="1">
                <a:solidFill>
                  <a:schemeClr val="tx2"/>
                </a:solidFill>
              </a:rPr>
              <a:t>class</a:t>
            </a:r>
            <a:r>
              <a:rPr lang="tr-TR" sz="1800" dirty="0">
                <a:solidFill>
                  <a:schemeClr val="tx2"/>
                </a:solidFill>
              </a:rPr>
              <a:t> belirtmek için </a:t>
            </a:r>
          </a:p>
          <a:p>
            <a:pPr marL="0" indent="0">
              <a:buNone/>
            </a:pPr>
            <a:r>
              <a:rPr lang="tr-TR" sz="1800" dirty="0">
                <a:solidFill>
                  <a:schemeClr val="tx2"/>
                </a:solidFill>
              </a:rPr>
              <a:t>(etiket</a:t>
            </a:r>
            <a:r>
              <a:rPr lang="en-US" sz="1800" dirty="0">
                <a:solidFill>
                  <a:schemeClr val="tx2"/>
                </a:solidFill>
              </a:rPr>
              <a:t>,</a:t>
            </a:r>
            <a:r>
              <a:rPr lang="tr-TR" sz="1800" dirty="0">
                <a:solidFill>
                  <a:schemeClr val="tx2"/>
                </a:solidFill>
              </a:rPr>
              <a:t>{</a:t>
            </a:r>
            <a:r>
              <a:rPr lang="en-US" sz="1800" dirty="0">
                <a:solidFill>
                  <a:schemeClr val="tx2"/>
                </a:solidFill>
              </a:rPr>
              <a:t>“</a:t>
            </a:r>
            <a:r>
              <a:rPr lang="en-US" sz="1800" dirty="0" err="1">
                <a:solidFill>
                  <a:schemeClr val="tx2"/>
                </a:solidFill>
              </a:rPr>
              <a:t>class”:”class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ismi</a:t>
            </a:r>
            <a:r>
              <a:rPr lang="en-US" sz="1800" dirty="0">
                <a:solidFill>
                  <a:schemeClr val="tx2"/>
                </a:solidFill>
              </a:rPr>
              <a:t>”</a:t>
            </a:r>
            <a:r>
              <a:rPr lang="tr-TR" sz="1800" dirty="0">
                <a:solidFill>
                  <a:schemeClr val="tx2"/>
                </a:solidFill>
              </a:rPr>
              <a:t>})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kullan</a:t>
            </a:r>
            <a:r>
              <a:rPr lang="tr-TR" sz="1800" dirty="0" err="1">
                <a:solidFill>
                  <a:schemeClr val="tx2"/>
                </a:solidFill>
              </a:rPr>
              <a:t>ın</a:t>
            </a:r>
            <a:r>
              <a:rPr lang="tr-TR" sz="1800" dirty="0">
                <a:solidFill>
                  <a:schemeClr val="tx2"/>
                </a:solidFill>
              </a:rPr>
              <a:t>.</a:t>
            </a:r>
            <a:endParaRPr lang="en-US" sz="1800" dirty="0">
              <a:solidFill>
                <a:schemeClr val="tx2"/>
              </a:solidFill>
            </a:endParaRPr>
          </a:p>
        </p:txBody>
      </p:sp>
      <p:pic>
        <p:nvPicPr>
          <p:cNvPr id="2" name="Picture 3" descr="Text&#10;&#10;Description automatically generated">
            <a:extLst>
              <a:ext uri="{FF2B5EF4-FFF2-40B4-BE49-F238E27FC236}">
                <a16:creationId xmlns:a16="http://schemas.microsoft.com/office/drawing/2014/main" id="{B966DF2E-5D42-4B66-A9A5-88299D1622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033"/>
          <a:stretch/>
        </p:blipFill>
        <p:spPr>
          <a:xfrm>
            <a:off x="5799859" y="669256"/>
            <a:ext cx="5320206" cy="5519487"/>
          </a:xfrm>
          <a:prstGeom prst="rect">
            <a:avLst/>
          </a:prstGeom>
        </p:spPr>
      </p:pic>
      <p:cxnSp>
        <p:nvCxnSpPr>
          <p:cNvPr id="4" name="Düz Bağlayıcı 3">
            <a:extLst>
              <a:ext uri="{FF2B5EF4-FFF2-40B4-BE49-F238E27FC236}">
                <a16:creationId xmlns:a16="http://schemas.microsoft.com/office/drawing/2014/main" id="{EF2913D5-9A99-4EB9-8623-A8A0E8C12797}"/>
              </a:ext>
            </a:extLst>
          </p:cNvPr>
          <p:cNvCxnSpPr/>
          <p:nvPr/>
        </p:nvCxnSpPr>
        <p:spPr>
          <a:xfrm flipH="1" flipV="1">
            <a:off x="7421732" y="1047565"/>
            <a:ext cx="88777" cy="162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079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12ED8D-807A-4E94-A9AF-C4467615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0136" y="1542777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Document 8">
            <a:extLst>
              <a:ext uri="{FF2B5EF4-FFF2-40B4-BE49-F238E27FC236}">
                <a16:creationId xmlns:a16="http://schemas.microsoft.com/office/drawing/2014/main" id="{D8667B21-A39C-4ABB-9CED-0DD4CD739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70477" y="924332"/>
            <a:ext cx="6871335" cy="5022674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2" h="47798">
                <a:moveTo>
                  <a:pt x="3" y="147"/>
                </a:moveTo>
                <a:lnTo>
                  <a:pt x="21623" y="0"/>
                </a:lnTo>
                <a:cubicBezTo>
                  <a:pt x="21623" y="5774"/>
                  <a:pt x="21642" y="38022"/>
                  <a:pt x="21642" y="43796"/>
                </a:cubicBezTo>
                <a:cubicBezTo>
                  <a:pt x="10842" y="43796"/>
                  <a:pt x="10842" y="50396"/>
                  <a:pt x="42" y="46646"/>
                </a:cubicBezTo>
                <a:cubicBezTo>
                  <a:pt x="61" y="31179"/>
                  <a:pt x="-16" y="15614"/>
                  <a:pt x="3" y="14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7D43FB2-394F-4FEE-9E12-B47EAD97B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32348"/>
            <a:ext cx="4419600" cy="224073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  <a:cs typeface="Posterama"/>
              </a:rPr>
              <a:t>Sonuç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F4DFDC7-3F5E-4FA2-A574-310568943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3264832"/>
            <a:ext cx="4419600" cy="29835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>
                <a:solidFill>
                  <a:schemeClr val="tx2"/>
                </a:solidFill>
              </a:rPr>
              <a:t>Sonuç olarak elde ettiğimiz veriyi satabilir veya kendimiz kullanabiliriz .</a:t>
            </a:r>
            <a:endParaRPr lang="en-US">
              <a:solidFill>
                <a:schemeClr val="tx2"/>
              </a:solidFill>
            </a:endParaRPr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D42DBA2E-EFFC-4E27-A22D-6987C27A7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767" y="971936"/>
            <a:ext cx="6795701" cy="506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062758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Custom 51">
      <a:dk1>
        <a:sysClr val="windowText" lastClr="000000"/>
      </a:dk1>
      <a:lt1>
        <a:sysClr val="window" lastClr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TC104033937[[fn=Uçak İzi]]</Template>
  <TotalTime>12</TotalTime>
  <Words>227</Words>
  <Application>Microsoft Office PowerPoint</Application>
  <PresentationFormat>Geniş ekran</PresentationFormat>
  <Paragraphs>30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6" baseType="lpstr">
      <vt:lpstr>-apple-system</vt:lpstr>
      <vt:lpstr>Arial</vt:lpstr>
      <vt:lpstr>Arial</vt:lpstr>
      <vt:lpstr>Avenir Next LT Pro</vt:lpstr>
      <vt:lpstr>Posterama</vt:lpstr>
      <vt:lpstr>SineVTI</vt:lpstr>
      <vt:lpstr>Veri toplama </vt:lpstr>
      <vt:lpstr>Konular</vt:lpstr>
      <vt:lpstr>Veri nedir </vt:lpstr>
      <vt:lpstr>Veri toplama </vt:lpstr>
      <vt:lpstr>Kullanacağımız Modüller</vt:lpstr>
      <vt:lpstr>BeautifulSoup</vt:lpstr>
      <vt:lpstr>Request </vt:lpstr>
      <vt:lpstr>PowerPoint Sunusu</vt:lpstr>
      <vt:lpstr>Sonuç</vt:lpstr>
      <vt:lpstr>Kaynaklar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pc16</dc:creator>
  <cp:lastModifiedBy>faruk çelik</cp:lastModifiedBy>
  <cp:revision>138</cp:revision>
  <dcterms:created xsi:type="dcterms:W3CDTF">2021-01-18T09:09:12Z</dcterms:created>
  <dcterms:modified xsi:type="dcterms:W3CDTF">2021-04-05T18:05:35Z</dcterms:modified>
</cp:coreProperties>
</file>