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3" r:id="rId6"/>
    <p:sldId id="262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94" d="100"/>
          <a:sy n="94" d="100"/>
        </p:scale>
        <p:origin x="9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47C4C3-BC43-4995-A4D2-0CD4AC7B627B}" type="datetimeFigureOut">
              <a:rPr lang="en-US"/>
              <a:t>4/29/2015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727CA0-E5F5-400E-B902-6A8948A89EB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22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27CA0-E5F5-400E-B902-6A8948A89EB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28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27CA0-E5F5-400E-B902-6A8948A89EB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31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27CA0-E5F5-400E-B902-6A8948A89EB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60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27CA0-E5F5-400E-B902-6A8948A89EB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36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27CA0-E5F5-400E-B902-6A8948A89EB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10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27CA0-E5F5-400E-B902-6A8948A89EB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02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27CA0-E5F5-400E-B902-6A8948A89EB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52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27CA0-E5F5-400E-B902-6A8948A89EB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19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27CA0-E5F5-400E-B902-6A8948A89EB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91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4/29/2015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4/29/2015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4/29/2015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Franklin Gothic Book"/>
              </a:rPr>
              <a:t>Нахождение пары ближайших точек из </a:t>
            </a:r>
            <a:r>
              <a:rPr lang="ru-RU">
                <a:latin typeface="Franklin Gothic Book"/>
              </a:rPr>
              <a:t>множества</a:t>
            </a:r>
            <a:endParaRPr lang="en-US">
              <a:latin typeface="Franklin Gothic Book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az-Cyrl-AZ">
                <a:cs typeface="Arial"/>
              </a:rPr>
              <a:t>Алгоритм</a:t>
            </a: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6439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Cyrl-AZ"/>
              <a:t>Постановка задачи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 lnSpcReduction="10000"/>
          </a:bodyPr>
          <a:lstStyle/>
          <a:p>
            <a:pPr marL="36576" indent="0">
              <a:buNone/>
            </a:pPr>
            <a:r>
              <a:rPr lang="ru-RU" sz="4400" dirty="0">
                <a:solidFill>
                  <a:srgbClr val="FFFFFF"/>
                </a:solidFill>
                <a:latin typeface="Arial" charset="0"/>
                <a:cs typeface="Arial" charset="0"/>
              </a:rPr>
              <a:t>Даны n точек  на плоскости, заданные своими координатами . Требуется найти среди них такие две точки, расстояние между которыми минимально.</a:t>
            </a:r>
            <a:endParaRPr lang="en-US" sz="4400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580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679450"/>
            <a:ext cx="7970852" cy="5437830"/>
          </a:xfrm>
        </p:spPr>
        <p:txBody>
          <a:bodyPr vert="horz" anchor="t">
            <a:normAutofit fontScale="92500"/>
          </a:bodyPr>
          <a:lstStyle/>
          <a:p>
            <a:pPr marL="36576" indent="0">
              <a:buNone/>
            </a:pPr>
            <a:r>
              <a:rPr lang="ru-RU" sz="3600" dirty="0">
                <a:solidFill>
                  <a:srgbClr val="FFFFFF"/>
                </a:solidFill>
                <a:latin typeface="Arial" charset="0"/>
                <a:cs typeface="Arial" charset="0"/>
              </a:rPr>
              <a:t>Тривиальный алгоритм — перебор всех пар и вычисление расстояния для каждой — работает за </a:t>
            </a:r>
            <a:r>
              <a:rPr lang="en-US" sz="3600" dirty="0">
                <a:solidFill>
                  <a:srgbClr val="FFFFFF"/>
                </a:solidFill>
                <a:latin typeface="Arial" charset="0"/>
                <a:cs typeface="Arial" charset="0"/>
              </a:rPr>
              <a:t>O(N^2)</a:t>
            </a:r>
            <a:r>
              <a:rPr lang="ru-RU" sz="3600" dirty="0">
                <a:solidFill>
                  <a:srgbClr val="FFFFFF"/>
                </a:solidFill>
                <a:latin typeface="Arial" charset="0"/>
                <a:cs typeface="Arial" charset="0"/>
              </a:rPr>
              <a:t>. Далее описывается алгоритм, работающий за время O(n*logn). Этот алгоритм был предложен Препаратой (Preparata) в 1975 г. Препарата и Шамос также показали, что в модели дерева решений этот алгоритм асимптотически оптимален.</a:t>
            </a:r>
            <a:endParaRPr lang="en-US" sz="3600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998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Cyrl-AZ"/>
              <a:t>Алгоритм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 fontScale="55000" lnSpcReduction="20000"/>
          </a:bodyPr>
          <a:lstStyle/>
          <a:p>
            <a:pPr marL="36576" indent="0">
              <a:buNone/>
            </a:pPr>
            <a:r>
              <a:rPr lang="ru-RU" b="1" dirty="0">
                <a:solidFill>
                  <a:srgbClr val="FFFFFF"/>
                </a:solidFill>
                <a:latin typeface="Arial" charset="0"/>
                <a:cs typeface="Arial" charset="0"/>
              </a:rPr>
              <a:t>Построим алгоритм по общей схеме алгоритмов "разделяй-и-властвуй"</a:t>
            </a:r>
            <a:r>
              <a:rPr lang="ru-RU" dirty="0">
                <a:solidFill>
                  <a:srgbClr val="FFFFFF"/>
                </a:solidFill>
                <a:latin typeface="Arial" charset="0"/>
                <a:cs typeface="Arial" charset="0"/>
              </a:rPr>
              <a:t>: алгоритм оформляем в виде рекурсивной функции, которой передаётся множество точек; эта рекурсивная функция разбивает это множество пополам, вызывает себя рекурсивно от каждой половины, а затем выполняет какие-то операции по объединению ответов. Операция объединения заключается в обнаружении случаев, когда одна точка оптимального решения попала в одну половину, а другая точка — в другую (в этом случае рекурсивные вызовы от каждой из половинок отдельно обнаружить эту пару, конечно, не смогут). Основная сложность, как всегда, заключается в эффективной реализации этой стадии объединения. Если рекурсивной функции передаётся множество из n точек, то стадия объединения должна работать не более, чем </a:t>
            </a:r>
            <a:r>
              <a:rPr lang="en-US" dirty="0">
                <a:solidFill>
                  <a:srgbClr val="FFFFFF"/>
                </a:solidFill>
                <a:latin typeface="Arial" charset="0"/>
                <a:cs typeface="Arial" charset="0"/>
              </a:rPr>
              <a:t>O(n)</a:t>
            </a:r>
            <a:r>
              <a:rPr lang="ru-RU" dirty="0">
                <a:solidFill>
                  <a:srgbClr val="FFFFFF"/>
                </a:solidFill>
                <a:latin typeface="Arial" charset="0"/>
                <a:cs typeface="Arial" charset="0"/>
              </a:rPr>
              <a:t>, тогда асимптотика всего алгоритма  будет находиться из уравнения:</a:t>
            </a:r>
          </a:p>
          <a:p>
            <a:pPr marL="36576" indent="0">
              <a:buNone/>
            </a:pPr>
            <a:r>
              <a:rPr lang="ru-RU" dirty="0">
                <a:solidFill>
                  <a:srgbClr val="FFFFFF"/>
                </a:solidFill>
                <a:latin typeface="Arial" charset="0"/>
                <a:cs typeface="Arial" charset="0"/>
              </a:rPr>
              <a:t>T(n) = 2T(n/2)+O(n)</a:t>
            </a:r>
          </a:p>
          <a:p>
            <a:pPr marL="36576" indent="0">
              <a:buNone/>
            </a:pPr>
            <a:r>
              <a:rPr lang="ru-RU" dirty="0">
                <a:solidFill>
                  <a:srgbClr val="222222"/>
                </a:solidFill>
                <a:latin typeface="Arial" charset="0"/>
                <a:cs typeface="Arial" charset="0"/>
              </a:rPr>
              <a:t> </a:t>
            </a:r>
            <a:r>
              <a:rPr lang="ru-RU" dirty="0">
                <a:solidFill>
                  <a:srgbClr val="FFFFFF"/>
                </a:solidFill>
                <a:latin typeface="Arial" charset="0"/>
                <a:cs typeface="Arial" charset="0"/>
              </a:rPr>
              <a:t>Решением этого уравнения, как известно, является</a:t>
            </a:r>
            <a:r>
              <a:rPr lang="en-US" dirty="0">
                <a:solidFill>
                  <a:srgbClr val="FFFFFF"/>
                </a:solidFill>
                <a:latin typeface="Arial" charset="0"/>
                <a:cs typeface="Arial" charset="0"/>
              </a:rPr>
              <a:t>:</a:t>
            </a:r>
          </a:p>
          <a:p>
            <a:pPr marL="36576" indent="0">
              <a:buNone/>
            </a:pPr>
            <a:r>
              <a:rPr lang="en-US" dirty="0">
                <a:solidFill>
                  <a:srgbClr val="FFFFFF"/>
                </a:solidFill>
                <a:latin typeface="Arial" charset="0"/>
                <a:cs typeface="Arial" charset="0"/>
              </a:rPr>
              <a:t>T(n) = O(n*logn)</a:t>
            </a:r>
            <a:endParaRPr lang="ru-RU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64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Franklin Gothic Book" charset="0"/>
              </a:rPr>
              <a:t>Сначала отсортируем множество точек по координате х с помощью к-мерного дерева.</a:t>
            </a:r>
            <a:endParaRPr lang="en-US" sz="2400" dirty="0">
              <a:latin typeface="Franklin Gothic Boo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pPr marL="36576" indent="0">
              <a:buNone/>
            </a:pPr>
            <a:r>
              <a:rPr lang="en-US">
                <a:cs typeface="Arial"/>
              </a:rPr>
              <a:t>Для этого берем медиану множества точек, закидываем ее в корень дерева. Остальные элементы разделятся на две группы - правых и левых наследников. Далее рекурсивно проходимся по каждой ветке постепенно до конца разделяя ее, оставляя в корне средний по величине элемент.</a:t>
            </a:r>
          </a:p>
        </p:txBody>
      </p:sp>
    </p:spTree>
    <p:extLst>
      <p:ext uri="{BB962C8B-B14F-4D97-AF65-F5344CB8AC3E}">
        <p14:creationId xmlns:p14="http://schemas.microsoft.com/office/powerpoint/2010/main" val="3776413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>
                <a:latin typeface="Franklin Gothic Book"/>
              </a:rPr>
              <a:t>Сначала отсортируем множество точек по координате х с помощью к-мерного дерева.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 fontScale="70000" lnSpcReduction="20000"/>
          </a:bodyPr>
          <a:lstStyle/>
          <a:p>
            <a:pPr marL="36576" indent="0">
              <a:buNone/>
            </a:pPr>
            <a:r>
              <a:rPr lang="en-US" dirty="0">
                <a:latin typeface="Tahoma" charset="0"/>
                <a:ea typeface="Tahoma" charset="0"/>
                <a:cs typeface="Tahoma" charset="0"/>
              </a:rPr>
              <a:t>public Tree(List&lt;Point&gt; points) {</a:t>
            </a:r>
            <a:br>
              <a:rPr lang="en-US" dirty="0">
                <a:latin typeface="Tahoma" charset="0"/>
                <a:ea typeface="Tahoma" charset="0"/>
                <a:cs typeface="Tahoma" charset="0"/>
              </a:rPr>
            </a:br>
            <a:r>
              <a:rPr lang="en-US" dirty="0">
                <a:latin typeface="Tahoma" charset="0"/>
                <a:ea typeface="Tahoma" charset="0"/>
                <a:cs typeface="Tahoma" charset="0"/>
              </a:rPr>
              <a:t>childA = null;</a:t>
            </a:r>
            <a:br>
              <a:rPr lang="en-US" dirty="0">
                <a:latin typeface="Tahoma" charset="0"/>
                <a:ea typeface="Tahoma" charset="0"/>
                <a:cs typeface="Tahoma" charset="0"/>
              </a:rPr>
            </a:br>
            <a:r>
              <a:rPr lang="en-US" dirty="0">
                <a:latin typeface="Tahoma" charset="0"/>
                <a:ea typeface="Tahoma" charset="0"/>
                <a:cs typeface="Tahoma" charset="0"/>
              </a:rPr>
              <a:t>childB = null;</a:t>
            </a:r>
            <a:br>
              <a:rPr lang="en-US" dirty="0">
                <a:latin typeface="Tahoma" charset="0"/>
                <a:ea typeface="Tahoma" charset="0"/>
                <a:cs typeface="Tahoma" charset="0"/>
              </a:rPr>
            </a:br>
            <a:r>
              <a:rPr lang="en-US" dirty="0">
                <a:latin typeface="Tahoma" charset="0"/>
                <a:ea typeface="Tahoma" charset="0"/>
                <a:cs typeface="Tahoma" charset="0"/>
              </a:rPr>
              <a:t>Comparator&lt;Point&gt; comp = new Point.PointComp();</a:t>
            </a:r>
            <a:br>
              <a:rPr lang="en-US" dirty="0">
                <a:latin typeface="Tahoma" charset="0"/>
                <a:ea typeface="Tahoma" charset="0"/>
                <a:cs typeface="Tahoma" charset="0"/>
              </a:rPr>
            </a:br>
            <a:r>
              <a:rPr lang="en-US" dirty="0">
                <a:latin typeface="Tahoma" charset="0"/>
                <a:ea typeface="Tahoma" charset="0"/>
                <a:cs typeface="Tahoma" charset="0"/>
              </a:rPr>
              <a:t>Collections.sort(points, comp);</a:t>
            </a:r>
            <a:br>
              <a:rPr lang="en-US" dirty="0">
                <a:latin typeface="Tahoma" charset="0"/>
                <a:ea typeface="Tahoma" charset="0"/>
                <a:cs typeface="Tahoma" charset="0"/>
              </a:rPr>
            </a:br>
            <a:r>
              <a:rPr lang="en-US" dirty="0">
                <a:latin typeface="Tahoma" charset="0"/>
                <a:ea typeface="Tahoma" charset="0"/>
                <a:cs typeface="Tahoma" charset="0"/>
              </a:rPr>
              <a:t/>
            </a:r>
            <a:br>
              <a:rPr lang="en-US" dirty="0">
                <a:latin typeface="Tahoma" charset="0"/>
                <a:ea typeface="Tahoma" charset="0"/>
                <a:cs typeface="Tahoma" charset="0"/>
              </a:rPr>
            </a:br>
            <a:r>
              <a:rPr lang="en-US" dirty="0">
                <a:latin typeface="Tahoma" charset="0"/>
                <a:ea typeface="Tahoma" charset="0"/>
                <a:cs typeface="Tahoma" charset="0"/>
              </a:rPr>
              <a:t>int median = (points.size() - 1) / 2;</a:t>
            </a:r>
            <a:br>
              <a:rPr lang="en-US" dirty="0">
                <a:latin typeface="Tahoma" charset="0"/>
                <a:ea typeface="Tahoma" charset="0"/>
                <a:cs typeface="Tahoma" charset="0"/>
              </a:rPr>
            </a:br>
            <a:r>
              <a:rPr lang="en-US" dirty="0">
                <a:latin typeface="Tahoma" charset="0"/>
                <a:ea typeface="Tahoma" charset="0"/>
                <a:cs typeface="Tahoma" charset="0"/>
              </a:rPr>
              <a:t>point = points.get(median);</a:t>
            </a:r>
            <a:br>
              <a:rPr lang="en-US" dirty="0">
                <a:latin typeface="Tahoma" charset="0"/>
                <a:ea typeface="Tahoma" charset="0"/>
                <a:cs typeface="Tahoma" charset="0"/>
              </a:rPr>
            </a:br>
            <a:r>
              <a:rPr lang="en-US" dirty="0">
                <a:latin typeface="Tahoma" charset="0"/>
                <a:ea typeface="Tahoma" charset="0"/>
                <a:cs typeface="Tahoma" charset="0"/>
              </a:rPr>
              <a:t>if (median &gt; 0) {</a:t>
            </a:r>
            <a:br>
              <a:rPr lang="en-US" dirty="0">
                <a:latin typeface="Tahoma" charset="0"/>
                <a:ea typeface="Tahoma" charset="0"/>
                <a:cs typeface="Tahoma" charset="0"/>
              </a:rPr>
            </a:br>
            <a:r>
              <a:rPr lang="en-US" dirty="0">
                <a:latin typeface="Tahoma" charset="0"/>
                <a:ea typeface="Tahoma" charset="0"/>
                <a:cs typeface="Tahoma" charset="0"/>
              </a:rPr>
              <a:t>childA = new Tree(</a:t>
            </a:r>
            <a:br>
              <a:rPr lang="en-US" dirty="0">
                <a:latin typeface="Tahoma" charset="0"/>
                <a:ea typeface="Tahoma" charset="0"/>
                <a:cs typeface="Tahoma" charset="0"/>
              </a:rPr>
            </a:br>
            <a:r>
              <a:rPr lang="en-US" dirty="0">
                <a:latin typeface="Tahoma" charset="0"/>
                <a:ea typeface="Tahoma" charset="0"/>
                <a:cs typeface="Tahoma" charset="0"/>
              </a:rPr>
              <a:t>points.subList(0, median));</a:t>
            </a:r>
            <a:br>
              <a:rPr lang="en-US" dirty="0">
                <a:latin typeface="Tahoma" charset="0"/>
                <a:ea typeface="Tahoma" charset="0"/>
                <a:cs typeface="Tahoma" charset="0"/>
              </a:rPr>
            </a:br>
            <a:r>
              <a:rPr lang="en-US" dirty="0">
                <a:latin typeface="Tahoma" charset="0"/>
                <a:ea typeface="Tahoma" charset="0"/>
                <a:cs typeface="Tahoma" charset="0"/>
              </a:rPr>
              <a:t>}</a:t>
            </a:r>
            <a:br>
              <a:rPr lang="en-US" dirty="0">
                <a:latin typeface="Tahoma" charset="0"/>
                <a:ea typeface="Tahoma" charset="0"/>
                <a:cs typeface="Tahoma" charset="0"/>
              </a:rPr>
            </a:br>
            <a:r>
              <a:rPr lang="en-US" dirty="0">
                <a:latin typeface="Tahoma" charset="0"/>
                <a:ea typeface="Tahoma" charset="0"/>
                <a:cs typeface="Tahoma" charset="0"/>
              </a:rPr>
              <a:t>if (median + 1 &lt; points.size()) {</a:t>
            </a:r>
            <a:br>
              <a:rPr lang="en-US" dirty="0">
                <a:latin typeface="Tahoma" charset="0"/>
                <a:ea typeface="Tahoma" charset="0"/>
                <a:cs typeface="Tahoma" charset="0"/>
              </a:rPr>
            </a:br>
            <a:r>
              <a:rPr lang="en-US" dirty="0">
                <a:latin typeface="Tahoma" charset="0"/>
                <a:ea typeface="Tahoma" charset="0"/>
                <a:cs typeface="Tahoma" charset="0"/>
              </a:rPr>
              <a:t>childB = new Tree(</a:t>
            </a:r>
            <a:br>
              <a:rPr lang="en-US" dirty="0">
                <a:latin typeface="Tahoma" charset="0"/>
                <a:ea typeface="Tahoma" charset="0"/>
                <a:cs typeface="Tahoma" charset="0"/>
              </a:rPr>
            </a:br>
            <a:r>
              <a:rPr lang="en-US" dirty="0">
                <a:latin typeface="Tahoma" charset="0"/>
                <a:ea typeface="Tahoma" charset="0"/>
                <a:cs typeface="Tahoma" charset="0"/>
              </a:rPr>
              <a:t>points.subList(median + 1, points.size()));</a:t>
            </a:r>
            <a:br>
              <a:rPr lang="en-US" dirty="0">
                <a:latin typeface="Tahoma" charset="0"/>
                <a:ea typeface="Tahoma" charset="0"/>
                <a:cs typeface="Tahoma" charset="0"/>
              </a:rPr>
            </a:br>
            <a:r>
              <a:rPr lang="en-US" dirty="0">
                <a:latin typeface="Tahoma" charset="0"/>
                <a:ea typeface="Tahoma" charset="0"/>
                <a:cs typeface="Tahoma" charset="0"/>
              </a:rPr>
              <a:t>}</a:t>
            </a:r>
            <a:br>
              <a:rPr lang="en-US" dirty="0">
                <a:latin typeface="Tahoma" charset="0"/>
                <a:ea typeface="Tahoma" charset="0"/>
                <a:cs typeface="Tahoma" charset="0"/>
              </a:rPr>
            </a:br>
            <a:r>
              <a:rPr lang="en-US" dirty="0">
                <a:latin typeface="Tahoma" charset="0"/>
                <a:ea typeface="Tahoma" charset="0"/>
                <a:cs typeface="Tahoma" charset="0"/>
              </a:rPr>
              <a:t>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82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>
                <a:latin typeface="Franklin Gothic Book"/>
              </a:rPr>
              <a:t>И рекурсивно пройдемся по всем наследникам медианы, ища ближайшую точку к поданной на вход.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 fontScale="40000" lnSpcReduction="20000"/>
          </a:bodyPr>
          <a:lstStyle/>
          <a:p>
            <a:pPr marL="36576" indent="0">
              <a:buNone/>
            </a:pPr>
            <a:r>
              <a:rPr lang="az-Cyrl-AZ" dirty="0">
                <a:latin typeface="Tahoma" charset="0"/>
                <a:ea typeface="Tahoma" charset="0"/>
                <a:cs typeface="Tahoma" charset="0"/>
              </a:rPr>
              <a:t>//ищем ближайшую точку к данной точке</a:t>
            </a:r>
            <a:br>
              <a:rPr lang="az-Cyrl-AZ" dirty="0">
                <a:latin typeface="Tahoma" charset="0"/>
                <a:ea typeface="Tahoma" charset="0"/>
                <a:cs typeface="Tahoma" charset="0"/>
              </a:rPr>
            </a:br>
            <a:r>
              <a:rPr lang="en-US" dirty="0">
                <a:latin typeface="Tahoma" charset="0"/>
                <a:ea typeface="Tahoma" charset="0"/>
                <a:cs typeface="Tahoma" charset="0"/>
              </a:rPr>
              <a:t>public Point findClosest(Point target) {</a:t>
            </a:r>
            <a:br>
              <a:rPr lang="en-US" dirty="0">
                <a:latin typeface="Tahoma" charset="0"/>
                <a:ea typeface="Tahoma" charset="0"/>
                <a:cs typeface="Tahoma" charset="0"/>
              </a:rPr>
            </a:br>
            <a:r>
              <a:rPr lang="en-US" dirty="0">
                <a:latin typeface="Tahoma" charset="0"/>
                <a:ea typeface="Tahoma" charset="0"/>
                <a:cs typeface="Tahoma" charset="0"/>
              </a:rPr>
              <a:t>Point closest = point.equals(target) ? Point.INFINITY : point; //</a:t>
            </a:r>
            <a:r>
              <a:rPr lang="az-Cyrl-AZ" dirty="0">
                <a:latin typeface="Tahoma" charset="0"/>
                <a:ea typeface="Tahoma" charset="0"/>
                <a:cs typeface="Tahoma" charset="0"/>
              </a:rPr>
              <a:t>если на вход пришла эта же точка, то помечаем расстояние бесконечностью(т.к. когда проходим по всем точкам, то 1 раз за цикл на сравнение приходит сама же точка)</a:t>
            </a:r>
            <a:br>
              <a:rPr lang="az-Cyrl-AZ" dirty="0">
                <a:latin typeface="Tahoma" charset="0"/>
                <a:ea typeface="Tahoma" charset="0"/>
                <a:cs typeface="Tahoma" charset="0"/>
              </a:rPr>
            </a:br>
            <a:r>
              <a:rPr lang="en-US" dirty="0">
                <a:latin typeface="Tahoma" charset="0"/>
                <a:ea typeface="Tahoma" charset="0"/>
                <a:cs typeface="Tahoma" charset="0"/>
              </a:rPr>
              <a:t>double bestDist = closest.distance(target); // </a:t>
            </a:r>
            <a:r>
              <a:rPr lang="az-Cyrl-AZ" dirty="0">
                <a:latin typeface="Tahoma" charset="0"/>
                <a:ea typeface="Tahoma" charset="0"/>
                <a:cs typeface="Tahoma" charset="0"/>
              </a:rPr>
              <a:t>начальная дистанция между точками</a:t>
            </a:r>
            <a:br>
              <a:rPr lang="az-Cyrl-AZ" dirty="0">
                <a:latin typeface="Tahoma" charset="0"/>
                <a:ea typeface="Tahoma" charset="0"/>
                <a:cs typeface="Tahoma" charset="0"/>
              </a:rPr>
            </a:br>
            <a:r>
              <a:rPr lang="en-US" dirty="0">
                <a:latin typeface="Tahoma" charset="0"/>
                <a:ea typeface="Tahoma" charset="0"/>
                <a:cs typeface="Tahoma" charset="0"/>
              </a:rPr>
              <a:t>double spacing = target.coord[0] - point.coord[0]; // </a:t>
            </a:r>
            <a:r>
              <a:rPr lang="az-Cyrl-AZ" dirty="0">
                <a:latin typeface="Tahoma" charset="0"/>
                <a:ea typeface="Tahoma" charset="0"/>
                <a:cs typeface="Tahoma" charset="0"/>
              </a:rPr>
              <a:t>определяем, по правую или по левую сторону от нашей точки лежит входная точка</a:t>
            </a:r>
            <a:br>
              <a:rPr lang="az-Cyrl-AZ" dirty="0">
                <a:latin typeface="Tahoma" charset="0"/>
                <a:ea typeface="Tahoma" charset="0"/>
                <a:cs typeface="Tahoma" charset="0"/>
              </a:rPr>
            </a:br>
            <a:r>
              <a:rPr lang="en-US" dirty="0">
                <a:latin typeface="Tahoma" charset="0"/>
                <a:ea typeface="Tahoma" charset="0"/>
                <a:cs typeface="Tahoma" charset="0"/>
              </a:rPr>
              <a:t>Tree trueSide = (spacing &lt; 0) ? childA : childB; // </a:t>
            </a:r>
            <a:r>
              <a:rPr lang="az-Cyrl-AZ" dirty="0">
                <a:latin typeface="Tahoma" charset="0"/>
                <a:ea typeface="Tahoma" charset="0"/>
                <a:cs typeface="Tahoma" charset="0"/>
              </a:rPr>
              <a:t>сторона, в которой лежит входная точка</a:t>
            </a:r>
            <a:br>
              <a:rPr lang="az-Cyrl-AZ" dirty="0">
                <a:latin typeface="Tahoma" charset="0"/>
                <a:ea typeface="Tahoma" charset="0"/>
                <a:cs typeface="Tahoma" charset="0"/>
              </a:rPr>
            </a:br>
            <a:r>
              <a:rPr lang="en-US" dirty="0">
                <a:latin typeface="Tahoma" charset="0"/>
                <a:ea typeface="Tahoma" charset="0"/>
                <a:cs typeface="Tahoma" charset="0"/>
              </a:rPr>
              <a:t>Tree otherSide = (spacing &lt; 0) ? childB : childA; // </a:t>
            </a:r>
            <a:r>
              <a:rPr lang="az-Cyrl-AZ" dirty="0">
                <a:latin typeface="Tahoma" charset="0"/>
                <a:ea typeface="Tahoma" charset="0"/>
                <a:cs typeface="Tahoma" charset="0"/>
              </a:rPr>
              <a:t>другая сторона</a:t>
            </a:r>
            <a:br>
              <a:rPr lang="az-Cyrl-AZ" dirty="0">
                <a:latin typeface="Tahoma" charset="0"/>
                <a:ea typeface="Tahoma" charset="0"/>
                <a:cs typeface="Tahoma" charset="0"/>
              </a:rPr>
            </a:br>
            <a:r>
              <a:rPr lang="az-Cyrl-AZ" dirty="0">
                <a:latin typeface="Tahoma" charset="0"/>
                <a:ea typeface="Tahoma" charset="0"/>
                <a:cs typeface="Tahoma" charset="0"/>
              </a:rPr>
              <a:t/>
            </a:r>
            <a:br>
              <a:rPr lang="az-Cyrl-AZ" dirty="0">
                <a:latin typeface="Tahoma" charset="0"/>
                <a:ea typeface="Tahoma" charset="0"/>
                <a:cs typeface="Tahoma" charset="0"/>
              </a:rPr>
            </a:br>
            <a:r>
              <a:rPr lang="az-Cyrl-AZ" dirty="0">
                <a:latin typeface="Tahoma" charset="0"/>
                <a:ea typeface="Tahoma" charset="0"/>
                <a:cs typeface="Tahoma" charset="0"/>
              </a:rPr>
              <a:t>// ниже 2 условия отвечают за нахождение ближайшей точки.</a:t>
            </a:r>
            <a:br>
              <a:rPr lang="az-Cyrl-AZ" dirty="0">
                <a:latin typeface="Tahoma" charset="0"/>
                <a:ea typeface="Tahoma" charset="0"/>
                <a:cs typeface="Tahoma" charset="0"/>
              </a:rPr>
            </a:br>
            <a:r>
              <a:rPr lang="az-Cyrl-AZ" dirty="0">
                <a:latin typeface="Tahoma" charset="0"/>
                <a:ea typeface="Tahoma" charset="0"/>
                <a:cs typeface="Tahoma" charset="0"/>
              </a:rPr>
              <a:t>// рекурсивно обходим </a:t>
            </a:r>
            <a:r>
              <a:rPr lang="en-US" dirty="0">
                <a:latin typeface="Tahoma" charset="0"/>
                <a:ea typeface="Tahoma" charset="0"/>
                <a:cs typeface="Tahoma" charset="0"/>
              </a:rPr>
              <a:t>true </a:t>
            </a:r>
            <a:r>
              <a:rPr lang="az-Cyrl-AZ" dirty="0">
                <a:latin typeface="Tahoma" charset="0"/>
                <a:ea typeface="Tahoma" charset="0"/>
                <a:cs typeface="Tahoma" charset="0"/>
              </a:rPr>
              <a:t>сторону</a:t>
            </a:r>
            <a:br>
              <a:rPr lang="az-Cyrl-AZ" dirty="0">
                <a:latin typeface="Tahoma" charset="0"/>
                <a:ea typeface="Tahoma" charset="0"/>
                <a:cs typeface="Tahoma" charset="0"/>
              </a:rPr>
            </a:br>
            <a:r>
              <a:rPr lang="en-US" dirty="0">
                <a:latin typeface="Tahoma" charset="0"/>
                <a:ea typeface="Tahoma" charset="0"/>
                <a:cs typeface="Tahoma" charset="0"/>
              </a:rPr>
              <a:t>if (trueSide != null) {</a:t>
            </a:r>
            <a:br>
              <a:rPr lang="en-US" dirty="0">
                <a:latin typeface="Tahoma" charset="0"/>
                <a:ea typeface="Tahoma" charset="0"/>
                <a:cs typeface="Tahoma" charset="0"/>
              </a:rPr>
            </a:br>
            <a:r>
              <a:rPr lang="en-US" dirty="0">
                <a:latin typeface="Tahoma" charset="0"/>
                <a:ea typeface="Tahoma" charset="0"/>
                <a:cs typeface="Tahoma" charset="0"/>
              </a:rPr>
              <a:t>Point candidate = trueSide.findClosest(target);</a:t>
            </a:r>
            <a:br>
              <a:rPr lang="en-US" dirty="0">
                <a:latin typeface="Tahoma" charset="0"/>
                <a:ea typeface="Tahoma" charset="0"/>
                <a:cs typeface="Tahoma" charset="0"/>
              </a:rPr>
            </a:br>
            <a:r>
              <a:rPr lang="en-US" dirty="0">
                <a:latin typeface="Tahoma" charset="0"/>
                <a:ea typeface="Tahoma" charset="0"/>
                <a:cs typeface="Tahoma" charset="0"/>
              </a:rPr>
              <a:t>if (candidate.distance(target) &lt; bestDist) {</a:t>
            </a:r>
            <a:br>
              <a:rPr lang="en-US" dirty="0">
                <a:latin typeface="Tahoma" charset="0"/>
                <a:ea typeface="Tahoma" charset="0"/>
                <a:cs typeface="Tahoma" charset="0"/>
              </a:rPr>
            </a:br>
            <a:r>
              <a:rPr lang="en-US" dirty="0">
                <a:latin typeface="Tahoma" charset="0"/>
                <a:ea typeface="Tahoma" charset="0"/>
                <a:cs typeface="Tahoma" charset="0"/>
              </a:rPr>
              <a:t>closest = candidate;</a:t>
            </a:r>
            <a:br>
              <a:rPr lang="en-US" dirty="0">
                <a:latin typeface="Tahoma" charset="0"/>
                <a:ea typeface="Tahoma" charset="0"/>
                <a:cs typeface="Tahoma" charset="0"/>
              </a:rPr>
            </a:br>
            <a:r>
              <a:rPr lang="en-US" dirty="0">
                <a:latin typeface="Tahoma" charset="0"/>
                <a:ea typeface="Tahoma" charset="0"/>
                <a:cs typeface="Tahoma" charset="0"/>
              </a:rPr>
              <a:t>bestDist = closest.distance(target);</a:t>
            </a:r>
            <a:br>
              <a:rPr lang="en-US" dirty="0">
                <a:latin typeface="Tahoma" charset="0"/>
                <a:ea typeface="Tahoma" charset="0"/>
                <a:cs typeface="Tahoma" charset="0"/>
              </a:rPr>
            </a:br>
            <a:r>
              <a:rPr lang="en-US" dirty="0">
                <a:latin typeface="Tahoma" charset="0"/>
                <a:ea typeface="Tahoma" charset="0"/>
                <a:cs typeface="Tahoma" charset="0"/>
              </a:rPr>
              <a:t>}</a:t>
            </a:r>
            <a:br>
              <a:rPr lang="en-US" dirty="0">
                <a:latin typeface="Tahoma" charset="0"/>
                <a:ea typeface="Tahoma" charset="0"/>
                <a:cs typeface="Tahoma" charset="0"/>
              </a:rPr>
            </a:br>
            <a:r>
              <a:rPr lang="en-US" dirty="0">
                <a:latin typeface="Tahoma" charset="0"/>
                <a:ea typeface="Tahoma" charset="0"/>
                <a:cs typeface="Tahoma" charset="0"/>
              </a:rPr>
              <a:t>}</a:t>
            </a:r>
            <a:br>
              <a:rPr lang="en-US" dirty="0">
                <a:latin typeface="Tahoma" charset="0"/>
                <a:ea typeface="Tahoma" charset="0"/>
                <a:cs typeface="Tahoma" charset="0"/>
              </a:rPr>
            </a:br>
            <a:r>
              <a:rPr lang="en-US" dirty="0">
                <a:latin typeface="Tahoma" charset="0"/>
                <a:ea typeface="Tahoma" charset="0"/>
                <a:cs typeface="Tahoma" charset="0"/>
              </a:rPr>
              <a:t>// </a:t>
            </a:r>
            <a:r>
              <a:rPr lang="az-Cyrl-AZ" dirty="0">
                <a:latin typeface="Tahoma" charset="0"/>
                <a:ea typeface="Tahoma" charset="0"/>
                <a:cs typeface="Tahoma" charset="0"/>
              </a:rPr>
              <a:t>и другую сторону</a:t>
            </a:r>
            <a:br>
              <a:rPr lang="az-Cyrl-AZ" dirty="0">
                <a:latin typeface="Tahoma" charset="0"/>
                <a:ea typeface="Tahoma" charset="0"/>
                <a:cs typeface="Tahoma" charset="0"/>
              </a:rPr>
            </a:br>
            <a:r>
              <a:rPr lang="en-US" dirty="0">
                <a:latin typeface="Tahoma" charset="0"/>
                <a:ea typeface="Tahoma" charset="0"/>
                <a:cs typeface="Tahoma" charset="0"/>
              </a:rPr>
              <a:t>if (otherSide != null &amp;&amp; (Math.abs(spacing) &lt; bestDist)) {</a:t>
            </a:r>
            <a:br>
              <a:rPr lang="en-US" dirty="0">
                <a:latin typeface="Tahoma" charset="0"/>
                <a:ea typeface="Tahoma" charset="0"/>
                <a:cs typeface="Tahoma" charset="0"/>
              </a:rPr>
            </a:br>
            <a:r>
              <a:rPr lang="en-US" dirty="0">
                <a:latin typeface="Tahoma" charset="0"/>
                <a:ea typeface="Tahoma" charset="0"/>
                <a:cs typeface="Tahoma" charset="0"/>
              </a:rPr>
              <a:t>Point candidate = otherSide.findClosest(target);</a:t>
            </a:r>
            <a:br>
              <a:rPr lang="en-US" dirty="0">
                <a:latin typeface="Tahoma" charset="0"/>
                <a:ea typeface="Tahoma" charset="0"/>
                <a:cs typeface="Tahoma" charset="0"/>
              </a:rPr>
            </a:br>
            <a:r>
              <a:rPr lang="en-US" dirty="0">
                <a:latin typeface="Tahoma" charset="0"/>
                <a:ea typeface="Tahoma" charset="0"/>
                <a:cs typeface="Tahoma" charset="0"/>
              </a:rPr>
              <a:t>if (candidate.distance(target) &lt; bestDist) {</a:t>
            </a:r>
            <a:br>
              <a:rPr lang="en-US" dirty="0">
                <a:latin typeface="Tahoma" charset="0"/>
                <a:ea typeface="Tahoma" charset="0"/>
                <a:cs typeface="Tahoma" charset="0"/>
              </a:rPr>
            </a:br>
            <a:r>
              <a:rPr lang="en-US" dirty="0">
                <a:latin typeface="Tahoma" charset="0"/>
                <a:ea typeface="Tahoma" charset="0"/>
                <a:cs typeface="Tahoma" charset="0"/>
              </a:rPr>
              <a:t>closest = candidate;</a:t>
            </a:r>
            <a:br>
              <a:rPr lang="en-US" dirty="0">
                <a:latin typeface="Tahoma" charset="0"/>
                <a:ea typeface="Tahoma" charset="0"/>
                <a:cs typeface="Tahoma" charset="0"/>
              </a:rPr>
            </a:br>
            <a:r>
              <a:rPr lang="en-US" dirty="0">
                <a:latin typeface="Tahoma" charset="0"/>
                <a:ea typeface="Tahoma" charset="0"/>
                <a:cs typeface="Tahoma" charset="0"/>
              </a:rPr>
              <a:t>}</a:t>
            </a:r>
            <a:br>
              <a:rPr lang="en-US" dirty="0">
                <a:latin typeface="Tahoma" charset="0"/>
                <a:ea typeface="Tahoma" charset="0"/>
                <a:cs typeface="Tahoma" charset="0"/>
              </a:rPr>
            </a:br>
            <a:r>
              <a:rPr lang="en-US" dirty="0">
                <a:latin typeface="Tahoma" charset="0"/>
                <a:ea typeface="Tahoma" charset="0"/>
                <a:cs typeface="Tahoma" charset="0"/>
              </a:rPr>
              <a:t>}</a:t>
            </a:r>
            <a:br>
              <a:rPr lang="en-US" dirty="0">
                <a:latin typeface="Tahoma" charset="0"/>
                <a:ea typeface="Tahoma" charset="0"/>
                <a:cs typeface="Tahoma" charset="0"/>
              </a:rPr>
            </a:br>
            <a:r>
              <a:rPr lang="en-US" dirty="0">
                <a:latin typeface="Tahoma" charset="0"/>
                <a:ea typeface="Tahoma" charset="0"/>
                <a:cs typeface="Tahoma" charset="0"/>
              </a:rPr>
              <a:t>return closest;</a:t>
            </a:r>
            <a:br>
              <a:rPr lang="en-US" dirty="0">
                <a:latin typeface="Tahoma" charset="0"/>
                <a:ea typeface="Tahoma" charset="0"/>
                <a:cs typeface="Tahoma" charset="0"/>
              </a:rPr>
            </a:br>
            <a:r>
              <a:rPr lang="en-US" dirty="0">
                <a:latin typeface="Tahoma" charset="0"/>
                <a:ea typeface="Tahoma" charset="0"/>
                <a:cs typeface="Tahoma" charset="0"/>
              </a:rPr>
              <a:t>}</a:t>
            </a:r>
            <a:br>
              <a:rPr lang="en-US" dirty="0">
                <a:latin typeface="Tahoma" charset="0"/>
                <a:ea typeface="Tahoma" charset="0"/>
                <a:cs typeface="Tahoma" charset="0"/>
              </a:rPr>
            </a:br>
            <a:r>
              <a:rPr lang="en-US" dirty="0">
                <a:latin typeface="Tahoma" charset="0"/>
                <a:ea typeface="Tahoma" charset="0"/>
                <a:cs typeface="Tahoma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9807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Franklin Gothic Book"/>
              </a:rPr>
              <a:t>Оценка асимптотики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 fontScale="47500" lnSpcReduction="20000"/>
          </a:bodyPr>
          <a:lstStyle/>
          <a:p>
            <a:pPr marL="36576" indent="0">
              <a:buNone/>
            </a:pPr>
            <a:r>
              <a:rPr lang="ru-RU" dirty="0">
                <a:solidFill>
                  <a:srgbClr val="FFFFFF"/>
                </a:solidFill>
                <a:latin typeface="Tahoma" charset="0"/>
                <a:ea typeface="Tahoma" charset="0"/>
                <a:cs typeface="Tahoma" charset="0"/>
              </a:rPr>
              <a:t>Чтобы показать, что вышеописанный алгоритм действительно выполняется за O(n *log n), нам осталось доказать следующий факт: |C(p </a:t>
            </a:r>
            <a:r>
              <a:rPr lang="en-US" dirty="0">
                <a:solidFill>
                  <a:srgbClr val="FFFFFF"/>
                </a:solidFill>
                <a:latin typeface="Tahoma" charset="0"/>
                <a:ea typeface="Tahoma" charset="0"/>
                <a:cs typeface="Tahoma" charset="0"/>
              </a:rPr>
              <a:t>i-</a:t>
            </a:r>
            <a:r>
              <a:rPr lang="ru-RU" dirty="0">
                <a:solidFill>
                  <a:srgbClr val="FFFFFF"/>
                </a:solidFill>
                <a:latin typeface="Tahoma" charset="0"/>
                <a:ea typeface="Tahoma" charset="0"/>
                <a:cs typeface="Tahoma" charset="0"/>
              </a:rPr>
              <a:t>тое)| = O(1).</a:t>
            </a:r>
            <a:r>
              <a:rPr lang="ru-RU" dirty="0">
                <a:solidFill>
                  <a:srgbClr val="222222"/>
                </a:solidFill>
                <a:latin typeface="Tahoma" charset="0"/>
                <a:ea typeface="Tahoma" charset="0"/>
                <a:cs typeface="Tahoma" charset="0"/>
              </a:rPr>
              <a:t/>
            </a:r>
            <a:br>
              <a:rPr lang="ru-RU" dirty="0">
                <a:solidFill>
                  <a:srgbClr val="222222"/>
                </a:solidFill>
                <a:latin typeface="Tahoma" charset="0"/>
                <a:ea typeface="Tahoma" charset="0"/>
                <a:cs typeface="Tahoma" charset="0"/>
              </a:rPr>
            </a:br>
            <a:r>
              <a:rPr lang="ru-RU" dirty="0">
                <a:solidFill>
                  <a:srgbClr val="222222"/>
                </a:solidFill>
                <a:latin typeface="Tahoma" charset="0"/>
                <a:ea typeface="Tahoma" charset="0"/>
                <a:cs typeface="Tahoma" charset="0"/>
              </a:rPr>
              <a:t/>
            </a:r>
            <a:br>
              <a:rPr lang="ru-RU" dirty="0">
                <a:solidFill>
                  <a:srgbClr val="222222"/>
                </a:solidFill>
                <a:latin typeface="Tahoma" charset="0"/>
                <a:ea typeface="Tahoma" charset="0"/>
                <a:cs typeface="Tahoma" charset="0"/>
              </a:rPr>
            </a:br>
            <a:r>
              <a:rPr lang="ru-RU" dirty="0">
                <a:solidFill>
                  <a:srgbClr val="FFFFFF"/>
                </a:solidFill>
                <a:latin typeface="Tahoma" charset="0"/>
                <a:ea typeface="Tahoma" charset="0"/>
                <a:cs typeface="Tahoma" charset="0"/>
              </a:rPr>
              <a:t>Итак, пусть мы рассматриваем какую-то точку p </a:t>
            </a:r>
            <a:r>
              <a:rPr lang="en-US" dirty="0">
                <a:solidFill>
                  <a:srgbClr val="FFFFFF"/>
                </a:solidFill>
                <a:latin typeface="Tahoma" charset="0"/>
                <a:ea typeface="Tahoma" charset="0"/>
                <a:cs typeface="Tahoma" charset="0"/>
              </a:rPr>
              <a:t>i-</a:t>
            </a:r>
            <a:r>
              <a:rPr lang="ru-RU" dirty="0">
                <a:solidFill>
                  <a:srgbClr val="FFFFFF"/>
                </a:solidFill>
                <a:latin typeface="Tahoma" charset="0"/>
                <a:ea typeface="Tahoma" charset="0"/>
                <a:cs typeface="Tahoma" charset="0"/>
              </a:rPr>
              <a:t>тое; напомним, что множество C(p </a:t>
            </a:r>
            <a:r>
              <a:rPr lang="en-US" dirty="0">
                <a:solidFill>
                  <a:srgbClr val="FFFFFF"/>
                </a:solidFill>
                <a:latin typeface="Tahoma" charset="0"/>
                <a:ea typeface="Tahoma" charset="0"/>
                <a:cs typeface="Tahoma" charset="0"/>
              </a:rPr>
              <a:t>i-</a:t>
            </a:r>
            <a:r>
              <a:rPr lang="ru-RU" dirty="0">
                <a:solidFill>
                  <a:srgbClr val="FFFFFF"/>
                </a:solidFill>
                <a:latin typeface="Tahoma" charset="0"/>
                <a:ea typeface="Tahoma" charset="0"/>
                <a:cs typeface="Tahoma" charset="0"/>
              </a:rPr>
              <a:t>тое) — это множество точек, y-координата которых лежит в отрезке [y </a:t>
            </a:r>
            <a:r>
              <a:rPr lang="en-US" dirty="0">
                <a:solidFill>
                  <a:srgbClr val="FFFFFF"/>
                </a:solidFill>
                <a:latin typeface="Tahoma" charset="0"/>
                <a:ea typeface="Tahoma" charset="0"/>
                <a:cs typeface="Tahoma" charset="0"/>
              </a:rPr>
              <a:t>i-</a:t>
            </a:r>
            <a:r>
              <a:rPr lang="ru-RU" dirty="0">
                <a:solidFill>
                  <a:srgbClr val="FFFFFF"/>
                </a:solidFill>
                <a:latin typeface="Tahoma" charset="0"/>
                <a:ea typeface="Tahoma" charset="0"/>
                <a:cs typeface="Tahoma" charset="0"/>
              </a:rPr>
              <a:t>тое- h; y </a:t>
            </a:r>
            <a:r>
              <a:rPr lang="en-US" dirty="0">
                <a:solidFill>
                  <a:srgbClr val="FFFFFF"/>
                </a:solidFill>
                <a:latin typeface="Tahoma" charset="0"/>
                <a:ea typeface="Tahoma" charset="0"/>
                <a:cs typeface="Tahoma" charset="0"/>
              </a:rPr>
              <a:t>i-</a:t>
            </a:r>
            <a:r>
              <a:rPr lang="ru-RU" dirty="0">
                <a:solidFill>
                  <a:srgbClr val="FFFFFF"/>
                </a:solidFill>
                <a:latin typeface="Tahoma" charset="0"/>
                <a:ea typeface="Tahoma" charset="0"/>
                <a:cs typeface="Tahoma" charset="0"/>
              </a:rPr>
              <a:t>тое], а, кроме того, по координате x и сама точка p </a:t>
            </a:r>
            <a:r>
              <a:rPr lang="en-US" dirty="0">
                <a:solidFill>
                  <a:srgbClr val="FFFFFF"/>
                </a:solidFill>
                <a:latin typeface="Tahoma" charset="0"/>
                <a:ea typeface="Tahoma" charset="0"/>
                <a:cs typeface="Tahoma" charset="0"/>
              </a:rPr>
              <a:t>i-</a:t>
            </a:r>
            <a:r>
              <a:rPr lang="ru-RU" dirty="0">
                <a:solidFill>
                  <a:srgbClr val="FFFFFF"/>
                </a:solidFill>
                <a:latin typeface="Tahoma" charset="0"/>
                <a:ea typeface="Tahoma" charset="0"/>
                <a:cs typeface="Tahoma" charset="0"/>
              </a:rPr>
              <a:t>тое, и все точки множества C(p </a:t>
            </a:r>
            <a:r>
              <a:rPr lang="en-US" dirty="0">
                <a:solidFill>
                  <a:srgbClr val="FFFFFF"/>
                </a:solidFill>
                <a:latin typeface="Tahoma" charset="0"/>
                <a:ea typeface="Tahoma" charset="0"/>
                <a:cs typeface="Tahoma" charset="0"/>
              </a:rPr>
              <a:t>i-</a:t>
            </a:r>
            <a:r>
              <a:rPr lang="ru-RU" dirty="0">
                <a:solidFill>
                  <a:srgbClr val="FFFFFF"/>
                </a:solidFill>
                <a:latin typeface="Tahoma" charset="0"/>
                <a:ea typeface="Tahoma" charset="0"/>
                <a:cs typeface="Tahoma" charset="0"/>
              </a:rPr>
              <a:t>тое) лежат в полосе шириной 2h. Иными словами, рассматриваемые нами точки p </a:t>
            </a:r>
            <a:r>
              <a:rPr lang="en-US" dirty="0">
                <a:solidFill>
                  <a:srgbClr val="FFFFFF"/>
                </a:solidFill>
                <a:latin typeface="Tahoma" charset="0"/>
                <a:ea typeface="Tahoma" charset="0"/>
                <a:cs typeface="Tahoma" charset="0"/>
              </a:rPr>
              <a:t>i-</a:t>
            </a:r>
            <a:r>
              <a:rPr lang="ru-RU" dirty="0">
                <a:solidFill>
                  <a:srgbClr val="FFFFFF"/>
                </a:solidFill>
                <a:latin typeface="Tahoma" charset="0"/>
                <a:ea typeface="Tahoma" charset="0"/>
                <a:cs typeface="Tahoma" charset="0"/>
              </a:rPr>
              <a:t>тоеи C(p </a:t>
            </a:r>
            <a:r>
              <a:rPr lang="en-US" dirty="0">
                <a:solidFill>
                  <a:srgbClr val="FFFFFF"/>
                </a:solidFill>
                <a:latin typeface="Tahoma" charset="0"/>
                <a:ea typeface="Tahoma" charset="0"/>
                <a:cs typeface="Tahoma" charset="0"/>
              </a:rPr>
              <a:t>i-</a:t>
            </a:r>
            <a:r>
              <a:rPr lang="ru-RU" dirty="0">
                <a:solidFill>
                  <a:srgbClr val="FFFFFF"/>
                </a:solidFill>
                <a:latin typeface="Tahoma" charset="0"/>
                <a:ea typeface="Tahoma" charset="0"/>
                <a:cs typeface="Tahoma" charset="0"/>
              </a:rPr>
              <a:t>тое) лежат в прямоугольнике размера 2h*h.</a:t>
            </a:r>
            <a:r>
              <a:rPr lang="ru-RU" dirty="0">
                <a:solidFill>
                  <a:srgbClr val="222222"/>
                </a:solidFill>
                <a:latin typeface="Tahoma" charset="0"/>
                <a:ea typeface="Tahoma" charset="0"/>
                <a:cs typeface="Tahoma" charset="0"/>
              </a:rPr>
              <a:t/>
            </a:r>
            <a:br>
              <a:rPr lang="ru-RU" dirty="0">
                <a:solidFill>
                  <a:srgbClr val="222222"/>
                </a:solidFill>
                <a:latin typeface="Tahoma" charset="0"/>
                <a:ea typeface="Tahoma" charset="0"/>
                <a:cs typeface="Tahoma" charset="0"/>
              </a:rPr>
            </a:br>
            <a:r>
              <a:rPr lang="ru-RU" dirty="0">
                <a:solidFill>
                  <a:srgbClr val="222222"/>
                </a:solidFill>
                <a:latin typeface="Tahoma" charset="0"/>
                <a:ea typeface="Tahoma" charset="0"/>
                <a:cs typeface="Tahoma" charset="0"/>
              </a:rPr>
              <a:t/>
            </a:r>
            <a:br>
              <a:rPr lang="ru-RU" dirty="0">
                <a:solidFill>
                  <a:srgbClr val="222222"/>
                </a:solidFill>
                <a:latin typeface="Tahoma" charset="0"/>
                <a:ea typeface="Tahoma" charset="0"/>
                <a:cs typeface="Tahoma" charset="0"/>
              </a:rPr>
            </a:br>
            <a:r>
              <a:rPr lang="ru-RU" dirty="0">
                <a:solidFill>
                  <a:srgbClr val="FFFFFF"/>
                </a:solidFill>
                <a:latin typeface="Tahoma" charset="0"/>
                <a:ea typeface="Tahoma" charset="0"/>
                <a:cs typeface="Tahoma" charset="0"/>
              </a:rPr>
              <a:t>Наша задача — оценить максимальное количество точек, которое может лежать в этом прямоугольнике 2h*h; тем самым мы оценим и максимальный размер множества C(p </a:t>
            </a:r>
            <a:r>
              <a:rPr lang="en-US" dirty="0">
                <a:solidFill>
                  <a:srgbClr val="FFFFFF"/>
                </a:solidFill>
                <a:latin typeface="Tahoma" charset="0"/>
                <a:ea typeface="Tahoma" charset="0"/>
                <a:cs typeface="Tahoma" charset="0"/>
              </a:rPr>
              <a:t>i-</a:t>
            </a:r>
            <a:r>
              <a:rPr lang="ru-RU" dirty="0">
                <a:solidFill>
                  <a:srgbClr val="FFFFFF"/>
                </a:solidFill>
                <a:latin typeface="Tahoma" charset="0"/>
                <a:ea typeface="Tahoma" charset="0"/>
                <a:cs typeface="Tahoma" charset="0"/>
              </a:rPr>
              <a:t>тое). При этом при оценке надо не забывать, что могут встречаться повторяющиеся точки.</a:t>
            </a:r>
            <a:r>
              <a:rPr lang="ru-RU" dirty="0">
                <a:solidFill>
                  <a:srgbClr val="222222"/>
                </a:solidFill>
                <a:latin typeface="Tahoma" charset="0"/>
                <a:ea typeface="Tahoma" charset="0"/>
                <a:cs typeface="Tahoma" charset="0"/>
              </a:rPr>
              <a:t/>
            </a:r>
            <a:br>
              <a:rPr lang="ru-RU" dirty="0">
                <a:solidFill>
                  <a:srgbClr val="222222"/>
                </a:solidFill>
                <a:latin typeface="Tahoma" charset="0"/>
                <a:ea typeface="Tahoma" charset="0"/>
                <a:cs typeface="Tahoma" charset="0"/>
              </a:rPr>
            </a:br>
            <a:r>
              <a:rPr lang="ru-RU" dirty="0">
                <a:solidFill>
                  <a:srgbClr val="222222"/>
                </a:solidFill>
                <a:latin typeface="Tahoma" charset="0"/>
                <a:ea typeface="Tahoma" charset="0"/>
                <a:cs typeface="Tahoma" charset="0"/>
              </a:rPr>
              <a:t/>
            </a:r>
            <a:br>
              <a:rPr lang="ru-RU" dirty="0">
                <a:solidFill>
                  <a:srgbClr val="222222"/>
                </a:solidFill>
                <a:latin typeface="Tahoma" charset="0"/>
                <a:ea typeface="Tahoma" charset="0"/>
                <a:cs typeface="Tahoma" charset="0"/>
              </a:rPr>
            </a:br>
            <a:r>
              <a:rPr lang="ru-RU" dirty="0">
                <a:solidFill>
                  <a:srgbClr val="FFFFFF"/>
                </a:solidFill>
                <a:latin typeface="Tahoma" charset="0"/>
                <a:ea typeface="Tahoma" charset="0"/>
                <a:cs typeface="Tahoma" charset="0"/>
              </a:rPr>
              <a:t>Вспомним, что h получалось как минимум из двух результатов рекурсивных вызовов — от множеств A1 и A2, причём A1 содержит точки слева от линии раздела и частично на ней, A2 — оставшиеся точки линии раздела и точки справа от неё. Для любой пары точек из A1, равно как и из A2, расстояние не может оказаться меньше h — иначе бы это означало некорректность работы рекурсивной функции.</a:t>
            </a:r>
            <a:r>
              <a:rPr lang="ru-RU" dirty="0">
                <a:solidFill>
                  <a:srgbClr val="222222"/>
                </a:solidFill>
                <a:latin typeface="Arial" charset="0"/>
                <a:cs typeface="Arial" charset="0"/>
              </a:rPr>
              <a:t/>
            </a:r>
            <a:br>
              <a:rPr lang="ru-RU" dirty="0">
                <a:solidFill>
                  <a:srgbClr val="222222"/>
                </a:solidFill>
                <a:latin typeface="Arial" charset="0"/>
                <a:cs typeface="Arial" charset="0"/>
              </a:rPr>
            </a:br>
            <a:r>
              <a:rPr lang="ru-RU" dirty="0">
                <a:solidFill>
                  <a:srgbClr val="222222"/>
                </a:solidFill>
                <a:latin typeface="Arial" charset="0"/>
                <a:cs typeface="Arial" charset="0"/>
              </a:rPr>
              <a:t/>
            </a:r>
            <a:br>
              <a:rPr lang="ru-RU" dirty="0">
                <a:solidFill>
                  <a:srgbClr val="222222"/>
                </a:solidFill>
                <a:latin typeface="Arial" charset="0"/>
                <a:cs typeface="Arial" charset="0"/>
              </a:rPr>
            </a:br>
            <a:endParaRPr lang="en-US" dirty="0">
              <a:solidFill>
                <a:srgbClr val="222222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969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Cyrl-AZ" dirty="0">
                <a:latin typeface="Franklin Gothic Book" charset="0"/>
              </a:rPr>
              <a:t>Оценка асимптотики</a:t>
            </a:r>
            <a:endParaRPr lang="en-US" dirty="0">
              <a:latin typeface="Franklin Gothic Boo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 fontScale="62500" lnSpcReduction="20000"/>
          </a:bodyPr>
          <a:lstStyle/>
          <a:p>
            <a:pPr marL="36576" indent="0">
              <a:buNone/>
            </a:pPr>
            <a:r>
              <a:rPr lang="ru-RU" dirty="0">
                <a:latin typeface="Tahoma" charset="0"/>
                <a:ea typeface="Tahoma" charset="0"/>
                <a:cs typeface="Tahoma" charset="0"/>
              </a:rPr>
              <a:t>Для оценки максимального количества точек в прямоугольнике 2h*h разобьём его на два квадрата h*h, к первому квадрату отнесём все точки из пересечения множеств C(p </a:t>
            </a:r>
            <a:r>
              <a:rPr lang="en-US" dirty="0">
                <a:latin typeface="Tahoma" charset="0"/>
                <a:ea typeface="Tahoma" charset="0"/>
                <a:cs typeface="Tahoma" charset="0"/>
              </a:rPr>
              <a:t>i-</a:t>
            </a:r>
            <a:r>
              <a:rPr lang="ru-RU" dirty="0">
                <a:latin typeface="Tahoma" charset="0"/>
                <a:ea typeface="Tahoma" charset="0"/>
                <a:cs typeface="Tahoma" charset="0"/>
              </a:rPr>
              <a:t>тое) и A1, а ко второму — все остальные, т.е. пересечение C(p </a:t>
            </a:r>
            <a:r>
              <a:rPr lang="en-US" dirty="0">
                <a:latin typeface="Tahoma" charset="0"/>
                <a:ea typeface="Tahoma" charset="0"/>
                <a:cs typeface="Tahoma" charset="0"/>
              </a:rPr>
              <a:t>i-</a:t>
            </a:r>
            <a:r>
              <a:rPr lang="ru-RU" dirty="0">
                <a:latin typeface="Tahoma" charset="0"/>
                <a:ea typeface="Tahoma" charset="0"/>
                <a:cs typeface="Tahoma" charset="0"/>
              </a:rPr>
              <a:t>тое) и A2. Из приведённых выше соображений следует, что в каждом из этих квадратов расстояние между любыми двумя точками не менее h. </a:t>
            </a:r>
            <a:br>
              <a:rPr lang="ru-RU" dirty="0">
                <a:latin typeface="Tahoma" charset="0"/>
                <a:ea typeface="Tahoma" charset="0"/>
                <a:cs typeface="Tahoma" charset="0"/>
              </a:rPr>
            </a:br>
            <a:r>
              <a:rPr lang="ru-RU" dirty="0">
                <a:latin typeface="Tahoma" charset="0"/>
                <a:ea typeface="Tahoma" charset="0"/>
                <a:cs typeface="Tahoma" charset="0"/>
              </a:rPr>
              <a:t/>
            </a:r>
            <a:br>
              <a:rPr lang="ru-RU" dirty="0">
                <a:latin typeface="Tahoma" charset="0"/>
                <a:ea typeface="Tahoma" charset="0"/>
                <a:cs typeface="Tahoma" charset="0"/>
              </a:rPr>
            </a:br>
            <a:r>
              <a:rPr lang="ru-RU" dirty="0">
                <a:latin typeface="Tahoma" charset="0"/>
                <a:ea typeface="Tahoma" charset="0"/>
                <a:cs typeface="Tahoma" charset="0"/>
              </a:rPr>
              <a:t>Покажем, что в каждом квадрате не более четырёх точек. Например, это можно сделать следующим образом: разобьём квадрат на 4 подквадрата со сторонами h/2. Тогда в каждом из этих подквадратов не может быть больше одной точки (т.к. даже диагональ равна h/sqrt(2), что меньше h). Следовательно, во всём квадрате не может быть более 4 точек. </a:t>
            </a:r>
            <a:br>
              <a:rPr lang="ru-RU" dirty="0">
                <a:latin typeface="Tahoma" charset="0"/>
                <a:ea typeface="Tahoma" charset="0"/>
                <a:cs typeface="Tahoma" charset="0"/>
              </a:rPr>
            </a:br>
            <a:r>
              <a:rPr lang="ru-RU" dirty="0">
                <a:latin typeface="Tahoma" charset="0"/>
                <a:ea typeface="Tahoma" charset="0"/>
                <a:cs typeface="Tahoma" charset="0"/>
              </a:rPr>
              <a:t/>
            </a:r>
            <a:br>
              <a:rPr lang="ru-RU" dirty="0">
                <a:latin typeface="Tahoma" charset="0"/>
                <a:ea typeface="Tahoma" charset="0"/>
                <a:cs typeface="Tahoma" charset="0"/>
              </a:rPr>
            </a:br>
            <a:r>
              <a:rPr lang="ru-RU" dirty="0">
                <a:latin typeface="Tahoma" charset="0"/>
                <a:ea typeface="Tahoma" charset="0"/>
                <a:cs typeface="Tahoma" charset="0"/>
              </a:rPr>
              <a:t>Итак, мы доказали, что в прямоугольнике 2h*h не может быть больше 4 * 2 = 8 точек, а, следовательно, размер множества C(p </a:t>
            </a:r>
            <a:r>
              <a:rPr lang="en-US" dirty="0">
                <a:latin typeface="Tahoma" charset="0"/>
                <a:ea typeface="Tahoma" charset="0"/>
                <a:cs typeface="Tahoma" charset="0"/>
              </a:rPr>
              <a:t>i-</a:t>
            </a:r>
            <a:r>
              <a:rPr lang="ru-RU" dirty="0">
                <a:latin typeface="Tahoma" charset="0"/>
                <a:ea typeface="Tahoma" charset="0"/>
                <a:cs typeface="Tahoma" charset="0"/>
              </a:rPr>
              <a:t>тое) не может превосходить 7, что и требовалось доказать.</a:t>
            </a:r>
            <a:endParaRPr lang="en-US" dirty="0"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778868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0</Words>
  <Application>Microsoft Office PowerPoint</Application>
  <PresentationFormat>On-screen Show (4:3)</PresentationFormat>
  <Paragraphs>0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Technic</vt:lpstr>
      <vt:lpstr>Нахождение пары ближайших точек из множества</vt:lpstr>
      <vt:lpstr>Постановка задачи</vt:lpstr>
      <vt:lpstr>PowerPoint Presentation</vt:lpstr>
      <vt:lpstr>Алгоритм</vt:lpstr>
      <vt:lpstr>Сначала отсортируем множество точек по координате х с помощью к-мерного дерева.</vt:lpstr>
      <vt:lpstr>Сначала отсортируем множество точек по координате х с помощью к-мерного дерева.</vt:lpstr>
      <vt:lpstr>И рекурсивно пройдемся по всем наследникам медианы, ища ближайшую точку к поданной на вход.</vt:lpstr>
      <vt:lpstr>Оценка асимптотики</vt:lpstr>
      <vt:lpstr>Оценка асимптотики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4</cp:revision>
  <dcterms:created xsi:type="dcterms:W3CDTF">2014-09-16T21:40:21Z</dcterms:created>
  <dcterms:modified xsi:type="dcterms:W3CDTF">2015-04-29T10:16:03Z</dcterms:modified>
</cp:coreProperties>
</file>