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8"/>
  </p:notesMasterIdLst>
  <p:handoutMasterIdLst>
    <p:handoutMasterId r:id="rId29"/>
  </p:handoutMasterIdLst>
  <p:sldIdLst>
    <p:sldId id="256" r:id="rId3"/>
    <p:sldId id="518" r:id="rId4"/>
    <p:sldId id="519" r:id="rId5"/>
    <p:sldId id="425" r:id="rId6"/>
    <p:sldId id="522" r:id="rId7"/>
    <p:sldId id="435" r:id="rId8"/>
    <p:sldId id="436" r:id="rId9"/>
    <p:sldId id="550" r:id="rId10"/>
    <p:sldId id="523" r:id="rId11"/>
    <p:sldId id="524" r:id="rId12"/>
    <p:sldId id="525" r:id="rId13"/>
    <p:sldId id="526" r:id="rId14"/>
    <p:sldId id="527" r:id="rId15"/>
    <p:sldId id="551" r:id="rId16"/>
    <p:sldId id="446" r:id="rId17"/>
    <p:sldId id="530" r:id="rId18"/>
    <p:sldId id="552" r:id="rId19"/>
    <p:sldId id="449" r:id="rId20"/>
    <p:sldId id="529" r:id="rId21"/>
    <p:sldId id="553" r:id="rId22"/>
    <p:sldId id="443" r:id="rId23"/>
    <p:sldId id="528" r:id="rId24"/>
    <p:sldId id="531" r:id="rId25"/>
    <p:sldId id="532" r:id="rId26"/>
    <p:sldId id="53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51" d="100"/>
          <a:sy n="51" d="100"/>
        </p:scale>
        <p:origin x="7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17/09/2019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0C1C7-BF9C-4053-A71D-763693312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19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44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52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3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</a:t>
            </a:r>
            <a:r>
              <a:rPr lang="en-US" sz="4000" dirty="0">
                <a:solidFill>
                  <a:srgbClr val="0070C0"/>
                </a:solidFill>
              </a:rPr>
              <a:t>3</a:t>
            </a:r>
            <a:r>
              <a:rPr lang="id-ID" sz="4000" dirty="0">
                <a:solidFill>
                  <a:srgbClr val="0070C0"/>
                </a:solidFill>
              </a:rPr>
              <a:t>. </a:t>
            </a:r>
            <a:r>
              <a:rPr lang="en-US" sz="4000" dirty="0" err="1">
                <a:solidFill>
                  <a:srgbClr val="0070C0"/>
                </a:solidFill>
              </a:rPr>
              <a:t>Pengenalan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Pemrograman</a:t>
            </a:r>
            <a:r>
              <a:rPr lang="en-US" sz="4000" dirty="0">
                <a:solidFill>
                  <a:srgbClr val="0070C0"/>
                </a:solidFill>
              </a:rPr>
              <a:t> PBO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44BD-FA12-4950-A790-EE44065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Main class </a:t>
            </a:r>
            <a:r>
              <a:rPr lang="en-US" dirty="0" err="1"/>
              <a:t>Sinauclass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BF0-5CA4-400C-95E1-DB985DE1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7AEC-2DAF-49D2-A88E-D3C48BB2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3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44BD-FA12-4950-A790-EE44065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Buat</a:t>
            </a:r>
            <a:r>
              <a:rPr lang="en-US" b="1" dirty="0"/>
              <a:t> class </a:t>
            </a:r>
            <a:r>
              <a:rPr lang="en-US" b="1" dirty="0" err="1"/>
              <a:t>baru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BF0-5CA4-400C-95E1-DB985DE1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Sinauclass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  new  Java Class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54B7C-3CCE-4FB7-979A-C7F1353F2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83"/>
          <a:stretch/>
        </p:blipFill>
        <p:spPr>
          <a:xfrm>
            <a:off x="0" y="1979937"/>
            <a:ext cx="9144000" cy="4538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CAEAA6-B901-4866-80EC-8A64698B00AC}"/>
              </a:ext>
            </a:extLst>
          </p:cNvPr>
          <p:cNvSpPr/>
          <p:nvPr/>
        </p:nvSpPr>
        <p:spPr>
          <a:xfrm>
            <a:off x="0" y="3327762"/>
            <a:ext cx="731520" cy="199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0029-0C74-4B5A-8614-6A359EF8B171}"/>
              </a:ext>
            </a:extLst>
          </p:cNvPr>
          <p:cNvSpPr/>
          <p:nvPr/>
        </p:nvSpPr>
        <p:spPr>
          <a:xfrm>
            <a:off x="587829" y="3401242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37F98-110C-4842-8B87-BADF7014401C}"/>
              </a:ext>
            </a:extLst>
          </p:cNvPr>
          <p:cNvSpPr/>
          <p:nvPr/>
        </p:nvSpPr>
        <p:spPr>
          <a:xfrm>
            <a:off x="2273482" y="3582491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8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43D253-8DBD-46DD-BB6E-85D10B4D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08532"/>
            <a:ext cx="6886575" cy="4810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9A9B-DF14-4466-B563-608B2D47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mobil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6F79-C49B-47C0-9C8E-21EAE851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031966"/>
            <a:ext cx="8319406" cy="5486691"/>
          </a:xfrm>
        </p:spPr>
        <p:txBody>
          <a:bodyPr/>
          <a:lstStyle/>
          <a:p>
            <a:r>
              <a:rPr lang="en-US" dirty="0"/>
              <a:t>Class Name :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finish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13F68-178D-4685-8D1E-B650F1D2C6DA}"/>
              </a:ext>
            </a:extLst>
          </p:cNvPr>
          <p:cNvSpPr/>
          <p:nvPr/>
        </p:nvSpPr>
        <p:spPr>
          <a:xfrm>
            <a:off x="2976972" y="2357529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2E147-E8DD-4CDD-AC6A-B310618FC2F8}"/>
              </a:ext>
            </a:extLst>
          </p:cNvPr>
          <p:cNvSpPr/>
          <p:nvPr/>
        </p:nvSpPr>
        <p:spPr>
          <a:xfrm>
            <a:off x="5827261" y="6141404"/>
            <a:ext cx="873985" cy="338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79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AD0A-648C-4EBE-8A1D-DB9E479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pembuatan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D52F-F420-4A92-8515-7E0B2769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D7EF-9759-4E3B-A0EC-51CA0E4D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8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E89F-C973-4DB3-93F1-7E7F2D92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Property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C319-03F7-401E-A399-C08A3D92F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07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Konsep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atribut atau variabel.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dimiliki </a:t>
            </a:r>
            <a:r>
              <a:rPr lang="id-ID" dirty="0"/>
              <a:t>oleh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property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30182" y="3482617"/>
            <a:ext cx="4022269" cy="23952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7309" y="407379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56313" y="3595069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20" idx="3"/>
            <a:endCxn id="17" idx="1"/>
          </p:cNvCxnSpPr>
          <p:nvPr/>
        </p:nvCxnSpPr>
        <p:spPr>
          <a:xfrm flipV="1">
            <a:off x="2841931" y="4688374"/>
            <a:ext cx="2114382" cy="14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17959" y="4575046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0187" y="446563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3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85B-C22B-4128-B301-BD682FA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b="1" dirty="0"/>
              <a:t>property</a:t>
            </a:r>
            <a:r>
              <a:rPr lang="en-US" dirty="0"/>
              <a:t> pada class </a:t>
            </a:r>
            <a:r>
              <a:rPr lang="en-US" dirty="0" err="1"/>
              <a:t>mobil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3C24-D7CD-42E6-9AE5-2B6B15AE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AF964-31A4-41B9-8140-1FE1632F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926E-64AC-4632-A8E2-37F337D3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Method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99B1-9539-4D52-A13A-3647D6F9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83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behaviour atau function.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bisa dilakukan </a:t>
            </a:r>
            <a:r>
              <a:rPr lang="id-ID" dirty="0"/>
              <a:t>oleh/kegiatan dari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function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30180" y="4207807"/>
            <a:ext cx="4022271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METHOD/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BEHAVIOUR/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4430" y="427581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6312" y="4288505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Mundur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Menanjak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>
            <a:off x="2729052" y="5031375"/>
            <a:ext cx="2227260" cy="47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838" y="483822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fungsi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7308" y="466766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C162-AE6A-4552-BBB1-20519F9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 pada class </a:t>
            </a:r>
            <a:r>
              <a:rPr lang="en-US" dirty="0" err="1"/>
              <a:t>mobil</a:t>
            </a:r>
            <a:br>
              <a:rPr lang="en-US" dirty="0"/>
            </a:b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1CC-7A3F-4D09-939E-CD2931E1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2415-35E9-4BE3-BC2A-F0BFC6AB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9" y="892392"/>
            <a:ext cx="7474702" cy="5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0</a:t>
            </a:r>
            <a:r>
              <a:rPr lang="en-US" b="1" dirty="0"/>
              <a:t>3</a:t>
            </a:r>
            <a:r>
              <a:rPr lang="id-ID" b="1" dirty="0"/>
              <a:t>.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PBO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Konsep</a:t>
            </a:r>
            <a:r>
              <a:rPr lang="en-US" dirty="0">
                <a:latin typeface="Agency FB" panose="020B0503020202020204" pitchFamily="34" charset="0"/>
              </a:rPr>
              <a:t> Class, Object, Property, Method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Class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Object 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Property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6978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0127-E892-49F7-AA3A-32C29ECD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Objek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7A0F-3335-46F4-AF12-CD85C46D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65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Konsep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</a:t>
            </a:r>
            <a:r>
              <a:rPr lang="en-US" dirty="0" err="1"/>
              <a:t>esuatu</a:t>
            </a:r>
            <a:r>
              <a:rPr lang="en-US" dirty="0"/>
              <a:t> yang </a:t>
            </a:r>
            <a:r>
              <a:rPr lang="id-ID" dirty="0">
                <a:solidFill>
                  <a:srgbClr val="FF0000"/>
                </a:solidFill>
              </a:rPr>
              <a:t>instansiasi</a:t>
            </a:r>
            <a:r>
              <a:rPr lang="id-ID" dirty="0"/>
              <a:t>/ </a:t>
            </a:r>
            <a:r>
              <a:rPr lang="en-US" dirty="0" err="1"/>
              <a:t>diciptakan</a:t>
            </a:r>
            <a:r>
              <a:rPr lang="id-ID" dirty="0"/>
              <a:t>/ </a:t>
            </a:r>
            <a:r>
              <a:rPr lang="id-ID" dirty="0">
                <a:solidFill>
                  <a:srgbClr val="FF0000"/>
                </a:solidFill>
              </a:rPr>
              <a:t>hasil cetakan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objek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74537" y="4606764"/>
            <a:ext cx="2665182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6701" y="314490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689579" y="353675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218" y="4660603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219" y="5423195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219" y="504189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219" y="58010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6" idx="2"/>
            <a:endCxn id="7" idx="3"/>
          </p:cNvCxnSpPr>
          <p:nvPr/>
        </p:nvCxnSpPr>
        <p:spPr>
          <a:xfrm flipH="1">
            <a:off x="3118483" y="4264177"/>
            <a:ext cx="2716968" cy="57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3"/>
          </p:cNvCxnSpPr>
          <p:nvPr/>
        </p:nvCxnSpPr>
        <p:spPr>
          <a:xfrm flipH="1">
            <a:off x="3118483" y="4264177"/>
            <a:ext cx="2716968" cy="951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3"/>
          </p:cNvCxnSpPr>
          <p:nvPr/>
        </p:nvCxnSpPr>
        <p:spPr>
          <a:xfrm flipH="1">
            <a:off x="3118483" y="4264177"/>
            <a:ext cx="2716968" cy="133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0" idx="3"/>
          </p:cNvCxnSpPr>
          <p:nvPr/>
        </p:nvCxnSpPr>
        <p:spPr>
          <a:xfrm flipH="1">
            <a:off x="3118483" y="4264177"/>
            <a:ext cx="2716968" cy="171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6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FEC-ABB7-4661-847A-1F22BA93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665-361A-4A76-A2C4-7F8C1CF7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3A2E6-FA01-41EC-92EB-6708BAB7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38794" cy="26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9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FEC-ABB7-4661-847A-1F22BA93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object </a:t>
            </a:r>
            <a:r>
              <a:rPr lang="en-US" b="1" dirty="0" err="1"/>
              <a:t>mobil_a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665-361A-4A76-A2C4-7F8C1CF7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78FF-8E7C-4D78-960F-C52E59FB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29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7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E062-84EC-4A66-9AC9-F80C7F6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sz="4000" b="1" dirty="0"/>
              <a:t>property </a:t>
            </a:r>
            <a:r>
              <a:rPr lang="en-US" dirty="0"/>
              <a:t>class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92FD-0BE6-43C2-84DF-F65E805E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94204-E1FF-4DFE-974A-60303BC7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5C79-FA37-4CF2-A7C2-949F6D48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 class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D105-2BDC-48B9-B1C7-4B15520E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10A98-0421-4D17-B12C-4C1D26D0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15595" cy="4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lass, </a:t>
            </a:r>
            <a:r>
              <a:rPr lang="en-US" b="1" dirty="0"/>
              <a:t>O</a:t>
            </a:r>
            <a:r>
              <a:rPr lang="en-US" dirty="0"/>
              <a:t>bject, </a:t>
            </a:r>
            <a:r>
              <a:rPr lang="en-US" b="1" dirty="0"/>
              <a:t>P</a:t>
            </a:r>
            <a:r>
              <a:rPr lang="en-US" dirty="0"/>
              <a:t>roperty, </a:t>
            </a:r>
            <a:r>
              <a:rPr lang="en-US" b="1" dirty="0"/>
              <a:t>M</a:t>
            </a:r>
            <a:r>
              <a:rPr lang="en-US" dirty="0"/>
              <a:t>ethod (</a:t>
            </a:r>
            <a:r>
              <a:rPr lang="en-US" b="1" dirty="0"/>
              <a:t>COPM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68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ukuran yang sama menggunakan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</a:t>
            </a:r>
          </a:p>
        </p:txBody>
      </p:sp>
      <p:pic>
        <p:nvPicPr>
          <p:cNvPr id="3074" name="Picture 2" descr="http://desajati.besaba.com/wp-content/uploads/2014/10/Produksi17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66541"/>
            <a:ext cx="6970341" cy="46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6F0A-DA56-47CE-96C2-7B5931E2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Class, Object, Property,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3ECE-1D6C-40F3-A6A4-9103213E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Dalam konsep OOP dikenal konsep dasar 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/>
              <a:t>lass, </a:t>
            </a:r>
            <a:r>
              <a:rPr lang="id-ID" dirty="0">
                <a:solidFill>
                  <a:srgbClr val="FF0000"/>
                </a:solidFill>
              </a:rPr>
              <a:t>O</a:t>
            </a:r>
            <a:r>
              <a:rPr lang="id-ID" dirty="0"/>
              <a:t>bje</a:t>
            </a:r>
            <a:r>
              <a:rPr lang="en-US" dirty="0" err="1"/>
              <a:t>ct</a:t>
            </a:r>
            <a:r>
              <a:rPr lang="id-ID" dirty="0"/>
              <a:t>, </a:t>
            </a:r>
            <a:r>
              <a:rPr lang="id-ID" dirty="0">
                <a:solidFill>
                  <a:srgbClr val="FF0000"/>
                </a:solidFill>
              </a:rPr>
              <a:t>P</a:t>
            </a:r>
            <a:r>
              <a:rPr lang="id-ID" dirty="0"/>
              <a:t>roperty, </a:t>
            </a:r>
            <a:r>
              <a:rPr lang="id-ID" dirty="0">
                <a:solidFill>
                  <a:srgbClr val="FF0000"/>
                </a:solidFill>
              </a:rPr>
              <a:t>M</a:t>
            </a:r>
            <a:r>
              <a:rPr lang="id-ID" dirty="0"/>
              <a:t>ethod (</a:t>
            </a:r>
            <a:r>
              <a:rPr lang="id-ID" b="1" dirty="0">
                <a:solidFill>
                  <a:srgbClr val="FF0000"/>
                </a:solidFill>
              </a:rPr>
              <a:t>COPM</a:t>
            </a:r>
            <a:r>
              <a:rPr lang="id-ID" dirty="0"/>
              <a:t>).</a:t>
            </a:r>
          </a:p>
          <a:p>
            <a:pPr algn="just"/>
            <a:r>
              <a:rPr lang="id-ID" dirty="0"/>
              <a:t>COPM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32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en-US" dirty="0"/>
              <a:t>COPM - Mobil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09550" y="4182738"/>
            <a:ext cx="3056164" cy="2351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OBJECT</a:t>
            </a:r>
            <a:endParaRPr lang="id-ID" sz="2400" b="1" dirty="0"/>
          </a:p>
          <a:p>
            <a:pPr algn="r"/>
            <a:endParaRPr lang="id-ID" sz="2400" b="1" dirty="0"/>
          </a:p>
          <a:p>
            <a:pPr algn="ctr"/>
            <a:r>
              <a:rPr lang="id-ID" b="1" dirty="0"/>
              <a:t>‘Hasil dari cetakan/ instansiasi dari class’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30182" y="4392040"/>
            <a:ext cx="4022271" cy="2142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FUNCTION</a:t>
            </a:r>
          </a:p>
          <a:p>
            <a:pPr algn="r"/>
            <a:endParaRPr lang="id-ID" sz="2400" b="1" dirty="0"/>
          </a:p>
          <a:p>
            <a:pPr algn="ctr"/>
            <a:r>
              <a:rPr lang="id-ID" sz="2000" b="1" dirty="0">
                <a:solidFill>
                  <a:prstClr val="white"/>
                </a:solidFill>
              </a:rPr>
              <a:t>“yang bisa dilakukan class”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30182" y="1299501"/>
            <a:ext cx="4022269" cy="29506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VARIABEL</a:t>
            </a:r>
          </a:p>
          <a:p>
            <a:pPr algn="r"/>
            <a:endParaRPr lang="id-ID" sz="3200" b="1" dirty="0"/>
          </a:p>
          <a:p>
            <a:pPr algn="ctr"/>
            <a:r>
              <a:rPr lang="id-ID" sz="2000" b="1" dirty="0"/>
              <a:t>“yang dimiliki class”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7310" y="1846081"/>
            <a:ext cx="2517500" cy="19559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</a:t>
            </a:r>
            <a:endParaRPr lang="id-ID" sz="2400" b="1" dirty="0"/>
          </a:p>
          <a:p>
            <a:pPr algn="ctr"/>
            <a:r>
              <a:rPr lang="id-ID" sz="2000" b="1" dirty="0"/>
              <a:t>‘wujud bagian dari cetakan’</a:t>
            </a:r>
            <a:endParaRPr lang="en-US" sz="2400" b="1" dirty="0"/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956314" y="1416834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9" name="Straight Arrow Connector 8"/>
          <p:cNvCxnSpPr>
            <a:stCxn id="15" idx="3"/>
            <a:endCxn id="8" idx="1"/>
          </p:cNvCxnSpPr>
          <p:nvPr/>
        </p:nvCxnSpPr>
        <p:spPr>
          <a:xfrm flipV="1">
            <a:off x="2841932" y="2510139"/>
            <a:ext cx="2114382" cy="83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6314" y="4586341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Straight Arrow Connector 11"/>
          <p:cNvCxnSpPr>
            <a:stCxn id="15" idx="3"/>
            <a:endCxn id="11" idx="1"/>
          </p:cNvCxnSpPr>
          <p:nvPr/>
        </p:nvCxnSpPr>
        <p:spPr>
          <a:xfrm>
            <a:off x="2841932" y="3344689"/>
            <a:ext cx="2114382" cy="203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40" y="281653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7959" y="418735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188" y="29809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309" y="4236577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310" y="499916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10" y="46178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310" y="5377047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Connector 19"/>
          <p:cNvCxnSpPr>
            <a:stCxn id="15" idx="2"/>
            <a:endCxn id="16" idx="3"/>
          </p:cNvCxnSpPr>
          <p:nvPr/>
        </p:nvCxnSpPr>
        <p:spPr>
          <a:xfrm>
            <a:off x="1696060" y="3708401"/>
            <a:ext cx="237514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8" idx="3"/>
          </p:cNvCxnSpPr>
          <p:nvPr/>
        </p:nvCxnSpPr>
        <p:spPr>
          <a:xfrm>
            <a:off x="1696060" y="3708401"/>
            <a:ext cx="237514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  <a:endCxn id="17" idx="3"/>
          </p:cNvCxnSpPr>
          <p:nvPr/>
        </p:nvCxnSpPr>
        <p:spPr>
          <a:xfrm>
            <a:off x="1696060" y="3708401"/>
            <a:ext cx="237514" cy="146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9" idx="3"/>
          </p:cNvCxnSpPr>
          <p:nvPr/>
        </p:nvCxnSpPr>
        <p:spPr>
          <a:xfrm>
            <a:off x="1696060" y="3708401"/>
            <a:ext cx="237514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en-US" dirty="0"/>
              <a:t>COPM – Laptop</a:t>
            </a:r>
            <a:endParaRPr lang="id-ID" sz="32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627" y="4258938"/>
            <a:ext cx="2855798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OBJECT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30182" y="4241503"/>
            <a:ext cx="4150045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30183" y="2074157"/>
            <a:ext cx="4150044" cy="1967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56314" y="2186609"/>
            <a:ext cx="2186608" cy="169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Merk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Pemilik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Ukuran_layar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Warna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>
            <a:stCxn id="34" idx="3"/>
            <a:endCxn id="28" idx="1"/>
          </p:cNvCxnSpPr>
          <p:nvPr/>
        </p:nvCxnSpPr>
        <p:spPr>
          <a:xfrm flipV="1">
            <a:off x="2841932" y="3032412"/>
            <a:ext cx="2114382" cy="38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6314" y="4322201"/>
            <a:ext cx="218660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Hidup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Mati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Buka</a:t>
            </a:r>
            <a:r>
              <a:rPr lang="en-US" sz="2000" dirty="0">
                <a:solidFill>
                  <a:schemeClr val="tx1"/>
                </a:solidFill>
              </a:rPr>
              <a:t> Program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Straight Arrow Connector 30"/>
          <p:cNvCxnSpPr>
            <a:stCxn id="34" idx="3"/>
            <a:endCxn id="30" idx="1"/>
          </p:cNvCxnSpPr>
          <p:nvPr/>
        </p:nvCxnSpPr>
        <p:spPr>
          <a:xfrm>
            <a:off x="2841932" y="3420889"/>
            <a:ext cx="2114382" cy="1692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7959" y="305717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17960" y="411962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7310" y="431277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7310" y="507479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Laptop_insan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310" y="4694073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Laptop_budi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310" y="545324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9" name="Straight Connector 38"/>
          <p:cNvCxnSpPr>
            <a:stCxn id="34" idx="2"/>
            <a:endCxn id="35" idx="3"/>
          </p:cNvCxnSpPr>
          <p:nvPr/>
        </p:nvCxnSpPr>
        <p:spPr>
          <a:xfrm>
            <a:off x="1696060" y="3784601"/>
            <a:ext cx="291766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3"/>
          </p:cNvCxnSpPr>
          <p:nvPr/>
        </p:nvCxnSpPr>
        <p:spPr>
          <a:xfrm>
            <a:off x="1696060" y="3784601"/>
            <a:ext cx="291766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6" idx="3"/>
          </p:cNvCxnSpPr>
          <p:nvPr/>
        </p:nvCxnSpPr>
        <p:spPr>
          <a:xfrm>
            <a:off x="1696060" y="3784601"/>
            <a:ext cx="291766" cy="146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8" idx="3"/>
          </p:cNvCxnSpPr>
          <p:nvPr/>
        </p:nvCxnSpPr>
        <p:spPr>
          <a:xfrm>
            <a:off x="1696060" y="3784601"/>
            <a:ext cx="291766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2EAA-2498-4882-A241-8495E8D3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Class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5CD3-43D7-4DBC-975F-9A5FD3824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12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AC6-47FC-41AB-BA65-AD21BC76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Class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7A02EE-E140-4F30-BAF7-6327D93C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blueprint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 </a:t>
            </a:r>
            <a:r>
              <a:rPr lang="en-US" i="1" dirty="0"/>
              <a:t>property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method</a:t>
            </a:r>
            <a:r>
              <a:rPr lang="en-US" dirty="0"/>
              <a:t> 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 err="1"/>
              <a:t>objek</a:t>
            </a:r>
            <a:r>
              <a:rPr lang="en-US" i="1" dirty="0"/>
              <a:t>,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class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 </a:t>
            </a:r>
            <a:r>
              <a:rPr lang="en-US" b="1" i="1" dirty="0" err="1"/>
              <a:t>instansiasi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 err="1"/>
              <a:t>seluruh</a:t>
            </a:r>
            <a:r>
              <a:rPr lang="id-ID" dirty="0"/>
              <a:t> </a:t>
            </a:r>
            <a:r>
              <a:rPr lang="en-US" i="1" dirty="0"/>
              <a:t>property</a:t>
            </a:r>
            <a:r>
              <a:rPr lang="id-ID" i="1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i="1" dirty="0"/>
              <a:t>method</a:t>
            </a:r>
            <a:r>
              <a:rPr lang="id-ID" i="1" dirty="0"/>
              <a:t> </a:t>
            </a:r>
            <a:r>
              <a:rPr lang="en-US" dirty="0" err="1"/>
              <a:t>akan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en-US" i="1" dirty="0" err="1"/>
              <a:t>dicopy</a:t>
            </a:r>
            <a:r>
              <a:rPr lang="en-US" dirty="0"/>
              <a:t>”</a:t>
            </a:r>
            <a:r>
              <a:rPr lang="id-ID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class</a:t>
            </a:r>
            <a:r>
              <a:rPr lang="en-US" dirty="0"/>
              <a:t> 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D91A98-53C4-420C-80F4-8CD3E72B701D}"/>
              </a:ext>
            </a:extLst>
          </p:cNvPr>
          <p:cNvGrpSpPr/>
          <p:nvPr/>
        </p:nvGrpSpPr>
        <p:grpSpPr>
          <a:xfrm>
            <a:off x="3346978" y="4773239"/>
            <a:ext cx="2517500" cy="1212881"/>
            <a:chOff x="437310" y="2665333"/>
            <a:chExt cx="2517500" cy="1212881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28268FDF-2CD2-406C-B412-F9664CCC9FF7}"/>
                </a:ext>
              </a:extLst>
            </p:cNvPr>
            <p:cNvSpPr/>
            <p:nvPr/>
          </p:nvSpPr>
          <p:spPr>
            <a:xfrm>
              <a:off x="437310" y="2665333"/>
              <a:ext cx="2517500" cy="121288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CLASS</a:t>
              </a:r>
            </a:p>
            <a:p>
              <a:pPr algn="ctr"/>
              <a:endParaRPr lang="en-US" sz="1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F6FDE5-C920-43ED-B99F-21E7CAC40D05}"/>
                </a:ext>
              </a:extLst>
            </p:cNvPr>
            <p:cNvSpPr/>
            <p:nvPr/>
          </p:nvSpPr>
          <p:spPr>
            <a:xfrm>
              <a:off x="550188" y="3057177"/>
              <a:ext cx="2291744" cy="727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solidFill>
                    <a:schemeClr val="tx1"/>
                  </a:solidFill>
                </a:rPr>
                <a:t>mobil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75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4601</TotalTime>
  <Words>406</Words>
  <Application>Microsoft Office PowerPoint</Application>
  <PresentationFormat>On-screen Show (4:3)</PresentationFormat>
  <Paragraphs>151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1_Office Theme</vt:lpstr>
      <vt:lpstr>PEMROGRAMAN BERORIENTASI OBJEK PBO-TI20192020-3-4 03. Pengenalan Pemrograman PBO</vt:lpstr>
      <vt:lpstr>03. Pengenalan Pemrograman PBO</vt:lpstr>
      <vt:lpstr>1) Konsep Class, Object, Property, Method (COPM)</vt:lpstr>
      <vt:lpstr>PowerPoint Presentation</vt:lpstr>
      <vt:lpstr>Konsep Class, Object, Property, Method</vt:lpstr>
      <vt:lpstr>Analogi COPM - Mobil</vt:lpstr>
      <vt:lpstr>Analogi COPM – Laptop</vt:lpstr>
      <vt:lpstr>2) Class</vt:lpstr>
      <vt:lpstr>Konsep Class</vt:lpstr>
      <vt:lpstr>Buat Main class Sinauclass</vt:lpstr>
      <vt:lpstr>Buat class baru </vt:lpstr>
      <vt:lpstr>class mobil </vt:lpstr>
      <vt:lpstr>Hasil pembuatan class mobil</vt:lpstr>
      <vt:lpstr>3) Property</vt:lpstr>
      <vt:lpstr>Konsep Property</vt:lpstr>
      <vt:lpstr>Pemberian property pada class mobil </vt:lpstr>
      <vt:lpstr>4) Method </vt:lpstr>
      <vt:lpstr>Method</vt:lpstr>
      <vt:lpstr>Pemberian method pada class mobil  </vt:lpstr>
      <vt:lpstr>5) Objek</vt:lpstr>
      <vt:lpstr>Konsep Objek</vt:lpstr>
      <vt:lpstr>Instansiasi object dari class mobil</vt:lpstr>
      <vt:lpstr>Instansiasi object mobil_a dari class mobil</vt:lpstr>
      <vt:lpstr>Pengaksesan property class mobil dari object</vt:lpstr>
      <vt:lpstr>Pengaksesan method class mobil dari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3492</cp:revision>
  <dcterms:created xsi:type="dcterms:W3CDTF">2016-09-02T03:38:50Z</dcterms:created>
  <dcterms:modified xsi:type="dcterms:W3CDTF">2019-09-17T15:51:35Z</dcterms:modified>
</cp:coreProperties>
</file>