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6" r:id="rId2"/>
  </p:sldMasterIdLst>
  <p:notesMasterIdLst>
    <p:notesMasterId r:id="rId19"/>
  </p:notesMasterIdLst>
  <p:handoutMasterIdLst>
    <p:handoutMasterId r:id="rId20"/>
  </p:handoutMasterIdLst>
  <p:sldIdLst>
    <p:sldId id="256" r:id="rId3"/>
    <p:sldId id="518" r:id="rId4"/>
    <p:sldId id="519" r:id="rId5"/>
    <p:sldId id="550" r:id="rId6"/>
    <p:sldId id="534" r:id="rId7"/>
    <p:sldId id="478" r:id="rId8"/>
    <p:sldId id="538" r:id="rId9"/>
    <p:sldId id="539" r:id="rId10"/>
    <p:sldId id="540" r:id="rId11"/>
    <p:sldId id="541" r:id="rId12"/>
    <p:sldId id="542" r:id="rId13"/>
    <p:sldId id="543" r:id="rId14"/>
    <p:sldId id="547" r:id="rId15"/>
    <p:sldId id="549" r:id="rId16"/>
    <p:sldId id="548" r:id="rId17"/>
    <p:sldId id="546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28" autoAdjust="0"/>
    <p:restoredTop sz="94609" autoAdjust="0"/>
  </p:normalViewPr>
  <p:slideViewPr>
    <p:cSldViewPr snapToGrid="0">
      <p:cViewPr varScale="1">
        <p:scale>
          <a:sx n="73" d="100"/>
          <a:sy n="73" d="100"/>
        </p:scale>
        <p:origin x="1290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253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C21BEF-BE28-4E76-9D60-7138FB889744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DA3C49-5868-4E61-A677-62436B989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59974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CF35F7-200E-49D6-8B7C-AD2DD13040E3}" type="datetimeFigureOut">
              <a:rPr lang="id-ID" smtClean="0"/>
              <a:t>17/09/2019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E517B7-8B0C-443C-8177-3FD29EF0AB9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6627367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42CDD21-A513-4FF6-8803-41F8B448A217}"/>
              </a:ext>
            </a:extLst>
          </p:cNvPr>
          <p:cNvGrpSpPr/>
          <p:nvPr userDrawn="1"/>
        </p:nvGrpSpPr>
        <p:grpSpPr>
          <a:xfrm>
            <a:off x="7224765" y="6522818"/>
            <a:ext cx="1919235" cy="335186"/>
            <a:chOff x="7224765" y="6522818"/>
            <a:chExt cx="1919235" cy="33518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FBB891E-B95A-43E0-B973-93FCF8FD7987}"/>
                </a:ext>
              </a:extLst>
            </p:cNvPr>
            <p:cNvSpPr/>
            <p:nvPr userDrawn="1"/>
          </p:nvSpPr>
          <p:spPr>
            <a:xfrm>
              <a:off x="7224765" y="6541203"/>
              <a:ext cx="1525369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0" i="0" dirty="0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github.com/</a:t>
              </a:r>
              <a:r>
                <a:rPr lang="en-US" sz="1200" b="1" i="0" dirty="0" err="1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pribbadi</a:t>
              </a: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18A3A16-78B2-4272-BEFB-350AF4370529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d-ID" sz="1600" b="1" i="0" dirty="0">
                  <a:solidFill>
                    <a:srgbClr val="0070C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T</a:t>
              </a:r>
              <a:r>
                <a:rPr lang="id-ID" sz="1600" b="1" i="0" dirty="0">
                  <a:solidFill>
                    <a:srgbClr val="FF000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P</a:t>
              </a: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628650" y="2062163"/>
            <a:ext cx="7886700" cy="1396785"/>
          </a:xfrm>
        </p:spPr>
        <p:txBody>
          <a:bodyPr anchor="b">
            <a:normAutofit/>
          </a:bodyPr>
          <a:lstStyle>
            <a:lvl1pPr algn="ctr">
              <a:defRPr sz="6500" b="1">
                <a:latin typeface="Agency FB" panose="020B0503020202020204" pitchFamily="34" charset="0"/>
              </a:defRPr>
            </a:lvl1pPr>
          </a:lstStyle>
          <a:p>
            <a:r>
              <a:rPr lang="en-US" dirty="0" err="1"/>
              <a:t>Judul</a:t>
            </a:r>
            <a:r>
              <a:rPr lang="en-US" dirty="0"/>
              <a:t> </a:t>
            </a:r>
            <a:r>
              <a:rPr lang="en-US" dirty="0" err="1"/>
              <a:t>Presentasi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28650" y="3602038"/>
            <a:ext cx="7886700" cy="1655762"/>
          </a:xfrm>
        </p:spPr>
        <p:txBody>
          <a:bodyPr/>
          <a:lstStyle>
            <a:lvl1pPr marL="0" indent="0" algn="ctr">
              <a:buNone/>
              <a:defRPr sz="2400">
                <a:latin typeface="Agency FB" panose="020B0503020202020204" pitchFamily="34" charset="0"/>
                <a:ea typeface="Adobe Heiti Std R" panose="020B0400000000000000" pitchFamily="34" charset="-128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31051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5AEF91FE-CE08-4C64-9D1A-BF086DAC22E9}"/>
              </a:ext>
            </a:extLst>
          </p:cNvPr>
          <p:cNvGrpSpPr/>
          <p:nvPr userDrawn="1"/>
        </p:nvGrpSpPr>
        <p:grpSpPr>
          <a:xfrm>
            <a:off x="7418768" y="6522814"/>
            <a:ext cx="1725232" cy="335186"/>
            <a:chOff x="7418768" y="6522818"/>
            <a:chExt cx="1725232" cy="33518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6587F9-4489-4F31-A201-9E603A9EFA33}"/>
                </a:ext>
              </a:extLst>
            </p:cNvPr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1" i="0" dirty="0" err="1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teguh</a:t>
              </a:r>
              <a:r>
                <a:rPr lang="id-ID" sz="1200" b="1" i="0" dirty="0">
                  <a:solidFill>
                    <a:srgbClr val="FF000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pribadi</a:t>
              </a:r>
              <a:r>
                <a:rPr lang="id-ID" sz="1200" b="1" i="0" dirty="0">
                  <a:solidFill>
                    <a:srgbClr val="00206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.com</a:t>
              </a: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7D842AC-AEF0-446E-9DFB-E136E63032D2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d-ID" sz="1600" b="1" i="0" dirty="0">
                  <a:solidFill>
                    <a:srgbClr val="0070C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T</a:t>
              </a:r>
              <a:r>
                <a:rPr lang="id-ID" sz="1600" b="1" i="0" dirty="0">
                  <a:solidFill>
                    <a:srgbClr val="FF000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P</a:t>
              </a: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6251" y="116943"/>
            <a:ext cx="8319407" cy="1325563"/>
          </a:xfrm>
        </p:spPr>
        <p:txBody>
          <a:bodyPr/>
          <a:lstStyle>
            <a:lvl1pPr>
              <a:defRPr>
                <a:latin typeface="Agency FB" panose="020B0503020202020204" pitchFamily="34" charset="0"/>
              </a:defRPr>
            </a:lvl1pPr>
          </a:lstStyle>
          <a:p>
            <a:r>
              <a:rPr lang="en-US" dirty="0"/>
              <a:t>Bab L1/ L2 / L3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6251" y="1658982"/>
            <a:ext cx="8319406" cy="4859675"/>
          </a:xfrm>
        </p:spPr>
        <p:txBody>
          <a:bodyPr/>
          <a:lstStyle>
            <a:lvl1pPr marL="457178" indent="-457178">
              <a:buFont typeface="Wingdings" panose="05000000000000000000" pitchFamily="2" charset="2"/>
              <a:buChar char="q"/>
              <a:defRPr/>
            </a:lvl1pPr>
            <a:lvl2pPr marL="685766" indent="-228589">
              <a:buFont typeface="Wingdings" panose="05000000000000000000" pitchFamily="2" charset="2"/>
              <a:buChar char="q"/>
              <a:defRPr/>
            </a:lvl2pPr>
            <a:lvl3pPr marL="1142942" indent="-228589">
              <a:buFont typeface="Wingdings" panose="05000000000000000000" pitchFamily="2" charset="2"/>
              <a:buChar char="q"/>
              <a:defRPr/>
            </a:lvl3pPr>
            <a:lvl4pPr marL="1600120" indent="-228589">
              <a:buFont typeface="Wingdings" panose="05000000000000000000" pitchFamily="2" charset="2"/>
              <a:buChar char="q"/>
              <a:defRPr/>
            </a:lvl4pPr>
            <a:lvl5pPr marL="2057298" indent="-228589">
              <a:buFont typeface="Wingdings" panose="05000000000000000000" pitchFamily="2" charset="2"/>
              <a:buChar char="q"/>
              <a:defRPr/>
            </a:lvl5pPr>
          </a:lstStyle>
          <a:p>
            <a:pPr lvl="0"/>
            <a:r>
              <a:rPr lang="en-US" dirty="0" err="1"/>
              <a:t>Teks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115910" y="116943"/>
            <a:ext cx="309707" cy="1325563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268416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1F77C78-7A0E-4AA6-A73F-1898DE99FD79}"/>
              </a:ext>
            </a:extLst>
          </p:cNvPr>
          <p:cNvGrpSpPr/>
          <p:nvPr userDrawn="1"/>
        </p:nvGrpSpPr>
        <p:grpSpPr>
          <a:xfrm>
            <a:off x="7224765" y="6522818"/>
            <a:ext cx="1919235" cy="335186"/>
            <a:chOff x="7224765" y="6522818"/>
            <a:chExt cx="1919235" cy="33518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63327-70D0-4F97-AF27-40933833CA57}"/>
                </a:ext>
              </a:extLst>
            </p:cNvPr>
            <p:cNvSpPr/>
            <p:nvPr userDrawn="1"/>
          </p:nvSpPr>
          <p:spPr>
            <a:xfrm>
              <a:off x="7224765" y="6541203"/>
              <a:ext cx="1525369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0" i="0" dirty="0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github.com/</a:t>
              </a:r>
              <a:r>
                <a:rPr lang="en-US" sz="1200" b="1" i="0" dirty="0" err="1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pribbadi</a:t>
              </a: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C75E02D-2B74-4905-8D09-D0BCC2DD47FD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d-ID" sz="1600" b="1" i="0" dirty="0">
                  <a:solidFill>
                    <a:srgbClr val="0070C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T</a:t>
              </a:r>
              <a:r>
                <a:rPr lang="id-ID" sz="1600" b="1" i="0" dirty="0">
                  <a:solidFill>
                    <a:srgbClr val="FF000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P</a:t>
              </a: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  <p:pic>
        <p:nvPicPr>
          <p:cNvPr id="7" name="Picture 2" descr="http://oconk.heck.in/files/caramemperbaikilamputl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8165" y="496389"/>
            <a:ext cx="1456955" cy="1572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6571" y="496389"/>
            <a:ext cx="6970341" cy="6022268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  <a:lvl2pPr marL="685766" indent="-228589">
              <a:buFont typeface="Wingdings" panose="05000000000000000000" pitchFamily="2" charset="2"/>
              <a:buChar char="q"/>
              <a:defRPr/>
            </a:lvl2pPr>
            <a:lvl3pPr marL="1142942" indent="-228589">
              <a:buFont typeface="Wingdings" panose="05000000000000000000" pitchFamily="2" charset="2"/>
              <a:buChar char="q"/>
              <a:defRPr/>
            </a:lvl3pPr>
            <a:lvl4pPr marL="1600120" indent="-228589">
              <a:buFont typeface="Wingdings" panose="05000000000000000000" pitchFamily="2" charset="2"/>
              <a:buChar char="q"/>
              <a:defRPr/>
            </a:lvl4pPr>
            <a:lvl5pPr marL="2057298" indent="-228589">
              <a:buFont typeface="Wingdings" panose="05000000000000000000" pitchFamily="2" charset="2"/>
              <a:buChar char="q"/>
              <a:defRPr/>
            </a:lvl5pPr>
          </a:lstStyle>
          <a:p>
            <a:pPr lvl="0"/>
            <a:r>
              <a:rPr lang="en-US" dirty="0" err="1"/>
              <a:t>Tulisan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234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15AA22A-3FCF-407E-892A-43B33A54DAE9}"/>
              </a:ext>
            </a:extLst>
          </p:cNvPr>
          <p:cNvGrpSpPr/>
          <p:nvPr userDrawn="1"/>
        </p:nvGrpSpPr>
        <p:grpSpPr>
          <a:xfrm>
            <a:off x="7224765" y="6522818"/>
            <a:ext cx="1919235" cy="335186"/>
            <a:chOff x="7224765" y="6522818"/>
            <a:chExt cx="1919235" cy="33518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ED90CB0-D122-43F7-8355-DBFA4D13F1C9}"/>
                </a:ext>
              </a:extLst>
            </p:cNvPr>
            <p:cNvSpPr/>
            <p:nvPr userDrawn="1"/>
          </p:nvSpPr>
          <p:spPr>
            <a:xfrm>
              <a:off x="7224765" y="6541203"/>
              <a:ext cx="1525369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0" i="0" dirty="0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github.com/</a:t>
              </a:r>
              <a:r>
                <a:rPr lang="en-US" sz="1200" b="1" i="0" dirty="0" err="1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pribbadi</a:t>
              </a: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695B764-D2BA-4FDB-A20A-4772DD915D32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d-ID" sz="1600" b="1" i="0" dirty="0">
                  <a:solidFill>
                    <a:srgbClr val="0070C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T</a:t>
              </a:r>
              <a:r>
                <a:rPr lang="id-ID" sz="1600" b="1" i="0" dirty="0">
                  <a:solidFill>
                    <a:srgbClr val="FF000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P</a:t>
              </a: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75263" y="116932"/>
            <a:ext cx="8778231" cy="1233036"/>
          </a:xfrm>
        </p:spPr>
        <p:txBody>
          <a:bodyPr/>
          <a:lstStyle>
            <a:lvl1pPr>
              <a:defRPr baseline="0">
                <a:latin typeface="Agency FB" panose="020B0503020202020204" pitchFamily="34" charset="0"/>
              </a:defRPr>
            </a:lvl1pPr>
          </a:lstStyle>
          <a:p>
            <a:r>
              <a:rPr lang="en-US" dirty="0"/>
              <a:t>Road Map </a:t>
            </a:r>
            <a:r>
              <a:rPr lang="en-US" dirty="0" err="1"/>
              <a:t>Presentasi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175269" y="1668282"/>
            <a:ext cx="8778231" cy="4854536"/>
          </a:xfrm>
        </p:spPr>
        <p:txBody>
          <a:bodyPr>
            <a:normAutofit/>
          </a:bodyPr>
          <a:lstStyle>
            <a:lvl1pPr marL="404793" indent="-404793">
              <a:buFont typeface="+mj-lt"/>
              <a:buAutoNum type="romanUcPeriod"/>
              <a:defRPr sz="3200" baseline="0"/>
            </a:lvl1pPr>
            <a:lvl2pPr marL="914354" indent="-457178">
              <a:buFont typeface="+mj-lt"/>
              <a:buAutoNum type="arabicPeriod"/>
              <a:defRPr sz="2800"/>
            </a:lvl2pPr>
            <a:lvl3pPr marL="1371532" indent="-457178">
              <a:buFont typeface="+mj-lt"/>
              <a:buAutoNum type="alphaLcPeriod"/>
              <a:defRPr sz="2400"/>
            </a:lvl3pPr>
            <a:lvl4pPr marL="1714414" indent="-342882">
              <a:buFont typeface="+mj-lt"/>
              <a:buAutoNum type="arabicParenR"/>
              <a:defRPr sz="2000"/>
            </a:lvl4pPr>
            <a:lvl5pPr marL="2171592" indent="-342882">
              <a:buFont typeface="+mj-lt"/>
              <a:buAutoNum type="alphaLcParenR"/>
              <a:defRPr sz="2000"/>
            </a:lvl5pPr>
          </a:lstStyle>
          <a:p>
            <a:pPr lvl="0"/>
            <a:r>
              <a:rPr lang="en-US" dirty="0"/>
              <a:t>Bab </a:t>
            </a:r>
          </a:p>
          <a:p>
            <a:pPr lvl="1"/>
            <a:r>
              <a:rPr lang="en-US" dirty="0"/>
              <a:t>Sub Bab</a:t>
            </a:r>
          </a:p>
          <a:p>
            <a:pPr lvl="2"/>
            <a:r>
              <a:rPr lang="en-US" dirty="0"/>
              <a:t>Sub Bab Level 2</a:t>
            </a:r>
          </a:p>
          <a:p>
            <a:pPr lvl="3"/>
            <a:r>
              <a:rPr lang="en-US" dirty="0"/>
              <a:t>Sub Bab Level 3</a:t>
            </a:r>
          </a:p>
          <a:p>
            <a:pPr lvl="4"/>
            <a:r>
              <a:rPr lang="en-US" dirty="0"/>
              <a:t>Sub Bab level 4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" y="1391516"/>
            <a:ext cx="8953493" cy="24550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131814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1D15D9B-B045-4D21-BE94-375C515938AC}"/>
              </a:ext>
            </a:extLst>
          </p:cNvPr>
          <p:cNvGrpSpPr/>
          <p:nvPr userDrawn="1"/>
        </p:nvGrpSpPr>
        <p:grpSpPr>
          <a:xfrm>
            <a:off x="7224765" y="6522818"/>
            <a:ext cx="1919235" cy="335186"/>
            <a:chOff x="7224765" y="6522818"/>
            <a:chExt cx="1919235" cy="33518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118432F-B4A6-4C7A-BD87-A84952F837BF}"/>
                </a:ext>
              </a:extLst>
            </p:cNvPr>
            <p:cNvSpPr/>
            <p:nvPr userDrawn="1"/>
          </p:nvSpPr>
          <p:spPr>
            <a:xfrm>
              <a:off x="7224765" y="6541203"/>
              <a:ext cx="1525369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0" i="0" dirty="0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github.com/</a:t>
              </a:r>
              <a:r>
                <a:rPr lang="en-US" sz="1200" b="1" i="0" dirty="0" err="1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pribbadi</a:t>
              </a: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81E230E-671F-4CCA-A606-FEAFECF9F6B8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d-ID" sz="1600" b="1" i="0" dirty="0">
                  <a:solidFill>
                    <a:srgbClr val="0070C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T</a:t>
              </a:r>
              <a:r>
                <a:rPr lang="id-ID" sz="1600" b="1" i="0" dirty="0">
                  <a:solidFill>
                    <a:srgbClr val="FF000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P</a:t>
              </a: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831851" y="1120463"/>
            <a:ext cx="7410449" cy="2308538"/>
          </a:xfrm>
        </p:spPr>
        <p:txBody>
          <a:bodyPr anchor="b">
            <a:normAutofit/>
          </a:bodyPr>
          <a:lstStyle>
            <a:lvl1pPr>
              <a:defRPr sz="5000">
                <a:latin typeface="Agency FB" panose="020B0503020202020204" pitchFamily="34" charset="0"/>
              </a:defRPr>
            </a:lvl1pPr>
          </a:lstStyle>
          <a:p>
            <a:r>
              <a:rPr lang="en-US" dirty="0"/>
              <a:t>Bab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831851" y="3541690"/>
            <a:ext cx="7410449" cy="2547973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  <a:latin typeface="Agency FB" panose="020B0503020202020204" pitchFamily="34" charset="0"/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01426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394F073-4DF6-456F-A138-8C7F034738F3}"/>
              </a:ext>
            </a:extLst>
          </p:cNvPr>
          <p:cNvGrpSpPr/>
          <p:nvPr userDrawn="1"/>
        </p:nvGrpSpPr>
        <p:grpSpPr>
          <a:xfrm>
            <a:off x="7224765" y="6522818"/>
            <a:ext cx="1919235" cy="335186"/>
            <a:chOff x="7224765" y="6522818"/>
            <a:chExt cx="1919235" cy="33518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A10391A-39B2-41A4-A0AF-D66AB5FDBEF1}"/>
                </a:ext>
              </a:extLst>
            </p:cNvPr>
            <p:cNvSpPr/>
            <p:nvPr userDrawn="1"/>
          </p:nvSpPr>
          <p:spPr>
            <a:xfrm>
              <a:off x="7224765" y="6541203"/>
              <a:ext cx="1525369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0" i="0" dirty="0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github.com/</a:t>
              </a:r>
              <a:r>
                <a:rPr lang="en-US" sz="1200" b="1" i="0" dirty="0" err="1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pribbadi</a:t>
              </a: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890D085-8498-472F-81D3-E690619E0A20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d-ID" sz="1600" b="1" i="0" dirty="0">
                  <a:solidFill>
                    <a:srgbClr val="0070C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T</a:t>
              </a:r>
              <a:r>
                <a:rPr lang="id-ID" sz="1600" b="1" i="0" dirty="0">
                  <a:solidFill>
                    <a:srgbClr val="FF000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P</a:t>
              </a: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6251" y="116943"/>
            <a:ext cx="8319407" cy="1325563"/>
          </a:xfrm>
        </p:spPr>
        <p:txBody>
          <a:bodyPr/>
          <a:lstStyle>
            <a:lvl1pPr>
              <a:defRPr>
                <a:latin typeface="Agency FB" panose="020B0503020202020204" pitchFamily="34" charset="0"/>
              </a:defRPr>
            </a:lvl1pPr>
          </a:lstStyle>
          <a:p>
            <a:r>
              <a:rPr lang="en-US" dirty="0"/>
              <a:t>Bab L1/ L2 / L3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6251" y="1658982"/>
            <a:ext cx="8319406" cy="4859675"/>
          </a:xfrm>
        </p:spPr>
        <p:txBody>
          <a:bodyPr/>
          <a:lstStyle>
            <a:lvl1pPr marL="457178" indent="-457178">
              <a:buFont typeface="Wingdings" panose="05000000000000000000" pitchFamily="2" charset="2"/>
              <a:buChar char="q"/>
              <a:defRPr/>
            </a:lvl1pPr>
            <a:lvl2pPr marL="685766" indent="-228589">
              <a:buFont typeface="Wingdings" panose="05000000000000000000" pitchFamily="2" charset="2"/>
              <a:buChar char="q"/>
              <a:defRPr/>
            </a:lvl2pPr>
            <a:lvl3pPr marL="1142942" indent="-228589">
              <a:buFont typeface="Wingdings" panose="05000000000000000000" pitchFamily="2" charset="2"/>
              <a:buChar char="q"/>
              <a:defRPr/>
            </a:lvl3pPr>
            <a:lvl4pPr marL="1600120" indent="-228589">
              <a:buFont typeface="Wingdings" panose="05000000000000000000" pitchFamily="2" charset="2"/>
              <a:buChar char="q"/>
              <a:defRPr/>
            </a:lvl4pPr>
            <a:lvl5pPr marL="2057298" indent="-228589">
              <a:buFont typeface="Wingdings" panose="05000000000000000000" pitchFamily="2" charset="2"/>
              <a:buChar char="q"/>
              <a:defRPr/>
            </a:lvl5pPr>
          </a:lstStyle>
          <a:p>
            <a:pPr lvl="0"/>
            <a:r>
              <a:rPr lang="en-US" dirty="0" err="1"/>
              <a:t>Teks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115910" y="116943"/>
            <a:ext cx="309707" cy="1325563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523696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628650" y="2062163"/>
            <a:ext cx="7886700" cy="1396785"/>
          </a:xfrm>
        </p:spPr>
        <p:txBody>
          <a:bodyPr anchor="b">
            <a:normAutofit/>
          </a:bodyPr>
          <a:lstStyle>
            <a:lvl1pPr algn="ctr">
              <a:defRPr sz="6500" b="1">
                <a:latin typeface="Agency FB" panose="020B0503020202020204" pitchFamily="34" charset="0"/>
              </a:defRPr>
            </a:lvl1pPr>
          </a:lstStyle>
          <a:p>
            <a:r>
              <a:rPr lang="en-US" dirty="0" err="1"/>
              <a:t>Judul</a:t>
            </a:r>
            <a:r>
              <a:rPr lang="en-US" dirty="0"/>
              <a:t> </a:t>
            </a:r>
            <a:r>
              <a:rPr lang="en-US" dirty="0" err="1"/>
              <a:t>Presentasi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28650" y="3602038"/>
            <a:ext cx="7886700" cy="1655762"/>
          </a:xfrm>
        </p:spPr>
        <p:txBody>
          <a:bodyPr/>
          <a:lstStyle>
            <a:lvl1pPr marL="0" indent="0" algn="ctr">
              <a:buNone/>
              <a:defRPr sz="2400">
                <a:latin typeface="Agency FB" panose="020B0503020202020204" pitchFamily="34" charset="0"/>
                <a:ea typeface="Adobe Heiti Std R" panose="020B0400000000000000" pitchFamily="34" charset="-128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F297A3D-1EBC-4C20-A6D0-B4AB835648C5}"/>
              </a:ext>
            </a:extLst>
          </p:cNvPr>
          <p:cNvGrpSpPr/>
          <p:nvPr userDrawn="1"/>
        </p:nvGrpSpPr>
        <p:grpSpPr>
          <a:xfrm>
            <a:off x="7418768" y="6522818"/>
            <a:ext cx="1725232" cy="335186"/>
            <a:chOff x="7418768" y="6522818"/>
            <a:chExt cx="1725232" cy="335186"/>
          </a:xfrm>
        </p:grpSpPr>
        <p:sp>
          <p:nvSpPr>
            <p:cNvPr id="20" name="Rectangle 19"/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1" i="0" dirty="0" err="1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teguh</a:t>
              </a:r>
              <a:r>
                <a:rPr lang="id-ID" sz="1200" b="1" i="0" dirty="0">
                  <a:solidFill>
                    <a:srgbClr val="FF000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pribadi</a:t>
              </a:r>
              <a:r>
                <a:rPr lang="id-ID" sz="1200" b="1" i="0" dirty="0">
                  <a:solidFill>
                    <a:srgbClr val="00206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.com</a:t>
              </a: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d-ID" sz="1600" b="1" i="0" dirty="0">
                  <a:solidFill>
                    <a:srgbClr val="0070C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T</a:t>
              </a:r>
              <a:r>
                <a:rPr lang="id-ID" sz="1600" b="1" i="0" dirty="0">
                  <a:solidFill>
                    <a:srgbClr val="FF000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P</a:t>
              </a: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7432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://oconk.heck.in/files/caramemperbaikilamputl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8165" y="496389"/>
            <a:ext cx="1456955" cy="1572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6571" y="496389"/>
            <a:ext cx="6970341" cy="6022268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  <a:lvl2pPr marL="685766" indent="-228589">
              <a:buFont typeface="Wingdings" panose="05000000000000000000" pitchFamily="2" charset="2"/>
              <a:buChar char="q"/>
              <a:defRPr/>
            </a:lvl2pPr>
            <a:lvl3pPr marL="1142942" indent="-228589">
              <a:buFont typeface="Wingdings" panose="05000000000000000000" pitchFamily="2" charset="2"/>
              <a:buChar char="q"/>
              <a:defRPr/>
            </a:lvl3pPr>
            <a:lvl4pPr marL="1600120" indent="-228589">
              <a:buFont typeface="Wingdings" panose="05000000000000000000" pitchFamily="2" charset="2"/>
              <a:buChar char="q"/>
              <a:defRPr/>
            </a:lvl4pPr>
            <a:lvl5pPr marL="2057298" indent="-228589">
              <a:buFont typeface="Wingdings" panose="05000000000000000000" pitchFamily="2" charset="2"/>
              <a:buChar char="q"/>
              <a:defRPr/>
            </a:lvl5pPr>
          </a:lstStyle>
          <a:p>
            <a:pPr lvl="0"/>
            <a:r>
              <a:rPr lang="en-US" dirty="0" err="1"/>
              <a:t>Tulisan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CB640A9-E75A-4093-9667-ABD2E89C2AD7}"/>
              </a:ext>
            </a:extLst>
          </p:cNvPr>
          <p:cNvGrpSpPr/>
          <p:nvPr userDrawn="1"/>
        </p:nvGrpSpPr>
        <p:grpSpPr>
          <a:xfrm>
            <a:off x="7418768" y="6522818"/>
            <a:ext cx="1725232" cy="335186"/>
            <a:chOff x="7418768" y="6522818"/>
            <a:chExt cx="1725232" cy="33518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62ED595-A960-4EC6-A66D-72370EA79B32}"/>
                </a:ext>
              </a:extLst>
            </p:cNvPr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1" i="0" dirty="0" err="1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teguh</a:t>
              </a:r>
              <a:r>
                <a:rPr lang="id-ID" sz="1200" b="1" i="0" dirty="0">
                  <a:solidFill>
                    <a:srgbClr val="FF000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pribadi</a:t>
              </a:r>
              <a:r>
                <a:rPr lang="id-ID" sz="1200" b="1" i="0" dirty="0">
                  <a:solidFill>
                    <a:srgbClr val="00206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.com</a:t>
              </a: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6C5A0C2-4FFC-43FE-AF3C-49817869F3D9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d-ID" sz="1600" b="1" i="0" dirty="0">
                  <a:solidFill>
                    <a:srgbClr val="0070C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T</a:t>
              </a:r>
              <a:r>
                <a:rPr lang="id-ID" sz="1600" b="1" i="0" dirty="0">
                  <a:solidFill>
                    <a:srgbClr val="FF000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P</a:t>
              </a: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0454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3767F55E-A8D4-4080-A68C-7A89EBC25F20}"/>
              </a:ext>
            </a:extLst>
          </p:cNvPr>
          <p:cNvGrpSpPr/>
          <p:nvPr userDrawn="1"/>
        </p:nvGrpSpPr>
        <p:grpSpPr>
          <a:xfrm>
            <a:off x="7418768" y="6522814"/>
            <a:ext cx="1725232" cy="335186"/>
            <a:chOff x="7418768" y="6522818"/>
            <a:chExt cx="1725232" cy="33518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D172E93-39AD-4D63-9BA1-B8B65F6D6F1E}"/>
                </a:ext>
              </a:extLst>
            </p:cNvPr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1" i="0" dirty="0" err="1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teguh</a:t>
              </a:r>
              <a:r>
                <a:rPr lang="id-ID" sz="1200" b="1" i="0" dirty="0">
                  <a:solidFill>
                    <a:srgbClr val="FF000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pribadi</a:t>
              </a:r>
              <a:r>
                <a:rPr lang="id-ID" sz="1200" b="1" i="0" dirty="0">
                  <a:solidFill>
                    <a:srgbClr val="00206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.com</a:t>
              </a: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0B00AE5-724C-4F13-BE78-A3FF537246D8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d-ID" sz="1600" b="1" i="0" dirty="0">
                  <a:solidFill>
                    <a:srgbClr val="0070C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T</a:t>
              </a:r>
              <a:r>
                <a:rPr lang="id-ID" sz="1600" b="1" i="0" dirty="0">
                  <a:solidFill>
                    <a:srgbClr val="FF000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P</a:t>
              </a: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75263" y="116932"/>
            <a:ext cx="8778231" cy="1233036"/>
          </a:xfrm>
        </p:spPr>
        <p:txBody>
          <a:bodyPr/>
          <a:lstStyle>
            <a:lvl1pPr>
              <a:defRPr baseline="0">
                <a:latin typeface="Agency FB" panose="020B0503020202020204" pitchFamily="34" charset="0"/>
              </a:defRPr>
            </a:lvl1pPr>
          </a:lstStyle>
          <a:p>
            <a:r>
              <a:rPr lang="en-US" dirty="0"/>
              <a:t>Road Map </a:t>
            </a:r>
            <a:r>
              <a:rPr lang="en-US" dirty="0" err="1"/>
              <a:t>Presentasi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175269" y="1668282"/>
            <a:ext cx="8778231" cy="4854536"/>
          </a:xfrm>
        </p:spPr>
        <p:txBody>
          <a:bodyPr>
            <a:normAutofit/>
          </a:bodyPr>
          <a:lstStyle>
            <a:lvl1pPr marL="404793" indent="-404793">
              <a:buFont typeface="+mj-lt"/>
              <a:buAutoNum type="romanUcPeriod"/>
              <a:defRPr sz="3200" baseline="0"/>
            </a:lvl1pPr>
            <a:lvl2pPr marL="914354" indent="-457178">
              <a:buFont typeface="+mj-lt"/>
              <a:buAutoNum type="arabicPeriod"/>
              <a:defRPr sz="2800"/>
            </a:lvl2pPr>
            <a:lvl3pPr marL="1371532" indent="-457178">
              <a:buFont typeface="+mj-lt"/>
              <a:buAutoNum type="alphaLcPeriod"/>
              <a:defRPr sz="2400"/>
            </a:lvl3pPr>
            <a:lvl4pPr marL="1714414" indent="-342882">
              <a:buFont typeface="+mj-lt"/>
              <a:buAutoNum type="arabicParenR"/>
              <a:defRPr sz="2000"/>
            </a:lvl4pPr>
            <a:lvl5pPr marL="2171592" indent="-342882">
              <a:buFont typeface="+mj-lt"/>
              <a:buAutoNum type="alphaLcParenR"/>
              <a:defRPr sz="2000"/>
            </a:lvl5pPr>
          </a:lstStyle>
          <a:p>
            <a:pPr lvl="0"/>
            <a:r>
              <a:rPr lang="en-US" dirty="0"/>
              <a:t>Bab </a:t>
            </a:r>
          </a:p>
          <a:p>
            <a:pPr lvl="1"/>
            <a:r>
              <a:rPr lang="en-US" dirty="0"/>
              <a:t>Sub Bab</a:t>
            </a:r>
          </a:p>
          <a:p>
            <a:pPr lvl="2"/>
            <a:r>
              <a:rPr lang="en-US" dirty="0"/>
              <a:t>Sub Bab Level 2</a:t>
            </a:r>
          </a:p>
          <a:p>
            <a:pPr lvl="3"/>
            <a:r>
              <a:rPr lang="en-US" dirty="0"/>
              <a:t>Sub Bab Level 3</a:t>
            </a:r>
          </a:p>
          <a:p>
            <a:pPr lvl="4"/>
            <a:r>
              <a:rPr lang="en-US" dirty="0"/>
              <a:t>Sub Bab level 4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" y="1391516"/>
            <a:ext cx="8953493" cy="24550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830910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831851" y="1120463"/>
            <a:ext cx="7410449" cy="2308538"/>
          </a:xfrm>
        </p:spPr>
        <p:txBody>
          <a:bodyPr anchor="b">
            <a:normAutofit/>
          </a:bodyPr>
          <a:lstStyle>
            <a:lvl1pPr>
              <a:defRPr sz="5000">
                <a:latin typeface="Agency FB" panose="020B0503020202020204" pitchFamily="34" charset="0"/>
              </a:defRPr>
            </a:lvl1pPr>
          </a:lstStyle>
          <a:p>
            <a:r>
              <a:rPr lang="en-US" dirty="0"/>
              <a:t>Bab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831851" y="3541690"/>
            <a:ext cx="7410449" cy="2547973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  <a:latin typeface="Agency FB" panose="020B0503020202020204" pitchFamily="34" charset="0"/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39DAB42-6B87-4E41-8A58-64139319C82D}"/>
              </a:ext>
            </a:extLst>
          </p:cNvPr>
          <p:cNvGrpSpPr/>
          <p:nvPr userDrawn="1"/>
        </p:nvGrpSpPr>
        <p:grpSpPr>
          <a:xfrm>
            <a:off x="7418768" y="6522814"/>
            <a:ext cx="1725232" cy="335186"/>
            <a:chOff x="7418768" y="6522818"/>
            <a:chExt cx="1725232" cy="33518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2EF7F0A-8D0E-4B48-9292-DB29D3890617}"/>
                </a:ext>
              </a:extLst>
            </p:cNvPr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1" i="0" dirty="0" err="1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teguh</a:t>
              </a:r>
              <a:r>
                <a:rPr lang="id-ID" sz="1200" b="1" i="0" dirty="0">
                  <a:solidFill>
                    <a:srgbClr val="FF000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pribadi</a:t>
              </a:r>
              <a:r>
                <a:rPr lang="id-ID" sz="1200" b="1" i="0" dirty="0">
                  <a:solidFill>
                    <a:srgbClr val="00206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.com</a:t>
              </a: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E488A89-9A6A-43B3-8B27-1C5F834123EA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d-ID" sz="1600" b="1" i="0" dirty="0">
                  <a:solidFill>
                    <a:srgbClr val="0070C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T</a:t>
              </a:r>
              <a:r>
                <a:rPr lang="id-ID" sz="1600" b="1" i="0" dirty="0">
                  <a:solidFill>
                    <a:srgbClr val="FF000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P</a:t>
              </a: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3131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d-ID"/>
              <a:t>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CABF6-CC33-4333-ADC2-3645AF387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037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d-ID"/>
              <a:t>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CABF6-CC33-4333-ADC2-3645AF387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660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ribbadi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28650" y="4450177"/>
            <a:ext cx="7886700" cy="1655762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sz="3200" dirty="0" err="1"/>
              <a:t>Teguh</a:t>
            </a:r>
            <a:r>
              <a:rPr lang="en-US" sz="3200" dirty="0"/>
              <a:t> </a:t>
            </a:r>
            <a:r>
              <a:rPr lang="en-US" sz="3200" dirty="0" err="1"/>
              <a:t>Pribadi</a:t>
            </a:r>
            <a:endParaRPr lang="en-US" sz="3200" dirty="0"/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ID" dirty="0">
                <a:solidFill>
                  <a:schemeClr val="bg1">
                    <a:lumMod val="6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https://github.com/pribbadi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|| 082 337 475 885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8900" y="1596571"/>
            <a:ext cx="8966200" cy="186237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PEMROGRAMAN BERORIENTASI OBJEK</a:t>
            </a:r>
            <a:r>
              <a:rPr lang="en-US" sz="4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PBO-TI20192020-3-4</a:t>
            </a:r>
            <a:br>
              <a:rPr lang="en-US" sz="5900" dirty="0">
                <a:solidFill>
                  <a:prstClr val="black"/>
                </a:solidFill>
              </a:rPr>
            </a:br>
            <a:r>
              <a:rPr lang="id-ID" sz="4000" dirty="0">
                <a:solidFill>
                  <a:srgbClr val="0070C0"/>
                </a:solidFill>
              </a:rPr>
              <a:t>0</a:t>
            </a:r>
            <a:r>
              <a:rPr lang="en-US" sz="4000" dirty="0">
                <a:solidFill>
                  <a:srgbClr val="0070C0"/>
                </a:solidFill>
              </a:rPr>
              <a:t>4</a:t>
            </a:r>
            <a:r>
              <a:rPr lang="id-ID" sz="4000" dirty="0">
                <a:solidFill>
                  <a:srgbClr val="0070C0"/>
                </a:solidFill>
              </a:rPr>
              <a:t>. </a:t>
            </a:r>
            <a:r>
              <a:rPr lang="en-US" sz="4000" dirty="0">
                <a:solidFill>
                  <a:srgbClr val="0070C0"/>
                </a:solidFill>
              </a:rPr>
              <a:t>Encapsulation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053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F8C52-E239-439B-9BB1-F6A55BC6C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3) UML class diagram </a:t>
            </a:r>
            <a:r>
              <a:rPr lang="en-US" dirty="0">
                <a:sym typeface="Wingdings" panose="05000000000000000000" pitchFamily="2" charset="2"/>
              </a:rPr>
              <a:t> code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72AF80-A676-4F52-AE87-1CC3498894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LcPeriod"/>
            </a:pPr>
            <a:r>
              <a:rPr lang="en-US" dirty="0"/>
              <a:t>UML (Class Diagram)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UML (Class Diagram) </a:t>
            </a:r>
            <a:r>
              <a:rPr lang="en-US" dirty="0">
                <a:sym typeface="Wingdings" panose="05000000000000000000" pitchFamily="2" charset="2"/>
              </a:rPr>
              <a:t> Coding java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65352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8AC13-F2A3-48DB-979A-58E37A055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a. UML (Class Diagram)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724A1-CE89-4020-92DE-B09797B77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Kepanjangan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Unifield</a:t>
            </a:r>
            <a:r>
              <a:rPr lang="en-US" dirty="0"/>
              <a:t> Modelling Language.</a:t>
            </a:r>
          </a:p>
          <a:p>
            <a:r>
              <a:rPr lang="en-US" dirty="0"/>
              <a:t>Proses yang </a:t>
            </a:r>
            <a:r>
              <a:rPr lang="en-US" dirty="0" err="1"/>
              <a:t>ada</a:t>
            </a:r>
            <a:r>
              <a:rPr lang="en-US" dirty="0"/>
              <a:t> pada UML (</a:t>
            </a:r>
            <a:r>
              <a:rPr lang="en-US" dirty="0" err="1"/>
              <a:t>kendall</a:t>
            </a:r>
            <a:r>
              <a:rPr lang="en-US" dirty="0"/>
              <a:t>, 2011):</a:t>
            </a:r>
          </a:p>
          <a:p>
            <a:pPr marL="914377" lvl="1" indent="-457200">
              <a:buFont typeface="+mj-lt"/>
              <a:buAutoNum type="arabicPeriod"/>
            </a:pPr>
            <a:r>
              <a:rPr lang="en-US" dirty="0"/>
              <a:t>Use Case Diagram : describing how the system is used. </a:t>
            </a:r>
            <a:r>
              <a:rPr lang="en-US" dirty="0">
                <a:solidFill>
                  <a:srgbClr val="0070C0"/>
                </a:solidFill>
              </a:rPr>
              <a:t>Analysts start with a use case diagram</a:t>
            </a:r>
            <a:endParaRPr lang="en-US" dirty="0"/>
          </a:p>
          <a:p>
            <a:pPr marL="914377" lvl="1" indent="-457200">
              <a:buFont typeface="+mj-lt"/>
              <a:buAutoNum type="arabicPeriod"/>
            </a:pPr>
            <a:r>
              <a:rPr lang="en-ID" dirty="0"/>
              <a:t>Activity Diagram : </a:t>
            </a:r>
            <a:r>
              <a:rPr lang="en-US" dirty="0"/>
              <a:t>illustrating the overall flow of activities. </a:t>
            </a:r>
            <a:r>
              <a:rPr lang="en-US" dirty="0">
                <a:solidFill>
                  <a:srgbClr val="0070C0"/>
                </a:solidFill>
              </a:rPr>
              <a:t>Each use case may create one activity diagram.</a:t>
            </a:r>
            <a:endParaRPr lang="en-ID" dirty="0"/>
          </a:p>
          <a:p>
            <a:pPr marL="914377" lvl="1" indent="-457200">
              <a:buFont typeface="+mj-lt"/>
              <a:buAutoNum type="arabicPeriod"/>
            </a:pPr>
            <a:r>
              <a:rPr lang="en-ID" dirty="0"/>
              <a:t>Sequence Diagram : </a:t>
            </a:r>
            <a:r>
              <a:rPr lang="en-US" dirty="0"/>
              <a:t>showing the sequence of activities and class relationships. </a:t>
            </a:r>
            <a:r>
              <a:rPr lang="en-US" dirty="0">
                <a:solidFill>
                  <a:srgbClr val="0070C0"/>
                </a:solidFill>
              </a:rPr>
              <a:t>Each use case may create one or more sequence diagrams</a:t>
            </a:r>
            <a:endParaRPr lang="en-ID" dirty="0"/>
          </a:p>
          <a:p>
            <a:pPr marL="914377" lvl="1" indent="-457200">
              <a:buFont typeface="+mj-lt"/>
              <a:buAutoNum type="arabicPeriod"/>
            </a:pPr>
            <a:r>
              <a:rPr lang="en-ID" b="1" dirty="0"/>
              <a:t>Class Diagram</a:t>
            </a:r>
            <a:r>
              <a:rPr lang="en-ID" dirty="0"/>
              <a:t> : </a:t>
            </a:r>
            <a:r>
              <a:rPr lang="en-US" dirty="0"/>
              <a:t>showing the classes and relationships. </a:t>
            </a:r>
            <a:r>
              <a:rPr lang="en-US" dirty="0">
                <a:solidFill>
                  <a:srgbClr val="0070C0"/>
                </a:solidFill>
              </a:rPr>
              <a:t>Sequence diagrams are used to determine classes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945544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F151A-C819-4554-973E-E23389E17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b. </a:t>
            </a:r>
            <a:r>
              <a:rPr lang="en-US" dirty="0" err="1"/>
              <a:t>Notasi</a:t>
            </a:r>
            <a:r>
              <a:rPr lang="en-US" dirty="0"/>
              <a:t> UML (class diagram) </a:t>
            </a:r>
            <a:r>
              <a:rPr lang="en-US" dirty="0">
                <a:sym typeface="Wingdings" panose="05000000000000000000" pitchFamily="2" charset="2"/>
              </a:rPr>
              <a:t> coding java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BF4A7-CEEF-4AD4-A357-E68BAC75E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Public : +</a:t>
            </a:r>
          </a:p>
          <a:p>
            <a:r>
              <a:rPr lang="en-ID" dirty="0"/>
              <a:t>Private </a:t>
            </a:r>
            <a:r>
              <a:rPr lang="en-US" dirty="0"/>
              <a:t>: -</a:t>
            </a:r>
          </a:p>
          <a:p>
            <a:r>
              <a:rPr lang="en-US" dirty="0"/>
              <a:t>Protected </a:t>
            </a:r>
            <a:r>
              <a:rPr lang="en-ID" dirty="0"/>
              <a:t>: #</a:t>
            </a:r>
          </a:p>
        </p:txBody>
      </p:sp>
      <p:pic>
        <p:nvPicPr>
          <p:cNvPr id="1028" name="Picture 4" descr="Class Diagram Private Member">
            <a:extLst>
              <a:ext uri="{FF2B5EF4-FFF2-40B4-BE49-F238E27FC236}">
                <a16:creationId xmlns:a16="http://schemas.microsoft.com/office/drawing/2014/main" id="{A2B90035-678D-4E0E-9EE3-82C1666250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954" y="3311434"/>
            <a:ext cx="4435792" cy="281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imbol modifier protected di class diagram">
            <a:extLst>
              <a:ext uri="{FF2B5EF4-FFF2-40B4-BE49-F238E27FC236}">
                <a16:creationId xmlns:a16="http://schemas.microsoft.com/office/drawing/2014/main" id="{CCF19AA5-691B-4E78-9D4E-FF1DE7922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9871" y="3311434"/>
            <a:ext cx="2507660" cy="2704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9332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7A26E-D5C9-4554-BACA-D77933DFB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Analisis</a:t>
            </a:r>
            <a:r>
              <a:rPr lang="en-US" sz="4000" dirty="0"/>
              <a:t> UML(class diagram) : </a:t>
            </a:r>
            <a:r>
              <a:rPr lang="en-US" sz="4000" dirty="0" err="1"/>
              <a:t>Siswa</a:t>
            </a:r>
            <a:endParaRPr lang="en-ID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38F4A-CB51-4997-8633-E75B5B485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51" y="3165821"/>
            <a:ext cx="8319406" cy="3352836"/>
          </a:xfrm>
        </p:spPr>
        <p:txBody>
          <a:bodyPr/>
          <a:lstStyle/>
          <a:p>
            <a:r>
              <a:rPr lang="en-US" dirty="0"/>
              <a:t>Class : </a:t>
            </a:r>
            <a:r>
              <a:rPr lang="en-US" dirty="0" err="1"/>
              <a:t>Siswa</a:t>
            </a:r>
            <a:endParaRPr lang="en-US" dirty="0"/>
          </a:p>
          <a:p>
            <a:r>
              <a:rPr lang="en-US" dirty="0"/>
              <a:t>Property :</a:t>
            </a:r>
          </a:p>
          <a:p>
            <a:pPr marL="914377" lvl="1" indent="-457200">
              <a:buFont typeface="+mj-lt"/>
              <a:buAutoNum type="arabicPeriod"/>
            </a:pPr>
            <a:r>
              <a:rPr lang="en-US" dirty="0"/>
              <a:t>Nis </a:t>
            </a:r>
            <a:r>
              <a:rPr lang="en-US" dirty="0" err="1"/>
              <a:t>tipe</a:t>
            </a:r>
            <a:r>
              <a:rPr lang="en-US" dirty="0"/>
              <a:t> data integer</a:t>
            </a:r>
          </a:p>
          <a:p>
            <a:r>
              <a:rPr lang="en-US" dirty="0"/>
              <a:t>Method :</a:t>
            </a:r>
          </a:p>
          <a:p>
            <a:pPr marL="914377" lvl="1" indent="-457200">
              <a:buFont typeface="+mj-lt"/>
              <a:buAutoNum type="arabicPeriod"/>
            </a:pPr>
            <a:r>
              <a:rPr lang="en-US" dirty="0" err="1"/>
              <a:t>getNis</a:t>
            </a:r>
            <a:r>
              <a:rPr lang="en-US" dirty="0"/>
              <a:t> : public,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method int (return value).</a:t>
            </a:r>
          </a:p>
          <a:p>
            <a:pPr marL="914377" lvl="1" indent="-457200">
              <a:buFont typeface="+mj-lt"/>
              <a:buAutoNum type="arabicPeriod"/>
            </a:pPr>
            <a:r>
              <a:rPr lang="en-US" dirty="0" err="1"/>
              <a:t>setNis</a:t>
            </a:r>
            <a:r>
              <a:rPr lang="en-US" dirty="0"/>
              <a:t> : public, parameter I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data integer.</a:t>
            </a:r>
          </a:p>
          <a:p>
            <a:pPr marL="914377" lvl="1" indent="-457200">
              <a:buFont typeface="+mj-lt"/>
              <a:buAutoNum type="arabicPeriod"/>
            </a:pPr>
            <a:r>
              <a:rPr lang="en-US" dirty="0" err="1"/>
              <a:t>Siswa</a:t>
            </a:r>
            <a:r>
              <a:rPr lang="en-US" dirty="0"/>
              <a:t> : public, parameter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data integer.</a:t>
            </a:r>
          </a:p>
          <a:p>
            <a:pPr marL="914377" lvl="1" indent="-457200">
              <a:buFont typeface="+mj-lt"/>
              <a:buAutoNum type="arabicPeriod"/>
            </a:pPr>
            <a:endParaRPr lang="en-US" dirty="0"/>
          </a:p>
          <a:p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4CD92A-3A9F-4A91-8E09-E84826F16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9589" y="1165551"/>
            <a:ext cx="2664822" cy="200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458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7A26E-D5C9-4554-BACA-D77933DFB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UML(class diagram) : </a:t>
            </a:r>
            <a:r>
              <a:rPr lang="en-US" dirty="0" err="1"/>
              <a:t>Siswa</a:t>
            </a:r>
            <a:endParaRPr lang="en-ID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F23B3D-7576-4FBB-9719-AB8F0DD46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80D6E1-E7E2-438A-B4A3-45BFD8FAC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58982"/>
            <a:ext cx="9144000" cy="4700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0444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7A26E-D5C9-4554-BACA-D77933DFB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Latihan</a:t>
            </a:r>
            <a:r>
              <a:rPr lang="en-US" dirty="0"/>
              <a:t> UML(class diagram) : Tabungan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38F4A-CB51-4997-8633-E75B5B485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51" y="4781550"/>
            <a:ext cx="8319406" cy="1737107"/>
          </a:xfrm>
        </p:spPr>
        <p:txBody>
          <a:bodyPr/>
          <a:lstStyle/>
          <a:p>
            <a:r>
              <a:rPr lang="en-US" dirty="0"/>
              <a:t>ANALISA?</a:t>
            </a:r>
          </a:p>
          <a:p>
            <a:r>
              <a:rPr lang="en-US" dirty="0"/>
              <a:t>CODE?</a:t>
            </a:r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6F315F-BF0D-4A23-AD43-7357F5B54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799" y="1175391"/>
            <a:ext cx="3394664" cy="333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7225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A51E7-25DD-49A3-8990-1E20BC56E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Tabungan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171BF-3628-4F14-81C8-701E086F3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CA52E2-41DF-4B59-B31B-E7536C33F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39501"/>
            <a:ext cx="9144000" cy="467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262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0</a:t>
            </a:r>
            <a:r>
              <a:rPr lang="en-US" b="1" dirty="0"/>
              <a:t>4</a:t>
            </a:r>
            <a:r>
              <a:rPr lang="id-ID" b="1" dirty="0"/>
              <a:t>. </a:t>
            </a:r>
            <a:r>
              <a:rPr lang="en-US" b="1" dirty="0"/>
              <a:t>Encapsulation</a:t>
            </a:r>
            <a:endParaRPr lang="en-US" b="1" dirty="0">
              <a:latin typeface="Agency FB" panose="020B05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3550" indent="-463550">
              <a:buFont typeface="+mj-lt"/>
              <a:buAutoNum type="arabicParenR"/>
            </a:pPr>
            <a:r>
              <a:rPr lang="en-US" dirty="0" err="1">
                <a:latin typeface="Agency FB" panose="020B0503020202020204" pitchFamily="34" charset="0"/>
              </a:rPr>
              <a:t>Konsep</a:t>
            </a:r>
            <a:r>
              <a:rPr lang="en-US" dirty="0">
                <a:latin typeface="Agency FB" panose="020B0503020202020204" pitchFamily="34" charset="0"/>
              </a:rPr>
              <a:t> Encapsulation</a:t>
            </a:r>
          </a:p>
          <a:p>
            <a:pPr marL="463550" indent="-463550">
              <a:buFont typeface="+mj-lt"/>
              <a:buAutoNum type="arabicParenR"/>
            </a:pPr>
            <a:r>
              <a:rPr lang="en-US" dirty="0">
                <a:latin typeface="Agency FB" panose="020B0503020202020204" pitchFamily="34" charset="0"/>
              </a:rPr>
              <a:t>Access Modifier</a:t>
            </a:r>
          </a:p>
          <a:p>
            <a:pPr marL="463550" indent="-463550">
              <a:buFont typeface="+mj-lt"/>
              <a:buAutoNum type="arabicParenR"/>
            </a:pPr>
            <a:r>
              <a:rPr lang="en-US" dirty="0">
                <a:latin typeface="Agency FB" panose="020B0503020202020204" pitchFamily="34" charset="0"/>
              </a:rPr>
              <a:t>UML class diagram </a:t>
            </a:r>
            <a:r>
              <a:rPr lang="en-US" dirty="0">
                <a:latin typeface="Agency FB" panose="020B0503020202020204" pitchFamily="34" charset="0"/>
                <a:sym typeface="Wingdings" panose="05000000000000000000" pitchFamily="2" charset="2"/>
              </a:rPr>
              <a:t></a:t>
            </a:r>
            <a:r>
              <a:rPr lang="en-US" dirty="0">
                <a:latin typeface="Agency FB" panose="020B0503020202020204" pitchFamily="34" charset="0"/>
              </a:rPr>
              <a:t> code</a:t>
            </a:r>
          </a:p>
          <a:p>
            <a:pPr marL="463550" indent="-463550">
              <a:buFont typeface="+mj-lt"/>
              <a:buAutoNum type="arabicParenR"/>
            </a:pPr>
            <a:endParaRPr lang="en-US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781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FCDE8-65EE-44C9-942C-BE0953019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a. </a:t>
            </a:r>
            <a:r>
              <a:rPr lang="en-US" dirty="0" err="1"/>
              <a:t>Konsep</a:t>
            </a:r>
            <a:r>
              <a:rPr lang="en-US" dirty="0"/>
              <a:t> Encapsulation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F1BD5-4669-42E3-8EA6-C694A28A1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Merupakan</a:t>
            </a:r>
            <a:r>
              <a:rPr lang="en-ID" dirty="0"/>
              <a:t> </a:t>
            </a:r>
            <a:r>
              <a:rPr lang="en-ID" dirty="0" err="1"/>
              <a:t>konsep</a:t>
            </a:r>
            <a:r>
              <a:rPr lang="en-ID" dirty="0"/>
              <a:t> </a:t>
            </a:r>
            <a:r>
              <a:rPr lang="en-ID" dirty="0" err="1"/>
              <a:t>dasar</a:t>
            </a:r>
            <a:r>
              <a:rPr lang="en-ID" dirty="0"/>
              <a:t> OOP </a:t>
            </a:r>
            <a:r>
              <a:rPr lang="en-ID" dirty="0" err="1"/>
              <a:t>dimana</a:t>
            </a:r>
            <a:r>
              <a:rPr lang="en-ID" dirty="0"/>
              <a:t> </a:t>
            </a:r>
            <a:r>
              <a:rPr lang="en-ID" dirty="0" err="1"/>
              <a:t>atribut</a:t>
            </a:r>
            <a:r>
              <a:rPr lang="en-ID" dirty="0"/>
              <a:t> dan method </a:t>
            </a:r>
            <a:r>
              <a:rPr lang="en-ID" dirty="0" err="1"/>
              <a:t>digabungkan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penamaan</a:t>
            </a:r>
            <a:r>
              <a:rPr lang="en-ID" dirty="0"/>
              <a:t> (Class).  Dan </a:t>
            </a:r>
            <a:r>
              <a:rPr lang="en-ID" dirty="0" err="1"/>
              <a:t>atribut</a:t>
            </a:r>
            <a:r>
              <a:rPr lang="en-ID" dirty="0"/>
              <a:t> dan method yang </a:t>
            </a:r>
            <a:r>
              <a:rPr lang="en-ID" dirty="0" err="1"/>
              <a:t>dimiliki</a:t>
            </a:r>
            <a:r>
              <a:rPr lang="en-ID" dirty="0"/>
              <a:t> oleh </a:t>
            </a:r>
            <a:r>
              <a:rPr lang="en-ID" dirty="0" err="1"/>
              <a:t>suatu</a:t>
            </a:r>
            <a:r>
              <a:rPr lang="en-ID" dirty="0"/>
              <a:t> Class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>
                <a:solidFill>
                  <a:srgbClr val="FF0000"/>
                </a:solidFill>
              </a:rPr>
              <a:t>dibatasi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hak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aksesnya</a:t>
            </a:r>
            <a:r>
              <a:rPr lang="en-ID" dirty="0"/>
              <a:t>. </a:t>
            </a:r>
            <a:r>
              <a:rPr lang="en-ID" dirty="0" err="1"/>
              <a:t>Konsep</a:t>
            </a:r>
            <a:r>
              <a:rPr lang="en-ID" dirty="0"/>
              <a:t> </a:t>
            </a:r>
            <a:r>
              <a:rPr lang="en-ID" dirty="0" err="1"/>
              <a:t>pembahatasan</a:t>
            </a:r>
            <a:r>
              <a:rPr lang="en-ID" dirty="0"/>
              <a:t> </a:t>
            </a:r>
            <a:r>
              <a:rPr lang="en-ID" dirty="0" err="1"/>
              <a:t>hak</a:t>
            </a:r>
            <a:r>
              <a:rPr lang="en-ID" dirty="0"/>
              <a:t> </a:t>
            </a:r>
            <a:r>
              <a:rPr lang="en-ID" dirty="0" err="1"/>
              <a:t>akses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yang juga </a:t>
            </a:r>
            <a:r>
              <a:rPr lang="en-ID" dirty="0" err="1"/>
              <a:t>disebut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>
                <a:solidFill>
                  <a:srgbClr val="FF0000"/>
                </a:solidFill>
              </a:rPr>
              <a:t>Information Hiding</a:t>
            </a:r>
            <a:r>
              <a:rPr lang="en-ID" dirty="0"/>
              <a:t>.</a:t>
            </a:r>
          </a:p>
          <a:p>
            <a:r>
              <a:rPr lang="en-ID" dirty="0" err="1"/>
              <a:t>Pembatasan</a:t>
            </a:r>
            <a:r>
              <a:rPr lang="en-ID" dirty="0"/>
              <a:t> </a:t>
            </a:r>
            <a:r>
              <a:rPr lang="en-ID" dirty="0" err="1"/>
              <a:t>hak</a:t>
            </a:r>
            <a:r>
              <a:rPr lang="en-ID" dirty="0"/>
              <a:t> </a:t>
            </a:r>
            <a:r>
              <a:rPr lang="en-ID" dirty="0" err="1"/>
              <a:t>akses</a:t>
            </a:r>
            <a:r>
              <a:rPr lang="en-ID" dirty="0"/>
              <a:t> bias </a:t>
            </a:r>
            <a:r>
              <a:rPr lang="en-ID" dirty="0" err="1"/>
              <a:t>dilakukan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>
                <a:solidFill>
                  <a:srgbClr val="FF0000"/>
                </a:solidFill>
              </a:rPr>
              <a:t>Access Modifier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7383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F8C52-E239-439B-9BB1-F6A55BC6C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2) Modifier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72AF80-A676-4F52-AE87-1CC3498894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LcPeriod"/>
            </a:pPr>
            <a:r>
              <a:rPr lang="en-US" dirty="0" err="1"/>
              <a:t>Konsep</a:t>
            </a:r>
            <a:r>
              <a:rPr lang="en-US" dirty="0"/>
              <a:t> modifier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Default 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Public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Private 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Protected 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134207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DB101-842A-4557-BB9F-0FBAA5219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a. </a:t>
            </a:r>
            <a:r>
              <a:rPr lang="en-US" dirty="0" err="1"/>
              <a:t>Konsep</a:t>
            </a:r>
            <a:r>
              <a:rPr lang="en-US" dirty="0"/>
              <a:t> modifier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C6128-46BA-41F8-9A9B-5C221E09E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51" y="1579366"/>
            <a:ext cx="8537120" cy="4859675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Pembatasan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akses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kepada</a:t>
            </a:r>
            <a:r>
              <a:rPr lang="en-US" dirty="0">
                <a:solidFill>
                  <a:srgbClr val="0070C0"/>
                </a:solidFill>
              </a:rPr>
              <a:t> class, </a:t>
            </a:r>
            <a:r>
              <a:rPr lang="en-US" i="1" dirty="0">
                <a:solidFill>
                  <a:srgbClr val="0070C0"/>
                </a:solidFill>
              </a:rPr>
              <a:t>property</a:t>
            </a:r>
            <a:r>
              <a:rPr lang="en-US" dirty="0">
                <a:solidFill>
                  <a:srgbClr val="0070C0"/>
                </a:solidFill>
              </a:rPr>
              <a:t> dan </a:t>
            </a:r>
            <a:r>
              <a:rPr lang="en-US" i="1" dirty="0">
                <a:solidFill>
                  <a:srgbClr val="0070C0"/>
                </a:solidFill>
              </a:rPr>
              <a:t>method</a:t>
            </a:r>
            <a:r>
              <a:rPr lang="en-US" dirty="0"/>
              <a:t>.</a:t>
            </a:r>
            <a:endParaRPr lang="id-ID" dirty="0"/>
          </a:p>
          <a:p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CE1EF3-8521-408C-9DCA-3A8C3F575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84" y="2183346"/>
            <a:ext cx="7678380" cy="365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524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b. Default / </a:t>
            </a:r>
            <a:r>
              <a:rPr lang="en-US" dirty="0" err="1"/>
              <a:t>nomodifier</a:t>
            </a:r>
            <a:br>
              <a:rPr lang="en-US" dirty="0"/>
            </a:b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521417-A142-4A74-940F-F071D0BB1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51" y="999162"/>
            <a:ext cx="8319406" cy="4859675"/>
          </a:xfrm>
        </p:spPr>
        <p:txBody>
          <a:bodyPr>
            <a:normAutofit/>
          </a:bodyPr>
          <a:lstStyle/>
          <a:p>
            <a:r>
              <a:rPr lang="en-US" sz="2400" dirty="0" err="1"/>
              <a:t>Hanya</a:t>
            </a:r>
            <a:r>
              <a:rPr lang="en-US" sz="2400" dirty="0"/>
              <a:t> </a:t>
            </a:r>
            <a:r>
              <a:rPr lang="en-US" sz="2400" dirty="0" err="1"/>
              <a:t>bisa</a:t>
            </a:r>
            <a:r>
              <a:rPr lang="en-US" sz="2400" dirty="0"/>
              <a:t> </a:t>
            </a:r>
            <a:r>
              <a:rPr lang="en-US" sz="2400" dirty="0" err="1"/>
              <a:t>diakses</a:t>
            </a:r>
            <a:r>
              <a:rPr lang="en-US" sz="2400" dirty="0"/>
              <a:t> oleh </a:t>
            </a:r>
            <a:r>
              <a:rPr lang="en-US" sz="2400" dirty="0">
                <a:solidFill>
                  <a:srgbClr val="FF0000"/>
                </a:solidFill>
              </a:rPr>
              <a:t>package </a:t>
            </a:r>
            <a:r>
              <a:rPr lang="en-US" sz="2400" dirty="0" err="1">
                <a:solidFill>
                  <a:srgbClr val="FF0000"/>
                </a:solidFill>
              </a:rPr>
              <a:t>sendiri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dan </a:t>
            </a:r>
            <a:r>
              <a:rPr lang="en-US" sz="2400" dirty="0">
                <a:solidFill>
                  <a:srgbClr val="FF0000"/>
                </a:solidFill>
              </a:rPr>
              <a:t>class </a:t>
            </a:r>
            <a:r>
              <a:rPr lang="en-US" sz="2400" dirty="0" err="1">
                <a:solidFill>
                  <a:srgbClr val="FF0000"/>
                </a:solidFill>
              </a:rPr>
              <a:t>sendiri</a:t>
            </a:r>
            <a:r>
              <a:rPr lang="en-US" sz="2400" dirty="0"/>
              <a:t>.</a:t>
            </a:r>
            <a:endParaRPr lang="en-ID" sz="2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DF2F1BF-9A60-48A3-B361-01AD21C59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77278"/>
            <a:ext cx="9144000" cy="469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646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c. Public</a:t>
            </a:r>
            <a:br>
              <a:rPr lang="en-US" dirty="0"/>
            </a:b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521417-A142-4A74-940F-F071D0BB1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51" y="999162"/>
            <a:ext cx="8319406" cy="4859675"/>
          </a:xfrm>
        </p:spPr>
        <p:txBody>
          <a:bodyPr>
            <a:normAutofit/>
          </a:bodyPr>
          <a:lstStyle/>
          <a:p>
            <a:r>
              <a:rPr lang="en-US" sz="2400" dirty="0" err="1"/>
              <a:t>Bisa</a:t>
            </a:r>
            <a:r>
              <a:rPr lang="en-US" sz="2400" dirty="0"/>
              <a:t> </a:t>
            </a:r>
            <a:r>
              <a:rPr lang="en-US" sz="2400" dirty="0" err="1"/>
              <a:t>diakses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FF0000"/>
                </a:solidFill>
              </a:rPr>
              <a:t>dari</a:t>
            </a:r>
            <a:r>
              <a:rPr lang="en-US" sz="2400" dirty="0">
                <a:solidFill>
                  <a:srgbClr val="FF0000"/>
                </a:solidFill>
              </a:rPr>
              <a:t> mana </a:t>
            </a:r>
            <a:r>
              <a:rPr lang="en-US" sz="2400" dirty="0" err="1">
                <a:solidFill>
                  <a:srgbClr val="FF0000"/>
                </a:solidFill>
              </a:rPr>
              <a:t>saja</a:t>
            </a:r>
            <a:r>
              <a:rPr lang="en-US" sz="2400" dirty="0"/>
              <a:t>.</a:t>
            </a:r>
            <a:endParaRPr lang="en-ID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A0459D-39E5-4D6D-B386-711AEF3D6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0942"/>
            <a:ext cx="9144000" cy="467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921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d. Private</a:t>
            </a:r>
            <a:br>
              <a:rPr lang="en-US" dirty="0"/>
            </a:b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521417-A142-4A74-940F-F071D0BB1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51" y="999162"/>
            <a:ext cx="8319406" cy="4859675"/>
          </a:xfrm>
        </p:spPr>
        <p:txBody>
          <a:bodyPr>
            <a:normAutofit/>
          </a:bodyPr>
          <a:lstStyle/>
          <a:p>
            <a:r>
              <a:rPr lang="en-US" sz="2400" dirty="0" err="1"/>
              <a:t>Hanya</a:t>
            </a:r>
            <a:r>
              <a:rPr lang="en-US" sz="2400" dirty="0"/>
              <a:t> </a:t>
            </a:r>
            <a:r>
              <a:rPr lang="en-US" sz="2400" dirty="0" err="1"/>
              <a:t>Bisa</a:t>
            </a:r>
            <a:r>
              <a:rPr lang="en-US" sz="2400" dirty="0"/>
              <a:t> </a:t>
            </a:r>
            <a:r>
              <a:rPr lang="en-US" sz="2400" dirty="0" err="1"/>
              <a:t>diakses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kelasnya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sendiri</a:t>
            </a:r>
            <a:r>
              <a:rPr lang="en-US" sz="2400" dirty="0"/>
              <a:t>.</a:t>
            </a:r>
            <a:endParaRPr lang="en-ID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E4C461-BCA6-42C7-AA0C-2C17C209F0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11450"/>
            <a:ext cx="9144000" cy="4672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81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e. Protected</a:t>
            </a:r>
            <a:br>
              <a:rPr lang="en-US" dirty="0"/>
            </a:b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521417-A142-4A74-940F-F071D0BB1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51" y="999162"/>
            <a:ext cx="8319406" cy="4859675"/>
          </a:xfrm>
        </p:spPr>
        <p:txBody>
          <a:bodyPr>
            <a:normAutofit/>
          </a:bodyPr>
          <a:lstStyle/>
          <a:p>
            <a:r>
              <a:rPr lang="en-US" sz="2400" dirty="0" err="1"/>
              <a:t>Bisa</a:t>
            </a:r>
            <a:r>
              <a:rPr lang="en-US" sz="2400" dirty="0"/>
              <a:t> </a:t>
            </a:r>
            <a:r>
              <a:rPr lang="en-US" sz="2400" dirty="0" err="1"/>
              <a:t>diakses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satu</a:t>
            </a:r>
            <a:r>
              <a:rPr lang="en-US" sz="2400" dirty="0">
                <a:solidFill>
                  <a:srgbClr val="FF0000"/>
                </a:solidFill>
              </a:rPr>
              <a:t> package, </a:t>
            </a:r>
            <a:r>
              <a:rPr lang="en-US" sz="2400" dirty="0" err="1">
                <a:solidFill>
                  <a:srgbClr val="FF0000"/>
                </a:solidFill>
              </a:rPr>
              <a:t>satu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kelas</a:t>
            </a:r>
            <a:r>
              <a:rPr lang="en-US" sz="2400" dirty="0">
                <a:solidFill>
                  <a:srgbClr val="FF0000"/>
                </a:solidFill>
              </a:rPr>
              <a:t>, dan </a:t>
            </a:r>
            <a:r>
              <a:rPr lang="en-US" sz="2400" dirty="0" err="1">
                <a:solidFill>
                  <a:srgbClr val="FF0000"/>
                </a:solidFill>
              </a:rPr>
              <a:t>kelas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turunan</a:t>
            </a:r>
            <a:r>
              <a:rPr lang="en-US" sz="2400" dirty="0"/>
              <a:t>.</a:t>
            </a:r>
            <a:endParaRPr lang="en-ID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6F96A8-49EE-459B-A762-40D7CAB04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89462"/>
            <a:ext cx="9144000" cy="473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461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4602</TotalTime>
  <Words>331</Words>
  <Application>Microsoft Office PowerPoint</Application>
  <PresentationFormat>On-screen Show (4:3)</PresentationFormat>
  <Paragraphs>53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Agency FB</vt:lpstr>
      <vt:lpstr>Arial</vt:lpstr>
      <vt:lpstr>Calibri</vt:lpstr>
      <vt:lpstr>Calibri Light</vt:lpstr>
      <vt:lpstr>Rockwell</vt:lpstr>
      <vt:lpstr>Segoe UI Semilight</vt:lpstr>
      <vt:lpstr>Wingdings</vt:lpstr>
      <vt:lpstr>Office Theme</vt:lpstr>
      <vt:lpstr>1_Office Theme</vt:lpstr>
      <vt:lpstr>PEMROGRAMAN BERORIENTASI OBJEK PBO-TI20192020-3-4 04. Encapsulation</vt:lpstr>
      <vt:lpstr>04. Encapsulation</vt:lpstr>
      <vt:lpstr>a. Konsep Encapsulation</vt:lpstr>
      <vt:lpstr>2) Modifier</vt:lpstr>
      <vt:lpstr>a. Konsep modifier</vt:lpstr>
      <vt:lpstr>b. Default / nomodifier </vt:lpstr>
      <vt:lpstr>c. Public </vt:lpstr>
      <vt:lpstr>d. Private </vt:lpstr>
      <vt:lpstr>e. Protected </vt:lpstr>
      <vt:lpstr>3) UML class diagram  code</vt:lpstr>
      <vt:lpstr>a. UML (Class Diagram)</vt:lpstr>
      <vt:lpstr>b. Notasi UML (class diagram)  coding java</vt:lpstr>
      <vt:lpstr>Analisis UML(class diagram) : Siswa</vt:lpstr>
      <vt:lpstr>Code UML(class diagram) : Siswa</vt:lpstr>
      <vt:lpstr>Latihan UML(class diagram) : Tabungan</vt:lpstr>
      <vt:lpstr>Tabungan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TP</cp:lastModifiedBy>
  <cp:revision>3482</cp:revision>
  <dcterms:created xsi:type="dcterms:W3CDTF">2016-09-02T03:38:50Z</dcterms:created>
  <dcterms:modified xsi:type="dcterms:W3CDTF">2019-09-17T15:58:00Z</dcterms:modified>
</cp:coreProperties>
</file>