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</p:sldMasterIdLst>
  <p:notesMasterIdLst>
    <p:notesMasterId r:id="rId23"/>
  </p:notesMasterIdLst>
  <p:handoutMasterIdLst>
    <p:handoutMasterId r:id="rId24"/>
  </p:handoutMasterIdLst>
  <p:sldIdLst>
    <p:sldId id="256" r:id="rId3"/>
    <p:sldId id="518" r:id="rId4"/>
    <p:sldId id="519" r:id="rId5"/>
    <p:sldId id="550" r:id="rId6"/>
    <p:sldId id="534" r:id="rId7"/>
    <p:sldId id="478" r:id="rId8"/>
    <p:sldId id="538" r:id="rId9"/>
    <p:sldId id="539" r:id="rId10"/>
    <p:sldId id="540" r:id="rId11"/>
    <p:sldId id="541" r:id="rId12"/>
    <p:sldId id="542" r:id="rId13"/>
    <p:sldId id="543" r:id="rId14"/>
    <p:sldId id="552" r:id="rId15"/>
    <p:sldId id="551" r:id="rId16"/>
    <p:sldId id="553" r:id="rId17"/>
    <p:sldId id="554" r:id="rId18"/>
    <p:sldId id="547" r:id="rId19"/>
    <p:sldId id="549" r:id="rId20"/>
    <p:sldId id="548" r:id="rId21"/>
    <p:sldId id="54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28" autoAdjust="0"/>
    <p:restoredTop sz="94609" autoAdjust="0"/>
  </p:normalViewPr>
  <p:slideViewPr>
    <p:cSldViewPr snapToGrid="0">
      <p:cViewPr varScale="1">
        <p:scale>
          <a:sx n="73" d="100"/>
          <a:sy n="73" d="100"/>
        </p:scale>
        <p:origin x="1290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3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1BEF-BE28-4E76-9D60-7138FB889744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A3C49-5868-4E61-A677-62436B989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9974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F35F7-200E-49D6-8B7C-AD2DD13040E3}" type="datetimeFigureOut">
              <a:rPr lang="id-ID" smtClean="0"/>
              <a:t>17/09/2019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517B7-8B0C-443C-8177-3FD29EF0AB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6627367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42CDD21-A513-4FF6-8803-41F8B448A217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FBB891E-B95A-43E0-B973-93FCF8FD798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8A3A16-78B2-4272-BEFB-350AF437052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105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AEF91FE-CE08-4C64-9D1A-BF086DAC22E9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6587F9-4489-4F31-A201-9E603A9EFA33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D842AC-AEF0-446E-9DFB-E136E63032D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841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1F77C78-7A0E-4AA6-A73F-1898DE99FD7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63327-70D0-4F97-AF27-40933833CA57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C75E02D-2B74-4905-8D09-D0BCC2DD47FD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23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15AA22A-3FCF-407E-892A-43B33A54DAE9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D90CB0-D122-43F7-8355-DBFA4D13F1C9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695B764-D2BA-4FDB-A20A-4772DD915D32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13181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1D15D9B-B045-4D21-BE94-375C515938AC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18432F-B4A6-4C7A-BD87-A84952F837BF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1E230E-671F-4CCA-A606-FEAFECF9F6B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42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94F073-4DF6-456F-A138-8C7F034738F3}"/>
              </a:ext>
            </a:extLst>
          </p:cNvPr>
          <p:cNvGrpSpPr/>
          <p:nvPr userDrawn="1"/>
        </p:nvGrpSpPr>
        <p:grpSpPr>
          <a:xfrm>
            <a:off x="7224765" y="6522818"/>
            <a:ext cx="1919235" cy="335186"/>
            <a:chOff x="7224765" y="6522818"/>
            <a:chExt cx="1919235" cy="3351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10391A-39B2-41A4-A0AF-D66AB5FDBEF1}"/>
                </a:ext>
              </a:extLst>
            </p:cNvPr>
            <p:cNvSpPr/>
            <p:nvPr userDrawn="1"/>
          </p:nvSpPr>
          <p:spPr>
            <a:xfrm>
              <a:off x="7224765" y="6541203"/>
              <a:ext cx="1525369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0" i="0" dirty="0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github.com/</a:t>
              </a: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pribbadi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90D085-8498-472F-81D3-E690619E0A20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6251" y="116943"/>
            <a:ext cx="8319407" cy="1325563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 L1/ L2 / L3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6251" y="1658982"/>
            <a:ext cx="8319406" cy="4859675"/>
          </a:xfrm>
        </p:spPr>
        <p:txBody>
          <a:bodyPr/>
          <a:lstStyle>
            <a:lvl1pPr marL="457178" indent="-457178">
              <a:buFont typeface="Wingdings" panose="05000000000000000000" pitchFamily="2" charset="2"/>
              <a:buChar char="q"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Teks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15910" y="116943"/>
            <a:ext cx="309707" cy="1325563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69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2062163"/>
            <a:ext cx="7886700" cy="1396785"/>
          </a:xfrm>
        </p:spPr>
        <p:txBody>
          <a:bodyPr anchor="b">
            <a:normAutofit/>
          </a:bodyPr>
          <a:lstStyle>
            <a:lvl1pPr algn="ctr">
              <a:defRPr sz="6500" b="1">
                <a:latin typeface="Agency FB" panose="020B0503020202020204" pitchFamily="34" charset="0"/>
              </a:defRPr>
            </a:lvl1pPr>
          </a:lstStyle>
          <a:p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28650" y="3602038"/>
            <a:ext cx="7886700" cy="1655762"/>
          </a:xfrm>
        </p:spPr>
        <p:txBody>
          <a:bodyPr/>
          <a:lstStyle>
            <a:lvl1pPr marL="0" indent="0" algn="ctr">
              <a:buNone/>
              <a:defRPr sz="2400">
                <a:latin typeface="Agency FB" panose="020B0503020202020204" pitchFamily="34" charset="0"/>
                <a:ea typeface="Adobe Heiti Std R" panose="020B0400000000000000" pitchFamily="34" charset="-128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97A3D-1EBC-4C20-A6D0-B4AB835648C5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20" name="Rectangle 19"/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432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oconk.heck.in/files/caramemperbaikilamputl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165" y="496389"/>
            <a:ext cx="1456955" cy="1572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6571" y="496389"/>
            <a:ext cx="6970341" cy="6022268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  <a:lvl2pPr marL="685766" indent="-228589">
              <a:buFont typeface="Wingdings" panose="05000000000000000000" pitchFamily="2" charset="2"/>
              <a:buChar char="q"/>
              <a:defRPr/>
            </a:lvl2pPr>
            <a:lvl3pPr marL="1142942" indent="-228589">
              <a:buFont typeface="Wingdings" panose="05000000000000000000" pitchFamily="2" charset="2"/>
              <a:buChar char="q"/>
              <a:defRPr/>
            </a:lvl3pPr>
            <a:lvl4pPr marL="1600120" indent="-228589">
              <a:buFont typeface="Wingdings" panose="05000000000000000000" pitchFamily="2" charset="2"/>
              <a:buChar char="q"/>
              <a:defRPr/>
            </a:lvl4pPr>
            <a:lvl5pPr marL="2057298" indent="-228589">
              <a:buFont typeface="Wingdings" panose="05000000000000000000" pitchFamily="2" charset="2"/>
              <a:buChar char="q"/>
              <a:defRPr/>
            </a:lvl5pPr>
          </a:lstStyle>
          <a:p>
            <a:pPr lvl="0"/>
            <a:r>
              <a:rPr lang="en-US" dirty="0" err="1"/>
              <a:t>Tulisan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B640A9-E75A-4093-9667-ABD2E89C2AD7}"/>
              </a:ext>
            </a:extLst>
          </p:cNvPr>
          <p:cNvGrpSpPr/>
          <p:nvPr userDrawn="1"/>
        </p:nvGrpSpPr>
        <p:grpSpPr>
          <a:xfrm>
            <a:off x="7418768" y="6522818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62ED595-A960-4EC6-A66D-72370EA79B32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C5A0C2-4FFC-43FE-AF3C-49817869F3D9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454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767F55E-A8D4-4080-A68C-7A89EBC25F20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172E93-39AD-4D63-9BA1-B8B65F6D6F1E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B00AE5-724C-4F13-BE78-A3FF537246D8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5263" y="116932"/>
            <a:ext cx="8778231" cy="1233036"/>
          </a:xfrm>
        </p:spPr>
        <p:txBody>
          <a:bodyPr/>
          <a:lstStyle>
            <a:lvl1pPr>
              <a:defRPr baseline="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Road Map </a:t>
            </a:r>
            <a:r>
              <a:rPr lang="en-US" dirty="0" err="1"/>
              <a:t>Presentasi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5269" y="1668282"/>
            <a:ext cx="8778231" cy="4854536"/>
          </a:xfrm>
        </p:spPr>
        <p:txBody>
          <a:bodyPr>
            <a:normAutofit/>
          </a:bodyPr>
          <a:lstStyle>
            <a:lvl1pPr marL="404793" indent="-404793">
              <a:buFont typeface="+mj-lt"/>
              <a:buAutoNum type="romanUcPeriod"/>
              <a:defRPr sz="3200" baseline="0"/>
            </a:lvl1pPr>
            <a:lvl2pPr marL="914354" indent="-457178">
              <a:buFont typeface="+mj-lt"/>
              <a:buAutoNum type="arabicPeriod"/>
              <a:defRPr sz="2800"/>
            </a:lvl2pPr>
            <a:lvl3pPr marL="1371532" indent="-457178">
              <a:buFont typeface="+mj-lt"/>
              <a:buAutoNum type="alphaLcPeriod"/>
              <a:defRPr sz="2400"/>
            </a:lvl3pPr>
            <a:lvl4pPr marL="1714414" indent="-342882">
              <a:buFont typeface="+mj-lt"/>
              <a:buAutoNum type="arabicParenR"/>
              <a:defRPr sz="2000"/>
            </a:lvl4pPr>
            <a:lvl5pPr marL="2171592" indent="-342882">
              <a:buFont typeface="+mj-lt"/>
              <a:buAutoNum type="alphaLcParenR"/>
              <a:defRPr sz="2000"/>
            </a:lvl5pPr>
          </a:lstStyle>
          <a:p>
            <a:pPr lvl="0"/>
            <a:r>
              <a:rPr lang="en-US" dirty="0"/>
              <a:t>Bab </a:t>
            </a:r>
          </a:p>
          <a:p>
            <a:pPr lvl="1"/>
            <a:r>
              <a:rPr lang="en-US" dirty="0"/>
              <a:t>Sub Bab</a:t>
            </a:r>
          </a:p>
          <a:p>
            <a:pPr lvl="2"/>
            <a:r>
              <a:rPr lang="en-US" dirty="0"/>
              <a:t>Sub Bab Level 2</a:t>
            </a:r>
          </a:p>
          <a:p>
            <a:pPr lvl="3"/>
            <a:r>
              <a:rPr lang="en-US" dirty="0"/>
              <a:t>Sub Bab Level 3</a:t>
            </a:r>
          </a:p>
          <a:p>
            <a:pPr lvl="4"/>
            <a:r>
              <a:rPr lang="en-US" dirty="0"/>
              <a:t>Sub Bab level 4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" y="1391516"/>
            <a:ext cx="8953493" cy="24550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30910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31851" y="1120463"/>
            <a:ext cx="7410449" cy="2308538"/>
          </a:xfrm>
        </p:spPr>
        <p:txBody>
          <a:bodyPr anchor="b">
            <a:normAutofit/>
          </a:bodyPr>
          <a:lstStyle>
            <a:lvl1pPr>
              <a:defRPr sz="5000">
                <a:latin typeface="Agency FB" panose="020B0503020202020204" pitchFamily="34" charset="0"/>
              </a:defRPr>
            </a:lvl1pPr>
          </a:lstStyle>
          <a:p>
            <a:r>
              <a:rPr lang="en-US" dirty="0"/>
              <a:t>Bab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1851" y="3541690"/>
            <a:ext cx="7410449" cy="2547973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  <a:latin typeface="Agency FB" panose="020B0503020202020204" pitchFamily="34" charset="0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9DAB42-6B87-4E41-8A58-64139319C82D}"/>
              </a:ext>
            </a:extLst>
          </p:cNvPr>
          <p:cNvGrpSpPr/>
          <p:nvPr userDrawn="1"/>
        </p:nvGrpSpPr>
        <p:grpSpPr>
          <a:xfrm>
            <a:off x="7418768" y="6522814"/>
            <a:ext cx="1725232" cy="335186"/>
            <a:chOff x="7418768" y="6522818"/>
            <a:chExt cx="1725232" cy="3351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F7F0A-8D0E-4B48-9292-DB29D3890617}"/>
                </a:ext>
              </a:extLst>
            </p:cNvPr>
            <p:cNvSpPr/>
            <p:nvPr userDrawn="1"/>
          </p:nvSpPr>
          <p:spPr>
            <a:xfrm>
              <a:off x="7418768" y="6541203"/>
              <a:ext cx="1331366" cy="2984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tlCol="0" anchor="ctr"/>
            <a:lstStyle/>
            <a:p>
              <a:pPr marL="0" marR="0" indent="0" algn="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i="0" dirty="0" err="1">
                  <a:solidFill>
                    <a:srgbClr val="0070C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teguh</a:t>
              </a:r>
              <a:r>
                <a:rPr lang="id-ID" sz="1200" b="1" i="0" dirty="0">
                  <a:solidFill>
                    <a:srgbClr val="FF000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pribadi</a:t>
              </a:r>
              <a:r>
                <a:rPr lang="id-ID" sz="1200" b="1" i="0" dirty="0">
                  <a:solidFill>
                    <a:srgbClr val="00206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.com</a:t>
              </a:r>
              <a:endParaRPr lang="en-US" sz="1200" b="1" i="0" dirty="0">
                <a:solidFill>
                  <a:srgbClr val="00206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E488A89-9A6A-43B3-8B27-1C5F834123EA}"/>
                </a:ext>
              </a:extLst>
            </p:cNvPr>
            <p:cNvSpPr/>
            <p:nvPr userDrawn="1"/>
          </p:nvSpPr>
          <p:spPr>
            <a:xfrm>
              <a:off x="8667768" y="6522818"/>
              <a:ext cx="476232" cy="3351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indent="0" algn="l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id-ID" sz="1600" b="1" i="0" dirty="0">
                  <a:solidFill>
                    <a:srgbClr val="0070C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T</a:t>
              </a:r>
              <a:r>
                <a:rPr lang="id-ID" sz="1600" b="1" i="0" dirty="0">
                  <a:solidFill>
                    <a:srgbClr val="FF0000"/>
                  </a:solidFill>
                  <a:latin typeface="Rockwell" panose="02060603020205020403" pitchFamily="18" charset="0"/>
                  <a:cs typeface="Segoe UI Semilight" panose="020B0402040204020203" pitchFamily="34" charset="0"/>
                </a:rPr>
                <a:t>P</a:t>
              </a:r>
              <a:endParaRPr lang="en-US" sz="1600" b="1" i="0" dirty="0">
                <a:solidFill>
                  <a:srgbClr val="FF0000"/>
                </a:solidFill>
                <a:latin typeface="Rockwell" panose="02060603020205020403" pitchFamily="18" charset="0"/>
                <a:cs typeface="Segoe UI Semilight" panose="020B04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31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3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2017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CABF6-CC33-4333-ADC2-3645AF387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60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ibbad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628650" y="4450177"/>
            <a:ext cx="7886700" cy="16557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200" dirty="0" err="1"/>
              <a:t>Teguh</a:t>
            </a:r>
            <a:r>
              <a:rPr lang="en-US" sz="3200" dirty="0"/>
              <a:t> </a:t>
            </a:r>
            <a:r>
              <a:rPr lang="en-US" sz="3200" dirty="0" err="1"/>
              <a:t>Pribadi</a:t>
            </a:r>
            <a:endParaRPr lang="en-US" sz="3200" dirty="0"/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ID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https://github.com/pribbadi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|| 082 337 475 885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8900" y="1596571"/>
            <a:ext cx="8966200" cy="18623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PEMROGRAMAN BERORIENTASI OBJEK</a:t>
            </a:r>
            <a:r>
              <a:rPr lang="en-US" sz="43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PBO-TI20192020-3-4</a:t>
            </a:r>
            <a:br>
              <a:rPr lang="en-US" sz="5900" dirty="0">
                <a:solidFill>
                  <a:prstClr val="black"/>
                </a:solidFill>
              </a:rPr>
            </a:br>
            <a:r>
              <a:rPr lang="id-ID" sz="4000" dirty="0">
                <a:solidFill>
                  <a:srgbClr val="0070C0"/>
                </a:solidFill>
              </a:rPr>
              <a:t>0</a:t>
            </a:r>
            <a:r>
              <a:rPr lang="en-US" sz="4000" dirty="0">
                <a:solidFill>
                  <a:srgbClr val="0070C0"/>
                </a:solidFill>
              </a:rPr>
              <a:t>4</a:t>
            </a:r>
            <a:r>
              <a:rPr lang="id-ID" sz="4000" dirty="0">
                <a:solidFill>
                  <a:srgbClr val="0070C0"/>
                </a:solidFill>
              </a:rPr>
              <a:t>. </a:t>
            </a:r>
            <a:r>
              <a:rPr lang="en-US" sz="4000" dirty="0">
                <a:solidFill>
                  <a:srgbClr val="0070C0"/>
                </a:solidFill>
              </a:rPr>
              <a:t>Encapsulation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053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C52-E239-439B-9BB1-F6A55BC6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UML class diagram </a:t>
            </a:r>
            <a:r>
              <a:rPr lang="en-US" dirty="0">
                <a:sym typeface="Wingdings" panose="05000000000000000000" pitchFamily="2" charset="2"/>
              </a:rPr>
              <a:t> code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AF80-A676-4F52-AE87-1CC349889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/>
              <a:t>UML (Class Diagram)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UML (Class Diagram) </a:t>
            </a:r>
            <a:r>
              <a:rPr lang="en-US" dirty="0">
                <a:sym typeface="Wingdings" panose="05000000000000000000" pitchFamily="2" charset="2"/>
              </a:rPr>
              <a:t> Coding java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535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AC13-F2A3-48DB-979A-58E37A05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UML (Class Diagram)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724A1-CE89-4020-92DE-B09797B7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Kepanjangan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Unifield</a:t>
            </a:r>
            <a:r>
              <a:rPr lang="en-US" dirty="0"/>
              <a:t> Modelling Language.</a:t>
            </a:r>
          </a:p>
          <a:p>
            <a:r>
              <a:rPr lang="en-US" dirty="0"/>
              <a:t>Proses yang </a:t>
            </a:r>
            <a:r>
              <a:rPr lang="en-US" dirty="0" err="1"/>
              <a:t>ada</a:t>
            </a:r>
            <a:r>
              <a:rPr lang="en-US" dirty="0"/>
              <a:t> pada UML (</a:t>
            </a:r>
            <a:r>
              <a:rPr lang="en-US" dirty="0" err="1"/>
              <a:t>kendall</a:t>
            </a:r>
            <a:r>
              <a:rPr lang="en-US" dirty="0"/>
              <a:t>, 2011):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Use Case Diagram : describing how the system is used. </a:t>
            </a:r>
            <a:r>
              <a:rPr lang="en-US" dirty="0">
                <a:solidFill>
                  <a:srgbClr val="0070C0"/>
                </a:solidFill>
              </a:rPr>
              <a:t>Analysts start with a use case diagram</a:t>
            </a:r>
            <a:endParaRPr lang="en-US" dirty="0"/>
          </a:p>
          <a:p>
            <a:pPr marL="914377" lvl="1" indent="-457200">
              <a:buFont typeface="+mj-lt"/>
              <a:buAutoNum type="arabicPeriod"/>
            </a:pPr>
            <a:r>
              <a:rPr lang="en-ID" dirty="0"/>
              <a:t>Activity Diagram : </a:t>
            </a:r>
            <a:r>
              <a:rPr lang="en-US" dirty="0"/>
              <a:t>illustrating the overall flow of activities. </a:t>
            </a:r>
            <a:r>
              <a:rPr lang="en-US" dirty="0">
                <a:solidFill>
                  <a:srgbClr val="0070C0"/>
                </a:solidFill>
              </a:rPr>
              <a:t>Each use case may create one activity diagram.</a:t>
            </a:r>
            <a:endParaRPr lang="en-ID" dirty="0"/>
          </a:p>
          <a:p>
            <a:pPr marL="914377" lvl="1" indent="-457200">
              <a:buFont typeface="+mj-lt"/>
              <a:buAutoNum type="arabicPeriod"/>
            </a:pPr>
            <a:r>
              <a:rPr lang="en-ID" dirty="0"/>
              <a:t>Sequence Diagram : </a:t>
            </a:r>
            <a:r>
              <a:rPr lang="en-US" dirty="0"/>
              <a:t>showing the sequence of activities and class relationships. </a:t>
            </a:r>
            <a:r>
              <a:rPr lang="en-US" dirty="0">
                <a:solidFill>
                  <a:srgbClr val="0070C0"/>
                </a:solidFill>
              </a:rPr>
              <a:t>Each use case may create one or more sequence diagrams</a:t>
            </a:r>
            <a:endParaRPr lang="en-ID" dirty="0"/>
          </a:p>
          <a:p>
            <a:pPr marL="914377" lvl="1" indent="-457200">
              <a:buFont typeface="+mj-lt"/>
              <a:buAutoNum type="arabicPeriod"/>
            </a:pPr>
            <a:r>
              <a:rPr lang="en-ID" b="1" dirty="0"/>
              <a:t>Class Diagram</a:t>
            </a:r>
            <a:r>
              <a:rPr lang="en-ID" dirty="0"/>
              <a:t> : </a:t>
            </a:r>
            <a:r>
              <a:rPr lang="en-US" dirty="0"/>
              <a:t>showing the classes and relationships. </a:t>
            </a:r>
            <a:r>
              <a:rPr lang="en-US" dirty="0">
                <a:solidFill>
                  <a:srgbClr val="0070C0"/>
                </a:solidFill>
              </a:rPr>
              <a:t>Sequence diagrams are used to determine classes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4554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151A-C819-4554-973E-E23389E17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Notasi</a:t>
            </a:r>
            <a:r>
              <a:rPr lang="en-US" dirty="0"/>
              <a:t> UML (class diagram)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F4A7-CEEF-4AD4-A357-E68BAC75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(none) :                                                        </a:t>
            </a:r>
            <a:r>
              <a:rPr lang="en-US" sz="1800" i="1" dirty="0"/>
              <a:t>(</a:t>
            </a:r>
            <a:r>
              <a:rPr lang="en-US" sz="1800" i="1" dirty="0" err="1"/>
              <a:t>kosong</a:t>
            </a:r>
            <a:r>
              <a:rPr lang="en-US" sz="1800" i="1" dirty="0"/>
              <a:t>)</a:t>
            </a:r>
            <a:endParaRPr lang="en-US" i="1" dirty="0"/>
          </a:p>
          <a:p>
            <a:r>
              <a:rPr lang="en-US" dirty="0"/>
              <a:t>Public : +</a:t>
            </a:r>
          </a:p>
          <a:p>
            <a:r>
              <a:rPr lang="en-ID" dirty="0"/>
              <a:t>Private </a:t>
            </a:r>
            <a:r>
              <a:rPr lang="en-US" dirty="0"/>
              <a:t>: -</a:t>
            </a:r>
          </a:p>
          <a:p>
            <a:r>
              <a:rPr lang="en-US" dirty="0"/>
              <a:t>Protected </a:t>
            </a:r>
            <a:r>
              <a:rPr lang="en-ID" dirty="0"/>
              <a:t>: #</a:t>
            </a:r>
          </a:p>
        </p:txBody>
      </p:sp>
      <p:pic>
        <p:nvPicPr>
          <p:cNvPr id="1028" name="Picture 4" descr="Class Diagram Private Member">
            <a:extLst>
              <a:ext uri="{FF2B5EF4-FFF2-40B4-BE49-F238E27FC236}">
                <a16:creationId xmlns:a16="http://schemas.microsoft.com/office/drawing/2014/main" id="{A2B90035-678D-4E0E-9EE3-82C166625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954" y="3664134"/>
            <a:ext cx="4435792" cy="281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bol modifier protected di class diagram">
            <a:extLst>
              <a:ext uri="{FF2B5EF4-FFF2-40B4-BE49-F238E27FC236}">
                <a16:creationId xmlns:a16="http://schemas.microsoft.com/office/drawing/2014/main" id="{CCF19AA5-691B-4E78-9D4E-FF1DE7922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871" y="3664134"/>
            <a:ext cx="2507660" cy="270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332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0786-A0A3-462F-A7EF-5E958F97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</a:t>
            </a:r>
            <a:r>
              <a:rPr lang="en-US" dirty="0" err="1"/>
              <a:t>Analisis</a:t>
            </a:r>
            <a:r>
              <a:rPr lang="en-US" dirty="0"/>
              <a:t> UML(class diagram) : </a:t>
            </a:r>
            <a:r>
              <a:rPr lang="en-US" b="1" dirty="0"/>
              <a:t>bus</a:t>
            </a:r>
            <a:br>
              <a:rPr lang="en-US" b="1" dirty="0"/>
            </a:br>
            <a:r>
              <a:rPr lang="en-US" sz="3200" dirty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tanpa</a:t>
            </a:r>
            <a:r>
              <a:rPr lang="en-US" sz="3200" dirty="0">
                <a:solidFill>
                  <a:srgbClr val="FF0000"/>
                </a:solidFill>
              </a:rPr>
              <a:t> encapsulation</a:t>
            </a:r>
            <a:r>
              <a:rPr lang="en-US" sz="3200" dirty="0"/>
              <a:t>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55CB-AA28-4B5E-8F8B-78A0E20B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3581091"/>
            <a:ext cx="8319406" cy="2937565"/>
          </a:xfrm>
        </p:spPr>
        <p:txBody>
          <a:bodyPr/>
          <a:lstStyle/>
          <a:p>
            <a:r>
              <a:rPr lang="en-US" dirty="0"/>
              <a:t>Class?</a:t>
            </a:r>
          </a:p>
          <a:p>
            <a:r>
              <a:rPr lang="en-US" dirty="0"/>
              <a:t>Property?</a:t>
            </a:r>
          </a:p>
          <a:p>
            <a:r>
              <a:rPr lang="en-US" dirty="0"/>
              <a:t>Method?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FAFD6-EAAD-4864-A16A-87E70BC26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21" y="1361333"/>
            <a:ext cx="2684266" cy="22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7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0786-A0A3-462F-A7EF-5E958F97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UML(class diagram) : </a:t>
            </a:r>
            <a:r>
              <a:rPr lang="en-US" b="1" dirty="0"/>
              <a:t>bus</a:t>
            </a:r>
            <a:br>
              <a:rPr lang="en-US" b="1" dirty="0"/>
            </a:br>
            <a:r>
              <a:rPr lang="en-US" sz="3200" dirty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tanpa</a:t>
            </a:r>
            <a:r>
              <a:rPr lang="en-US" sz="3200" dirty="0">
                <a:solidFill>
                  <a:srgbClr val="FF0000"/>
                </a:solidFill>
              </a:rPr>
              <a:t> encapsulation</a:t>
            </a:r>
            <a:r>
              <a:rPr lang="en-US" sz="3200" dirty="0"/>
              <a:t>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55CB-AA28-4B5E-8F8B-78A0E20B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A8C02-73EB-4082-B60C-E9E811D4D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6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97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0786-A0A3-462F-A7EF-5E958F97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UML(class diagram) : </a:t>
            </a:r>
            <a:r>
              <a:rPr lang="en-US" b="1" dirty="0"/>
              <a:t>bus2</a:t>
            </a:r>
            <a:br>
              <a:rPr lang="en-US" b="1" dirty="0"/>
            </a:br>
            <a:r>
              <a:rPr lang="en-US" sz="3200" dirty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dengan</a:t>
            </a:r>
            <a:r>
              <a:rPr lang="en-US" sz="3200" dirty="0">
                <a:solidFill>
                  <a:srgbClr val="FF0000"/>
                </a:solidFill>
              </a:rPr>
              <a:t> encapsulation</a:t>
            </a:r>
            <a:r>
              <a:rPr lang="en-US" sz="3200" dirty="0"/>
              <a:t>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55CB-AA28-4B5E-8F8B-78A0E20B1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3581091"/>
            <a:ext cx="8319406" cy="2937565"/>
          </a:xfrm>
        </p:spPr>
        <p:txBody>
          <a:bodyPr/>
          <a:lstStyle/>
          <a:p>
            <a:r>
              <a:rPr lang="en-US" dirty="0"/>
              <a:t>Class?</a:t>
            </a:r>
          </a:p>
          <a:p>
            <a:r>
              <a:rPr lang="en-US" dirty="0"/>
              <a:t>Property?</a:t>
            </a:r>
          </a:p>
          <a:p>
            <a:r>
              <a:rPr lang="en-US" dirty="0"/>
              <a:t>Method?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DC6DD-4B15-4CA0-B607-A81B454AA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545" y="1298148"/>
            <a:ext cx="2370909" cy="228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65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70786-A0A3-462F-A7EF-5E958F97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UML(class diagram) : </a:t>
            </a:r>
            <a:r>
              <a:rPr lang="en-US" b="1" dirty="0"/>
              <a:t>bus2</a:t>
            </a:r>
            <a:br>
              <a:rPr lang="en-US" b="1" dirty="0"/>
            </a:br>
            <a:r>
              <a:rPr lang="en-US" sz="3200" dirty="0"/>
              <a:t>(</a:t>
            </a:r>
            <a:r>
              <a:rPr lang="en-US" sz="3200" dirty="0" err="1">
                <a:solidFill>
                  <a:srgbClr val="FF0000"/>
                </a:solidFill>
              </a:rPr>
              <a:t>dengan</a:t>
            </a:r>
            <a:r>
              <a:rPr lang="en-US" sz="3200" dirty="0">
                <a:solidFill>
                  <a:srgbClr val="FF0000"/>
                </a:solidFill>
              </a:rPr>
              <a:t> encapsulation</a:t>
            </a:r>
            <a:r>
              <a:rPr lang="en-US" sz="3200" dirty="0"/>
              <a:t>)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55CB-AA28-4B5E-8F8B-78A0E20B1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DD886-AA04-4D8C-83C8-13D4243C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200"/>
            <a:ext cx="9144000" cy="478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33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26E-D5C9-4554-BACA-D77933D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Analisis</a:t>
            </a:r>
            <a:r>
              <a:rPr lang="en-US" sz="4000" dirty="0"/>
              <a:t> UML(class diagram) : </a:t>
            </a:r>
            <a:r>
              <a:rPr lang="en-US" sz="4000" dirty="0" err="1"/>
              <a:t>Siswa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8F4A-CB51-4997-8633-E75B5B48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3165821"/>
            <a:ext cx="8319406" cy="3352836"/>
          </a:xfrm>
        </p:spPr>
        <p:txBody>
          <a:bodyPr/>
          <a:lstStyle/>
          <a:p>
            <a:r>
              <a:rPr lang="en-US" dirty="0"/>
              <a:t>Class : </a:t>
            </a:r>
            <a:r>
              <a:rPr lang="en-US" dirty="0" err="1"/>
              <a:t>Siswa</a:t>
            </a:r>
            <a:endParaRPr lang="en-US" dirty="0"/>
          </a:p>
          <a:p>
            <a:r>
              <a:rPr lang="en-US" dirty="0"/>
              <a:t>Property 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/>
              <a:t>Nis </a:t>
            </a:r>
            <a:r>
              <a:rPr lang="en-US" dirty="0" err="1"/>
              <a:t>tipe</a:t>
            </a:r>
            <a:r>
              <a:rPr lang="en-US" dirty="0"/>
              <a:t> data integer</a:t>
            </a:r>
          </a:p>
          <a:p>
            <a:r>
              <a:rPr lang="en-US" dirty="0"/>
              <a:t>Method :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getNis</a:t>
            </a:r>
            <a:r>
              <a:rPr lang="en-US" dirty="0"/>
              <a:t> : public,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method int (return value).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setNis</a:t>
            </a:r>
            <a:r>
              <a:rPr lang="en-US" dirty="0"/>
              <a:t> : public, parameter 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integer.</a:t>
            </a:r>
          </a:p>
          <a:p>
            <a:pPr marL="914377" lvl="1" indent="-457200">
              <a:buFont typeface="+mj-lt"/>
              <a:buAutoNum type="arabicPeriod"/>
            </a:pPr>
            <a:r>
              <a:rPr lang="en-US" dirty="0" err="1"/>
              <a:t>Siswa</a:t>
            </a:r>
            <a:r>
              <a:rPr lang="en-US" dirty="0"/>
              <a:t> : public, parameter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integer.</a:t>
            </a:r>
          </a:p>
          <a:p>
            <a:pPr marL="914377" lvl="1" indent="-457200">
              <a:buFont typeface="+mj-lt"/>
              <a:buAutoNum type="arabicPeriod"/>
            </a:pPr>
            <a:endParaRPr lang="en-US" dirty="0"/>
          </a:p>
          <a:p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CD92A-3A9F-4A91-8E09-E84826F16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589" y="1165551"/>
            <a:ext cx="2664822" cy="200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26E-D5C9-4554-BACA-D77933D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UML(class diagram) : </a:t>
            </a:r>
            <a:r>
              <a:rPr lang="en-US" dirty="0" err="1"/>
              <a:t>Siswa</a:t>
            </a:r>
            <a:endParaRPr lang="en-ID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23B3D-7576-4FBB-9719-AB8F0DD4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80D6E1-E7E2-438A-B4A3-45BFD8FAC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8982"/>
            <a:ext cx="9144000" cy="47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44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A26E-D5C9-4554-BACA-D77933DFB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r>
              <a:rPr lang="en-US" dirty="0"/>
              <a:t> UML(class diagram) : Tabungan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8F4A-CB51-4997-8633-E75B5B48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4781550"/>
            <a:ext cx="8319406" cy="1737107"/>
          </a:xfrm>
        </p:spPr>
        <p:txBody>
          <a:bodyPr/>
          <a:lstStyle/>
          <a:p>
            <a:r>
              <a:rPr lang="en-US" dirty="0"/>
              <a:t>ANALISA?</a:t>
            </a:r>
          </a:p>
          <a:p>
            <a:r>
              <a:rPr lang="en-US" dirty="0"/>
              <a:t>CODE?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6F315F-BF0D-4A23-AD43-7357F5B5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799" y="1175391"/>
            <a:ext cx="3394664" cy="333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2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b="1" dirty="0"/>
              <a:t>0</a:t>
            </a:r>
            <a:r>
              <a:rPr lang="en-US" b="1" dirty="0"/>
              <a:t>4</a:t>
            </a:r>
            <a:r>
              <a:rPr lang="id-ID" b="1" dirty="0"/>
              <a:t>. </a:t>
            </a:r>
            <a:r>
              <a:rPr lang="en-US" b="1" dirty="0"/>
              <a:t>Encapsulation</a:t>
            </a:r>
            <a:endParaRPr lang="en-US" b="1" dirty="0">
              <a:latin typeface="Agency FB" panose="020B0503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3550" indent="-463550">
              <a:buFont typeface="+mj-lt"/>
              <a:buAutoNum type="arabicParenR"/>
            </a:pPr>
            <a:r>
              <a:rPr lang="en-US" dirty="0" err="1">
                <a:latin typeface="Agency FB" panose="020B0503020202020204" pitchFamily="34" charset="0"/>
              </a:rPr>
              <a:t>Konsep</a:t>
            </a:r>
            <a:r>
              <a:rPr lang="en-US" dirty="0">
                <a:latin typeface="Agency FB" panose="020B0503020202020204" pitchFamily="34" charset="0"/>
              </a:rPr>
              <a:t> Encapsulation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Access Modifier</a:t>
            </a:r>
          </a:p>
          <a:p>
            <a:pPr marL="463550" indent="-463550">
              <a:buFont typeface="+mj-lt"/>
              <a:buAutoNum type="arabicParenR"/>
            </a:pPr>
            <a:r>
              <a:rPr lang="en-US" dirty="0">
                <a:latin typeface="Agency FB" panose="020B0503020202020204" pitchFamily="34" charset="0"/>
              </a:rPr>
              <a:t>UML class diagram </a:t>
            </a:r>
            <a:r>
              <a:rPr lang="en-US" dirty="0">
                <a:latin typeface="Agency FB" panose="020B0503020202020204" pitchFamily="34" charset="0"/>
                <a:sym typeface="Wingdings" panose="05000000000000000000" pitchFamily="2" charset="2"/>
              </a:rPr>
              <a:t></a:t>
            </a:r>
            <a:r>
              <a:rPr lang="en-US" dirty="0">
                <a:latin typeface="Agency FB" panose="020B0503020202020204" pitchFamily="34" charset="0"/>
              </a:rPr>
              <a:t> code</a:t>
            </a:r>
          </a:p>
          <a:p>
            <a:pPr marL="463550" indent="-463550">
              <a:buFont typeface="+mj-lt"/>
              <a:buAutoNum type="arabicParenR"/>
            </a:pPr>
            <a:endParaRPr lang="en-US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1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51E7-25DD-49A3-8990-1E20BC56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Tabungan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171BF-3628-4F14-81C8-701E086F3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A52E2-41DF-4B59-B31B-E7536C33F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9501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62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FCDE8-65EE-44C9-942C-BE0953019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Konsep</a:t>
            </a:r>
            <a:r>
              <a:rPr lang="en-US" dirty="0"/>
              <a:t> Encapsulation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F1BD5-4669-42E3-8EA6-C694A28A1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dasar</a:t>
            </a:r>
            <a:r>
              <a:rPr lang="en-ID" dirty="0"/>
              <a:t> OOP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dan method </a:t>
            </a:r>
            <a:r>
              <a:rPr lang="en-ID" dirty="0" err="1"/>
              <a:t>digabungkan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(Class).  Dan </a:t>
            </a:r>
            <a:r>
              <a:rPr lang="en-ID" dirty="0" err="1"/>
              <a:t>atribut</a:t>
            </a:r>
            <a:r>
              <a:rPr lang="en-ID" dirty="0"/>
              <a:t> dan method yang </a:t>
            </a:r>
            <a:r>
              <a:rPr lang="en-ID" dirty="0" err="1"/>
              <a:t>dimiliki</a:t>
            </a:r>
            <a:r>
              <a:rPr lang="en-ID" dirty="0"/>
              <a:t> oleh </a:t>
            </a:r>
            <a:r>
              <a:rPr lang="en-ID" dirty="0" err="1"/>
              <a:t>suatu</a:t>
            </a:r>
            <a:r>
              <a:rPr lang="en-ID" dirty="0"/>
              <a:t> Class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dibatasi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hak</a:t>
            </a:r>
            <a:r>
              <a:rPr lang="en-ID" dirty="0">
                <a:solidFill>
                  <a:srgbClr val="FF0000"/>
                </a:solidFill>
              </a:rPr>
              <a:t> </a:t>
            </a:r>
            <a:r>
              <a:rPr lang="en-ID" dirty="0" err="1">
                <a:solidFill>
                  <a:srgbClr val="FF0000"/>
                </a:solidFill>
              </a:rPr>
              <a:t>aksesnya</a:t>
            </a:r>
            <a:r>
              <a:rPr lang="en-ID" dirty="0"/>
              <a:t>. </a:t>
            </a:r>
            <a:r>
              <a:rPr lang="en-ID" dirty="0" err="1"/>
              <a:t>Konsep</a:t>
            </a:r>
            <a:r>
              <a:rPr lang="en-ID" dirty="0"/>
              <a:t> </a:t>
            </a:r>
            <a:r>
              <a:rPr lang="en-ID" dirty="0" err="1"/>
              <a:t>pembahatasan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yang juga </a:t>
            </a:r>
            <a:r>
              <a:rPr lang="en-ID" dirty="0" err="1"/>
              <a:t>disebut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Information Hiding</a:t>
            </a:r>
            <a:r>
              <a:rPr lang="en-ID" dirty="0"/>
              <a:t>.</a:t>
            </a:r>
          </a:p>
          <a:p>
            <a:r>
              <a:rPr lang="en-ID" dirty="0" err="1"/>
              <a:t>Pembatasan</a:t>
            </a:r>
            <a:r>
              <a:rPr lang="en-ID" dirty="0"/>
              <a:t> </a:t>
            </a:r>
            <a:r>
              <a:rPr lang="en-ID" dirty="0" err="1"/>
              <a:t>hak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bias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>
                <a:solidFill>
                  <a:srgbClr val="FF0000"/>
                </a:solidFill>
              </a:rPr>
              <a:t>Access Modifier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383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8C52-E239-439B-9BB1-F6A55BC6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Modifier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2AF80-A676-4F52-AE87-1CC349889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eriod"/>
            </a:pPr>
            <a:r>
              <a:rPr lang="en-US" dirty="0" err="1"/>
              <a:t>Konsep</a:t>
            </a:r>
            <a:r>
              <a:rPr lang="en-US" dirty="0"/>
              <a:t> modifier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Default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Public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Private 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/>
              <a:t>Protected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420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B101-842A-4557-BB9F-0FBAA521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</a:t>
            </a:r>
            <a:r>
              <a:rPr lang="en-US" dirty="0" err="1"/>
              <a:t>Konsep</a:t>
            </a:r>
            <a:r>
              <a:rPr lang="en-US" dirty="0"/>
              <a:t> modifier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C6128-46BA-41F8-9A9B-5C221E09E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1579366"/>
            <a:ext cx="8537120" cy="485967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Pembatasan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akses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kepada</a:t>
            </a:r>
            <a:r>
              <a:rPr lang="en-US" dirty="0">
                <a:solidFill>
                  <a:srgbClr val="0070C0"/>
                </a:solidFill>
              </a:rPr>
              <a:t> class, </a:t>
            </a:r>
            <a:r>
              <a:rPr lang="en-US" i="1" dirty="0">
                <a:solidFill>
                  <a:srgbClr val="0070C0"/>
                </a:solidFill>
              </a:rPr>
              <a:t>property</a:t>
            </a:r>
            <a:r>
              <a:rPr lang="en-US" dirty="0">
                <a:solidFill>
                  <a:srgbClr val="0070C0"/>
                </a:solidFill>
              </a:rPr>
              <a:t> dan </a:t>
            </a:r>
            <a:r>
              <a:rPr lang="en-US" i="1" dirty="0">
                <a:solidFill>
                  <a:srgbClr val="0070C0"/>
                </a:solidFill>
              </a:rPr>
              <a:t>method</a:t>
            </a:r>
            <a:r>
              <a:rPr lang="en-US" dirty="0"/>
              <a:t>.</a:t>
            </a:r>
            <a:endParaRPr lang="id-ID" dirty="0"/>
          </a:p>
          <a:p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E1EF3-8521-408C-9DCA-3A8C3F57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84" y="2183346"/>
            <a:ext cx="7678380" cy="36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24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Default / </a:t>
            </a:r>
            <a:r>
              <a:rPr lang="en-US" dirty="0" err="1"/>
              <a:t>nomodifier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oleh </a:t>
            </a:r>
            <a:r>
              <a:rPr lang="en-US" sz="2400" dirty="0">
                <a:solidFill>
                  <a:srgbClr val="FF0000"/>
                </a:solidFill>
              </a:rPr>
              <a:t>package </a:t>
            </a:r>
            <a:r>
              <a:rPr lang="en-US" sz="2400" dirty="0" err="1">
                <a:solidFill>
                  <a:srgbClr val="FF0000"/>
                </a:solidFill>
              </a:rPr>
              <a:t>sendiri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dan </a:t>
            </a:r>
            <a:r>
              <a:rPr lang="en-US" sz="2400" dirty="0">
                <a:solidFill>
                  <a:srgbClr val="FF0000"/>
                </a:solidFill>
              </a:rPr>
              <a:t>class </a:t>
            </a:r>
            <a:r>
              <a:rPr lang="en-US" sz="2400" dirty="0" err="1">
                <a:solidFill>
                  <a:srgbClr val="FF0000"/>
                </a:solidFill>
              </a:rPr>
              <a:t>sendiri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F2F1BF-9A60-48A3-B361-01AD21C59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278"/>
            <a:ext cx="9144000" cy="469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c. Public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dari</a:t>
            </a:r>
            <a:r>
              <a:rPr lang="en-US" sz="2400" dirty="0">
                <a:solidFill>
                  <a:srgbClr val="FF0000"/>
                </a:solidFill>
              </a:rPr>
              <a:t> mana </a:t>
            </a:r>
            <a:r>
              <a:rPr lang="en-US" sz="2400" dirty="0" err="1">
                <a:solidFill>
                  <a:srgbClr val="FF0000"/>
                </a:solidFill>
              </a:rPr>
              <a:t>saja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0459D-39E5-4D6D-B386-711AEF3D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942"/>
            <a:ext cx="9144000" cy="467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2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d. Private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Hanya</a:t>
            </a:r>
            <a:r>
              <a:rPr lang="en-US" sz="2400" dirty="0"/>
              <a:t> </a:t>
            </a:r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kelasnya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sendiri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4C461-BCA6-42C7-AA0C-2C17C209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1450"/>
            <a:ext cx="9144000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e. Protected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1417-A142-4A74-940F-F071D0BB1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1" y="999162"/>
            <a:ext cx="8319406" cy="4859675"/>
          </a:xfrm>
        </p:spPr>
        <p:txBody>
          <a:bodyPr>
            <a:normAutofit/>
          </a:bodyPr>
          <a:lstStyle/>
          <a:p>
            <a:r>
              <a:rPr lang="en-US" sz="2400" dirty="0" err="1"/>
              <a:t>Bisa</a:t>
            </a:r>
            <a:r>
              <a:rPr lang="en-US" sz="2400" dirty="0"/>
              <a:t> </a:t>
            </a:r>
            <a:r>
              <a:rPr lang="en-US" sz="2400" dirty="0" err="1"/>
              <a:t>diakses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satu</a:t>
            </a:r>
            <a:r>
              <a:rPr lang="en-US" sz="2400" dirty="0">
                <a:solidFill>
                  <a:srgbClr val="FF0000"/>
                </a:solidFill>
              </a:rPr>
              <a:t> package, </a:t>
            </a:r>
            <a:r>
              <a:rPr lang="en-US" sz="2400" dirty="0" err="1">
                <a:solidFill>
                  <a:srgbClr val="FF0000"/>
                </a:solidFill>
              </a:rPr>
              <a:t>satu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kelas</a:t>
            </a:r>
            <a:r>
              <a:rPr lang="en-US" sz="2400" dirty="0">
                <a:solidFill>
                  <a:srgbClr val="FF0000"/>
                </a:solidFill>
              </a:rPr>
              <a:t>, dan </a:t>
            </a:r>
            <a:r>
              <a:rPr lang="en-US" sz="2400" dirty="0" err="1">
                <a:solidFill>
                  <a:srgbClr val="FF0000"/>
                </a:solidFill>
              </a:rPr>
              <a:t>kelas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turunan</a:t>
            </a:r>
            <a:r>
              <a:rPr lang="en-US" sz="2400" dirty="0"/>
              <a:t>.</a:t>
            </a:r>
            <a:endParaRPr lang="en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F96A8-49EE-459B-A762-40D7CAB0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9462"/>
            <a:ext cx="9144000" cy="473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6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4665</TotalTime>
  <Words>380</Words>
  <Application>Microsoft Office PowerPoint</Application>
  <PresentationFormat>On-screen Show (4:3)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Agency FB</vt:lpstr>
      <vt:lpstr>Arial</vt:lpstr>
      <vt:lpstr>Calibri</vt:lpstr>
      <vt:lpstr>Calibri Light</vt:lpstr>
      <vt:lpstr>Rockwell</vt:lpstr>
      <vt:lpstr>Segoe UI Semilight</vt:lpstr>
      <vt:lpstr>Wingdings</vt:lpstr>
      <vt:lpstr>Office Theme</vt:lpstr>
      <vt:lpstr>1_Office Theme</vt:lpstr>
      <vt:lpstr>PEMROGRAMAN BERORIENTASI OBJEK PBO-TI20192020-3-4 04. Encapsulation</vt:lpstr>
      <vt:lpstr>04. Encapsulation</vt:lpstr>
      <vt:lpstr>a. Konsep Encapsulation</vt:lpstr>
      <vt:lpstr>2) Modifier</vt:lpstr>
      <vt:lpstr>a. Konsep modifier</vt:lpstr>
      <vt:lpstr>b. Default / nomodifier </vt:lpstr>
      <vt:lpstr>c. Public </vt:lpstr>
      <vt:lpstr>d. Private </vt:lpstr>
      <vt:lpstr>e. Protected </vt:lpstr>
      <vt:lpstr>3) UML class diagram  code</vt:lpstr>
      <vt:lpstr>a. UML (Class Diagram)</vt:lpstr>
      <vt:lpstr>Notasi UML (class diagram)</vt:lpstr>
      <vt:lpstr>b. Analisis UML(class diagram) : bus (tanpa encapsulation)</vt:lpstr>
      <vt:lpstr>Analisis UML(class diagram) : bus (tanpa encapsulation)</vt:lpstr>
      <vt:lpstr>Analisis UML(class diagram) : bus2 (dengan encapsulation)</vt:lpstr>
      <vt:lpstr>Analisis UML(class diagram) : bus2 (dengan encapsulation)</vt:lpstr>
      <vt:lpstr>Analisis UML(class diagram) : Siswa</vt:lpstr>
      <vt:lpstr>Code UML(class diagram) : Siswa</vt:lpstr>
      <vt:lpstr>Latihan UML(class diagram) : Tabungan</vt:lpstr>
      <vt:lpstr>Tabungan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TP</cp:lastModifiedBy>
  <cp:revision>3515</cp:revision>
  <dcterms:created xsi:type="dcterms:W3CDTF">2016-09-02T03:38:50Z</dcterms:created>
  <dcterms:modified xsi:type="dcterms:W3CDTF">2019-09-17T17:15:54Z</dcterms:modified>
</cp:coreProperties>
</file>