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518" r:id="rId3"/>
    <p:sldId id="519" r:id="rId4"/>
    <p:sldId id="527" r:id="rId5"/>
    <p:sldId id="531" r:id="rId6"/>
    <p:sldId id="532" r:id="rId7"/>
    <p:sldId id="526" r:id="rId8"/>
    <p:sldId id="528" r:id="rId9"/>
    <p:sldId id="529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521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54" r:id="rId33"/>
    <p:sldId id="522" r:id="rId34"/>
    <p:sldId id="555" r:id="rId35"/>
    <p:sldId id="556" r:id="rId36"/>
    <p:sldId id="557" r:id="rId37"/>
    <p:sldId id="523" r:id="rId38"/>
    <p:sldId id="558" r:id="rId39"/>
    <p:sldId id="559" r:id="rId40"/>
    <p:sldId id="561" r:id="rId41"/>
    <p:sldId id="565" r:id="rId42"/>
    <p:sldId id="524" r:id="rId43"/>
    <p:sldId id="563" r:id="rId44"/>
    <p:sldId id="562" r:id="rId45"/>
    <p:sldId id="564" r:id="rId46"/>
    <p:sldId id="566" r:id="rId47"/>
    <p:sldId id="525" r:id="rId48"/>
    <p:sldId id="456" r:id="rId49"/>
    <p:sldId id="567" r:id="rId50"/>
    <p:sldId id="568" r:id="rId51"/>
    <p:sldId id="437" r:id="rId52"/>
    <p:sldId id="570" r:id="rId53"/>
    <p:sldId id="439" r:id="rId54"/>
    <p:sldId id="569" r:id="rId55"/>
    <p:sldId id="443" r:id="rId56"/>
    <p:sldId id="57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09" autoAdjust="0"/>
  </p:normalViewPr>
  <p:slideViewPr>
    <p:cSldViewPr snapToGrid="0">
      <p:cViewPr varScale="1">
        <p:scale>
          <a:sx n="73" d="100"/>
          <a:sy n="73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14/09/2019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42CDD21-A513-4FF6-8803-41F8B448A217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BB891E-B95A-43E0-B973-93FCF8FD7987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8A3A16-78B2-4272-BEFB-350AF437052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1F77C78-7A0E-4AA6-A73F-1898DE99FD79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63327-70D0-4F97-AF27-40933833CA57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75E02D-2B74-4905-8D09-D0BCC2DD47FD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5AA22A-3FCF-407E-892A-43B33A54DAE9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D90CB0-D122-43F7-8355-DBFA4D13F1C9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5B764-D2BA-4FDB-A20A-4772DD915D3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1D15D9B-B045-4D21-BE94-375C515938AC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18432F-B4A6-4C7A-BD87-A84952F837BF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1E230E-671F-4CCA-A606-FEAFECF9F6B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394F073-4DF6-456F-A138-8C7F034738F3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10391A-39B2-41A4-A0AF-D66AB5FDBEF1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90D085-8498-472F-81D3-E690619E0A20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ID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https://github.com/pribbadi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|| 082 337 475 885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1596571"/>
            <a:ext cx="8966200" cy="18623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BERORIENTASI OBJEK</a:t>
            </a: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PBO-TI20192020-3-4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4000" dirty="0">
                <a:solidFill>
                  <a:srgbClr val="0070C0"/>
                </a:solidFill>
              </a:rPr>
              <a:t>0</a:t>
            </a:r>
            <a:r>
              <a:rPr lang="en-US" sz="4000" dirty="0">
                <a:solidFill>
                  <a:srgbClr val="0070C0"/>
                </a:solidFill>
              </a:rPr>
              <a:t>2</a:t>
            </a:r>
            <a:r>
              <a:rPr lang="id-ID" sz="4000" dirty="0">
                <a:solidFill>
                  <a:srgbClr val="0070C0"/>
                </a:solidFill>
              </a:rPr>
              <a:t>. </a:t>
            </a:r>
            <a:r>
              <a:rPr lang="en-US" sz="4000" dirty="0" err="1">
                <a:solidFill>
                  <a:srgbClr val="0070C0"/>
                </a:solidFill>
              </a:rPr>
              <a:t>Pengenalan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Pemrograman</a:t>
            </a:r>
            <a:r>
              <a:rPr lang="en-US" sz="4000" dirty="0">
                <a:solidFill>
                  <a:srgbClr val="0070C0"/>
                </a:solidFill>
              </a:rPr>
              <a:t> Java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B39E-3FBE-4964-9A91-B927E97D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1.1 :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09A2-14AC-46B7-BC3E-3B7D3831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: </a:t>
            </a:r>
            <a:r>
              <a:rPr lang="en-US" dirty="0" err="1">
                <a:solidFill>
                  <a:srgbClr val="FF0000"/>
                </a:solidFill>
              </a:rPr>
              <a:t>Pengenalan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tertentu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9A269-BEDF-4C05-BF25-31E202B3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627986"/>
            <a:ext cx="8319406" cy="32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6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B39E-3FBE-4964-9A91-B927E97D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1.2 : </a:t>
            </a: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09A2-14AC-46B7-BC3E-3B7D3831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Inisialisasi</a:t>
            </a:r>
            <a:r>
              <a:rPr lang="en-US" dirty="0"/>
              <a:t> : </a:t>
            </a:r>
            <a:r>
              <a:rPr lang="en-US" dirty="0" err="1">
                <a:solidFill>
                  <a:srgbClr val="FF0000"/>
                </a:solidFill>
              </a:rPr>
              <a:t>pemberian</a:t>
            </a:r>
            <a:r>
              <a:rPr lang="en-US" dirty="0">
                <a:solidFill>
                  <a:srgbClr val="FF0000"/>
                </a:solidFill>
              </a:rPr>
              <a:t> value</a:t>
            </a:r>
            <a:r>
              <a:rPr lang="en-US" dirty="0"/>
              <a:t>/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variabel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7F1AE-395F-4348-B3A7-0B8023CD4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398032"/>
            <a:ext cx="8191496" cy="36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4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B39E-3FBE-4964-9A91-B927E97D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1.3 : </a:t>
            </a:r>
            <a:r>
              <a:rPr lang="en-US" dirty="0" err="1"/>
              <a:t>deklarasi-inisialisasi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09A2-14AC-46B7-BC3E-3B7D3831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Mengenalkan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sekaligus</a:t>
            </a:r>
            <a:r>
              <a:rPr lang="en-US" dirty="0"/>
              <a:t> </a:t>
            </a:r>
            <a:r>
              <a:rPr lang="en-US" dirty="0" err="1"/>
              <a:t>memberinya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F99B9-0E15-4DD3-AC18-A55E29A6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7" y="2206171"/>
            <a:ext cx="7913006" cy="43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9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B39E-3FBE-4964-9A91-B927E97D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1.4 :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09A2-14AC-46B7-BC3E-3B7D3831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31596-D0E7-4828-8120-B5D3DB04E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097868"/>
            <a:ext cx="8319406" cy="54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3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A24B-BC72-47C1-BABD-A08F70F9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1.5 : </a:t>
            </a:r>
            <a:r>
              <a:rPr lang="en-US" dirty="0" err="1"/>
              <a:t>nilaiDefault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0F7C-E7A8-47EC-AFE7-A77F2B7D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286B0-E093-4E98-B354-8FA38BBBC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4000" cy="46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1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3181-3EE7-4ACB-84D0-17DE054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1.6 : </a:t>
            </a:r>
            <a:r>
              <a:rPr lang="en-US" dirty="0" err="1"/>
              <a:t>unicode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E100-9D4E-4CEF-A05C-F51E1608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21E64-9A27-446E-8546-ED54EEEC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43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8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4705-0100-4DEE-9655-CFE13C88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Tabel</a:t>
            </a:r>
            <a:r>
              <a:rPr lang="en-US" dirty="0"/>
              <a:t> Unicode</a:t>
            </a:r>
            <a:br>
              <a:rPr lang="en-US" dirty="0"/>
            </a:br>
            <a:r>
              <a:rPr lang="en-US" dirty="0"/>
              <a:t>Java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E633-FA44-4C8A-9D8C-54730387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8F35AC-47CD-4BE7-AF75-EDCD068C0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6515"/>
            <a:ext cx="5648778" cy="683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18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C502-A806-40CC-BF2E-BB264C41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Operator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7BFBD-3283-47E4-8FFE-8168EF23C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err="1"/>
              <a:t>Aritmatic</a:t>
            </a:r>
            <a:r>
              <a:rPr lang="en-US" dirty="0"/>
              <a:t> (</a:t>
            </a:r>
            <a:r>
              <a:rPr lang="en-US" dirty="0" err="1"/>
              <a:t>Aritmatika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Increment/Decrement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Comparison (</a:t>
            </a:r>
            <a:r>
              <a:rPr lang="en-US" dirty="0" err="1"/>
              <a:t>Pembanding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Assignment (</a:t>
            </a:r>
            <a:r>
              <a:rPr lang="en-US" dirty="0" err="1"/>
              <a:t>Penugasan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Logic (</a:t>
            </a:r>
            <a:r>
              <a:rPr lang="en-US" dirty="0" err="1"/>
              <a:t>Logika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Bitwise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Ternary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091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0730-83DE-4650-A1E9-878B56E1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Arithmatic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7ECD-C151-48CC-99CD-AAC7BC808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96F013-E2E4-4D07-9471-144A65B56574}"/>
              </a:ext>
            </a:extLst>
          </p:cNvPr>
          <p:cNvGraphicFramePr>
            <a:graphicFrameLocks/>
          </p:cNvGraphicFramePr>
          <p:nvPr/>
        </p:nvGraphicFramePr>
        <p:xfrm>
          <a:off x="0" y="1442506"/>
          <a:ext cx="9144000" cy="44815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2764">
                  <a:extLst>
                    <a:ext uri="{9D8B030D-6E8A-4147-A177-3AD203B41FA5}">
                      <a16:colId xmlns:a16="http://schemas.microsoft.com/office/drawing/2014/main" val="2124471152"/>
                    </a:ext>
                  </a:extLst>
                </a:gridCol>
                <a:gridCol w="2115403">
                  <a:extLst>
                    <a:ext uri="{9D8B030D-6E8A-4147-A177-3AD203B41FA5}">
                      <a16:colId xmlns:a16="http://schemas.microsoft.com/office/drawing/2014/main" val="2483233143"/>
                    </a:ext>
                  </a:extLst>
                </a:gridCol>
                <a:gridCol w="3507475">
                  <a:extLst>
                    <a:ext uri="{9D8B030D-6E8A-4147-A177-3AD203B41FA5}">
                      <a16:colId xmlns:a16="http://schemas.microsoft.com/office/drawing/2014/main" val="3329282723"/>
                    </a:ext>
                  </a:extLst>
                </a:gridCol>
                <a:gridCol w="2388358">
                  <a:extLst>
                    <a:ext uri="{9D8B030D-6E8A-4147-A177-3AD203B41FA5}">
                      <a16:colId xmlns:a16="http://schemas.microsoft.com/office/drawing/2014/main" val="2544668024"/>
                    </a:ext>
                  </a:extLst>
                </a:gridCol>
              </a:tblGrid>
              <a:tr h="6174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OPERATOR</a:t>
                      </a:r>
                      <a:endParaRPr lang="en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CONTOH CODE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PEMROSESAN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429616"/>
                  </a:ext>
                </a:extLst>
              </a:tr>
              <a:tr h="6174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+</a:t>
                      </a:r>
                      <a:endParaRPr lang="en-ID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Penjumlahan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Luastotal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=luas1+luas2;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L=10+15=25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2980"/>
                  </a:ext>
                </a:extLst>
              </a:tr>
              <a:tr h="6174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</a:t>
                      </a:r>
                      <a:endParaRPr lang="en-ID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Pengurangan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A – B;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L=10-15=-5 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70314"/>
                  </a:ext>
                </a:extLst>
              </a:tr>
              <a:tr h="6174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*</a:t>
                      </a:r>
                      <a:endParaRPr lang="en-ID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Perkalian</a:t>
                      </a:r>
                      <a:r>
                        <a:rPr lang="en-US" sz="2400" dirty="0"/>
                        <a:t> 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panjang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lebar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L=50*10=500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93890"/>
                  </a:ext>
                </a:extLst>
              </a:tr>
              <a:tr h="6174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/</a:t>
                      </a:r>
                      <a:endParaRPr lang="en-ID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Pembagian</a:t>
                      </a:r>
                      <a:r>
                        <a:rPr lang="en-US" sz="2400" dirty="0"/>
                        <a:t> 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 = A / B;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AB=50/10=5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403036"/>
                  </a:ext>
                </a:extLst>
              </a:tr>
              <a:tr h="106575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%</a:t>
                      </a:r>
                      <a:endParaRPr lang="en-ID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Modulus / </a:t>
                      </a:r>
                      <a:r>
                        <a:rPr lang="en-US" sz="2400" dirty="0" err="1"/>
                        <a:t>hasil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sisa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pembagian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 = A % B;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AB=5%2=1</a:t>
                      </a:r>
                    </a:p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Z=10%4=2</a:t>
                      </a:r>
                    </a:p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B=10%2=0</a:t>
                      </a:r>
                      <a:endParaRPr lang="en-ID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0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26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5374-DF4A-4F0F-BA63-F016DF06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2.1 : </a:t>
            </a:r>
            <a:r>
              <a:rPr lang="en-US" dirty="0" err="1"/>
              <a:t>aritmatika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E54B-AF3C-4EE5-A376-0AD2C376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4D7D4-0577-4D08-9996-C67C1D02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8867603" cy="37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3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0</a:t>
            </a:r>
            <a:r>
              <a:rPr lang="en-US" b="1" dirty="0"/>
              <a:t>2</a:t>
            </a:r>
            <a:r>
              <a:rPr lang="id-ID" b="1" dirty="0"/>
              <a:t>.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r>
              <a:rPr lang="en-US" b="1" dirty="0"/>
              <a:t> Java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Tipe</a:t>
            </a:r>
            <a:r>
              <a:rPr lang="en-US" dirty="0">
                <a:latin typeface="Agency FB" panose="020B0503020202020204" pitchFamily="34" charset="0"/>
              </a:rPr>
              <a:t> Data, </a:t>
            </a:r>
            <a:r>
              <a:rPr lang="en-US" dirty="0" err="1">
                <a:latin typeface="Agency FB" panose="020B0503020202020204" pitchFamily="34" charset="0"/>
              </a:rPr>
              <a:t>Variabel</a:t>
            </a:r>
            <a:endParaRPr lang="en-US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Operator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Logika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Berurutan</a:t>
            </a:r>
            <a:r>
              <a:rPr lang="en-US" dirty="0">
                <a:latin typeface="Agency FB" panose="020B0503020202020204" pitchFamily="34" charset="0"/>
              </a:rPr>
              <a:t> (Sequence)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Logika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Kondisi</a:t>
            </a:r>
            <a:r>
              <a:rPr lang="en-US" dirty="0">
                <a:latin typeface="Agency FB" panose="020B0503020202020204" pitchFamily="34" charset="0"/>
              </a:rPr>
              <a:t>/</a:t>
            </a:r>
            <a:r>
              <a:rPr lang="en-US" dirty="0" err="1">
                <a:latin typeface="Agency FB" panose="020B0503020202020204" pitchFamily="34" charset="0"/>
              </a:rPr>
              <a:t>Percabangan</a:t>
            </a:r>
            <a:r>
              <a:rPr lang="en-US" dirty="0">
                <a:latin typeface="Agency FB" panose="020B0503020202020204" pitchFamily="34" charset="0"/>
              </a:rPr>
              <a:t> (Condition)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Logika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Perulangan</a:t>
            </a:r>
            <a:r>
              <a:rPr lang="en-US" dirty="0">
                <a:latin typeface="Agency FB" panose="020B0503020202020204" pitchFamily="34" charset="0"/>
              </a:rPr>
              <a:t> (Looping)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69781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7513-9728-42AF-8C54-AF7B8DFD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Increment/Decrement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2B94-D1F9-4E07-B7E4-B92D3517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7E559A-C611-4095-A8E0-8B3DCC329872}"/>
              </a:ext>
            </a:extLst>
          </p:cNvPr>
          <p:cNvGraphicFramePr>
            <a:graphicFrameLocks/>
          </p:cNvGraphicFramePr>
          <p:nvPr/>
        </p:nvGraphicFramePr>
        <p:xfrm>
          <a:off x="0" y="1658982"/>
          <a:ext cx="9144000" cy="3139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2764">
                  <a:extLst>
                    <a:ext uri="{9D8B030D-6E8A-4147-A177-3AD203B41FA5}">
                      <a16:colId xmlns:a16="http://schemas.microsoft.com/office/drawing/2014/main" val="2124471152"/>
                    </a:ext>
                  </a:extLst>
                </a:gridCol>
                <a:gridCol w="2634018">
                  <a:extLst>
                    <a:ext uri="{9D8B030D-6E8A-4147-A177-3AD203B41FA5}">
                      <a16:colId xmlns:a16="http://schemas.microsoft.com/office/drawing/2014/main" val="2483233143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3329282723"/>
                    </a:ext>
                  </a:extLst>
                </a:gridCol>
                <a:gridCol w="3794078">
                  <a:extLst>
                    <a:ext uri="{9D8B030D-6E8A-4147-A177-3AD203B41FA5}">
                      <a16:colId xmlns:a16="http://schemas.microsoft.com/office/drawing/2014/main" val="2544668024"/>
                    </a:ext>
                  </a:extLst>
                </a:gridCol>
              </a:tblGrid>
              <a:tr h="743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OPERATOR</a:t>
                      </a:r>
                      <a:endParaRPr lang="en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CONTOH CODE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PEMROSESAN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429616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Increment / </a:t>
                      </a:r>
                      <a:r>
                        <a:rPr lang="en-US" sz="2000" dirty="0" err="1"/>
                        <a:t>bertambah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A=++B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A=10, B=20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X=++B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X=10+1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2980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Decrement / </a:t>
                      </a:r>
                      <a:r>
                        <a:rPr lang="en-US" sz="2000" dirty="0" err="1"/>
                        <a:t>berkurang</a:t>
                      </a:r>
                      <a:r>
                        <a:rPr lang="en-US" sz="2000" dirty="0"/>
                        <a:t> 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A=--B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Y=--B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Y=--20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Y=19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83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56F7-7302-4592-90FF-2A86C889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2.2 : Increment Decrement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56DE-13DC-4001-932E-426CAB304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14502-DCFF-4DB9-A423-973C81AE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422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4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7739-BC19-440D-8510-CD80264E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Comparison / </a:t>
            </a:r>
            <a:r>
              <a:rPr lang="en-US" dirty="0" err="1"/>
              <a:t>Pembanding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E333D-B2BE-4E3C-86B4-349404AF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A4D973C-6CF4-4073-B313-DE1A7199E8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41661"/>
              </p:ext>
            </p:extLst>
          </p:nvPr>
        </p:nvGraphicFramePr>
        <p:xfrm>
          <a:off x="0" y="1442506"/>
          <a:ext cx="9144000" cy="39132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2764">
                  <a:extLst>
                    <a:ext uri="{9D8B030D-6E8A-4147-A177-3AD203B41FA5}">
                      <a16:colId xmlns:a16="http://schemas.microsoft.com/office/drawing/2014/main" val="2124471152"/>
                    </a:ext>
                  </a:extLst>
                </a:gridCol>
                <a:gridCol w="2634018">
                  <a:extLst>
                    <a:ext uri="{9D8B030D-6E8A-4147-A177-3AD203B41FA5}">
                      <a16:colId xmlns:a16="http://schemas.microsoft.com/office/drawing/2014/main" val="2483233143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3329282723"/>
                    </a:ext>
                  </a:extLst>
                </a:gridCol>
                <a:gridCol w="3794078">
                  <a:extLst>
                    <a:ext uri="{9D8B030D-6E8A-4147-A177-3AD203B41FA5}">
                      <a16:colId xmlns:a16="http://schemas.microsoft.com/office/drawing/2014/main" val="2544668024"/>
                    </a:ext>
                  </a:extLst>
                </a:gridCol>
              </a:tblGrid>
              <a:tr h="743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OPERATOR</a:t>
                      </a:r>
                      <a:endParaRPr lang="en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CONTOH CODE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PEMROSESAN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429616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Sama </a:t>
                      </a:r>
                      <a:r>
                        <a:rPr lang="en-US" sz="2000" dirty="0" err="1"/>
                        <a:t>dengan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== 10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benar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2980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Tidak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sama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!= 10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salah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70314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Lebih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dari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 B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&gt; 5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salah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93890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Lebih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dari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sama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&gt;= B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&gt;= 5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benar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403036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Kurang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dari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&lt; B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&lt; 4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salah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06924"/>
                  </a:ext>
                </a:extLst>
              </a:tr>
              <a:tr h="6331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Kurang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dari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sama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&lt;= B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&lt;= 4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benar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1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17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56F7-7302-4592-90FF-2A86C889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2.3 : Comparison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56DE-13DC-4001-932E-426CAB304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9604E-244A-4149-B42D-A73B57F9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456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94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94A5-E419-43D5-BA9B-0918EADA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Assignment (</a:t>
            </a:r>
            <a:r>
              <a:rPr lang="en-US" dirty="0" err="1"/>
              <a:t>Penugasan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E5AC-65AB-4CCC-92DF-DE3DCAA1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A6E2C1-47D1-47B5-9D6E-B71CBD1169E2}"/>
              </a:ext>
            </a:extLst>
          </p:cNvPr>
          <p:cNvGraphicFramePr>
            <a:graphicFrameLocks/>
          </p:cNvGraphicFramePr>
          <p:nvPr/>
        </p:nvGraphicFramePr>
        <p:xfrm>
          <a:off x="0" y="1658982"/>
          <a:ext cx="9144000" cy="48197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2764">
                  <a:extLst>
                    <a:ext uri="{9D8B030D-6E8A-4147-A177-3AD203B41FA5}">
                      <a16:colId xmlns:a16="http://schemas.microsoft.com/office/drawing/2014/main" val="2124471152"/>
                    </a:ext>
                  </a:extLst>
                </a:gridCol>
                <a:gridCol w="2634018">
                  <a:extLst>
                    <a:ext uri="{9D8B030D-6E8A-4147-A177-3AD203B41FA5}">
                      <a16:colId xmlns:a16="http://schemas.microsoft.com/office/drawing/2014/main" val="2483233143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3329282723"/>
                    </a:ext>
                  </a:extLst>
                </a:gridCol>
                <a:gridCol w="3794078">
                  <a:extLst>
                    <a:ext uri="{9D8B030D-6E8A-4147-A177-3AD203B41FA5}">
                      <a16:colId xmlns:a16="http://schemas.microsoft.com/office/drawing/2014/main" val="2544668024"/>
                    </a:ext>
                  </a:extLst>
                </a:gridCol>
              </a:tblGrid>
              <a:tr h="743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OPERATOR</a:t>
                      </a:r>
                      <a:endParaRPr lang="en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CONTOH CODE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PEMROSESAN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429616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Penjumlahan</a:t>
                      </a:r>
                      <a:r>
                        <a:rPr lang="en-US" sz="2000" dirty="0"/>
                        <a:t> 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A=5, B=3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786695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Pengurangan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tersebut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A-=B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A-=B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A=A-B  A=5-3=2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2980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Penjumlahan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tersebut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A+=B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A+=B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A=A+B  A=5+3=8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9617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Pembagian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tersebut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A/=B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A/=B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A=A/B 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A=5/3=1,6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70314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Perkalian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tersebut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A*=B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A*=B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A=A*B  A=5*3=15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37703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Modulus </a:t>
                      </a:r>
                      <a:r>
                        <a:rPr lang="en-US" sz="2000" dirty="0" err="1"/>
                        <a:t>dengan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tersebut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A%=B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A%=B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A=A%B  A=5%3=2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6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847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A73F-A0F4-4C45-94CB-6CD4135C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2.4 : Assignment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2042-8F04-42FD-91EB-E8437D10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6EA4A-4B7D-4A65-9E8B-34018FA0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975"/>
            <a:ext cx="9144000" cy="479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34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4D38-78F3-4799-91DB-7C2638C4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Logic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7D57-BA7B-4CDF-98A6-1EB1B8ED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1E8C5A-FF2E-48BA-8AC0-456FE50D4594}"/>
              </a:ext>
            </a:extLst>
          </p:cNvPr>
          <p:cNvGraphicFramePr>
            <a:graphicFrameLocks/>
          </p:cNvGraphicFramePr>
          <p:nvPr/>
        </p:nvGraphicFramePr>
        <p:xfrm>
          <a:off x="0" y="1658982"/>
          <a:ext cx="9144000" cy="22634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2764">
                  <a:extLst>
                    <a:ext uri="{9D8B030D-6E8A-4147-A177-3AD203B41FA5}">
                      <a16:colId xmlns:a16="http://schemas.microsoft.com/office/drawing/2014/main" val="2124471152"/>
                    </a:ext>
                  </a:extLst>
                </a:gridCol>
                <a:gridCol w="2634018">
                  <a:extLst>
                    <a:ext uri="{9D8B030D-6E8A-4147-A177-3AD203B41FA5}">
                      <a16:colId xmlns:a16="http://schemas.microsoft.com/office/drawing/2014/main" val="2483233143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3329282723"/>
                    </a:ext>
                  </a:extLst>
                </a:gridCol>
                <a:gridCol w="3794078">
                  <a:extLst>
                    <a:ext uri="{9D8B030D-6E8A-4147-A177-3AD203B41FA5}">
                      <a16:colId xmlns:a16="http://schemas.microsoft.com/office/drawing/2014/main" val="2544668024"/>
                    </a:ext>
                  </a:extLst>
                </a:gridCol>
              </a:tblGrid>
              <a:tr h="743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OPERATOR</a:t>
                      </a:r>
                      <a:endParaRPr lang="en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CONTOH CODE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PEMROSESAN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429616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AND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&amp;&amp; true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benar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2980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lang="en-ID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|| B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|| false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salah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9617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!= 10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salah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7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348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3D66-6238-47B0-A04E-E82C86D7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2.5 : </a:t>
            </a:r>
            <a:r>
              <a:rPr lang="en-US" dirty="0" err="1"/>
              <a:t>Logika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1942-B2BF-44EF-9029-ACB17B0A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BACE8-F473-48B0-AA46-1D7F378A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38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0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06E4-D962-41C7-9FF8-A0DE08A0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 Bitwise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4D87-3F92-46BA-861A-B35B8429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77" lvl="1" indent="0">
              <a:buNone/>
            </a:pPr>
            <a:endParaRPr lang="en-ID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5EE0DB7-1AAB-4293-ABFE-F0911EDE46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901319"/>
              </p:ext>
            </p:extLst>
          </p:nvPr>
        </p:nvGraphicFramePr>
        <p:xfrm>
          <a:off x="476250" y="1658982"/>
          <a:ext cx="8319407" cy="4469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6346">
                  <a:extLst>
                    <a:ext uri="{9D8B030D-6E8A-4147-A177-3AD203B41FA5}">
                      <a16:colId xmlns:a16="http://schemas.microsoft.com/office/drawing/2014/main" val="2124471152"/>
                    </a:ext>
                  </a:extLst>
                </a:gridCol>
                <a:gridCol w="3813061">
                  <a:extLst>
                    <a:ext uri="{9D8B030D-6E8A-4147-A177-3AD203B41FA5}">
                      <a16:colId xmlns:a16="http://schemas.microsoft.com/office/drawing/2014/main" val="2483233143"/>
                    </a:ext>
                  </a:extLst>
                </a:gridCol>
              </a:tblGrid>
              <a:tr h="7432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NAMA</a:t>
                      </a:r>
                      <a:endParaRPr lang="en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SIMBOL di JAVA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429616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ourier New" panose="02070309020205020404" pitchFamily="49" charset="0"/>
                        </a:rPr>
                        <a:t>AND</a:t>
                      </a:r>
                      <a:endParaRPr lang="en-ID" sz="2400" b="1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&amp;</a:t>
                      </a:r>
                      <a:endParaRPr lang="en-ID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2980"/>
                  </a:ext>
                </a:extLst>
              </a:tr>
              <a:tr h="4916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ourier New" panose="02070309020205020404" pitchFamily="49" charset="0"/>
                        </a:rPr>
                        <a:t>OR</a:t>
                      </a:r>
                      <a:endParaRPr lang="en-ID" sz="2400" b="1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|</a:t>
                      </a:r>
                      <a:endParaRPr lang="en-ID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9617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ourier New" panose="02070309020205020404" pitchFamily="49" charset="0"/>
                        </a:rPr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^</a:t>
                      </a:r>
                      <a:endParaRPr lang="en-ID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70314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latin typeface="+mj-lt"/>
                          <a:cs typeface="Courier New" panose="02070309020205020404" pitchFamily="49" charset="0"/>
                        </a:rPr>
                        <a:t>Negasi</a:t>
                      </a:r>
                      <a:r>
                        <a:rPr lang="en-US" sz="2400" b="1" dirty="0">
                          <a:latin typeface="+mj-lt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2400" b="1" dirty="0" err="1">
                          <a:latin typeface="+mj-lt"/>
                          <a:cs typeface="Courier New" panose="02070309020205020404" pitchFamily="49" charset="0"/>
                        </a:rPr>
                        <a:t>kebalikan</a:t>
                      </a:r>
                      <a:endParaRPr lang="en-US" sz="2400" b="1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~</a:t>
                      </a:r>
                      <a:endParaRPr lang="en-ID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283970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ourier New" panose="02070309020205020404" pitchFamily="49" charset="0"/>
                        </a:rPr>
                        <a:t>Left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&lt;&lt;</a:t>
                      </a:r>
                      <a:endParaRPr lang="en-ID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11325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ourier New" panose="02070309020205020404" pitchFamily="49" charset="0"/>
                        </a:rPr>
                        <a:t>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&gt;&gt;</a:t>
                      </a:r>
                      <a:endParaRPr lang="en-ID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21661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ourier New" panose="02070309020205020404" pitchFamily="49" charset="0"/>
                        </a:rPr>
                        <a:t>Left Shift (unsigned)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&lt;&lt;&lt;</a:t>
                      </a:r>
                      <a:endParaRPr lang="en-ID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33600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ourier New" panose="02070309020205020404" pitchFamily="49" charset="0"/>
                        </a:rPr>
                        <a:t>Right Shift (unsigned)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&gt;&gt;&gt;</a:t>
                      </a:r>
                      <a:endParaRPr lang="en-ID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30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75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06E4-D962-41C7-9FF8-A0DE08A0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 Bitwise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4D87-3F92-46BA-861A-B35B8429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berlaku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int, long, short, char, dan byte.</a:t>
            </a:r>
          </a:p>
          <a:p>
            <a:r>
              <a:rPr lang="en-ID" dirty="0"/>
              <a:t>Operator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bit-</a:t>
            </a:r>
            <a:r>
              <a:rPr lang="en-ID" dirty="0" err="1"/>
              <a:t>ke</a:t>
            </a:r>
            <a:r>
              <a:rPr lang="en-ID" dirty="0"/>
              <a:t>-bit.</a:t>
            </a:r>
          </a:p>
          <a:p>
            <a:r>
              <a:rPr lang="en-ID" dirty="0" err="1"/>
              <a:t>Misal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2 </a:t>
            </a:r>
            <a:r>
              <a:rPr lang="en-ID" dirty="0" err="1"/>
              <a:t>variabel</a:t>
            </a:r>
            <a:r>
              <a:rPr lang="en-ID" dirty="0"/>
              <a:t>, a = 60 dan b = 13.</a:t>
            </a:r>
          </a:p>
          <a:p>
            <a:pPr lvl="1"/>
            <a:r>
              <a:rPr lang="en-ID" dirty="0"/>
              <a:t>a = 00111100 dan b = 00001101</a:t>
            </a:r>
          </a:p>
          <a:p>
            <a:pPr lvl="1"/>
            <a:r>
              <a:rPr lang="en-ID" dirty="0" err="1"/>
              <a:t>Operasi</a:t>
            </a:r>
            <a:r>
              <a:rPr lang="en-ID" dirty="0"/>
              <a:t> AND, OR, XOR</a:t>
            </a:r>
          </a:p>
          <a:p>
            <a:pPr marL="457177" lvl="1" indent="0">
              <a:buNone/>
            </a:pPr>
            <a:endParaRPr lang="en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238F9A3-02EB-4570-BBBF-4853A3BAF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42295"/>
              </p:ext>
            </p:extLst>
          </p:nvPr>
        </p:nvGraphicFramePr>
        <p:xfrm>
          <a:off x="0" y="4642758"/>
          <a:ext cx="9144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31656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4236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150708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724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279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805254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74220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51398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5001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a&gt;&gt;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0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b&gt;&gt;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a &amp; b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1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a | b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8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a </a:t>
                      </a:r>
                      <a: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en-US" b="1" dirty="0"/>
                        <a:t> b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1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13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818A-2E73-44F3-AEBF-BC19216E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Tipe</a:t>
            </a:r>
            <a:r>
              <a:rPr lang="en-US" dirty="0"/>
              <a:t> Data, </a:t>
            </a:r>
            <a:r>
              <a:rPr lang="en-US" dirty="0" err="1"/>
              <a:t>Variabels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2F6CE-0218-45E4-8632-142EE8FD1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 err="1"/>
              <a:t>Variabel</a:t>
            </a:r>
            <a:endParaRPr lang="en-ID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Tipe</a:t>
            </a:r>
            <a:r>
              <a:rPr lang="en-US" dirty="0"/>
              <a:t> data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Value </a:t>
            </a:r>
          </a:p>
        </p:txBody>
      </p:sp>
    </p:spTree>
    <p:extLst>
      <p:ext uri="{BB962C8B-B14F-4D97-AF65-F5344CB8AC3E}">
        <p14:creationId xmlns:p14="http://schemas.microsoft.com/office/powerpoint/2010/main" val="870434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D428-315A-4774-8FCC-33EE23F8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2.6 : Bitwise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B6D1-C5C0-4079-B3F5-A357C965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CA5AC-7437-4AFA-8A3D-006D157CB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400"/>
            <a:ext cx="9144000" cy="53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65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B0B2-D313-48DA-A219-89326042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 Ternary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790C-B6D7-46E9-9629-ABE45AEA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F7AD37-7331-45B2-95E0-CD66AD56F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58982"/>
            <a:ext cx="8319407" cy="392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78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7CBB-3183-4ECE-B547-1ADF2A87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2.7 : ternary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1391-03C8-42F9-8813-B12B3A75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9459A-4D2F-4D34-B16B-5B6409FA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4000" cy="408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85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9EE9-A253-41EA-8274-73D326F6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(Sequence)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41572-FDDC-4BED-B059-D4AE16422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SE/SI, Flowchart, Pseudocode Sequence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Code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4094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91A127-70A8-4EF6-9BB8-338AF4823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24410" r="55981" b="37795"/>
          <a:stretch/>
        </p:blipFill>
        <p:spPr bwMode="auto">
          <a:xfrm>
            <a:off x="261256" y="1"/>
            <a:ext cx="6458867" cy="659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8351C4-F8DB-4045-A7F0-6F6081B4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5952931"/>
            <a:ext cx="8534400" cy="565726"/>
          </a:xfrm>
        </p:spPr>
        <p:txBody>
          <a:bodyPr/>
          <a:lstStyle/>
          <a:p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id-ID" dirty="0"/>
              <a:t>s</a:t>
            </a:r>
            <a:r>
              <a:rPr lang="en-US" dirty="0"/>
              <a:t>e</a:t>
            </a:r>
            <a:r>
              <a:rPr lang="id-ID" dirty="0"/>
              <a:t>c</a:t>
            </a:r>
            <a:r>
              <a:rPr lang="en-US" dirty="0"/>
              <a:t>a</a:t>
            </a:r>
            <a:r>
              <a:rPr lang="id-ID" dirty="0"/>
              <a:t>r</a:t>
            </a:r>
            <a:r>
              <a:rPr lang="en-US" dirty="0"/>
              <a:t>a</a:t>
            </a:r>
            <a:r>
              <a:rPr lang="id-ID" dirty="0"/>
              <a:t> </a:t>
            </a:r>
            <a:r>
              <a:rPr lang="en-US" dirty="0" err="1">
                <a:solidFill>
                  <a:srgbClr val="FF0000"/>
                </a:solidFill>
              </a:rPr>
              <a:t>berurutan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09464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6FC8-4721-4645-BACB-73A2ECD9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SE/SI, Flowchart, Pseudocode Sequence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B2830C-3FF6-4039-A766-502B21FBEEBF}"/>
              </a:ext>
            </a:extLst>
          </p:cNvPr>
          <p:cNvSpPr txBox="1">
            <a:spLocks/>
          </p:cNvSpPr>
          <p:nvPr/>
        </p:nvSpPr>
        <p:spPr>
          <a:xfrm>
            <a:off x="309116" y="1198719"/>
            <a:ext cx="4524143" cy="240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/>
              <a:t>SE/SI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/>
              <a:t>Masukan/input </a:t>
            </a:r>
            <a:r>
              <a:rPr lang="en-US" sz="2400" b="1">
                <a:solidFill>
                  <a:srgbClr val="FF0000"/>
                </a:solidFill>
              </a:rPr>
              <a:t>jari2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/>
              <a:t>Hitung rumus, </a:t>
            </a:r>
            <a:r>
              <a:rPr lang="en-US" sz="2400" b="1">
                <a:solidFill>
                  <a:srgbClr val="008000"/>
                </a:solidFill>
              </a:rPr>
              <a:t>luas lingkaran</a:t>
            </a:r>
            <a:r>
              <a:rPr lang="en-US" sz="2400"/>
              <a:t>= </a:t>
            </a:r>
            <a:r>
              <a:rPr lang="en-US" sz="2400" b="1"/>
              <a:t>phi</a:t>
            </a:r>
            <a:r>
              <a:rPr lang="en-US" sz="2400"/>
              <a:t>*</a:t>
            </a:r>
            <a:r>
              <a:rPr lang="en-US" sz="2400" b="1">
                <a:solidFill>
                  <a:srgbClr val="FF0000"/>
                </a:solidFill>
              </a:rPr>
              <a:t>jari2</a:t>
            </a:r>
            <a:r>
              <a:rPr lang="en-US" sz="2400"/>
              <a:t>*</a:t>
            </a:r>
            <a:r>
              <a:rPr lang="en-US" sz="2400" b="1">
                <a:solidFill>
                  <a:srgbClr val="FF0000"/>
                </a:solidFill>
              </a:rPr>
              <a:t>jari2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/>
              <a:t>Output </a:t>
            </a:r>
            <a:r>
              <a:rPr lang="en-US" sz="2400" b="1">
                <a:solidFill>
                  <a:srgbClr val="008000"/>
                </a:solidFill>
              </a:rPr>
              <a:t>luas lingkaran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63F39-614F-4FDC-8F8D-BC83799A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58" y="1658981"/>
            <a:ext cx="4001626" cy="4859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530048-DE33-44EF-A371-27D2EC2C3302}"/>
              </a:ext>
            </a:extLst>
          </p:cNvPr>
          <p:cNvSpPr txBox="1">
            <a:spLocks/>
          </p:cNvSpPr>
          <p:nvPr/>
        </p:nvSpPr>
        <p:spPr>
          <a:xfrm>
            <a:off x="309117" y="3702505"/>
            <a:ext cx="4524142" cy="220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PSEUDOCODE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jari2;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luling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=phi*jari2*jari2;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luling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9BAFE6-659D-4F5E-91DC-4B2E108697A7}"/>
              </a:ext>
            </a:extLst>
          </p:cNvPr>
          <p:cNvSpPr txBox="1">
            <a:spLocks/>
          </p:cNvSpPr>
          <p:nvPr/>
        </p:nvSpPr>
        <p:spPr>
          <a:xfrm>
            <a:off x="4833258" y="1198719"/>
            <a:ext cx="4001626" cy="4560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827115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26B6-0D6E-4B47-BE16-FF906941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Code 3.1 : sequence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13CF-773E-4DFD-89C1-748ED3DC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8420E-759B-4133-996D-D2A8E2AFA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05900" cy="36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36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A56F-09D7-4099-8890-788F8F6C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(Condition)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8B628-5060-4A7B-B06F-696581420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SE/SI, Flowchart, Pseudocode Condition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Code</a:t>
            </a:r>
          </a:p>
          <a:p>
            <a:pPr marL="514350" indent="-514350">
              <a:buFont typeface="+mj-lt"/>
              <a:buAutoNum type="alphaL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54706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8BB325-E421-45BE-BB47-FAD7472FE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9" t="31512" r="12680" b="46072"/>
          <a:stretch/>
        </p:blipFill>
        <p:spPr bwMode="auto">
          <a:xfrm>
            <a:off x="209550" y="0"/>
            <a:ext cx="6027576" cy="550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3BE571-6437-444D-8C1D-0C643F1AD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8799"/>
            <a:ext cx="9144000" cy="100965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penentuan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keputusan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14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33BD-DB1F-4F5A-87B6-5361C156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SE/SI, Flowchart, Pseudocode Condition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EB3FF-278A-491C-9206-7305B3577B54}"/>
              </a:ext>
            </a:extLst>
          </p:cNvPr>
          <p:cNvSpPr txBox="1">
            <a:spLocks/>
          </p:cNvSpPr>
          <p:nvPr/>
        </p:nvSpPr>
        <p:spPr>
          <a:xfrm>
            <a:off x="-1" y="1198719"/>
            <a:ext cx="6317673" cy="291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SE/SI</a:t>
            </a:r>
          </a:p>
          <a:p>
            <a:pPr marL="363538" lvl="1" indent="-349250">
              <a:buFont typeface="+mj-lt"/>
              <a:buAutoNum type="alphaLcPeriod"/>
            </a:pPr>
            <a:r>
              <a:rPr lang="en-US" dirty="0" err="1"/>
              <a:t>Masukan</a:t>
            </a:r>
            <a:r>
              <a:rPr lang="en-US" dirty="0"/>
              <a:t>/input </a:t>
            </a:r>
            <a:r>
              <a:rPr lang="en-US" dirty="0" err="1"/>
              <a:t>usia</a:t>
            </a:r>
            <a:endParaRPr lang="en-US" dirty="0"/>
          </a:p>
          <a:p>
            <a:pPr marL="363538" lvl="1" indent="-349250">
              <a:buFont typeface="+mj-lt"/>
              <a:buAutoNum type="alphaL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pPr marL="623888" lvl="2" indent="-26035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Jika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usia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penonton</a:t>
            </a:r>
            <a:r>
              <a:rPr lang="en-US" b="1" dirty="0">
                <a:solidFill>
                  <a:srgbClr val="FF0000"/>
                </a:solidFill>
              </a:rPr>
              <a:t> &gt;=17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endParaRPr lang="en-US" dirty="0"/>
          </a:p>
          <a:p>
            <a:pPr marL="623888" lvl="2" indent="-26035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Jika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r>
              <a:rPr lang="en-US" dirty="0"/>
              <a:t> </a:t>
            </a:r>
          </a:p>
          <a:p>
            <a:pPr marL="363538" lvl="1" indent="-349250">
              <a:buFont typeface="+mj-lt"/>
              <a:buAutoNum type="alphaLcPeriod"/>
            </a:pPr>
            <a:r>
              <a:rPr lang="en-US" dirty="0"/>
              <a:t>Output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A65E4D-FE93-4BCC-8BD2-899A881174E9}"/>
              </a:ext>
            </a:extLst>
          </p:cNvPr>
          <p:cNvSpPr txBox="1">
            <a:spLocks/>
          </p:cNvSpPr>
          <p:nvPr/>
        </p:nvSpPr>
        <p:spPr>
          <a:xfrm>
            <a:off x="-1" y="4263497"/>
            <a:ext cx="6317673" cy="2477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1" dirty="0"/>
              <a:t>PSEUDOCODE</a:t>
            </a:r>
            <a:endParaRPr lang="en-US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&gt;=17)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print(“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boleh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menonton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bioskop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print(“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tidak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boleh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menonton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bioskop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6FFEB-2370-4CCF-8764-58FC3FC3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21" y="1803422"/>
            <a:ext cx="4823679" cy="396447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4CB1A0-C961-4D2D-8641-BB37F85F53CB}"/>
              </a:ext>
            </a:extLst>
          </p:cNvPr>
          <p:cNvSpPr txBox="1">
            <a:spLocks/>
          </p:cNvSpPr>
          <p:nvPr/>
        </p:nvSpPr>
        <p:spPr>
          <a:xfrm>
            <a:off x="4320321" y="1198719"/>
            <a:ext cx="4823679" cy="4560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75402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ecs7.tokopedia.net/img/cache/300/product-1/2017/1/14/2928953/2928953_07f326be-f3d8-4fe1-8db0-11963c106d99_600_600.jpg">
            <a:extLst>
              <a:ext uri="{FF2B5EF4-FFF2-40B4-BE49-F238E27FC236}">
                <a16:creationId xmlns:a16="http://schemas.microsoft.com/office/drawing/2014/main" id="{2B419987-F43F-46ED-871B-0317D2BA4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1290801" y="2172866"/>
            <a:ext cx="3524250" cy="429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CC9FEB-BBF1-467F-930D-A582E0A74A1A}"/>
              </a:ext>
            </a:extLst>
          </p:cNvPr>
          <p:cNvSpPr txBox="1">
            <a:spLocks/>
          </p:cNvSpPr>
          <p:nvPr/>
        </p:nvSpPr>
        <p:spPr>
          <a:xfrm>
            <a:off x="2329175" y="6289511"/>
            <a:ext cx="1447501" cy="568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B050"/>
                </a:solidFill>
              </a:rPr>
              <a:t>tong</a:t>
            </a:r>
            <a:endParaRPr lang="id-ID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AC5E51-3A3A-4835-BE31-90FA564490B4}"/>
              </a:ext>
            </a:extLst>
          </p:cNvPr>
          <p:cNvSpPr txBox="1">
            <a:spLocks/>
          </p:cNvSpPr>
          <p:nvPr/>
        </p:nvSpPr>
        <p:spPr>
          <a:xfrm>
            <a:off x="4191888" y="1931606"/>
            <a:ext cx="1746952" cy="568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 err="1">
                <a:solidFill>
                  <a:schemeClr val="accent4"/>
                </a:solidFill>
              </a:rPr>
              <a:t>tipe</a:t>
            </a:r>
            <a:r>
              <a:rPr lang="en-US" b="1" u="sng" dirty="0">
                <a:solidFill>
                  <a:schemeClr val="accent4"/>
                </a:solidFill>
              </a:rPr>
              <a:t> data</a:t>
            </a:r>
            <a:endParaRPr lang="id-ID" b="1" u="sng" dirty="0">
              <a:solidFill>
                <a:schemeClr val="accent4"/>
              </a:solidFill>
            </a:endParaRPr>
          </a:p>
        </p:txBody>
      </p:sp>
      <p:sp>
        <p:nvSpPr>
          <p:cNvPr id="7" name="Down Arrow 10">
            <a:extLst>
              <a:ext uri="{FF2B5EF4-FFF2-40B4-BE49-F238E27FC236}">
                <a16:creationId xmlns:a16="http://schemas.microsoft.com/office/drawing/2014/main" id="{B6A5180B-2637-441E-977C-253B7B2B96EA}"/>
              </a:ext>
            </a:extLst>
          </p:cNvPr>
          <p:cNvSpPr/>
          <p:nvPr/>
        </p:nvSpPr>
        <p:spPr>
          <a:xfrm>
            <a:off x="1910786" y="437404"/>
            <a:ext cx="1296872" cy="218113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7030A0"/>
                </a:solidFill>
              </a:rPr>
              <a:t>4</a:t>
            </a:r>
            <a:endParaRPr lang="id-ID" sz="6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D68B80-4F45-4BF5-8D20-EA7D95B68087}"/>
              </a:ext>
            </a:extLst>
          </p:cNvPr>
          <p:cNvSpPr txBox="1">
            <a:spLocks/>
          </p:cNvSpPr>
          <p:nvPr/>
        </p:nvSpPr>
        <p:spPr>
          <a:xfrm>
            <a:off x="5194504" y="365850"/>
            <a:ext cx="1076651" cy="568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solidFill>
                  <a:srgbClr val="7030A0"/>
                </a:solidFill>
              </a:rPr>
              <a:t>value</a:t>
            </a:r>
            <a:endParaRPr lang="id-ID" b="1" u="sng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3F2FF2-2537-479C-A0EA-9CA78A8CF87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8565" y="650095"/>
            <a:ext cx="2365939" cy="78604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A6749-30A3-494C-9D1D-70915FBB51A6}"/>
              </a:ext>
            </a:extLst>
          </p:cNvPr>
          <p:cNvCxnSpPr>
            <a:cxnSpLocks/>
          </p:cNvCxnSpPr>
          <p:nvPr/>
        </p:nvCxnSpPr>
        <p:spPr>
          <a:xfrm flipV="1">
            <a:off x="3753633" y="6062461"/>
            <a:ext cx="1433222" cy="4541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Down Arrow 10">
            <a:extLst>
              <a:ext uri="{FF2B5EF4-FFF2-40B4-BE49-F238E27FC236}">
                <a16:creationId xmlns:a16="http://schemas.microsoft.com/office/drawing/2014/main" id="{0D82DFDD-9193-4812-A1BC-AE077AC966B8}"/>
              </a:ext>
            </a:extLst>
          </p:cNvPr>
          <p:cNvSpPr/>
          <p:nvPr/>
        </p:nvSpPr>
        <p:spPr>
          <a:xfrm>
            <a:off x="3173372" y="437404"/>
            <a:ext cx="1296872" cy="218113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7030A0"/>
                </a:solidFill>
              </a:rPr>
              <a:t>2</a:t>
            </a:r>
            <a:endParaRPr lang="id-ID" sz="6600" b="1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04755F-20D4-4CBE-95B4-AC1B800D3BF0}"/>
              </a:ext>
            </a:extLst>
          </p:cNvPr>
          <p:cNvCxnSpPr>
            <a:cxnSpLocks/>
          </p:cNvCxnSpPr>
          <p:nvPr/>
        </p:nvCxnSpPr>
        <p:spPr>
          <a:xfrm flipV="1">
            <a:off x="4106904" y="948853"/>
            <a:ext cx="1190810" cy="38577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71B98A6-4620-43F8-955B-91EE1F518615}"/>
              </a:ext>
            </a:extLst>
          </p:cNvPr>
          <p:cNvSpPr txBox="1">
            <a:spLocks/>
          </p:cNvSpPr>
          <p:nvPr/>
        </p:nvSpPr>
        <p:spPr>
          <a:xfrm>
            <a:off x="5070507" y="5783905"/>
            <a:ext cx="1639976" cy="568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 err="1">
                <a:solidFill>
                  <a:srgbClr val="00B050"/>
                </a:solidFill>
              </a:rPr>
              <a:t>variabel</a:t>
            </a:r>
            <a:endParaRPr lang="id-ID" sz="2400" b="1" u="sng" dirty="0"/>
          </a:p>
        </p:txBody>
      </p:sp>
    </p:spTree>
    <p:extLst>
      <p:ext uri="{BB962C8B-B14F-4D97-AF65-F5344CB8AC3E}">
        <p14:creationId xmlns:p14="http://schemas.microsoft.com/office/powerpoint/2010/main" val="3547768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2DE2-6519-4F1C-A27D-B737AED6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Code 4.1 : if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1EE8-C370-411B-BA37-C2D7FA12B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382196-87B8-46C9-BF07-3EA6CD86056F}"/>
              </a:ext>
            </a:extLst>
          </p:cNvPr>
          <p:cNvSpPr txBox="1">
            <a:spLocks/>
          </p:cNvSpPr>
          <p:nvPr/>
        </p:nvSpPr>
        <p:spPr>
          <a:xfrm>
            <a:off x="5456712" y="225180"/>
            <a:ext cx="3338945" cy="13255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if (kondisi) {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Statement;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B44F6-C5CD-49D0-8F56-747B4999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45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57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2DE2-6519-4F1C-A27D-B737AED6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Code 4.2 : switch case break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1EE8-C370-411B-BA37-C2D7FA12B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11D53-F4BB-44FC-84A8-B73FA771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80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45F7-136B-4677-98BF-29B17AF7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(Looping)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9F453-B712-4961-A6D0-21FB86BF8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SE/SI, Flowchart, Pseudocode Looping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Code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1713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1E5598-367E-4207-B735-F484A0F6A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10" t="28331" r="13515" b="53956"/>
          <a:stretch/>
        </p:blipFill>
        <p:spPr bwMode="auto">
          <a:xfrm>
            <a:off x="0" y="0"/>
            <a:ext cx="7632786" cy="58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023EE1-62CD-49BD-8B91-3E8B8743B4D1}"/>
              </a:ext>
            </a:extLst>
          </p:cNvPr>
          <p:cNvSpPr txBox="1">
            <a:spLocks/>
          </p:cNvSpPr>
          <p:nvPr/>
        </p:nvSpPr>
        <p:spPr>
          <a:xfrm>
            <a:off x="269966" y="5943600"/>
            <a:ext cx="8638903" cy="575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0" indent="-508000"/>
            <a:r>
              <a:rPr lang="en-US" dirty="0" err="1">
                <a:solidFill>
                  <a:srgbClr val="FF0000"/>
                </a:solidFill>
              </a:rPr>
              <a:t>Pengulangan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instruksi</a:t>
            </a:r>
            <a:r>
              <a:rPr lang="en-US" dirty="0"/>
              <a:t>. Sama </a:t>
            </a:r>
            <a:r>
              <a:rPr lang="en-US" dirty="0" err="1"/>
              <a:t>instruksi</a:t>
            </a:r>
            <a:r>
              <a:rPr lang="en-US" dirty="0"/>
              <a:t>, </a:t>
            </a:r>
            <a:r>
              <a:rPr lang="en-US" dirty="0" err="1"/>
              <a:t>beda</a:t>
            </a:r>
            <a:r>
              <a:rPr lang="en-US" dirty="0"/>
              <a:t> value/</a:t>
            </a:r>
            <a:r>
              <a:rPr lang="en-US" dirty="0" err="1"/>
              <a:t>nilai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7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93A3-EAD4-44D7-8205-FC8BF4EA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a. SE/SI, Flowchart, Pseudocode </a:t>
            </a:r>
            <a:r>
              <a:rPr lang="en-US" sz="3600" b="1" dirty="0"/>
              <a:t>Looping</a:t>
            </a:r>
            <a:endParaRPr lang="en-ID" sz="36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E30946-F617-4812-8B4E-F000B16EDAAF}"/>
              </a:ext>
            </a:extLst>
          </p:cNvPr>
          <p:cNvSpPr txBox="1">
            <a:spLocks/>
          </p:cNvSpPr>
          <p:nvPr/>
        </p:nvSpPr>
        <p:spPr>
          <a:xfrm>
            <a:off x="300450" y="1402035"/>
            <a:ext cx="4441372" cy="3261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SE/SI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2200" dirty="0" err="1"/>
              <a:t>Memasukkan</a:t>
            </a:r>
            <a:r>
              <a:rPr lang="en-US" sz="2200" dirty="0"/>
              <a:t> </a:t>
            </a:r>
            <a:r>
              <a:rPr lang="en-US" sz="2200" dirty="0" err="1"/>
              <a:t>m,n</a:t>
            </a:r>
            <a:endParaRPr lang="en-US" sz="2200" dirty="0"/>
          </a:p>
          <a:p>
            <a:pPr marL="342900" lvl="1" indent="-342900">
              <a:buFont typeface="+mj-lt"/>
              <a:buAutoNum type="alphaLcPeriod"/>
            </a:pPr>
            <a:r>
              <a:rPr lang="en-US" sz="2200" dirty="0" err="1"/>
              <a:t>Jika</a:t>
            </a:r>
            <a:r>
              <a:rPr lang="en-US" sz="2200" dirty="0"/>
              <a:t> n=0, </a:t>
            </a:r>
            <a:r>
              <a:rPr lang="en-US" sz="2200" dirty="0" err="1"/>
              <a:t>maka</a:t>
            </a:r>
            <a:br>
              <a:rPr lang="en-US" sz="2200" dirty="0"/>
            </a:br>
            <a:r>
              <a:rPr lang="en-US" sz="2200" dirty="0"/>
              <a:t>   M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jawabannya</a:t>
            </a:r>
            <a:r>
              <a:rPr lang="en-US" sz="2200" dirty="0"/>
              <a:t>;</a:t>
            </a:r>
            <a:br>
              <a:rPr lang="en-US" sz="2200" dirty="0"/>
            </a:br>
            <a:r>
              <a:rPr lang="en-US" sz="2200" dirty="0"/>
              <a:t>   stop.</a:t>
            </a:r>
            <a:br>
              <a:rPr lang="en-US" sz="2200" dirty="0"/>
            </a:b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n != 0;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 err="1"/>
              <a:t>lanjut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langkah</a:t>
            </a:r>
            <a:r>
              <a:rPr lang="en-US" sz="2200" dirty="0"/>
              <a:t> c.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2200" dirty="0" err="1"/>
              <a:t>Bagilah</a:t>
            </a:r>
            <a:r>
              <a:rPr lang="en-US" sz="2200" dirty="0"/>
              <a:t> m </a:t>
            </a:r>
            <a:r>
              <a:rPr lang="en-US" sz="2200" dirty="0" err="1"/>
              <a:t>dgn</a:t>
            </a:r>
            <a:r>
              <a:rPr lang="en-US" sz="2200" dirty="0"/>
              <a:t> n dan </a:t>
            </a:r>
            <a:r>
              <a:rPr lang="en-US" sz="2200" dirty="0" err="1"/>
              <a:t>misalkan</a:t>
            </a:r>
            <a:r>
              <a:rPr lang="en-US" sz="2200" dirty="0"/>
              <a:t> variable r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sisa</a:t>
            </a:r>
            <a:r>
              <a:rPr lang="en-US" sz="2200" dirty="0"/>
              <a:t> </a:t>
            </a:r>
            <a:r>
              <a:rPr lang="en-US" sz="2200" dirty="0" err="1"/>
              <a:t>baginya</a:t>
            </a:r>
            <a:r>
              <a:rPr lang="en-US" sz="2200" dirty="0"/>
              <a:t>.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2200" dirty="0" err="1"/>
              <a:t>Ganti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m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n dan </a:t>
            </a:r>
            <a:r>
              <a:rPr lang="en-US" sz="2200" dirty="0" err="1"/>
              <a:t>nilai</a:t>
            </a:r>
            <a:r>
              <a:rPr lang="en-US" sz="2200" dirty="0"/>
              <a:t> n </a:t>
            </a:r>
            <a:r>
              <a:rPr lang="en-US" sz="2200" dirty="0">
                <a:sym typeface="Wingdings" panose="05000000000000000000" pitchFamily="2" charset="2"/>
              </a:rPr>
              <a:t> r, </a:t>
            </a:r>
            <a:r>
              <a:rPr lang="en-US" sz="2200" dirty="0" err="1">
                <a:sym typeface="Wingdings" panose="05000000000000000000" pitchFamily="2" charset="2"/>
              </a:rPr>
              <a:t>lalu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ulang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ke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langkah</a:t>
            </a:r>
            <a:r>
              <a:rPr lang="en-US" sz="2200" dirty="0">
                <a:sym typeface="Wingdings" panose="05000000000000000000" pitchFamily="2" charset="2"/>
              </a:rPr>
              <a:t> a.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5A964-B745-42F2-8E73-5002892B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2" y="633149"/>
            <a:ext cx="4095749" cy="599179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A6FE2E-B8CC-4E99-9912-43AA1291A390}"/>
              </a:ext>
            </a:extLst>
          </p:cNvPr>
          <p:cNvSpPr txBox="1">
            <a:spLocks/>
          </p:cNvSpPr>
          <p:nvPr/>
        </p:nvSpPr>
        <p:spPr>
          <a:xfrm>
            <a:off x="271421" y="4493622"/>
            <a:ext cx="4470401" cy="2364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3600" b="1" dirty="0"/>
              <a:t>PSEUDOCODE</a:t>
            </a:r>
            <a:endParaRPr lang="en-US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(n!=0)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m mod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	m 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n 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FPB=m;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25E6EA-4292-4D05-8833-416A525A71DB}"/>
              </a:ext>
            </a:extLst>
          </p:cNvPr>
          <p:cNvSpPr txBox="1">
            <a:spLocks/>
          </p:cNvSpPr>
          <p:nvPr/>
        </p:nvSpPr>
        <p:spPr>
          <a:xfrm>
            <a:off x="5891349" y="176519"/>
            <a:ext cx="3252651" cy="4560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593140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6DFC-E8DF-460C-B3E8-3C296E3A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Code 5.1 : for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2D24-6C97-4AB1-BC2F-92313852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FFAD1-FB25-4A84-926C-974B54A0D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46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95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6DFC-E8DF-460C-B3E8-3C296E3A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Code 5.2 : while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2D24-6C97-4AB1-BC2F-92313852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6A446-52C6-4B44-BA40-048307CB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097"/>
            <a:ext cx="91440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86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69C7-CC4E-4BC9-8851-DF090853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Array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04FF8-15FD-45C0-8287-EF60FF879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K</a:t>
            </a:r>
            <a:r>
              <a:rPr lang="id-ID" dirty="0"/>
              <a:t>onsep</a:t>
            </a:r>
            <a:r>
              <a:rPr lang="en-US" dirty="0"/>
              <a:t> Array</a:t>
            </a:r>
            <a:endParaRPr lang="id-ID" dirty="0"/>
          </a:p>
          <a:p>
            <a:pPr marL="514350" indent="-514350">
              <a:buFont typeface="+mj-lt"/>
              <a:buAutoNum type="alphaLcPeriod"/>
            </a:pPr>
            <a:r>
              <a:rPr lang="id-ID" dirty="0"/>
              <a:t>Macamnya </a:t>
            </a:r>
            <a:r>
              <a:rPr lang="en-US" dirty="0"/>
              <a:t>Array </a:t>
            </a:r>
            <a:r>
              <a:rPr lang="id-ID" dirty="0"/>
              <a:t>Berdasarkan Jumlah Baris Kolom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6374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">
            <a:extLst>
              <a:ext uri="{FF2B5EF4-FFF2-40B4-BE49-F238E27FC236}">
                <a16:creationId xmlns:a16="http://schemas.microsoft.com/office/drawing/2014/main" id="{8981CF19-6A50-435E-9DCD-E2FD5AD15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4736" b="4625"/>
          <a:stretch/>
        </p:blipFill>
        <p:spPr bwMode="auto">
          <a:xfrm>
            <a:off x="2787804" y="3105615"/>
            <a:ext cx="6200863" cy="3512395"/>
          </a:xfrm>
          <a:prstGeom prst="rect">
            <a:avLst/>
          </a:prstGeom>
        </p:spPr>
      </p:pic>
      <p:pic>
        <p:nvPicPr>
          <p:cNvPr id="3" name="Picture 2" descr="https://onlinemebeljepara.co.id/wp-content/uploads/2015/11/Lemari-pakaian-minimalis-rustic-oak-triple-wardrobe.jpg">
            <a:extLst>
              <a:ext uri="{FF2B5EF4-FFF2-40B4-BE49-F238E27FC236}">
                <a16:creationId xmlns:a16="http://schemas.microsoft.com/office/drawing/2014/main" id="{3EB3065A-4D07-4EC0-AC94-505890C4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2" y="0"/>
            <a:ext cx="3794855" cy="3794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2772FE-4E7F-49B4-BC9E-7CD6143A7E61}"/>
              </a:ext>
            </a:extLst>
          </p:cNvPr>
          <p:cNvSpPr/>
          <p:nvPr/>
        </p:nvSpPr>
        <p:spPr>
          <a:xfrm>
            <a:off x="6778812" y="5847648"/>
            <a:ext cx="2014329" cy="5458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92A24-6A9B-479A-8D76-8694EB85BFB8}"/>
              </a:ext>
            </a:extLst>
          </p:cNvPr>
          <p:cNvSpPr/>
          <p:nvPr/>
        </p:nvSpPr>
        <p:spPr>
          <a:xfrm>
            <a:off x="155332" y="3898845"/>
            <a:ext cx="2014329" cy="545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VARIABEL</a:t>
            </a:r>
          </a:p>
        </p:txBody>
      </p:sp>
    </p:spTree>
    <p:extLst>
      <p:ext uri="{BB962C8B-B14F-4D97-AF65-F5344CB8AC3E}">
        <p14:creationId xmlns:p14="http://schemas.microsoft.com/office/powerpoint/2010/main" val="3665992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35F7-DACC-43BF-BBF2-1AE4F298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K</a:t>
            </a:r>
            <a:r>
              <a:rPr lang="id-ID" dirty="0"/>
              <a:t>onsep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ACAD-858A-46F9-BDA4-D687492E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98171"/>
            <a:ext cx="8319406" cy="4820486"/>
          </a:xfrm>
        </p:spPr>
        <p:txBody>
          <a:bodyPr/>
          <a:lstStyle/>
          <a:p>
            <a:r>
              <a:rPr lang="en-US" dirty="0"/>
              <a:t>Array is a </a:t>
            </a:r>
            <a:r>
              <a:rPr lang="en-US" dirty="0">
                <a:solidFill>
                  <a:srgbClr val="FF0000"/>
                </a:solidFill>
              </a:rPr>
              <a:t>Special </a:t>
            </a:r>
            <a:r>
              <a:rPr lang="en-US" dirty="0" err="1">
                <a:solidFill>
                  <a:srgbClr val="FF0000"/>
                </a:solidFill>
              </a:rPr>
              <a:t>Variabel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which can </a:t>
            </a:r>
            <a:r>
              <a:rPr lang="en-US" dirty="0">
                <a:solidFill>
                  <a:srgbClr val="FF0000"/>
                </a:solidFill>
              </a:rPr>
              <a:t>hold more than one value</a:t>
            </a:r>
            <a:r>
              <a:rPr lang="en-US" dirty="0"/>
              <a:t> at a time.</a:t>
            </a:r>
          </a:p>
          <a:p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6F90A4-64F1-40CC-A5D3-6D00BAA2D101}"/>
              </a:ext>
            </a:extLst>
          </p:cNvPr>
          <p:cNvSpPr txBox="1">
            <a:spLocks/>
          </p:cNvSpPr>
          <p:nvPr/>
        </p:nvSpPr>
        <p:spPr>
          <a:xfrm>
            <a:off x="326571" y="3429000"/>
            <a:ext cx="4412854" cy="415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b="1" dirty="0"/>
              <a:t>Pendefinisian </a:t>
            </a:r>
            <a:r>
              <a:rPr lang="id-ID" sz="2400" dirty="0"/>
              <a:t>: </a:t>
            </a:r>
            <a:r>
              <a:rPr lang="id-ID" sz="2400" dirty="0">
                <a:solidFill>
                  <a:srgbClr val="FF0000"/>
                </a:solidFill>
              </a:rPr>
              <a:t>deklarasi</a:t>
            </a:r>
            <a:r>
              <a:rPr lang="id-ID" sz="2400" dirty="0"/>
              <a:t> sebuah array yang selanjutnya </a:t>
            </a:r>
            <a:r>
              <a:rPr lang="id-ID" sz="2400" dirty="0">
                <a:solidFill>
                  <a:srgbClr val="FF0000"/>
                </a:solidFill>
              </a:rPr>
              <a:t>dapat mengisinya</a:t>
            </a:r>
            <a:r>
              <a:rPr lang="id-ID" sz="2400" dirty="0"/>
              <a:t>.</a:t>
            </a:r>
          </a:p>
          <a:p>
            <a:r>
              <a:rPr lang="id-ID" sz="2400" b="1" dirty="0"/>
              <a:t>Pemanggilan</a:t>
            </a:r>
            <a:r>
              <a:rPr lang="id-ID" sz="2400" dirty="0"/>
              <a:t> : </a:t>
            </a:r>
            <a:r>
              <a:rPr lang="id-ID" sz="2400" dirty="0">
                <a:solidFill>
                  <a:srgbClr val="FF0000"/>
                </a:solidFill>
              </a:rPr>
              <a:t>pengaksesan</a:t>
            </a:r>
            <a:r>
              <a:rPr lang="id-ID" sz="2400" dirty="0"/>
              <a:t> atau penggunaan data dalam array.</a:t>
            </a:r>
          </a:p>
        </p:txBody>
      </p:sp>
      <p:pic>
        <p:nvPicPr>
          <p:cNvPr id="5" name="Picture 4" descr="Image result">
            <a:extLst>
              <a:ext uri="{FF2B5EF4-FFF2-40B4-BE49-F238E27FC236}">
                <a16:creationId xmlns:a16="http://schemas.microsoft.com/office/drawing/2014/main" id="{6B77CE57-5E4A-429B-8F86-FA9A00B57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4736" b="4625"/>
          <a:stretch/>
        </p:blipFill>
        <p:spPr bwMode="auto">
          <a:xfrm>
            <a:off x="4829577" y="3429000"/>
            <a:ext cx="3966081" cy="242568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3DE1859-CEDC-425D-8A1A-A7FD330D1FC3}"/>
              </a:ext>
            </a:extLst>
          </p:cNvPr>
          <p:cNvSpPr/>
          <p:nvPr/>
        </p:nvSpPr>
        <p:spPr>
          <a:xfrm>
            <a:off x="5228823" y="3761386"/>
            <a:ext cx="502276" cy="5022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29A31D-B0AD-4298-8993-0CB9381BB5F8}"/>
              </a:ext>
            </a:extLst>
          </p:cNvPr>
          <p:cNvSpPr/>
          <p:nvPr/>
        </p:nvSpPr>
        <p:spPr>
          <a:xfrm>
            <a:off x="6383474" y="4270652"/>
            <a:ext cx="429143" cy="4291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AC019-83A9-4E76-8A54-331167217F49}"/>
              </a:ext>
            </a:extLst>
          </p:cNvPr>
          <p:cNvSpPr/>
          <p:nvPr/>
        </p:nvSpPr>
        <p:spPr>
          <a:xfrm>
            <a:off x="7289442" y="4673150"/>
            <a:ext cx="422704" cy="4227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106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F850-167D-4E0D-B675-682E7EA7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Variabel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9EF3-EA17-4E00-A41F-312E0ABFE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3892549" cy="4859675"/>
          </a:xfrm>
        </p:spPr>
        <p:txBody>
          <a:bodyPr/>
          <a:lstStyle/>
          <a:p>
            <a:r>
              <a:rPr lang="en-US" dirty="0"/>
              <a:t>Nama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Identifier</a:t>
            </a:r>
            <a:r>
              <a:rPr lang="en-US" dirty="0"/>
              <a:t>.</a:t>
            </a:r>
          </a:p>
          <a:p>
            <a:r>
              <a:rPr lang="id-ID" dirty="0"/>
              <a:t>Tempat yang digunakan untuk </a:t>
            </a:r>
            <a:r>
              <a:rPr lang="id-ID" dirty="0">
                <a:solidFill>
                  <a:srgbClr val="FF0000"/>
                </a:solidFill>
              </a:rPr>
              <a:t>menyimpan data</a:t>
            </a:r>
            <a:r>
              <a:rPr lang="id-ID" dirty="0"/>
              <a:t>.</a:t>
            </a:r>
          </a:p>
          <a:p>
            <a:r>
              <a:rPr lang="id-ID" dirty="0"/>
              <a:t>Di matematika sering digambarkan dengan x, y.</a:t>
            </a:r>
          </a:p>
          <a:p>
            <a:endParaRPr lang="id-ID" dirty="0"/>
          </a:p>
          <a:p>
            <a:endParaRPr lang="en-ID" dirty="0"/>
          </a:p>
        </p:txBody>
      </p:sp>
      <p:pic>
        <p:nvPicPr>
          <p:cNvPr id="4" name="Picture 4" descr="https://ecs7.tokopedia.net/img/cache/300/product-1/2017/1/14/2928953/2928953_07f326be-f3d8-4fe1-8db0-11963c106d99_600_600.jpg">
            <a:extLst>
              <a:ext uri="{FF2B5EF4-FFF2-40B4-BE49-F238E27FC236}">
                <a16:creationId xmlns:a16="http://schemas.microsoft.com/office/drawing/2014/main" id="{89D76800-2854-4B34-8F34-2E5E92A20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5271408" y="2016832"/>
            <a:ext cx="3524250" cy="429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870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9F9B-5D27-4D7E-83DC-59A4D6FD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id-ID" dirty="0"/>
              <a:t>Macam </a:t>
            </a:r>
            <a:r>
              <a:rPr lang="en-US" dirty="0"/>
              <a:t>Array </a:t>
            </a:r>
            <a:r>
              <a:rPr lang="id-ID" dirty="0"/>
              <a:t>Berdasar Jumlah Baris Kolom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6979-4587-466D-9084-5782609C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Mendasarkan</a:t>
            </a:r>
            <a:r>
              <a:rPr lang="en-US" dirty="0"/>
              <a:t> </a:t>
            </a:r>
            <a:r>
              <a:rPr lang="en-US" dirty="0" err="1"/>
              <a:t>kategorinya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dimensi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 err="1">
                <a:solidFill>
                  <a:srgbClr val="FF0000"/>
                </a:solidFill>
              </a:rPr>
              <a:t>jumlah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baris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kolomnya</a:t>
            </a:r>
            <a:r>
              <a:rPr lang="en-US" dirty="0"/>
              <a:t>.</a:t>
            </a:r>
          </a:p>
          <a:p>
            <a:r>
              <a:rPr lang="en-US" dirty="0" err="1"/>
              <a:t>Pembagiannya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912812" lvl="1" indent="-457200">
              <a:buFont typeface="+mj-lt"/>
              <a:buAutoNum type="arabicParenR"/>
            </a:pPr>
            <a:r>
              <a:rPr lang="en-US" dirty="0"/>
              <a:t>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satu</a:t>
            </a:r>
            <a:endParaRPr lang="en-US" dirty="0">
              <a:solidFill>
                <a:srgbClr val="FF0000"/>
              </a:solidFill>
            </a:endParaRPr>
          </a:p>
          <a:p>
            <a:pPr marL="912812" lvl="1" indent="-457200">
              <a:buFont typeface="+mj-lt"/>
              <a:buAutoNum type="arabicParenR"/>
            </a:pPr>
            <a:r>
              <a:rPr lang="en-US" dirty="0"/>
              <a:t>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dua</a:t>
            </a:r>
            <a:endParaRPr lang="en-US" dirty="0">
              <a:solidFill>
                <a:srgbClr val="FF0000"/>
              </a:solidFill>
            </a:endParaRPr>
          </a:p>
          <a:p>
            <a:pPr marL="912812" lvl="1" indent="-457200">
              <a:buFont typeface="+mj-lt"/>
              <a:buAutoNum type="arabicParenR"/>
            </a:pPr>
            <a:r>
              <a:rPr lang="en-US" dirty="0"/>
              <a:t>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banyak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202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Array </a:t>
            </a:r>
            <a:r>
              <a:rPr lang="en-US" dirty="0" err="1"/>
              <a:t>Dimesi</a:t>
            </a:r>
            <a:r>
              <a:rPr lang="en-US" dirty="0"/>
              <a:t> Satu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/>
              <a:t> x.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33452" y="3214158"/>
          <a:ext cx="74961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nama_array</a:t>
                      </a:r>
                      <a:endParaRPr lang="en-US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 </a:t>
                      </a:r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Index[…]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58956" y="2192131"/>
          <a:ext cx="5355340" cy="378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879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56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07EE-7C26-4B8B-8938-61E82EBD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6.1 : </a:t>
            </a:r>
            <a:r>
              <a:rPr lang="en-US" dirty="0" err="1"/>
              <a:t>dimensisatu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912FA-62C5-4B02-B074-1671B7CBA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7A8CB-D242-4540-9AC1-D2EDCCA0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371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266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Dua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x dan y. </a:t>
            </a:r>
          </a:p>
          <a:p>
            <a:endParaRPr lang="en-US" dirty="0"/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Struktur</a:t>
            </a:r>
            <a:r>
              <a:rPr lang="en-US" dirty="0"/>
              <a:t> Dasar: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err="1"/>
              <a:t>Pendefinisiannya</a:t>
            </a:r>
            <a:r>
              <a:rPr lang="en-US" sz="2400" dirty="0"/>
              <a:t>:</a:t>
            </a:r>
            <a:r>
              <a:rPr lang="en-US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indexbaris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indexkolom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4967" y="4329216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300" b="0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lang="en-US" sz="13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59053" y="2192131"/>
          <a:ext cx="4281572" cy="7840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7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11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1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1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74035" y="2071883"/>
            <a:ext cx="1168400" cy="1452517"/>
            <a:chOff x="974035" y="2071883"/>
            <a:chExt cx="1168400" cy="145251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82035" y="2071883"/>
              <a:ext cx="3865" cy="1039617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74035" y="3092600"/>
              <a:ext cx="1168400" cy="431800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KOLOM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74035" y="2071883"/>
            <a:ext cx="6816350" cy="431800"/>
            <a:chOff x="821635" y="2116483"/>
            <a:chExt cx="6816350" cy="431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821635" y="2332383"/>
              <a:ext cx="5658678" cy="0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469585" y="2116483"/>
              <a:ext cx="1168400" cy="4318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BARIS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6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9AA6-E76C-46CB-9F74-6240F0F7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6.2 : </a:t>
            </a:r>
            <a:r>
              <a:rPr lang="en-US" dirty="0" err="1"/>
              <a:t>dimensidua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13A7-0067-4614-9256-8D9CEF284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9077C-360F-4733-B74B-4616CA6F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529"/>
            <a:ext cx="9144000" cy="52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40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75861" y="3576632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0" kern="1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1548" y="3894685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0" kern="1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807799"/>
          </a:xfrm>
        </p:spPr>
        <p:txBody>
          <a:bodyPr/>
          <a:lstStyle/>
          <a:p>
            <a:r>
              <a:rPr lang="en-US" dirty="0"/>
              <a:t>3)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Tiga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110342"/>
            <a:ext cx="8319406" cy="5381897"/>
          </a:xfrm>
        </p:spPr>
        <p:txBody>
          <a:bodyPr>
            <a:normAutofit/>
          </a:bodyPr>
          <a:lstStyle/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x, y, </a:t>
            </a:r>
            <a:r>
              <a:rPr lang="en-US" dirty="0" err="1"/>
              <a:t>dan</a:t>
            </a:r>
            <a:r>
              <a:rPr lang="en-US" dirty="0"/>
              <a:t> z.</a:t>
            </a:r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dirty="0" err="1"/>
              <a:t>Struktur</a:t>
            </a:r>
            <a:r>
              <a:rPr lang="en-US" dirty="0"/>
              <a:t> Dasar:</a:t>
            </a:r>
          </a:p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endParaRPr lang="en-US" sz="6600" dirty="0"/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Pendefinisiannya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Namaarray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indexlayer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indexbaris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indexkolom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4159728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300" b="0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lang="en-US" sz="13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9824" y="1607074"/>
          <a:ext cx="3967372" cy="7265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51651" y="1905248"/>
          <a:ext cx="3967372" cy="7265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73355" y="2230374"/>
          <a:ext cx="3967372" cy="7265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934325" y="5440956"/>
            <a:ext cx="962025" cy="34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 err="1">
                <a:solidFill>
                  <a:prstClr val="black"/>
                </a:solidFill>
              </a:rPr>
              <a:t>sumbu</a:t>
            </a:r>
            <a:r>
              <a:rPr lang="en-US" sz="1200" b="1" dirty="0">
                <a:solidFill>
                  <a:prstClr val="black"/>
                </a:solidFill>
              </a:rPr>
              <a:t> z, layer 1</a:t>
            </a:r>
          </a:p>
        </p:txBody>
      </p: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 flipV="1">
            <a:off x="7353300" y="4840881"/>
            <a:ext cx="581025" cy="771661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34325" y="4983620"/>
            <a:ext cx="962025" cy="34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sumbu</a:t>
            </a:r>
            <a:r>
              <a:rPr lang="en-US" sz="1200" b="1" dirty="0">
                <a:solidFill>
                  <a:schemeClr val="tx1"/>
                </a:solidFill>
              </a:rPr>
              <a:t> z, layer 2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7572376" y="4602757"/>
            <a:ext cx="361949" cy="552449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34325" y="4497709"/>
            <a:ext cx="962025" cy="34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sumbu</a:t>
            </a:r>
            <a:r>
              <a:rPr lang="en-US" sz="1200" b="1" dirty="0">
                <a:solidFill>
                  <a:schemeClr val="tx1"/>
                </a:solidFill>
              </a:rPr>
              <a:t> z, layer 3</a:t>
            </a:r>
          </a:p>
        </p:txBody>
      </p:sp>
      <p:cxnSp>
        <p:nvCxnSpPr>
          <p:cNvPr id="18" name="Straight Arrow Connector 17"/>
          <p:cNvCxnSpPr>
            <a:stCxn id="17" idx="0"/>
            <a:endCxn id="11" idx="3"/>
          </p:cNvCxnSpPr>
          <p:nvPr/>
        </p:nvCxnSpPr>
        <p:spPr>
          <a:xfrm flipH="1" flipV="1">
            <a:off x="8091279" y="4132892"/>
            <a:ext cx="324059" cy="364817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4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6263-6BB8-41CB-92CC-5866D55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6.3 : </a:t>
            </a:r>
            <a:r>
              <a:rPr lang="en-US" dirty="0" err="1"/>
              <a:t>dimensibanyak</a:t>
            </a:r>
            <a:br>
              <a:rPr lang="en-US" dirty="0"/>
            </a:b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507F-7D0D-49F3-9ECC-37F005EC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2AD54-508E-4381-B04A-E24509DF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74" y="748616"/>
            <a:ext cx="8138160" cy="61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1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276B-CE64-401F-8546-D82B5205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C8CF-2FAD-4D90-9981-2B1FA27D0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3E08AC-CB36-4045-98DA-C89B9FB5AB40}"/>
              </a:ext>
            </a:extLst>
          </p:cNvPr>
          <p:cNvGraphicFramePr>
            <a:graphicFrameLocks/>
          </p:cNvGraphicFramePr>
          <p:nvPr/>
        </p:nvGraphicFramePr>
        <p:xfrm>
          <a:off x="0" y="1593623"/>
          <a:ext cx="9144001" cy="536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9141">
                  <a:extLst>
                    <a:ext uri="{9D8B030D-6E8A-4147-A177-3AD203B41FA5}">
                      <a16:colId xmlns:a16="http://schemas.microsoft.com/office/drawing/2014/main" val="3103020392"/>
                    </a:ext>
                  </a:extLst>
                </a:gridCol>
                <a:gridCol w="2662430">
                  <a:extLst>
                    <a:ext uri="{9D8B030D-6E8A-4147-A177-3AD203B41FA5}">
                      <a16:colId xmlns:a16="http://schemas.microsoft.com/office/drawing/2014/main" val="393007176"/>
                    </a:ext>
                  </a:extLst>
                </a:gridCol>
                <a:gridCol w="2662430">
                  <a:extLst>
                    <a:ext uri="{9D8B030D-6E8A-4147-A177-3AD203B41FA5}">
                      <a16:colId xmlns:a16="http://schemas.microsoft.com/office/drawing/2014/main" val="290149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ATURAN PENAMAAN VARIABEL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CONTOH </a:t>
                      </a:r>
                    </a:p>
                    <a:p>
                      <a:pPr algn="ctr"/>
                      <a:r>
                        <a:rPr lang="en-US" sz="2400" dirty="0"/>
                        <a:t>BENAR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CONTOH </a:t>
                      </a:r>
                    </a:p>
                    <a:p>
                      <a:pPr algn="ctr"/>
                      <a:r>
                        <a:rPr lang="en-US" sz="2400" dirty="0"/>
                        <a:t>SALAH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0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Diawali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dengan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huruf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atau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karakter</a:t>
                      </a:r>
                      <a:r>
                        <a:rPr lang="en-US" sz="2200" dirty="0"/>
                        <a:t> underscore _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2200" dirty="0" err="1"/>
                        <a:t>anjang</a:t>
                      </a:r>
                      <a:endParaRPr lang="en-US" sz="2200" dirty="0"/>
                    </a:p>
                    <a:p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en-US" sz="2200" dirty="0" err="1"/>
                        <a:t>lbr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Case sensitive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huruf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besar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dianggap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beda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huruf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kecil</a:t>
                      </a:r>
                      <a:r>
                        <a:rPr lang="en-US" sz="2000" dirty="0"/>
                        <a:t>)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panjang</a:t>
                      </a:r>
                      <a:r>
                        <a:rPr lang="en-US" sz="2200" dirty="0"/>
                        <a:t> ≠ </a:t>
                      </a:r>
                      <a:r>
                        <a:rPr lang="en-US" sz="2200" dirty="0" err="1"/>
                        <a:t>panjang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Panjang ≠ </a:t>
                      </a:r>
                      <a:r>
                        <a:rPr lang="en-US" sz="2200" dirty="0" err="1"/>
                        <a:t>panjang</a:t>
                      </a:r>
                      <a:endParaRPr lang="en-ID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03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Tidak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boleh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menggunakan</a:t>
                      </a:r>
                      <a:r>
                        <a:rPr lang="en-US" sz="2200" dirty="0"/>
                        <a:t> keyword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0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Tidak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boleh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ada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spasi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panjanglingkaran</a:t>
                      </a:r>
                      <a:endParaRPr lang="en-US" sz="2200" dirty="0"/>
                    </a:p>
                    <a:p>
                      <a:r>
                        <a:rPr lang="en-US" sz="2200" dirty="0" err="1"/>
                        <a:t>panjang_lingkaran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panjang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lingkaran</a:t>
                      </a:r>
                      <a:endParaRPr lang="en-ID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6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Tidak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boleh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menggunakan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karakter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khusus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sepert</a:t>
                      </a:r>
                      <a:r>
                        <a:rPr lang="en-US" sz="2200" dirty="0"/>
                        <a:t> &lt;, &gt;, *, ?, == </a:t>
                      </a:r>
                      <a:r>
                        <a:rPr lang="en-US" sz="2200" dirty="0" err="1"/>
                        <a:t>dsb</a:t>
                      </a:r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panjang</a:t>
                      </a:r>
                      <a:r>
                        <a:rPr lang="en-US" sz="2200" dirty="0"/>
                        <a:t>?</a:t>
                      </a:r>
                      <a:endParaRPr lang="en-ID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90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78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38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F47D-B6A1-4A0D-836E-0281ED4F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57A2-765E-4C86-B829-19F88E28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solidFill>
                  <a:srgbClr val="FF0000"/>
                </a:solidFill>
              </a:rPr>
              <a:t>Jenis / kelompok data </a:t>
            </a:r>
            <a:r>
              <a:rPr lang="id-ID" dirty="0"/>
              <a:t>yang digunakan untuk mendefinisikan isian dari variabel.</a:t>
            </a:r>
          </a:p>
          <a:p>
            <a:r>
              <a:rPr lang="id-ID" dirty="0"/>
              <a:t>Satu </a:t>
            </a:r>
            <a:r>
              <a:rPr lang="id-ID" dirty="0">
                <a:solidFill>
                  <a:srgbClr val="FF0000"/>
                </a:solidFill>
              </a:rPr>
              <a:t>variabel hanya boleh diisi kelompok data</a:t>
            </a:r>
            <a:r>
              <a:rPr lang="id-ID" dirty="0"/>
              <a:t>.</a:t>
            </a:r>
          </a:p>
          <a:p>
            <a:endParaRPr lang="en-ID" dirty="0"/>
          </a:p>
        </p:txBody>
      </p:sp>
      <p:pic>
        <p:nvPicPr>
          <p:cNvPr id="4" name="Picture 4" descr="https://ecs7.tokopedia.net/img/cache/300/product-1/2017/1/14/2928953/2928953_07f326be-f3d8-4fe1-8db0-11963c106d99_600_600.jpg">
            <a:extLst>
              <a:ext uri="{FF2B5EF4-FFF2-40B4-BE49-F238E27FC236}">
                <a16:creationId xmlns:a16="http://schemas.microsoft.com/office/drawing/2014/main" id="{8EF6FDCF-E3B7-4B67-B730-87CF8FD7D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5708213" y="4831887"/>
            <a:ext cx="1693588" cy="18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8">
            <a:extLst>
              <a:ext uri="{FF2B5EF4-FFF2-40B4-BE49-F238E27FC236}">
                <a16:creationId xmlns:a16="http://schemas.microsoft.com/office/drawing/2014/main" id="{35087564-7A86-4206-A86D-4EE80A75FED3}"/>
              </a:ext>
            </a:extLst>
          </p:cNvPr>
          <p:cNvSpPr/>
          <p:nvPr/>
        </p:nvSpPr>
        <p:spPr>
          <a:xfrm>
            <a:off x="5451478" y="3429000"/>
            <a:ext cx="2154429" cy="143479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karakter</a:t>
            </a:r>
          </a:p>
        </p:txBody>
      </p:sp>
      <p:pic>
        <p:nvPicPr>
          <p:cNvPr id="6" name="Picture 4" descr="https://ecs7.tokopedia.net/img/cache/300/product-1/2017/1/14/2928953/2928953_07f326be-f3d8-4fe1-8db0-11963c106d99_600_600.jpg">
            <a:extLst>
              <a:ext uri="{FF2B5EF4-FFF2-40B4-BE49-F238E27FC236}">
                <a16:creationId xmlns:a16="http://schemas.microsoft.com/office/drawing/2014/main" id="{81346BA3-BF49-436B-8ACA-248364ACF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3553784" y="4831887"/>
            <a:ext cx="1693588" cy="18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BFA720EE-61B0-42D3-9557-2987AB3125B1}"/>
              </a:ext>
            </a:extLst>
          </p:cNvPr>
          <p:cNvSpPr/>
          <p:nvPr/>
        </p:nvSpPr>
        <p:spPr>
          <a:xfrm>
            <a:off x="3391837" y="3429000"/>
            <a:ext cx="2002800" cy="1434799"/>
          </a:xfrm>
          <a:prstGeom prst="downArrow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Angka desimal</a:t>
            </a:r>
          </a:p>
        </p:txBody>
      </p:sp>
      <p:pic>
        <p:nvPicPr>
          <p:cNvPr id="8" name="Picture 4" descr="https://ecs7.tokopedia.net/img/cache/300/product-1/2017/1/14/2928953/2928953_07f326be-f3d8-4fe1-8db0-11963c106d99_600_600.jpg">
            <a:extLst>
              <a:ext uri="{FF2B5EF4-FFF2-40B4-BE49-F238E27FC236}">
                <a16:creationId xmlns:a16="http://schemas.microsoft.com/office/drawing/2014/main" id="{B0316594-0AD6-4B69-AF79-892C0E700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1469791" y="4831887"/>
            <a:ext cx="1693588" cy="18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10">
            <a:extLst>
              <a:ext uri="{FF2B5EF4-FFF2-40B4-BE49-F238E27FC236}">
                <a16:creationId xmlns:a16="http://schemas.microsoft.com/office/drawing/2014/main" id="{DAC41263-CED9-47D1-9695-5882E5E2AC48}"/>
              </a:ext>
            </a:extLst>
          </p:cNvPr>
          <p:cNvSpPr/>
          <p:nvPr/>
        </p:nvSpPr>
        <p:spPr>
          <a:xfrm>
            <a:off x="1307844" y="3429000"/>
            <a:ext cx="2002800" cy="1434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Angka bulat</a:t>
            </a:r>
          </a:p>
        </p:txBody>
      </p:sp>
    </p:spTree>
    <p:extLst>
      <p:ext uri="{BB962C8B-B14F-4D97-AF65-F5344CB8AC3E}">
        <p14:creationId xmlns:p14="http://schemas.microsoft.com/office/powerpoint/2010/main" val="258172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BBB8-790E-4132-8A5B-F1B2FFC9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ED25-E8C7-47D8-A932-864355079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69C82-5A4D-49D6-AC95-2E4D976E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1"/>
            <a:ext cx="9127929" cy="40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2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3209-69B5-404B-B065-7EC5E504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Value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0764-5C3E-4588-B3DE-EC26F3CC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3334922" cy="4859675"/>
          </a:xfrm>
        </p:spPr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variable.</a:t>
            </a:r>
            <a:endParaRPr lang="en-ID" dirty="0"/>
          </a:p>
          <a:p>
            <a:endParaRPr lang="en-ID" dirty="0"/>
          </a:p>
        </p:txBody>
      </p:sp>
      <p:pic>
        <p:nvPicPr>
          <p:cNvPr id="4" name="Picture 4" descr="https://ecs7.tokopedia.net/img/cache/300/product-1/2017/1/14/2928953/2928953_07f326be-f3d8-4fe1-8db0-11963c106d99_600_600.jpg">
            <a:extLst>
              <a:ext uri="{FF2B5EF4-FFF2-40B4-BE49-F238E27FC236}">
                <a16:creationId xmlns:a16="http://schemas.microsoft.com/office/drawing/2014/main" id="{A07E6863-3DA0-4921-AAB4-88F278729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4285397" y="3773032"/>
            <a:ext cx="1997844" cy="24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8">
            <a:extLst>
              <a:ext uri="{FF2B5EF4-FFF2-40B4-BE49-F238E27FC236}">
                <a16:creationId xmlns:a16="http://schemas.microsoft.com/office/drawing/2014/main" id="{B1522F38-CDB7-4C1E-AC93-D6A5CEDB060F}"/>
              </a:ext>
            </a:extLst>
          </p:cNvPr>
          <p:cNvSpPr/>
          <p:nvPr/>
        </p:nvSpPr>
        <p:spPr>
          <a:xfrm>
            <a:off x="4285396" y="1863698"/>
            <a:ext cx="1997843" cy="1909334"/>
          </a:xfrm>
          <a:prstGeom prst="downArrow">
            <a:avLst>
              <a:gd name="adj1" fmla="val 64946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gency FB" panose="020B0503020202020204" pitchFamily="34" charset="0"/>
              </a:rPr>
              <a:t>10</a:t>
            </a:r>
            <a:endParaRPr lang="id-ID" sz="4400" b="1" dirty="0">
              <a:latin typeface="Agency FB" panose="020B0503020202020204" pitchFamily="34" charset="0"/>
            </a:endParaRPr>
          </a:p>
        </p:txBody>
      </p:sp>
      <p:pic>
        <p:nvPicPr>
          <p:cNvPr id="6" name="Picture 4" descr="https://ecs7.tokopedia.net/img/cache/300/product-1/2017/1/14/2928953/2928953_07f326be-f3d8-4fe1-8db0-11963c106d99_600_600.jpg">
            <a:extLst>
              <a:ext uri="{FF2B5EF4-FFF2-40B4-BE49-F238E27FC236}">
                <a16:creationId xmlns:a16="http://schemas.microsoft.com/office/drawing/2014/main" id="{DE54C4C3-CCB8-47B7-9CC8-133523B5C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6757462" y="3773032"/>
            <a:ext cx="1997844" cy="24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10">
            <a:extLst>
              <a:ext uri="{FF2B5EF4-FFF2-40B4-BE49-F238E27FC236}">
                <a16:creationId xmlns:a16="http://schemas.microsoft.com/office/drawing/2014/main" id="{EABC3B67-503C-4475-96F8-F3D71502F3DC}"/>
              </a:ext>
            </a:extLst>
          </p:cNvPr>
          <p:cNvSpPr/>
          <p:nvPr/>
        </p:nvSpPr>
        <p:spPr>
          <a:xfrm>
            <a:off x="6833661" y="1863698"/>
            <a:ext cx="1997843" cy="1909334"/>
          </a:xfrm>
          <a:prstGeom prst="downArrow">
            <a:avLst>
              <a:gd name="adj1" fmla="val 68681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gency FB" panose="020B0503020202020204" pitchFamily="34" charset="0"/>
              </a:rPr>
              <a:t>TP</a:t>
            </a:r>
            <a:endParaRPr lang="id-ID" sz="2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6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4247</TotalTime>
  <Words>1337</Words>
  <Application>Microsoft Office PowerPoint</Application>
  <PresentationFormat>On-screen Show (4:3)</PresentationFormat>
  <Paragraphs>400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BERORIENTASI OBJEK PBO-TI20192020-3-4 02. Pengenalan Pemrograman Java</vt:lpstr>
      <vt:lpstr>02. Pengenalan Pemrograman Java</vt:lpstr>
      <vt:lpstr>1. Tipe Data, Variabels</vt:lpstr>
      <vt:lpstr>PowerPoint Presentation</vt:lpstr>
      <vt:lpstr>a. Variabel </vt:lpstr>
      <vt:lpstr>Ketentuan penamaan variabel</vt:lpstr>
      <vt:lpstr>b. Tipe Data</vt:lpstr>
      <vt:lpstr>Macam tipe data</vt:lpstr>
      <vt:lpstr>c. Value </vt:lpstr>
      <vt:lpstr>Code 1.1 : deklarasi variabel</vt:lpstr>
      <vt:lpstr>Code 1.2 : inisialisasi variabel</vt:lpstr>
      <vt:lpstr>Code 1.3 : deklarasi-inisialisasi variabel</vt:lpstr>
      <vt:lpstr>Code 1.4 : menampilkan variabel</vt:lpstr>
      <vt:lpstr>Code 1.5 : nilaiDefault</vt:lpstr>
      <vt:lpstr>Code 1.6 : unicode </vt:lpstr>
      <vt:lpstr>Tabel Unicode Java</vt:lpstr>
      <vt:lpstr>2. Operator</vt:lpstr>
      <vt:lpstr>a. Arithmatic</vt:lpstr>
      <vt:lpstr>Code 2.1 : aritmatika</vt:lpstr>
      <vt:lpstr>b. Increment/Decrement</vt:lpstr>
      <vt:lpstr>Code 2.2 : Increment Decrement</vt:lpstr>
      <vt:lpstr>c. Comparison / Pembanding</vt:lpstr>
      <vt:lpstr>Code 2.3 : Comparison</vt:lpstr>
      <vt:lpstr>d. Assignment (Penugasan)</vt:lpstr>
      <vt:lpstr>Code 2.4 : Assignment</vt:lpstr>
      <vt:lpstr>e. Logic</vt:lpstr>
      <vt:lpstr>Code 2.5 : Logika</vt:lpstr>
      <vt:lpstr>f. Bitwise</vt:lpstr>
      <vt:lpstr>f. Bitwise (2)</vt:lpstr>
      <vt:lpstr>Code 2.6 : Bitwise</vt:lpstr>
      <vt:lpstr>g. Ternary</vt:lpstr>
      <vt:lpstr>Code 2.7 : ternary</vt:lpstr>
      <vt:lpstr>3. Logika Berurutan (Sequence)</vt:lpstr>
      <vt:lpstr>PowerPoint Presentation</vt:lpstr>
      <vt:lpstr>a. SE/SI, Flowchart, Pseudocode Sequence</vt:lpstr>
      <vt:lpstr>b. Code 3.1 : sequence</vt:lpstr>
      <vt:lpstr>4. Logika Kondisi/Percabangan (Condition)</vt:lpstr>
      <vt:lpstr>PowerPoint Presentation</vt:lpstr>
      <vt:lpstr>SE/SI, Flowchart, Pseudocode Condition</vt:lpstr>
      <vt:lpstr>b. Code 4.1 : if</vt:lpstr>
      <vt:lpstr>b. Code 4.2 : switch case break</vt:lpstr>
      <vt:lpstr>5. Logika Perulangan (Looping)</vt:lpstr>
      <vt:lpstr>PowerPoint Presentation</vt:lpstr>
      <vt:lpstr>a. SE/SI, Flowchart, Pseudocode Looping</vt:lpstr>
      <vt:lpstr>b. Code 5.1 : for </vt:lpstr>
      <vt:lpstr>b. Code 5.2 : while </vt:lpstr>
      <vt:lpstr>6. Array</vt:lpstr>
      <vt:lpstr>PowerPoint Presentation</vt:lpstr>
      <vt:lpstr>a. Konsep Array</vt:lpstr>
      <vt:lpstr>b. Macam Array Berdasar Jumlah Baris Kolom</vt:lpstr>
      <vt:lpstr>1) Array Dimesi Satu</vt:lpstr>
      <vt:lpstr>Code 6.1 : dimensisatu</vt:lpstr>
      <vt:lpstr>2) Array Dimensi Dua</vt:lpstr>
      <vt:lpstr>Code 6.2 : dimensidua </vt:lpstr>
      <vt:lpstr>3) Array Dimensi Tiga</vt:lpstr>
      <vt:lpstr>Code 6.3 : dimensibanyak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3193</cp:revision>
  <dcterms:created xsi:type="dcterms:W3CDTF">2016-09-02T03:38:50Z</dcterms:created>
  <dcterms:modified xsi:type="dcterms:W3CDTF">2019-09-14T17:22:43Z</dcterms:modified>
</cp:coreProperties>
</file>