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07" r:id="rId3"/>
    <p:sldId id="414" r:id="rId4"/>
    <p:sldId id="420" r:id="rId5"/>
    <p:sldId id="408" r:id="rId6"/>
    <p:sldId id="410" r:id="rId7"/>
    <p:sldId id="426" r:id="rId8"/>
    <p:sldId id="421" r:id="rId9"/>
    <p:sldId id="425" r:id="rId10"/>
    <p:sldId id="416" r:id="rId11"/>
    <p:sldId id="413" r:id="rId12"/>
    <p:sldId id="417" r:id="rId13"/>
    <p:sldId id="411" r:id="rId14"/>
    <p:sldId id="418" r:id="rId15"/>
    <p:sldId id="31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129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49-4DBE-A169-586C2E3DF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49-4DBE-A169-586C2E3DF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49-4DBE-A169-586C2E3DFA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49-4DBE-A169-586C2E3DFAE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 Harian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149-4DBE-A169-586C2E3DFA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149-4DBE-A169-586C2E3DFA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149-4DBE-A169-586C2E3DFA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149-4DBE-A169-586C2E3DFA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149-4DBE-A169-586C2E3DFAE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Tugas Harian</c:v>
                </c:pt>
                <c:pt idx="1">
                  <c:v>Kuis</c:v>
                </c:pt>
                <c:pt idx="2">
                  <c:v>UTS</c:v>
                </c:pt>
                <c:pt idx="3">
                  <c:v>UAS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149-4DBE-A169-586C2E3DFAE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00. </a:t>
          </a:r>
          <a:r>
            <a:rPr lang="en-US" sz="2800" b="0" dirty="0">
              <a:latin typeface="Agency FB" panose="020B0503020202020204" pitchFamily="34" charset="0"/>
            </a:rPr>
            <a:t>SAP</a:t>
          </a: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6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6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2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Pengenalan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Java</a:t>
          </a: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6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6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6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 err="1">
              <a:latin typeface="Agency FB" panose="020B0503020202020204" pitchFamily="34" charset="0"/>
            </a:rPr>
            <a:t>Polimorphisme</a:t>
          </a:r>
          <a:endParaRPr lang="en-US" sz="28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6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600"/>
        </a:p>
      </dgm:t>
    </dgm:pt>
    <dgm:pt modelId="{20C80331-3DF2-434B-B8AC-7634E5807512}">
      <dgm:prSet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7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800" b="0" dirty="0">
              <a:latin typeface="Agency FB" panose="020B0503020202020204" pitchFamily="34" charset="0"/>
            </a:rPr>
            <a:t>Exception Handling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2140B65D-0D78-4CD9-AB98-107EF3E82F92}" type="parTrans" cxnId="{AA55B694-F293-4A6C-9BC9-51B2DBF37CA6}">
      <dgm:prSet/>
      <dgm:spPr/>
      <dgm:t>
        <a:bodyPr/>
        <a:lstStyle/>
        <a:p>
          <a:endParaRPr lang="en-US" sz="2600"/>
        </a:p>
      </dgm:t>
    </dgm:pt>
    <dgm:pt modelId="{B2C2B9A3-D102-43C5-90AF-B27BB147D0E4}" type="sibTrans" cxnId="{AA55B694-F293-4A6C-9BC9-51B2DBF37CA6}">
      <dgm:prSet/>
      <dgm:spPr/>
      <dgm:t>
        <a:bodyPr/>
        <a:lstStyle/>
        <a:p>
          <a:endParaRPr lang="en-US" sz="2600"/>
        </a:p>
      </dgm:t>
    </dgm:pt>
    <dgm:pt modelId="{1F603C45-D35E-4948-9009-D7C94A8C1435}">
      <dgm:prSet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08. </a:t>
          </a:r>
          <a:r>
            <a:rPr lang="en-US" sz="2800" b="0" dirty="0">
              <a:latin typeface="Agency FB" panose="020B0503020202020204" pitchFamily="34" charset="0"/>
            </a:rPr>
            <a:t>Interface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EE555CD1-BCF1-4157-9D1D-F25B22F9F551}" type="parTrans" cxnId="{CC0E68D0-FC6D-4351-801D-C226B33763E1}">
      <dgm:prSet/>
      <dgm:spPr/>
      <dgm:t>
        <a:bodyPr/>
        <a:lstStyle/>
        <a:p>
          <a:endParaRPr lang="en-ID"/>
        </a:p>
      </dgm:t>
    </dgm:pt>
    <dgm:pt modelId="{2F97ECAD-E528-4032-8363-66279D481FFB}" type="sibTrans" cxnId="{CC0E68D0-FC6D-4351-801D-C226B33763E1}">
      <dgm:prSet/>
      <dgm:spPr/>
      <dgm:t>
        <a:bodyPr/>
        <a:lstStyle/>
        <a:p>
          <a:endParaRPr lang="en-ID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3</a:t>
          </a:r>
          <a:r>
            <a:rPr lang="id-ID" sz="2800" b="1" dirty="0">
              <a:latin typeface="Agency FB" panose="020B0503020202020204" pitchFamily="34" charset="0"/>
            </a:rPr>
            <a:t>.</a:t>
          </a:r>
          <a:r>
            <a:rPr lang="en-US" sz="2800" b="1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Pengenalan</a:t>
          </a:r>
          <a:r>
            <a:rPr lang="en-US" sz="2800" b="0" dirty="0">
              <a:latin typeface="Agency FB" panose="020B0503020202020204" pitchFamily="34" charset="0"/>
            </a:rPr>
            <a:t> </a:t>
          </a:r>
          <a:r>
            <a:rPr lang="en-US" sz="2800" b="0" dirty="0" err="1">
              <a:latin typeface="Agency FB" panose="020B0503020202020204" pitchFamily="34" charset="0"/>
            </a:rPr>
            <a:t>Pemrograman</a:t>
          </a:r>
          <a:r>
            <a:rPr lang="en-US" sz="2800" b="0" dirty="0">
              <a:latin typeface="Agency FB" panose="020B0503020202020204" pitchFamily="34" charset="0"/>
            </a:rPr>
            <a:t> PBO</a:t>
          </a: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/>
        </a:p>
      </dgm:t>
    </dgm:pt>
    <dgm:pt modelId="{ADEE3B03-8F75-4A56-A2B9-E5FCC9D2739C}">
      <dgm:prSet phldrT="[Text]" custT="1"/>
      <dgm:spPr>
        <a:noFill/>
      </dgm:spPr>
      <dgm:t>
        <a:bodyPr/>
        <a:lstStyle/>
        <a:p>
          <a:r>
            <a:rPr lang="id-ID" sz="2800" b="1" dirty="0">
              <a:latin typeface="Agency FB" panose="020B0503020202020204" pitchFamily="34" charset="0"/>
            </a:rPr>
            <a:t>0</a:t>
          </a:r>
          <a:r>
            <a:rPr lang="en-US" sz="2800" b="1" dirty="0">
              <a:latin typeface="Agency FB" panose="020B0503020202020204" pitchFamily="34" charset="0"/>
            </a:rPr>
            <a:t>4</a:t>
          </a:r>
          <a:r>
            <a:rPr lang="id-ID" sz="2800" b="1" dirty="0">
              <a:latin typeface="Agency FB" panose="020B0503020202020204" pitchFamily="34" charset="0"/>
            </a:rPr>
            <a:t>. </a:t>
          </a:r>
          <a:r>
            <a:rPr lang="en-US" sz="2600" b="0" dirty="0">
              <a:latin typeface="Agency FB" panose="020B0503020202020204" pitchFamily="34" charset="0"/>
            </a:rPr>
            <a:t>Encapsulation</a:t>
          </a:r>
        </a:p>
      </dgm:t>
    </dgm:pt>
    <dgm:pt modelId="{E217D24D-9E04-4306-B32C-C499D2AD459C}" type="parTrans" cxnId="{506E4DED-1720-496B-8F33-33D71E64BB02}">
      <dgm:prSet/>
      <dgm:spPr/>
      <dgm:t>
        <a:bodyPr/>
        <a:lstStyle/>
        <a:p>
          <a:endParaRPr lang="en-ID"/>
        </a:p>
      </dgm:t>
    </dgm:pt>
    <dgm:pt modelId="{A906C243-A6B4-403D-B3F0-E043D50F154B}" type="sibTrans" cxnId="{506E4DED-1720-496B-8F33-33D71E64BB02}">
      <dgm:prSet/>
      <dgm:spPr/>
      <dgm:t>
        <a:bodyPr/>
        <a:lstStyle/>
        <a:p>
          <a:endParaRPr lang="en-ID"/>
        </a:p>
      </dgm:t>
    </dgm:pt>
    <dgm:pt modelId="{51033821-32B1-4180-8938-81C20F48826C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05. </a:t>
          </a:r>
          <a:r>
            <a:rPr lang="en-US" sz="2800" b="0" dirty="0">
              <a:latin typeface="Agency FB" panose="020B0503020202020204" pitchFamily="34" charset="0"/>
            </a:rPr>
            <a:t>Inheritance</a:t>
          </a:r>
        </a:p>
      </dgm:t>
    </dgm:pt>
    <dgm:pt modelId="{43856D5B-5E5C-415B-9F4C-AC0CAE990B98}" type="parTrans" cxnId="{95A2473E-CBF9-4900-8628-576F552EC3CF}">
      <dgm:prSet/>
      <dgm:spPr/>
      <dgm:t>
        <a:bodyPr/>
        <a:lstStyle/>
        <a:p>
          <a:endParaRPr lang="en-ID"/>
        </a:p>
      </dgm:t>
    </dgm:pt>
    <dgm:pt modelId="{035ED25E-0FE0-4619-8994-1AD37F43611F}" type="sibTrans" cxnId="{95A2473E-CBF9-4900-8628-576F552EC3CF}">
      <dgm:prSet/>
      <dgm:spPr/>
      <dgm:t>
        <a:bodyPr/>
        <a:lstStyle/>
        <a:p>
          <a:endParaRPr lang="en-ID"/>
        </a:p>
      </dgm:t>
    </dgm:pt>
    <dgm:pt modelId="{0B02C718-D8C3-402C-9750-DB814BFEA3F4}">
      <dgm:prSet phldrT="[Text]" custT="1"/>
      <dgm:spPr>
        <a:noFill/>
      </dgm:spPr>
      <dgm:t>
        <a:bodyPr/>
        <a:lstStyle/>
        <a:p>
          <a:r>
            <a:rPr lang="en-US" sz="2800" b="1" dirty="0">
              <a:latin typeface="Agency FB" panose="020B0503020202020204" pitchFamily="34" charset="0"/>
            </a:rPr>
            <a:t>01. </a:t>
          </a:r>
          <a:r>
            <a:rPr lang="en-US" sz="2800" b="0" dirty="0" err="1">
              <a:latin typeface="Agency FB" panose="020B0503020202020204" pitchFamily="34" charset="0"/>
            </a:rPr>
            <a:t>Pengantar</a:t>
          </a:r>
          <a:r>
            <a:rPr lang="en-US" sz="2800" b="0" dirty="0">
              <a:latin typeface="Agency FB" panose="020B0503020202020204" pitchFamily="34" charset="0"/>
            </a:rPr>
            <a:t> PBO</a:t>
          </a:r>
        </a:p>
      </dgm:t>
    </dgm:pt>
    <dgm:pt modelId="{79877751-89D0-42CE-A927-67C7FF214C5C}" type="parTrans" cxnId="{A8EFA907-873D-4995-8AB8-E06405DF3CA9}">
      <dgm:prSet/>
      <dgm:spPr/>
      <dgm:t>
        <a:bodyPr/>
        <a:lstStyle/>
        <a:p>
          <a:endParaRPr lang="en-ID"/>
        </a:p>
      </dgm:t>
    </dgm:pt>
    <dgm:pt modelId="{18FF324E-BFC7-4CF8-A1A8-945E28F435EB}" type="sibTrans" cxnId="{A8EFA907-873D-4995-8AB8-E06405DF3CA9}">
      <dgm:prSet/>
      <dgm:spPr/>
      <dgm:t>
        <a:bodyPr/>
        <a:lstStyle/>
        <a:p>
          <a:endParaRPr lang="en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</dgm:pt>
    <dgm:pt modelId="{086980F9-6F38-4459-8BC9-85C438D0D44C}" type="pres">
      <dgm:prSet presAssocID="{3E0CF4D4-198B-4AFE-88D2-8E46B21E88EE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24F8B66-69B6-4446-9591-30132FBD91B7}" type="pres">
      <dgm:prSet presAssocID="{8CA7FDF3-C092-44B1-B986-2EF0BE92CBAB}" presName="spacer" presStyleCnt="0"/>
      <dgm:spPr/>
    </dgm:pt>
    <dgm:pt modelId="{44CC8B4C-63F4-45B8-9CA8-72BFDB543F0D}" type="pres">
      <dgm:prSet presAssocID="{0B02C718-D8C3-402C-9750-DB814BFEA3F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CE539D52-DFCF-4AC2-BFC0-4912ABFFF73C}" type="pres">
      <dgm:prSet presAssocID="{18FF324E-BFC7-4CF8-A1A8-945E28F435EB}" presName="spacer" presStyleCnt="0"/>
      <dgm:spPr/>
    </dgm:pt>
    <dgm:pt modelId="{2B0E2AB5-C119-4743-96E1-6DE15C2A42E9}" type="pres">
      <dgm:prSet presAssocID="{AF33AACA-520F-4C78-A492-459906460AB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FB1C185E-CAB2-4C95-AF25-F3F9A8C7B33A}" type="pres">
      <dgm:prSet presAssocID="{5D9D8EC7-7331-4612-A9A4-59FA9BEA93A2}" presName="spacer" presStyleCnt="0"/>
      <dgm:spPr/>
    </dgm:pt>
    <dgm:pt modelId="{55313F2D-5CDE-46B8-8A43-4BDEBD17AE52}" type="pres">
      <dgm:prSet presAssocID="{ADEE3B03-8F75-4A56-A2B9-E5FCC9D2739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D9E1F8E-D99A-4BB3-AC7E-887140C4A339}" type="pres">
      <dgm:prSet presAssocID="{A906C243-A6B4-403D-B3F0-E043D50F154B}" presName="spacer" presStyleCnt="0"/>
      <dgm:spPr/>
    </dgm:pt>
    <dgm:pt modelId="{905CD053-2E33-4C8A-8986-F77979FF064A}" type="pres">
      <dgm:prSet presAssocID="{51033821-32B1-4180-8938-81C20F48826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9592F5F-9C77-4F8D-BE90-104435F8518E}" type="pres">
      <dgm:prSet presAssocID="{035ED25E-0FE0-4619-8994-1AD37F43611F}" presName="spacer" presStyleCnt="0"/>
      <dgm:spPr/>
    </dgm:pt>
    <dgm:pt modelId="{E6B7A12E-D792-4506-9B2A-818D9EC2E909}" type="pres">
      <dgm:prSet presAssocID="{CB240EB0-B7E3-4313-8BE6-86A373066FC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0EB01F03-3097-4A9C-AE2B-3E53A59D9AAA}" type="pres">
      <dgm:prSet presAssocID="{D5CBEA7A-8159-4F0B-9E46-848769A3E3FD}" presName="spacer" presStyleCnt="0"/>
      <dgm:spPr/>
    </dgm:pt>
    <dgm:pt modelId="{9498D6D7-D1DE-4880-A122-141F0CC4C4C8}" type="pres">
      <dgm:prSet presAssocID="{20C80331-3DF2-434B-B8AC-7634E5807512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D07B7CB-CC6D-470B-A290-F73F830AFF10}" type="pres">
      <dgm:prSet presAssocID="{B2C2B9A3-D102-43C5-90AF-B27BB147D0E4}" presName="spacer" presStyleCnt="0"/>
      <dgm:spPr/>
    </dgm:pt>
    <dgm:pt modelId="{45C12075-D00F-442E-A6A9-C54BDB913377}" type="pres">
      <dgm:prSet presAssocID="{1F603C45-D35E-4948-9009-D7C94A8C1435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8EFA907-873D-4995-8AB8-E06405DF3CA9}" srcId="{8358F112-1D6F-44C5-AF73-A5EEB7AA45FA}" destId="{0B02C718-D8C3-402C-9750-DB814BFEA3F4}" srcOrd="1" destOrd="0" parTransId="{79877751-89D0-42CE-A927-67C7FF214C5C}" sibTransId="{18FF324E-BFC7-4CF8-A1A8-945E28F435EB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371C6D21-FFCB-4F1F-B4E5-D6FD518E88EE}" type="presOf" srcId="{1F603C45-D35E-4948-9009-D7C94A8C1435}" destId="{45C12075-D00F-442E-A6A9-C54BDB913377}" srcOrd="0" destOrd="0" presId="urn:microsoft.com/office/officeart/2005/8/layout/vList2"/>
    <dgm:cxn modelId="{27607829-2BEA-4479-BA11-DA1E46672A0F}" srcId="{8358F112-1D6F-44C5-AF73-A5EEB7AA45FA}" destId="{CB240EB0-B7E3-4313-8BE6-86A373066FC0}" srcOrd="6" destOrd="0" parTransId="{45D2F17A-5A34-4858-AB73-0B514DBF108F}" sibTransId="{D5CBEA7A-8159-4F0B-9E46-848769A3E3FD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E5627230-C041-461F-AED4-E956D51A9740}" type="presOf" srcId="{0B02C718-D8C3-402C-9750-DB814BFEA3F4}" destId="{44CC8B4C-63F4-45B8-9CA8-72BFDB543F0D}" srcOrd="0" destOrd="0" presId="urn:microsoft.com/office/officeart/2005/8/layout/vList2"/>
    <dgm:cxn modelId="{67F4AD3B-B4C3-472F-9879-B0140E3E0DE9}" type="presOf" srcId="{ADEE3B03-8F75-4A56-A2B9-E5FCC9D2739C}" destId="{55313F2D-5CDE-46B8-8A43-4BDEBD17AE52}" srcOrd="0" destOrd="0" presId="urn:microsoft.com/office/officeart/2005/8/layout/vList2"/>
    <dgm:cxn modelId="{95A2473E-CBF9-4900-8628-576F552EC3CF}" srcId="{8358F112-1D6F-44C5-AF73-A5EEB7AA45FA}" destId="{51033821-32B1-4180-8938-81C20F48826C}" srcOrd="5" destOrd="0" parTransId="{43856D5B-5E5C-415B-9F4C-AC0CAE990B98}" sibTransId="{035ED25E-0FE0-4619-8994-1AD37F43611F}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2" destOrd="0" parTransId="{CB0669E8-D15A-4CA7-B25B-559EABAF1916}" sibTransId="{869CDED2-2803-423D-A3AB-51B1970638B5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F4715084-44ED-4B3F-B066-9E81FC87E97E}" type="presOf" srcId="{51033821-32B1-4180-8938-81C20F48826C}" destId="{905CD053-2E33-4C8A-8986-F77979FF064A}" srcOrd="0" destOrd="0" presId="urn:microsoft.com/office/officeart/2005/8/layout/vList2"/>
    <dgm:cxn modelId="{AA55B694-F293-4A6C-9BC9-51B2DBF37CA6}" srcId="{8358F112-1D6F-44C5-AF73-A5EEB7AA45FA}" destId="{20C80331-3DF2-434B-B8AC-7634E5807512}" srcOrd="7" destOrd="0" parTransId="{2140B65D-0D78-4CD9-AB98-107EF3E82F92}" sibTransId="{B2C2B9A3-D102-43C5-90AF-B27BB147D0E4}"/>
    <dgm:cxn modelId="{3D73A9B2-895E-4095-8298-797FC9E00C10}" type="presOf" srcId="{20C80331-3DF2-434B-B8AC-7634E5807512}" destId="{9498D6D7-D1DE-4880-A122-141F0CC4C4C8}" srcOrd="0" destOrd="0" presId="urn:microsoft.com/office/officeart/2005/8/layout/vList2"/>
    <dgm:cxn modelId="{CC0E68D0-FC6D-4351-801D-C226B33763E1}" srcId="{8358F112-1D6F-44C5-AF73-A5EEB7AA45FA}" destId="{1F603C45-D35E-4948-9009-D7C94A8C1435}" srcOrd="8" destOrd="0" parTransId="{EE555CD1-BCF1-4157-9D1D-F25B22F9F551}" sibTransId="{2F97ECAD-E528-4032-8363-66279D481FFB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368C8CDB-8E4E-4207-BCA2-0A3676298BAB}" srcId="{8358F112-1D6F-44C5-AF73-A5EEB7AA45FA}" destId="{3687D782-6124-45EA-9A91-EB21C2D52BF0}" srcOrd="3" destOrd="0" parTransId="{C8B551E5-829B-4576-B9BA-E0CAED4F8BE7}" sibTransId="{5D9D8EC7-7331-4612-A9A4-59FA9BEA93A2}"/>
    <dgm:cxn modelId="{506E4DED-1720-496B-8F33-33D71E64BB02}" srcId="{8358F112-1D6F-44C5-AF73-A5EEB7AA45FA}" destId="{ADEE3B03-8F75-4A56-A2B9-E5FCC9D2739C}" srcOrd="4" destOrd="0" parTransId="{E217D24D-9E04-4306-B32C-C499D2AD459C}" sibTransId="{A906C243-A6B4-403D-B3F0-E043D50F154B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1BC72D04-B582-46D9-9971-01C2091B63E9}" type="presParOf" srcId="{FA152123-58CE-48F0-AD32-399CCFB0B709}" destId="{44CC8B4C-63F4-45B8-9CA8-72BFDB543F0D}" srcOrd="2" destOrd="0" presId="urn:microsoft.com/office/officeart/2005/8/layout/vList2"/>
    <dgm:cxn modelId="{F602F79C-3C4C-4CA1-8C8E-DDBEF9C9DA1B}" type="presParOf" srcId="{FA152123-58CE-48F0-AD32-399CCFB0B709}" destId="{CE539D52-DFCF-4AC2-BFC0-4912ABFFF73C}" srcOrd="3" destOrd="0" presId="urn:microsoft.com/office/officeart/2005/8/layout/vList2"/>
    <dgm:cxn modelId="{418E865E-50D0-4841-8318-717510CF3928}" type="presParOf" srcId="{FA152123-58CE-48F0-AD32-399CCFB0B709}" destId="{2B0E2AB5-C119-4743-96E1-6DE15C2A42E9}" srcOrd="4" destOrd="0" presId="urn:microsoft.com/office/officeart/2005/8/layout/vList2"/>
    <dgm:cxn modelId="{C0923854-61D4-481F-AA97-08128EFFDC36}" type="presParOf" srcId="{FA152123-58CE-48F0-AD32-399CCFB0B709}" destId="{C67334F9-8461-4DE6-9FA9-F5C3B9C4B1FF}" srcOrd="5" destOrd="0" presId="urn:microsoft.com/office/officeart/2005/8/layout/vList2"/>
    <dgm:cxn modelId="{785C83D0-FF18-42CA-826C-6F66D090D1E5}" type="presParOf" srcId="{FA152123-58CE-48F0-AD32-399CCFB0B709}" destId="{EBF2DBB0-09AC-46B7-9297-8EC140618313}" srcOrd="6" destOrd="0" presId="urn:microsoft.com/office/officeart/2005/8/layout/vList2"/>
    <dgm:cxn modelId="{F1BA6928-0788-459B-BDE4-9608EA6C9246}" type="presParOf" srcId="{FA152123-58CE-48F0-AD32-399CCFB0B709}" destId="{FB1C185E-CAB2-4C95-AF25-F3F9A8C7B33A}" srcOrd="7" destOrd="0" presId="urn:microsoft.com/office/officeart/2005/8/layout/vList2"/>
    <dgm:cxn modelId="{981B5251-DE37-46A3-B9AF-EDE10D86EBEE}" type="presParOf" srcId="{FA152123-58CE-48F0-AD32-399CCFB0B709}" destId="{55313F2D-5CDE-46B8-8A43-4BDEBD17AE52}" srcOrd="8" destOrd="0" presId="urn:microsoft.com/office/officeart/2005/8/layout/vList2"/>
    <dgm:cxn modelId="{AA3410C5-BF26-4805-86CF-0385740101B1}" type="presParOf" srcId="{FA152123-58CE-48F0-AD32-399CCFB0B709}" destId="{6D9E1F8E-D99A-4BB3-AC7E-887140C4A339}" srcOrd="9" destOrd="0" presId="urn:microsoft.com/office/officeart/2005/8/layout/vList2"/>
    <dgm:cxn modelId="{D8B07D24-03F7-4239-BD11-9A52D53F44DC}" type="presParOf" srcId="{FA152123-58CE-48F0-AD32-399CCFB0B709}" destId="{905CD053-2E33-4C8A-8986-F77979FF064A}" srcOrd="10" destOrd="0" presId="urn:microsoft.com/office/officeart/2005/8/layout/vList2"/>
    <dgm:cxn modelId="{BA270D8B-1DD8-4006-B583-D4F9679144E9}" type="presParOf" srcId="{FA152123-58CE-48F0-AD32-399CCFB0B709}" destId="{D9592F5F-9C77-4F8D-BE90-104435F8518E}" srcOrd="11" destOrd="0" presId="urn:microsoft.com/office/officeart/2005/8/layout/vList2"/>
    <dgm:cxn modelId="{B0D8726F-7BC7-4B9A-ACE7-946C79141BE7}" type="presParOf" srcId="{FA152123-58CE-48F0-AD32-399CCFB0B709}" destId="{E6B7A12E-D792-4506-9B2A-818D9EC2E909}" srcOrd="12" destOrd="0" presId="urn:microsoft.com/office/officeart/2005/8/layout/vList2"/>
    <dgm:cxn modelId="{949D8935-7902-4F90-8D40-4C30C969C01D}" type="presParOf" srcId="{FA152123-58CE-48F0-AD32-399CCFB0B709}" destId="{0EB01F03-3097-4A9C-AE2B-3E53A59D9AAA}" srcOrd="13" destOrd="0" presId="urn:microsoft.com/office/officeart/2005/8/layout/vList2"/>
    <dgm:cxn modelId="{0F5C8029-F824-4AFD-95D1-8A53A160EFD2}" type="presParOf" srcId="{FA152123-58CE-48F0-AD32-399CCFB0B709}" destId="{9498D6D7-D1DE-4880-A122-141F0CC4C4C8}" srcOrd="14" destOrd="0" presId="urn:microsoft.com/office/officeart/2005/8/layout/vList2"/>
    <dgm:cxn modelId="{953E324D-49E7-4059-B411-0A14ECE25117}" type="presParOf" srcId="{FA152123-58CE-48F0-AD32-399CCFB0B709}" destId="{5D07B7CB-CC6D-470B-A290-F73F830AFF10}" srcOrd="15" destOrd="0" presId="urn:microsoft.com/office/officeart/2005/8/layout/vList2"/>
    <dgm:cxn modelId="{5A0D0FA0-1EAA-40F9-A4F7-436CDD916C7E}" type="presParOf" srcId="{FA152123-58CE-48F0-AD32-399CCFB0B709}" destId="{45C12075-D00F-442E-A6A9-C54BDB91337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2111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00. </a:t>
          </a:r>
          <a:r>
            <a:rPr lang="en-US" sz="2800" b="0" kern="1200" dirty="0">
              <a:latin typeface="Agency FB" panose="020B0503020202020204" pitchFamily="34" charset="0"/>
            </a:rPr>
            <a:t>SAP</a:t>
          </a:r>
        </a:p>
      </dsp:txBody>
      <dsp:txXfrm>
        <a:off x="27087" y="29198"/>
        <a:ext cx="8265234" cy="500707"/>
      </dsp:txXfrm>
    </dsp:sp>
    <dsp:sp modelId="{44CC8B4C-63F4-45B8-9CA8-72BFDB543F0D}">
      <dsp:nvSpPr>
        <dsp:cNvPr id="0" name=""/>
        <dsp:cNvSpPr/>
      </dsp:nvSpPr>
      <dsp:spPr>
        <a:xfrm>
          <a:off x="0" y="568974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01. </a:t>
          </a:r>
          <a:r>
            <a:rPr lang="en-US" sz="2800" b="0" kern="1200" dirty="0" err="1">
              <a:latin typeface="Agency FB" panose="020B0503020202020204" pitchFamily="34" charset="0"/>
            </a:rPr>
            <a:t>Pengantar</a:t>
          </a:r>
          <a:r>
            <a:rPr lang="en-US" sz="2800" b="0" kern="1200" dirty="0">
              <a:latin typeface="Agency FB" panose="020B0503020202020204" pitchFamily="34" charset="0"/>
            </a:rPr>
            <a:t> PBO</a:t>
          </a:r>
        </a:p>
      </dsp:txBody>
      <dsp:txXfrm>
        <a:off x="27087" y="596061"/>
        <a:ext cx="8265234" cy="500707"/>
      </dsp:txXfrm>
    </dsp:sp>
    <dsp:sp modelId="{2B0E2AB5-C119-4743-96E1-6DE15C2A42E9}">
      <dsp:nvSpPr>
        <dsp:cNvPr id="0" name=""/>
        <dsp:cNvSpPr/>
      </dsp:nvSpPr>
      <dsp:spPr>
        <a:xfrm>
          <a:off x="0" y="1135837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2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Pengenalan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Java</a:t>
          </a:r>
        </a:p>
      </dsp:txBody>
      <dsp:txXfrm>
        <a:off x="27087" y="1162924"/>
        <a:ext cx="8265234" cy="500707"/>
      </dsp:txXfrm>
    </dsp:sp>
    <dsp:sp modelId="{EBF2DBB0-09AC-46B7-9297-8EC140618313}">
      <dsp:nvSpPr>
        <dsp:cNvPr id="0" name=""/>
        <dsp:cNvSpPr/>
      </dsp:nvSpPr>
      <dsp:spPr>
        <a:xfrm>
          <a:off x="0" y="1702700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3</a:t>
          </a:r>
          <a:r>
            <a:rPr lang="id-ID" sz="2800" b="1" kern="1200" dirty="0">
              <a:latin typeface="Agency FB" panose="020B0503020202020204" pitchFamily="34" charset="0"/>
            </a:rPr>
            <a:t>.</a:t>
          </a:r>
          <a:r>
            <a:rPr lang="en-US" sz="2800" b="1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Pengenalan</a:t>
          </a:r>
          <a:r>
            <a:rPr lang="en-US" sz="2800" b="0" kern="1200" dirty="0">
              <a:latin typeface="Agency FB" panose="020B0503020202020204" pitchFamily="34" charset="0"/>
            </a:rPr>
            <a:t> </a:t>
          </a:r>
          <a:r>
            <a:rPr lang="en-US" sz="2800" b="0" kern="1200" dirty="0" err="1">
              <a:latin typeface="Agency FB" panose="020B0503020202020204" pitchFamily="34" charset="0"/>
            </a:rPr>
            <a:t>Pemrograman</a:t>
          </a:r>
          <a:r>
            <a:rPr lang="en-US" sz="2800" b="0" kern="1200" dirty="0">
              <a:latin typeface="Agency FB" panose="020B0503020202020204" pitchFamily="34" charset="0"/>
            </a:rPr>
            <a:t> PBO</a:t>
          </a:r>
        </a:p>
      </dsp:txBody>
      <dsp:txXfrm>
        <a:off x="27087" y="1729787"/>
        <a:ext cx="8265234" cy="500707"/>
      </dsp:txXfrm>
    </dsp:sp>
    <dsp:sp modelId="{55313F2D-5CDE-46B8-8A43-4BDEBD17AE52}">
      <dsp:nvSpPr>
        <dsp:cNvPr id="0" name=""/>
        <dsp:cNvSpPr/>
      </dsp:nvSpPr>
      <dsp:spPr>
        <a:xfrm>
          <a:off x="0" y="2269563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4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600" b="0" kern="1200" dirty="0">
              <a:latin typeface="Agency FB" panose="020B0503020202020204" pitchFamily="34" charset="0"/>
            </a:rPr>
            <a:t>Encapsulation</a:t>
          </a:r>
        </a:p>
      </dsp:txBody>
      <dsp:txXfrm>
        <a:off x="27087" y="2296650"/>
        <a:ext cx="8265234" cy="500707"/>
      </dsp:txXfrm>
    </dsp:sp>
    <dsp:sp modelId="{905CD053-2E33-4C8A-8986-F77979FF064A}">
      <dsp:nvSpPr>
        <dsp:cNvPr id="0" name=""/>
        <dsp:cNvSpPr/>
      </dsp:nvSpPr>
      <dsp:spPr>
        <a:xfrm>
          <a:off x="0" y="2836426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05. </a:t>
          </a:r>
          <a:r>
            <a:rPr lang="en-US" sz="2800" b="0" kern="1200" dirty="0">
              <a:latin typeface="Agency FB" panose="020B0503020202020204" pitchFamily="34" charset="0"/>
            </a:rPr>
            <a:t>Inheritance</a:t>
          </a:r>
        </a:p>
      </dsp:txBody>
      <dsp:txXfrm>
        <a:off x="27087" y="2863513"/>
        <a:ext cx="8265234" cy="500707"/>
      </dsp:txXfrm>
    </dsp:sp>
    <dsp:sp modelId="{E6B7A12E-D792-4506-9B2A-818D9EC2E909}">
      <dsp:nvSpPr>
        <dsp:cNvPr id="0" name=""/>
        <dsp:cNvSpPr/>
      </dsp:nvSpPr>
      <dsp:spPr>
        <a:xfrm>
          <a:off x="0" y="3403288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6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 err="1">
              <a:latin typeface="Agency FB" panose="020B0503020202020204" pitchFamily="34" charset="0"/>
            </a:rPr>
            <a:t>Polimorphisme</a:t>
          </a:r>
          <a:endParaRPr lang="en-US" sz="2800" b="0" kern="1200" dirty="0">
            <a:latin typeface="Agency FB" panose="020B0503020202020204" pitchFamily="34" charset="0"/>
          </a:endParaRPr>
        </a:p>
      </dsp:txBody>
      <dsp:txXfrm>
        <a:off x="27087" y="3430375"/>
        <a:ext cx="8265234" cy="500707"/>
      </dsp:txXfrm>
    </dsp:sp>
    <dsp:sp modelId="{9498D6D7-D1DE-4880-A122-141F0CC4C4C8}">
      <dsp:nvSpPr>
        <dsp:cNvPr id="0" name=""/>
        <dsp:cNvSpPr/>
      </dsp:nvSpPr>
      <dsp:spPr>
        <a:xfrm>
          <a:off x="0" y="3970151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Agency FB" panose="020B0503020202020204" pitchFamily="34" charset="0"/>
            </a:rPr>
            <a:t>0</a:t>
          </a:r>
          <a:r>
            <a:rPr lang="en-US" sz="2800" b="1" kern="1200" dirty="0">
              <a:latin typeface="Agency FB" panose="020B0503020202020204" pitchFamily="34" charset="0"/>
            </a:rPr>
            <a:t>7</a:t>
          </a:r>
          <a:r>
            <a:rPr lang="id-ID" sz="2800" b="1" kern="1200" dirty="0">
              <a:latin typeface="Agency FB" panose="020B0503020202020204" pitchFamily="34" charset="0"/>
            </a:rPr>
            <a:t>. </a:t>
          </a:r>
          <a:r>
            <a:rPr lang="en-US" sz="2800" b="0" kern="1200" dirty="0">
              <a:latin typeface="Agency FB" panose="020B0503020202020204" pitchFamily="34" charset="0"/>
            </a:rPr>
            <a:t>Exception Handling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7087" y="3997238"/>
        <a:ext cx="8265234" cy="500707"/>
      </dsp:txXfrm>
    </dsp:sp>
    <dsp:sp modelId="{45C12075-D00F-442E-A6A9-C54BDB913377}">
      <dsp:nvSpPr>
        <dsp:cNvPr id="0" name=""/>
        <dsp:cNvSpPr/>
      </dsp:nvSpPr>
      <dsp:spPr>
        <a:xfrm>
          <a:off x="0" y="4537014"/>
          <a:ext cx="8319408" cy="554881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gency FB" panose="020B0503020202020204" pitchFamily="34" charset="0"/>
            </a:rPr>
            <a:t>08. </a:t>
          </a:r>
          <a:r>
            <a:rPr lang="en-US" sz="2800" b="0" kern="1200" dirty="0">
              <a:latin typeface="Agency FB" panose="020B0503020202020204" pitchFamily="34" charset="0"/>
            </a:rPr>
            <a:t>Interface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27087" y="4564101"/>
        <a:ext cx="8265234" cy="50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13/09/2019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2CDD21-A513-4FF6-8803-41F8B448A21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BB891E-B95A-43E0-B973-93FCF8FD798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8A3A16-78B2-4272-BEFB-350AF437052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1F77C78-7A0E-4AA6-A73F-1898DE99FD7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63327-70D0-4F97-AF27-40933833CA5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75E02D-2B74-4905-8D09-D0BCC2DD47F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5AA22A-3FCF-407E-892A-43B33A54DAE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D90CB0-D122-43F7-8355-DBFA4D13F1C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5B764-D2BA-4FDB-A20A-4772DD915D3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1D15D9B-B045-4D21-BE94-375C515938AC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18432F-B4A6-4C7A-BD87-A84952F837BF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1E230E-671F-4CCA-A606-FEAFECF9F6B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94F073-4DF6-456F-A138-8C7F034738F3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10391A-39B2-41A4-A0AF-D66AB5FDBEF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0D085-8498-472F-81D3-E690619E0A20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bbadi" TargetMode="External"/><Relationship Id="rId2" Type="http://schemas.openxmlformats.org/officeDocument/2006/relationships/hyperlink" Target="mailto:pribadi.unugiri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|| 082 337 475 885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596571"/>
            <a:ext cx="8966200" cy="18623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BERORIENTASI OBJEK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PBO-TI20192020-3-4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4000" dirty="0">
                <a:solidFill>
                  <a:srgbClr val="0070C0"/>
                </a:solidFill>
              </a:rPr>
              <a:t>00. Satuan Acara Perkuliahan (SAP)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2) 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215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4800" dirty="0"/>
              <a:t>Kebutuhan Software</a:t>
            </a:r>
            <a:endParaRPr lang="id-ID" sz="4800" b="1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6251" y="1658983"/>
            <a:ext cx="8319407" cy="4332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8" indent="-45717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Editor dan Compiler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Netbeans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rekomendasi</a:t>
            </a:r>
            <a:r>
              <a:rPr lang="en-US" dirty="0">
                <a:solidFill>
                  <a:srgbClr val="FF0000"/>
                </a:solidFill>
              </a:rPr>
              <a:t>)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Codeblocks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Sublime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Notepad ++</a:t>
            </a:r>
          </a:p>
          <a:p>
            <a:r>
              <a:rPr lang="en-US" b="1" dirty="0"/>
              <a:t>JDK 12</a:t>
            </a:r>
          </a:p>
        </p:txBody>
      </p:sp>
    </p:spTree>
    <p:extLst>
      <p:ext uri="{BB962C8B-B14F-4D97-AF65-F5344CB8AC3E}">
        <p14:creationId xmlns:p14="http://schemas.microsoft.com/office/powerpoint/2010/main" val="197809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3) 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3645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442506"/>
            <a:ext cx="8826500" cy="5076151"/>
          </a:xfrm>
        </p:spPr>
        <p:txBody>
          <a:bodyPr>
            <a:noAutofit/>
          </a:bodyPr>
          <a:lstStyle/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C++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 err="1"/>
              <a:t>Deitel</a:t>
            </a:r>
            <a:r>
              <a:rPr lang="en-US" sz="1380" dirty="0"/>
              <a:t>, Paul </a:t>
            </a:r>
            <a:r>
              <a:rPr lang="en-US" sz="1380" dirty="0" err="1"/>
              <a:t>etc</a:t>
            </a:r>
            <a:r>
              <a:rPr lang="en-US" sz="1380" dirty="0"/>
              <a:t>, 2017, C++ How to Program 10th Ed + source code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/>
              <a:t>Gamma, E </a:t>
            </a:r>
            <a:r>
              <a:rPr lang="en-US" sz="1380" dirty="0" err="1"/>
              <a:t>etc</a:t>
            </a:r>
            <a:r>
              <a:rPr lang="en-US" sz="1380" dirty="0"/>
              <a:t>, 1994, Design Pattern - Elements of Reusable Object-Oriented Software 1</a:t>
            </a:r>
            <a:r>
              <a:rPr lang="en-US" sz="1380" baseline="30000" dirty="0"/>
              <a:t>st</a:t>
            </a:r>
            <a:endParaRPr lang="en-US" sz="1380" dirty="0"/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id-ID" sz="1380" dirty="0"/>
              <a:t>Magnit Antal, 2018, Modern C++Object-Oriented Programming</a:t>
            </a:r>
            <a:endParaRPr lang="en-US" sz="1380" dirty="0"/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/>
              <a:t>McConnel, S, 2004, Code </a:t>
            </a:r>
            <a:r>
              <a:rPr lang="en-US" sz="1380" dirty="0" err="1"/>
              <a:t>COmplete</a:t>
            </a:r>
            <a:r>
              <a:rPr lang="en-US" sz="1380" dirty="0"/>
              <a:t> - A Practical Handbook of Software Construction 2</a:t>
            </a:r>
            <a:r>
              <a:rPr lang="en-US" sz="1380" baseline="30000" dirty="0"/>
              <a:t>nd</a:t>
            </a:r>
            <a:endParaRPr lang="en-US" sz="1380" dirty="0"/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/>
              <a:t>S. Lippman, J. Lajoie, B. E. Moo, 2013, C++ Primer, 5th edition, Addison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/>
              <a:t>S. </a:t>
            </a:r>
            <a:r>
              <a:rPr lang="en-US" sz="1380" dirty="0" err="1"/>
              <a:t>Prata</a:t>
            </a:r>
            <a:r>
              <a:rPr lang="en-US" sz="1380" dirty="0"/>
              <a:t>, 2012, C++ Primer Plus, 6th edition, Addison Wesley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Java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 err="1"/>
              <a:t>Deitel</a:t>
            </a:r>
            <a:r>
              <a:rPr lang="en-US" sz="1380" dirty="0"/>
              <a:t>, Paul </a:t>
            </a:r>
            <a:r>
              <a:rPr lang="en-US" sz="1380" dirty="0" err="1"/>
              <a:t>etc</a:t>
            </a:r>
            <a:r>
              <a:rPr lang="en-US" sz="1380" dirty="0"/>
              <a:t>, 2015, Java How To Program (Early Objects) (10th Edition),Pearson Education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/>
              <a:t>Wu, Thomas, 2009, An Introduction to Object-Oriented Programming with Java (5th ed.)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PHP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 err="1"/>
              <a:t>Hayder</a:t>
            </a:r>
            <a:r>
              <a:rPr lang="en-US" sz="1380" dirty="0"/>
              <a:t>, </a:t>
            </a:r>
            <a:r>
              <a:rPr lang="en-US" sz="1380" dirty="0" err="1"/>
              <a:t>Hasin</a:t>
            </a:r>
            <a:r>
              <a:rPr lang="en-US" sz="1380" dirty="0"/>
              <a:t>, 2007, Object-Oriented Programming with PHP5, Pack Publishing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id-ID" sz="1380" dirty="0"/>
              <a:t>Ikhsanudin, 2016, Belajar Santai OOP PHP</a:t>
            </a:r>
            <a:endParaRPr lang="en-US" sz="1380" dirty="0"/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/>
              <a:t>Lavin, Peter, 2006, Object Oriented PHP Concepts Techniques and Code, No Starch Press 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id-ID" sz="1380" dirty="0"/>
              <a:t>Prettyman, Steve, 2016, Learn PHP 7- Object Oriented Modular Programming using HTML5, CSS3, JavaScript, XML, JSON, and MySQL</a:t>
            </a:r>
            <a:endParaRPr lang="en-US" sz="1380" dirty="0"/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/>
              <a:t>Ullman, Larry, 2013, PHP Advanced and Object-Oriented Programming- Visual </a:t>
            </a:r>
            <a:r>
              <a:rPr lang="en-US" sz="1380" dirty="0" err="1"/>
              <a:t>QuickPro</a:t>
            </a:r>
            <a:r>
              <a:rPr lang="en-US" sz="1380" dirty="0"/>
              <a:t> Guide + source code</a:t>
            </a:r>
          </a:p>
          <a:p>
            <a:pPr marL="355600" indent="-355600">
              <a:lnSpc>
                <a:spcPct val="100000"/>
              </a:lnSpc>
              <a:spcBef>
                <a:spcPts val="0"/>
              </a:spcBef>
            </a:pPr>
            <a:r>
              <a:rPr lang="en-US" sz="1780" dirty="0"/>
              <a:t>PHYTON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en-US" sz="1380" dirty="0"/>
              <a:t>Phillips Duty, 2010, Python 3 Object Oriented Programming + source code</a:t>
            </a:r>
          </a:p>
          <a:p>
            <a:pPr marL="584188" lvl="1" indent="-355600">
              <a:lnSpc>
                <a:spcPct val="100000"/>
              </a:lnSpc>
              <a:spcBef>
                <a:spcPts val="0"/>
              </a:spcBef>
            </a:pPr>
            <a:r>
              <a:rPr lang="id-ID" sz="1380" dirty="0"/>
              <a:t>Septian, Rahmad Fajar, 2013, E-Book Belajar Pemrograman Python Dasar, Bandung-POSS</a:t>
            </a:r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4) 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585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Email :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pribadi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hlinkClick r:id="rId2"/>
              </a:rPr>
              <a:t>unugiri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Site : </a:t>
            </a:r>
            <a:r>
              <a:rPr lang="en-ID" sz="2400" dirty="0">
                <a:hlinkClick r:id="rId3"/>
              </a:rPr>
              <a:t>https://github.com/pribbadi</a:t>
            </a:r>
            <a:r>
              <a:rPr lang="en-ID" sz="2400" dirty="0"/>
              <a:t> 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chat :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082 337 475 885</a:t>
            </a:r>
          </a:p>
        </p:txBody>
      </p:sp>
    </p:spTree>
    <p:extLst>
      <p:ext uri="{BB962C8B-B14F-4D97-AF65-F5344CB8AC3E}">
        <p14:creationId xmlns:p14="http://schemas.microsoft.com/office/powerpoint/2010/main" val="390246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/>
              <a:t>Satuan Acara Perkuliahan (SAP)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Informasi Matakuliah 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Referensi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53097"/>
            <a:ext cx="7410449" cy="2839752"/>
          </a:xfrm>
        </p:spPr>
        <p:txBody>
          <a:bodyPr>
            <a:normAutofit/>
          </a:bodyPr>
          <a:lstStyle/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Informasi Matakuliah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Matakuliah Relevan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Materi perkuliahan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Penilaian</a:t>
            </a:r>
          </a:p>
          <a:p>
            <a:pPr marL="444500" indent="-352425">
              <a:spcBef>
                <a:spcPts val="600"/>
              </a:spcBef>
              <a:buFont typeface="+mj-lt"/>
              <a:buAutoNum type="alphaLcParenR"/>
            </a:pPr>
            <a:r>
              <a:rPr lang="id-ID" sz="2400" b="1" dirty="0">
                <a:latin typeface="Agency FB" panose="020B0503020202020204" pitchFamily="34" charset="0"/>
              </a:rPr>
              <a:t>Ketentuan-ketentuan</a:t>
            </a:r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a) Informasi Matakuliah</a:t>
            </a:r>
            <a:endParaRPr lang="id-ID" sz="4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Mata </a:t>
            </a:r>
            <a:r>
              <a:rPr lang="en-US" sz="2400" dirty="0" err="1"/>
              <a:t>kuliah</a:t>
            </a:r>
            <a:r>
              <a:rPr lang="en-US" sz="2400" dirty="0"/>
              <a:t>	: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Berorientasi</a:t>
            </a:r>
            <a:r>
              <a:rPr lang="en-US" sz="2400" dirty="0"/>
              <a:t> </a:t>
            </a:r>
            <a:r>
              <a:rPr lang="en-US" sz="2400" dirty="0" err="1"/>
              <a:t>Objek</a:t>
            </a:r>
            <a:endParaRPr lang="en-US" sz="2400" dirty="0"/>
          </a:p>
          <a:p>
            <a:r>
              <a:rPr lang="en-US" sz="2400" dirty="0" err="1"/>
              <a:t>Kode</a:t>
            </a:r>
            <a:r>
              <a:rPr lang="en-US" sz="2400" dirty="0"/>
              <a:t>		: PBO-TI20192020-3-4</a:t>
            </a:r>
          </a:p>
          <a:p>
            <a:r>
              <a:rPr lang="en-US" sz="2400" dirty="0" err="1"/>
              <a:t>Deskripsi</a:t>
            </a:r>
            <a:r>
              <a:rPr lang="en-US" sz="2400" dirty="0"/>
              <a:t>		: </a:t>
            </a:r>
          </a:p>
          <a:p>
            <a:pPr marL="509588" indent="0">
              <a:buNone/>
            </a:pPr>
            <a:r>
              <a:rPr lang="en-US" sz="2000" dirty="0"/>
              <a:t>Mata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paradigma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Berorientasi</a:t>
            </a:r>
            <a:r>
              <a:rPr lang="en-US" sz="2000" dirty="0"/>
              <a:t> </a:t>
            </a:r>
            <a:r>
              <a:rPr lang="en-US" sz="2000" dirty="0" err="1"/>
              <a:t>Obyek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persoalan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Bahasa </a:t>
            </a:r>
            <a:r>
              <a:rPr lang="en-US" sz="2000" dirty="0" err="1"/>
              <a:t>pemrograman</a:t>
            </a:r>
            <a:r>
              <a:rPr lang="en-US" sz="2000" dirty="0"/>
              <a:t> Java.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8623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b) Matakuliah Relevan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id-ID" sz="2000" dirty="0">
                <a:solidFill>
                  <a:srgbClr val="C00000"/>
                </a:solidFill>
              </a:rPr>
              <a:t>buku pedoman </a:t>
            </a:r>
            <a:r>
              <a:rPr lang="en-US" sz="2000" dirty="0">
                <a:solidFill>
                  <a:srgbClr val="C00000"/>
                </a:solidFill>
              </a:rPr>
              <a:t>TI</a:t>
            </a:r>
            <a:r>
              <a:rPr lang="id-ID" sz="2000" dirty="0">
                <a:solidFill>
                  <a:srgbClr val="C00000"/>
                </a:solidFill>
              </a:rPr>
              <a:t> 201</a:t>
            </a:r>
            <a:r>
              <a:rPr lang="en-US" sz="2000" dirty="0">
                <a:solidFill>
                  <a:srgbClr val="C00000"/>
                </a:solidFill>
              </a:rPr>
              <a:t>6</a:t>
            </a:r>
            <a:r>
              <a:rPr lang="id-ID" sz="2000" dirty="0">
                <a:solidFill>
                  <a:srgbClr val="C00000"/>
                </a:solidFill>
              </a:rPr>
              <a:t>/20</a:t>
            </a:r>
            <a:r>
              <a:rPr lang="en-US" sz="2000" dirty="0">
                <a:solidFill>
                  <a:srgbClr val="C00000"/>
                </a:solidFill>
              </a:rPr>
              <a:t>17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id-ID" b="1" dirty="0">
              <a:solidFill>
                <a:srgbClr val="0070C0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AB531D-0C9E-4DF1-80FC-D45B98149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03614"/>
              </p:ext>
            </p:extLst>
          </p:nvPr>
        </p:nvGraphicFramePr>
        <p:xfrm>
          <a:off x="350291" y="1036932"/>
          <a:ext cx="4221708" cy="25556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91737">
                  <a:extLst>
                    <a:ext uri="{9D8B030D-6E8A-4147-A177-3AD203B41FA5}">
                      <a16:colId xmlns:a16="http://schemas.microsoft.com/office/drawing/2014/main" val="3692608273"/>
                    </a:ext>
                  </a:extLst>
                </a:gridCol>
                <a:gridCol w="529971">
                  <a:extLst>
                    <a:ext uri="{9D8B030D-6E8A-4147-A177-3AD203B41FA5}">
                      <a16:colId xmlns:a16="http://schemas.microsoft.com/office/drawing/2014/main" val="963805788"/>
                    </a:ext>
                  </a:extLst>
                </a:gridCol>
              </a:tblGrid>
              <a:tr h="221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SEMESTER 1</a:t>
                      </a:r>
                      <a:endParaRPr lang="en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20 </a:t>
                      </a:r>
                      <a:endParaRPr lang="en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0757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</a:rPr>
                        <a:t>Aswaja</a:t>
                      </a:r>
                      <a:r>
                        <a:rPr lang="en-ID" sz="2000" dirty="0">
                          <a:effectLst/>
                        </a:rPr>
                        <a:t> 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2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403487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</a:rPr>
                        <a:t>Pemrograman</a:t>
                      </a:r>
                      <a:r>
                        <a:rPr lang="en-ID" sz="2000" dirty="0">
                          <a:effectLst/>
                        </a:rPr>
                        <a:t> </a:t>
                      </a:r>
                      <a:r>
                        <a:rPr lang="en-ID" sz="2000" dirty="0" err="1">
                          <a:effectLst/>
                        </a:rPr>
                        <a:t>Terstruktur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</a:rPr>
                        <a:t>3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229815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</a:rPr>
                        <a:t>Sistem</a:t>
                      </a:r>
                      <a:r>
                        <a:rPr lang="en-ID" sz="2000" dirty="0">
                          <a:effectLst/>
                        </a:rPr>
                        <a:t> dan </a:t>
                      </a:r>
                      <a:r>
                        <a:rPr lang="en-ID" sz="2000" dirty="0" err="1">
                          <a:effectLst/>
                        </a:rPr>
                        <a:t>Teknologi</a:t>
                      </a:r>
                      <a:r>
                        <a:rPr lang="en-ID" sz="2000" dirty="0">
                          <a:effectLst/>
                        </a:rPr>
                        <a:t> </a:t>
                      </a:r>
                      <a:r>
                        <a:rPr lang="en-ID" sz="2000" dirty="0" err="1">
                          <a:effectLst/>
                        </a:rPr>
                        <a:t>Informasi</a:t>
                      </a:r>
                      <a:r>
                        <a:rPr lang="en-ID" sz="2000" dirty="0">
                          <a:effectLst/>
                        </a:rPr>
                        <a:t> 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2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6437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</a:rPr>
                        <a:t>Sistem</a:t>
                      </a:r>
                      <a:r>
                        <a:rPr lang="en-ID" sz="2000" dirty="0">
                          <a:effectLst/>
                        </a:rPr>
                        <a:t> Digital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4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217555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</a:rPr>
                        <a:t>Kalkulus</a:t>
                      </a:r>
                      <a:r>
                        <a:rPr lang="en-ID" sz="2000" dirty="0">
                          <a:effectLst/>
                        </a:rPr>
                        <a:t> 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3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53790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Aljabar Linier 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</a:rPr>
                        <a:t>3</a:t>
                      </a:r>
                      <a:endParaRPr lang="en-ID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27636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</a:rPr>
                        <a:t>Pend. </a:t>
                      </a:r>
                      <a:r>
                        <a:rPr lang="en-ID" sz="2000" dirty="0" err="1">
                          <a:effectLst/>
                        </a:rPr>
                        <a:t>PKn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</a:rPr>
                        <a:t>3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3678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18F6A64-0D61-4477-A34E-048E98E95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27377"/>
              </p:ext>
            </p:extLst>
          </p:nvPr>
        </p:nvGraphicFramePr>
        <p:xfrm>
          <a:off x="4663440" y="1040979"/>
          <a:ext cx="4221709" cy="28672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91738">
                  <a:extLst>
                    <a:ext uri="{9D8B030D-6E8A-4147-A177-3AD203B41FA5}">
                      <a16:colId xmlns:a16="http://schemas.microsoft.com/office/drawing/2014/main" val="3692608273"/>
                    </a:ext>
                  </a:extLst>
                </a:gridCol>
                <a:gridCol w="529971">
                  <a:extLst>
                    <a:ext uri="{9D8B030D-6E8A-4147-A177-3AD203B41FA5}">
                      <a16:colId xmlns:a16="http://schemas.microsoft.com/office/drawing/2014/main" val="963805788"/>
                    </a:ext>
                  </a:extLst>
                </a:gridCol>
              </a:tblGrid>
              <a:tr h="221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SEMESTER 2</a:t>
                      </a:r>
                      <a:endParaRPr lang="en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22 </a:t>
                      </a:r>
                      <a:endParaRPr lang="en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0757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Pend. Agama Islam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403487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Bahasa Inggris 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229815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Aswaja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6437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Matematika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Diskrit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217555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dan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Struktur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Data</a:t>
                      </a: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3790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Organisasi Komputer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27636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Teori</a:t>
                      </a: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Graft dan </a:t>
                      </a:r>
                      <a:r>
                        <a:rPr lang="en-ID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Otomata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36789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Kalkulus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II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19821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EA4BFA7-895A-4C45-86DF-D30F9BD17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16654"/>
              </p:ext>
            </p:extLst>
          </p:nvPr>
        </p:nvGraphicFramePr>
        <p:xfrm>
          <a:off x="350290" y="3831633"/>
          <a:ext cx="4221709" cy="28672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91738">
                  <a:extLst>
                    <a:ext uri="{9D8B030D-6E8A-4147-A177-3AD203B41FA5}">
                      <a16:colId xmlns:a16="http://schemas.microsoft.com/office/drawing/2014/main" val="3692608273"/>
                    </a:ext>
                  </a:extLst>
                </a:gridCol>
                <a:gridCol w="529971">
                  <a:extLst>
                    <a:ext uri="{9D8B030D-6E8A-4147-A177-3AD203B41FA5}">
                      <a16:colId xmlns:a16="http://schemas.microsoft.com/office/drawing/2014/main" val="963805788"/>
                    </a:ext>
                  </a:extLst>
                </a:gridCol>
              </a:tblGrid>
              <a:tr h="221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SEMESTER 3</a:t>
                      </a:r>
                      <a:endParaRPr lang="en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22 </a:t>
                      </a:r>
                      <a:endParaRPr lang="en-ID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0757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Bahasa Inggris II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403487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Ilmu Sosial dan Budaya Dasar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229815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Basis Data 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6437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Komputasi Numerik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2217555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Pemrograman Berorientasi Objek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53790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Rekayasa Perangkat LUnak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627636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Statistika Komputasional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367898"/>
                  </a:ext>
                </a:extLst>
              </a:tr>
              <a:tr h="221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Bahasa Indonesia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D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419821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B00FC54-1E2F-4485-B65B-8F68E51E6FEA}"/>
              </a:ext>
            </a:extLst>
          </p:cNvPr>
          <p:cNvSpPr/>
          <p:nvPr/>
        </p:nvSpPr>
        <p:spPr>
          <a:xfrm>
            <a:off x="5133703" y="4728754"/>
            <a:ext cx="457200" cy="300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94B542-92E3-4914-B18C-869DAFBFEFE9}"/>
              </a:ext>
            </a:extLst>
          </p:cNvPr>
          <p:cNvSpPr/>
          <p:nvPr/>
        </p:nvSpPr>
        <p:spPr>
          <a:xfrm>
            <a:off x="5630088" y="4728754"/>
            <a:ext cx="2638697" cy="300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berlangsung</a:t>
            </a:r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19A5D2-9F26-45C0-8CD9-FA6C5B567524}"/>
              </a:ext>
            </a:extLst>
          </p:cNvPr>
          <p:cNvSpPr/>
          <p:nvPr/>
        </p:nvSpPr>
        <p:spPr>
          <a:xfrm>
            <a:off x="5133703" y="5199017"/>
            <a:ext cx="457200" cy="3004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5C6DD4-F671-489F-9E07-30DD8A5E4AFE}"/>
              </a:ext>
            </a:extLst>
          </p:cNvPr>
          <p:cNvSpPr/>
          <p:nvPr/>
        </p:nvSpPr>
        <p:spPr>
          <a:xfrm>
            <a:off x="5630088" y="5199017"/>
            <a:ext cx="2638697" cy="30044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relevan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4045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b="1" dirty="0">
                <a:solidFill>
                  <a:srgbClr val="0070C0"/>
                </a:solidFill>
              </a:rPr>
              <a:t>c) </a:t>
            </a:r>
            <a:r>
              <a:rPr lang="en-US" sz="3600" b="1" dirty="0">
                <a:solidFill>
                  <a:srgbClr val="0070C0"/>
                </a:solidFill>
              </a:rPr>
              <a:t>M</a:t>
            </a:r>
            <a:r>
              <a:rPr lang="id-ID" sz="3600" b="1" dirty="0">
                <a:solidFill>
                  <a:srgbClr val="0070C0"/>
                </a:solidFill>
              </a:rPr>
              <a:t>ateri </a:t>
            </a:r>
            <a:r>
              <a:rPr lang="en-US" sz="3600" b="1" dirty="0">
                <a:solidFill>
                  <a:srgbClr val="0070C0"/>
                </a:solidFill>
              </a:rPr>
              <a:t>P</a:t>
            </a:r>
            <a:r>
              <a:rPr lang="id-ID" sz="3600" b="1" dirty="0">
                <a:solidFill>
                  <a:srgbClr val="0070C0"/>
                </a:solidFill>
              </a:rPr>
              <a:t>erkuliahan</a:t>
            </a:r>
            <a:endParaRPr lang="id-ID" sz="48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1718987"/>
              </p:ext>
            </p:extLst>
          </p:nvPr>
        </p:nvGraphicFramePr>
        <p:xfrm>
          <a:off x="476250" y="1442507"/>
          <a:ext cx="8319408" cy="509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60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d) Penilaian</a:t>
            </a:r>
            <a:r>
              <a:rPr lang="en-US" sz="3200" b="1" dirty="0">
                <a:solidFill>
                  <a:srgbClr val="0070C0"/>
                </a:solidFill>
              </a:rPr>
              <a:t> : PBO-TI20192020-3-4 A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76250" y="1658938"/>
          <a:ext cx="8320088" cy="46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47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>
                <a:solidFill>
                  <a:srgbClr val="0070C0"/>
                </a:solidFill>
              </a:rPr>
              <a:t>d) Penilaian</a:t>
            </a:r>
            <a:r>
              <a:rPr lang="en-US" sz="3200" b="1" dirty="0">
                <a:solidFill>
                  <a:srgbClr val="0070C0"/>
                </a:solidFill>
              </a:rPr>
              <a:t> : PBO-TI20192020-3-4 B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120649"/>
              </p:ext>
            </p:extLst>
          </p:nvPr>
        </p:nvGraphicFramePr>
        <p:xfrm>
          <a:off x="476250" y="1658938"/>
          <a:ext cx="8320088" cy="4637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8495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Bahasan Perkuliahan</a:t>
            </a:r>
            <a:br>
              <a:rPr lang="id-ID" dirty="0"/>
            </a:br>
            <a:r>
              <a:rPr lang="id-ID" sz="3200" b="1" dirty="0">
                <a:solidFill>
                  <a:srgbClr val="0070C0"/>
                </a:solidFill>
              </a:rPr>
              <a:t>e) ketentuan-ketentuan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Teori</a:t>
            </a:r>
            <a:r>
              <a:rPr lang="en-US" dirty="0"/>
              <a:t> [50] : </a:t>
            </a:r>
            <a:r>
              <a:rPr lang="en-US" dirty="0" err="1"/>
              <a:t>Praktikum</a:t>
            </a:r>
            <a:r>
              <a:rPr lang="en-US" dirty="0"/>
              <a:t> [50].</a:t>
            </a:r>
          </a:p>
          <a:p>
            <a:pPr marL="862013" lvl="1" indent="-404813"/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diinstal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dibawa</a:t>
            </a:r>
            <a:r>
              <a:rPr lang="en-US" dirty="0"/>
              <a:t>.</a:t>
            </a:r>
          </a:p>
          <a:p>
            <a:pPr marL="463550" indent="-404813"/>
            <a:r>
              <a:rPr lang="en-US" dirty="0" err="1"/>
              <a:t>Alur</a:t>
            </a:r>
            <a:r>
              <a:rPr lang="en-US" dirty="0"/>
              <a:t>: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Praktikum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luar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kelas</a:t>
            </a:r>
            <a:r>
              <a:rPr lang="en-US" dirty="0">
                <a:sym typeface="Wingdings" panose="05000000000000000000" pitchFamily="2" charset="2"/>
              </a:rPr>
              <a:t>).</a:t>
            </a:r>
          </a:p>
          <a:p>
            <a:pPr marL="463550" indent="-404813"/>
            <a:r>
              <a:rPr lang="en-US" dirty="0" err="1">
                <a:sym typeface="Wingdings" panose="05000000000000000000" pitchFamily="2" charset="2"/>
              </a:rPr>
              <a:t>Keaktifan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prestasi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kesopanan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dan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aktif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kegiatan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positif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lainnya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menjadi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pertimbangan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penilaian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089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3681</TotalTime>
  <Words>560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PEMROGRAMAN BERORIENTASI OBJEK PBO-TI20192020-3-4 00. Satuan Acara Perkuliahan (SAP)</vt:lpstr>
      <vt:lpstr>Satuan Acara Perkuliahan (SAP)</vt:lpstr>
      <vt:lpstr>1) Pemrograman Berorientasi Objek</vt:lpstr>
      <vt:lpstr>a) Informasi Matakuliah</vt:lpstr>
      <vt:lpstr>b) Matakuliah Relevan buku pedoman TI 2016/2017 </vt:lpstr>
      <vt:lpstr>c) Materi Perkuliahan</vt:lpstr>
      <vt:lpstr>d) Penilaian : PBO-TI20192020-3-4 A</vt:lpstr>
      <vt:lpstr>d) Penilaian : PBO-TI20192020-3-4 B</vt:lpstr>
      <vt:lpstr>Bahasan Perkuliahan e) ketentuan-ketentuan</vt:lpstr>
      <vt:lpstr>2) Kebutuhan Software</vt:lpstr>
      <vt:lpstr>Kebutuhan Software</vt:lpstr>
      <vt:lpstr>3) Referensi</vt:lpstr>
      <vt:lpstr>Referensi</vt:lpstr>
      <vt:lpstr>4) Contact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2668</cp:revision>
  <dcterms:created xsi:type="dcterms:W3CDTF">2016-09-02T03:38:50Z</dcterms:created>
  <dcterms:modified xsi:type="dcterms:W3CDTF">2019-09-12T19:51:55Z</dcterms:modified>
</cp:coreProperties>
</file>