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8" r:id="rId3"/>
    <p:sldId id="259" r:id="rId4"/>
    <p:sldId id="260" r:id="rId5"/>
    <p:sldId id="265" r:id="rId6"/>
    <p:sldId id="264" r:id="rId7"/>
    <p:sldId id="261" r:id="rId8"/>
    <p:sldId id="262" r:id="rId9"/>
    <p:sldId id="263" r:id="rId10"/>
    <p:sldId id="266" r:id="rId11"/>
  </p:sldIdLst>
  <p:sldSz cx="14630400" cy="8229600"/>
  <p:notesSz cx="8229600" cy="14630400"/>
  <p:embeddedFontLst>
    <p:embeddedFont>
      <p:font typeface="Bookman Old Style" panose="02050604050505020204" pitchFamily="18"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DM Sans" panose="020B0604020202020204" charset="0"/>
      <p:regular r:id="rId21"/>
    </p:embeddedFont>
    <p:embeddedFont>
      <p:font typeface="Libre Baskerville" panose="020B0604020202020204" charset="0"/>
      <p:regular r:id="rId22"/>
    </p:embeddedFont>
    <p:embeddedFont>
      <p:font typeface="Monotype Corsiva" panose="03010101010201010101" pitchFamily="66" charset="0"/>
      <p:italic r:id="rId23"/>
    </p:embeddedFont>
    <p:embeddedFont>
      <p:font typeface="Sitka Small Semibold" pitchFamily="2" charset="0"/>
      <p:bold r:id="rId24"/>
      <p:boldItalic r:id="rId25"/>
    </p:embeddedFont>
    <p:embeddedFont>
      <p:font typeface="Sitka Text" panose="02000505000000020004" pitchFamily="2" charset="0"/>
      <p:regular r:id="rId26"/>
      <p:bold r:id="rId27"/>
      <p:italic r:id="rId28"/>
      <p:boldItalic r:id="rId29"/>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942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5766"/>
            <a:ext cx="14630400" cy="8229600"/>
          </a:xfrm>
          <a:prstGeom prst="rect">
            <a:avLst/>
          </a:prstGeom>
          <a:solidFill>
            <a:srgbClr val="FFFDFA">
              <a:alpha val="85000"/>
            </a:srgbClr>
          </a:solidFill>
          <a:ln/>
        </p:spPr>
      </p:sp>
      <p:sp>
        <p:nvSpPr>
          <p:cNvPr id="5" name="Text 2"/>
          <p:cNvSpPr/>
          <p:nvPr/>
        </p:nvSpPr>
        <p:spPr>
          <a:xfrm>
            <a:off x="793790" y="4457819"/>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7" name="Image 6">
            <a:extLst>
              <a:ext uri="{FF2B5EF4-FFF2-40B4-BE49-F238E27FC236}">
                <a16:creationId xmlns:a16="http://schemas.microsoft.com/office/drawing/2014/main" id="{09443A30-CF4F-476E-882D-DDDA5844D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1209" y="429753"/>
            <a:ext cx="3930416" cy="874603"/>
          </a:xfrm>
          <a:prstGeom prst="rect">
            <a:avLst/>
          </a:prstGeom>
        </p:spPr>
      </p:pic>
      <p:pic>
        <p:nvPicPr>
          <p:cNvPr id="8" name="Image 7">
            <a:extLst>
              <a:ext uri="{FF2B5EF4-FFF2-40B4-BE49-F238E27FC236}">
                <a16:creationId xmlns:a16="http://schemas.microsoft.com/office/drawing/2014/main" id="{D45685E8-5F6B-499E-BE2D-8FF73AA7311E}"/>
              </a:ext>
            </a:extLst>
          </p:cNvPr>
          <p:cNvPicPr>
            <a:picLocks noChangeAspect="1"/>
          </p:cNvPicPr>
          <p:nvPr/>
        </p:nvPicPr>
        <p:blipFill>
          <a:blip r:embed="rId5"/>
          <a:stretch>
            <a:fillRect/>
          </a:stretch>
        </p:blipFill>
        <p:spPr>
          <a:xfrm>
            <a:off x="6442364" y="455772"/>
            <a:ext cx="925995" cy="871922"/>
          </a:xfrm>
          <a:prstGeom prst="rect">
            <a:avLst/>
          </a:prstGeom>
        </p:spPr>
      </p:pic>
      <p:pic>
        <p:nvPicPr>
          <p:cNvPr id="9" name="Image 8">
            <a:extLst>
              <a:ext uri="{FF2B5EF4-FFF2-40B4-BE49-F238E27FC236}">
                <a16:creationId xmlns:a16="http://schemas.microsoft.com/office/drawing/2014/main" id="{408CE9E5-F32F-47B0-A4EC-62B9C1AB6CF7}"/>
              </a:ext>
            </a:extLst>
          </p:cNvPr>
          <p:cNvPicPr>
            <a:picLocks noChangeAspect="1"/>
          </p:cNvPicPr>
          <p:nvPr/>
        </p:nvPicPr>
        <p:blipFill rotWithShape="1">
          <a:blip r:embed="rId6"/>
          <a:srcRect b="8463"/>
          <a:stretch/>
        </p:blipFill>
        <p:spPr>
          <a:xfrm>
            <a:off x="7839098" y="454431"/>
            <a:ext cx="3344720" cy="873263"/>
          </a:xfrm>
          <a:prstGeom prst="rect">
            <a:avLst/>
          </a:prstGeom>
        </p:spPr>
      </p:pic>
      <p:cxnSp>
        <p:nvCxnSpPr>
          <p:cNvPr id="10" name="Connecteur droit 9">
            <a:extLst>
              <a:ext uri="{FF2B5EF4-FFF2-40B4-BE49-F238E27FC236}">
                <a16:creationId xmlns:a16="http://schemas.microsoft.com/office/drawing/2014/main" id="{198E3E0E-900D-4F26-81C0-353A90145216}"/>
              </a:ext>
            </a:extLst>
          </p:cNvPr>
          <p:cNvCxnSpPr>
            <a:cxnSpLocks/>
          </p:cNvCxnSpPr>
          <p:nvPr/>
        </p:nvCxnSpPr>
        <p:spPr>
          <a:xfrm>
            <a:off x="2093587" y="1426966"/>
            <a:ext cx="9304882"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Zone de texte 2">
            <a:extLst>
              <a:ext uri="{FF2B5EF4-FFF2-40B4-BE49-F238E27FC236}">
                <a16:creationId xmlns:a16="http://schemas.microsoft.com/office/drawing/2014/main" id="{4E5DD275-097E-4FDD-8995-C51EAAEDC3C7}"/>
              </a:ext>
            </a:extLst>
          </p:cNvPr>
          <p:cNvSpPr txBox="1">
            <a:spLocks noChangeArrowheads="1"/>
          </p:cNvSpPr>
          <p:nvPr/>
        </p:nvSpPr>
        <p:spPr bwMode="auto">
          <a:xfrm>
            <a:off x="3556229" y="1996882"/>
            <a:ext cx="5772269" cy="476250"/>
          </a:xfrm>
          <a:prstGeom prst="rect">
            <a:avLst/>
          </a:prstGeom>
          <a:noFill/>
          <a:ln w="9525">
            <a:noFill/>
            <a:miter lim="800000"/>
            <a:headEnd/>
            <a:tailEnd/>
          </a:ln>
        </p:spPr>
        <p:txBody>
          <a:bodyPr rot="0" vert="horz" wrap="square" lIns="91440" tIns="45720" rIns="91440" bIns="45720" anchor="t" anchorCtr="0">
            <a:noAutofit/>
          </a:bodyPr>
          <a:lstStyle/>
          <a:p>
            <a:pPr algn="ctr"/>
            <a:r>
              <a:rPr lang="fr-FR" sz="2100" dirty="0">
                <a:ln w="9525" cap="rnd" cmpd="sng" algn="ctr">
                  <a:solidFill>
                    <a:srgbClr val="000000"/>
                  </a:solidFill>
                  <a:prstDash val="solid"/>
                  <a:bevel/>
                </a:ln>
                <a:latin typeface="Sitka Text" pitchFamily="2" charset="0"/>
                <a:ea typeface="Times New Roman" panose="02020603050405020304" pitchFamily="18" charset="0"/>
              </a:rPr>
              <a:t>Diplôme Universitaire de Technologie (DUT)</a:t>
            </a:r>
          </a:p>
        </p:txBody>
      </p:sp>
      <p:sp>
        <p:nvSpPr>
          <p:cNvPr id="13" name="Text Box 2">
            <a:extLst>
              <a:ext uri="{FF2B5EF4-FFF2-40B4-BE49-F238E27FC236}">
                <a16:creationId xmlns:a16="http://schemas.microsoft.com/office/drawing/2014/main" id="{36E290E2-2186-437D-A579-68D0A0B7A928}"/>
              </a:ext>
            </a:extLst>
          </p:cNvPr>
          <p:cNvSpPr txBox="1">
            <a:spLocks noChangeArrowheads="1"/>
          </p:cNvSpPr>
          <p:nvPr/>
        </p:nvSpPr>
        <p:spPr bwMode="auto">
          <a:xfrm>
            <a:off x="3489406" y="2810900"/>
            <a:ext cx="5905915" cy="464293"/>
          </a:xfrm>
          <a:prstGeom prst="rect">
            <a:avLst/>
          </a:prstGeom>
          <a:noFill/>
          <a:ln w="9525">
            <a:noFill/>
            <a:miter lim="800000"/>
            <a:headEnd/>
            <a:tailEnd/>
          </a:ln>
        </p:spPr>
        <p:txBody>
          <a:bodyPr rot="0" vert="horz" wrap="square" lIns="91440" tIns="45720" rIns="91440" bIns="45720" anchor="t" anchorCtr="0">
            <a:noAutofit/>
          </a:bodyPr>
          <a:lstStyle/>
          <a:p>
            <a:pPr algn="ctr"/>
            <a:r>
              <a:rPr lang="fr-FR" sz="2000" dirty="0">
                <a:solidFill>
                  <a:srgbClr val="000000"/>
                </a:solidFill>
                <a:latin typeface="Sitka Text" panose="02000505000000020004" pitchFamily="2" charset="0"/>
                <a:ea typeface="Times New Roman" panose="02020603050405020304" pitchFamily="18" charset="0"/>
              </a:rPr>
              <a:t>Ingénierie Logicielle et Cybersécurité (ILCS</a:t>
            </a:r>
            <a:r>
              <a:rPr lang="fr-FR" sz="2000" dirty="0">
                <a:solidFill>
                  <a:srgbClr val="000000"/>
                </a:solidFill>
                <a:latin typeface="Bookman Old Style" panose="02050604050505020204" pitchFamily="18" charset="0"/>
                <a:ea typeface="Times New Roman" panose="02020603050405020304" pitchFamily="18" charset="0"/>
              </a:rPr>
              <a:t>)</a:t>
            </a:r>
            <a:endParaRPr lang="fr-FR" sz="2000" dirty="0">
              <a:latin typeface="Bookman Old Style" panose="02050604050505020204" pitchFamily="18" charset="0"/>
              <a:ea typeface="Times New Roman" panose="02020603050405020304" pitchFamily="18" charset="0"/>
            </a:endParaRPr>
          </a:p>
        </p:txBody>
      </p:sp>
      <p:sp>
        <p:nvSpPr>
          <p:cNvPr id="15" name="ZoneTexte 14">
            <a:extLst>
              <a:ext uri="{FF2B5EF4-FFF2-40B4-BE49-F238E27FC236}">
                <a16:creationId xmlns:a16="http://schemas.microsoft.com/office/drawing/2014/main" id="{714724D3-2EE9-4753-940C-E0C644349A23}"/>
              </a:ext>
            </a:extLst>
          </p:cNvPr>
          <p:cNvSpPr txBox="1"/>
          <p:nvPr/>
        </p:nvSpPr>
        <p:spPr>
          <a:xfrm>
            <a:off x="1802847" y="5789762"/>
            <a:ext cx="6098344" cy="646331"/>
          </a:xfrm>
          <a:prstGeom prst="rect">
            <a:avLst/>
          </a:prstGeom>
          <a:noFill/>
        </p:spPr>
        <p:txBody>
          <a:bodyPr wrap="square">
            <a:spAutoFit/>
          </a:bodyPr>
          <a:lstStyle/>
          <a:p>
            <a:r>
              <a:rPr lang="pt-BR" dirty="0">
                <a:latin typeface="Sitka Small Semibold" pitchFamily="2" charset="0"/>
                <a:cs typeface="Times New Roman" panose="02020603050405020304" pitchFamily="18" charset="0"/>
              </a:rPr>
              <a:t>Présentée Par :</a:t>
            </a:r>
          </a:p>
          <a:p>
            <a:r>
              <a:rPr lang="pt-BR" dirty="0">
                <a:latin typeface="Bookman Old Style" panose="02050604050505020204" pitchFamily="18" charset="0"/>
              </a:rPr>
              <a:t>       JAAI Malak &amp; MHARI Ilham</a:t>
            </a:r>
            <a:endParaRPr lang="fr-FR" dirty="0">
              <a:latin typeface="Bookman Old Style" panose="02050604050505020204" pitchFamily="18" charset="0"/>
            </a:endParaRPr>
          </a:p>
        </p:txBody>
      </p:sp>
      <p:sp>
        <p:nvSpPr>
          <p:cNvPr id="16" name="ZoneTexte 15">
            <a:extLst>
              <a:ext uri="{FF2B5EF4-FFF2-40B4-BE49-F238E27FC236}">
                <a16:creationId xmlns:a16="http://schemas.microsoft.com/office/drawing/2014/main" id="{07A1BB34-7E36-4408-8435-CBB063434193}"/>
              </a:ext>
            </a:extLst>
          </p:cNvPr>
          <p:cNvSpPr txBox="1"/>
          <p:nvPr/>
        </p:nvSpPr>
        <p:spPr>
          <a:xfrm>
            <a:off x="9778382" y="5785513"/>
            <a:ext cx="6098344" cy="646331"/>
          </a:xfrm>
          <a:prstGeom prst="rect">
            <a:avLst/>
          </a:prstGeom>
          <a:noFill/>
        </p:spPr>
        <p:txBody>
          <a:bodyPr wrap="square">
            <a:spAutoFit/>
          </a:bodyPr>
          <a:lstStyle/>
          <a:p>
            <a:r>
              <a:rPr lang="fr-FR" dirty="0">
                <a:latin typeface="Sitka Small Semibold" pitchFamily="2" charset="0"/>
              </a:rPr>
              <a:t>Encadré par:</a:t>
            </a:r>
          </a:p>
          <a:p>
            <a:r>
              <a:rPr lang="fr-FR" dirty="0"/>
              <a:t>          </a:t>
            </a:r>
            <a:r>
              <a:rPr lang="fr-FR" dirty="0">
                <a:latin typeface="Bookman Old Style" panose="02050604050505020204" pitchFamily="18" charset="0"/>
              </a:rPr>
              <a:t>Pr. RABHI </a:t>
            </a:r>
            <a:r>
              <a:rPr lang="fr-FR" dirty="0" err="1">
                <a:latin typeface="Bookman Old Style" panose="02050604050505020204" pitchFamily="18" charset="0"/>
              </a:rPr>
              <a:t>Ouzayr</a:t>
            </a:r>
            <a:endParaRPr lang="fr-FR" dirty="0">
              <a:latin typeface="Bookman Old Style" panose="02050604050505020204" pitchFamily="18" charset="0"/>
            </a:endParaRPr>
          </a:p>
        </p:txBody>
      </p:sp>
      <p:sp>
        <p:nvSpPr>
          <p:cNvPr id="18" name="Organigramme : Procédé 17">
            <a:extLst>
              <a:ext uri="{FF2B5EF4-FFF2-40B4-BE49-F238E27FC236}">
                <a16:creationId xmlns:a16="http://schemas.microsoft.com/office/drawing/2014/main" id="{14D3D3A2-893F-4540-81FD-3BEA52DBF923}"/>
              </a:ext>
            </a:extLst>
          </p:cNvPr>
          <p:cNvSpPr/>
          <p:nvPr/>
        </p:nvSpPr>
        <p:spPr>
          <a:xfrm>
            <a:off x="4699789" y="7326670"/>
            <a:ext cx="4612943" cy="635044"/>
          </a:xfrm>
          <a:prstGeom prst="flowChartProcess">
            <a:avLst/>
          </a:prstGeom>
          <a:solidFill>
            <a:schemeClr val="bg1"/>
          </a:solidFill>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900" dirty="0">
                <a:ln w="0"/>
                <a:solidFill>
                  <a:schemeClr val="tx1"/>
                </a:solidFill>
                <a:effectLst>
                  <a:outerShdw blurRad="38100" dist="19050" dir="2700000" algn="tl" rotWithShape="0">
                    <a:schemeClr val="dk1">
                      <a:alpha val="40000"/>
                    </a:schemeClr>
                  </a:outerShdw>
                </a:effectLst>
                <a:latin typeface="Monotype Corsiva" panose="03010101010201010101" pitchFamily="66" charset="0"/>
              </a:rPr>
              <a:t>Année universitaire : 2024-2025</a:t>
            </a:r>
          </a:p>
        </p:txBody>
      </p:sp>
      <p:sp>
        <p:nvSpPr>
          <p:cNvPr id="19" name="Organigramme : Procédé 18">
            <a:extLst>
              <a:ext uri="{FF2B5EF4-FFF2-40B4-BE49-F238E27FC236}">
                <a16:creationId xmlns:a16="http://schemas.microsoft.com/office/drawing/2014/main" id="{63C596B8-D067-438F-B6A8-B37456B2540C}"/>
              </a:ext>
            </a:extLst>
          </p:cNvPr>
          <p:cNvSpPr/>
          <p:nvPr/>
        </p:nvSpPr>
        <p:spPr>
          <a:xfrm>
            <a:off x="3592010" y="3824064"/>
            <a:ext cx="6308035" cy="1070872"/>
          </a:xfrm>
          <a:prstGeom prst="flowChartProcess">
            <a:avLst/>
          </a:prstGeom>
          <a:solidFill>
            <a:schemeClr val="bg1"/>
          </a:solidFill>
          <a:ln/>
          <a:effectLst>
            <a:innerShdw blurRad="63500" dist="50800" dir="27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dirty="0" err="1">
                <a:latin typeface="Sitka Small Semibold" pitchFamily="2" charset="0"/>
              </a:rPr>
              <a:t>DevPofile</a:t>
            </a:r>
            <a:r>
              <a:rPr lang="fr-FR" dirty="0">
                <a:latin typeface="Sitka Small Semibold" pitchFamily="2" charset="0"/>
              </a:rPr>
              <a:t>– Application Web de Gestion de gestion de profils de développeurs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304597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Conclusion</a:t>
            </a:r>
            <a:endParaRPr lang="en-US" sz="4450" dirty="0"/>
          </a:p>
        </p:txBody>
      </p:sp>
      <p:sp>
        <p:nvSpPr>
          <p:cNvPr id="3" name="Text 1"/>
          <p:cNvSpPr/>
          <p:nvPr/>
        </p:nvSpPr>
        <p:spPr>
          <a:xfrm>
            <a:off x="793790" y="409491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DevProfile représente une solution complète pour les développeurs souhaitant mettre en valeur leur profil professionnel. L'application combine une interface utilisateur moderne avec des fonctionnalités robustes, offrant ainsi une plateforme idéale pour la présentation professionnelle des développeurs.</a:t>
            </a:r>
            <a:endParaRPr lang="en-US" sz="1750" dirty="0"/>
          </a:p>
        </p:txBody>
      </p:sp>
      <p:sp>
        <p:nvSpPr>
          <p:cNvPr id="4" name="Rectangle 3">
            <a:extLst>
              <a:ext uri="{FF2B5EF4-FFF2-40B4-BE49-F238E27FC236}">
                <a16:creationId xmlns:a16="http://schemas.microsoft.com/office/drawing/2014/main" id="{B4BBFA81-540F-4720-B82C-CC0CAB4AF3DA}"/>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37623"/>
            <a:ext cx="6296858"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Plan Du Présentation </a:t>
            </a:r>
            <a:endParaRPr lang="en-US" sz="4450" dirty="0"/>
          </a:p>
        </p:txBody>
      </p:sp>
      <p:sp>
        <p:nvSpPr>
          <p:cNvPr id="4" name="Text 2"/>
          <p:cNvSpPr/>
          <p:nvPr/>
        </p:nvSpPr>
        <p:spPr>
          <a:xfrm>
            <a:off x="946190" y="318025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3000" dirty="0">
                <a:solidFill>
                  <a:srgbClr val="454240"/>
                </a:solidFill>
                <a:latin typeface="DM Sans" pitchFamily="34" charset="0"/>
                <a:ea typeface="DM Sans" pitchFamily="34" charset="-122"/>
                <a:cs typeface="DM Sans" pitchFamily="34" charset="-120"/>
              </a:rPr>
              <a:t> </a:t>
            </a:r>
            <a:r>
              <a:rPr lang="en-US" sz="2800" b="1" dirty="0">
                <a:solidFill>
                  <a:srgbClr val="454240"/>
                </a:solidFill>
                <a:latin typeface="DM Sans" pitchFamily="34" charset="0"/>
                <a:ea typeface="DM Sans" pitchFamily="34" charset="-122"/>
                <a:cs typeface="DM Sans" pitchFamily="34" charset="-120"/>
              </a:rPr>
              <a:t>Introduction</a:t>
            </a:r>
            <a:endParaRPr lang="en-US" sz="2800" dirty="0"/>
          </a:p>
        </p:txBody>
      </p:sp>
      <p:sp>
        <p:nvSpPr>
          <p:cNvPr id="9" name="Text 7"/>
          <p:cNvSpPr/>
          <p:nvPr/>
        </p:nvSpPr>
        <p:spPr>
          <a:xfrm>
            <a:off x="793789" y="5963941"/>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0" name="Rectangle 9">
            <a:extLst>
              <a:ext uri="{FF2B5EF4-FFF2-40B4-BE49-F238E27FC236}">
                <a16:creationId xmlns:a16="http://schemas.microsoft.com/office/drawing/2014/main" id="{8DAF53F8-AC27-4077-A6D4-CE7F9CDC01D4}"/>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12" name="Text 2">
            <a:extLst>
              <a:ext uri="{FF2B5EF4-FFF2-40B4-BE49-F238E27FC236}">
                <a16:creationId xmlns:a16="http://schemas.microsoft.com/office/drawing/2014/main" id="{4B2C87BC-1852-4320-839C-234056AAE725}"/>
              </a:ext>
            </a:extLst>
          </p:cNvPr>
          <p:cNvSpPr/>
          <p:nvPr/>
        </p:nvSpPr>
        <p:spPr>
          <a:xfrm>
            <a:off x="946190" y="3631566"/>
            <a:ext cx="13042821" cy="445447"/>
          </a:xfrm>
          <a:prstGeom prst="rect">
            <a:avLst/>
          </a:prstGeom>
          <a:noFill/>
          <a:ln/>
        </p:spPr>
        <p:txBody>
          <a:bodyPr wrap="none" lIns="0" tIns="0" rIns="0" bIns="0" rtlCol="0" anchor="t"/>
          <a:lstStyle/>
          <a:p>
            <a:pPr marL="342900" indent="-342900" algn="l">
              <a:lnSpc>
                <a:spcPts val="2850"/>
              </a:lnSpc>
              <a:buSzPct val="100000"/>
              <a:buChar char="•"/>
            </a:pPr>
            <a:r>
              <a:rPr lang="en-US" sz="3000" dirty="0">
                <a:solidFill>
                  <a:srgbClr val="454240"/>
                </a:solidFill>
                <a:latin typeface="DM Sans" pitchFamily="34" charset="0"/>
                <a:ea typeface="DM Sans" pitchFamily="34" charset="-122"/>
                <a:cs typeface="DM Sans" pitchFamily="34" charset="-120"/>
              </a:rPr>
              <a:t> </a:t>
            </a:r>
            <a:r>
              <a:rPr lang="en-US" sz="2800" b="1" dirty="0">
                <a:solidFill>
                  <a:srgbClr val="454240"/>
                </a:solidFill>
                <a:latin typeface="DM Sans" pitchFamily="34" charset="0"/>
                <a:ea typeface="DM Sans" pitchFamily="34" charset="-122"/>
                <a:cs typeface="DM Sans" pitchFamily="34" charset="-120"/>
              </a:rPr>
              <a:t>Objectifs du Projet</a:t>
            </a:r>
            <a:endParaRPr lang="en-US" sz="2800" dirty="0"/>
          </a:p>
        </p:txBody>
      </p:sp>
      <p:sp>
        <p:nvSpPr>
          <p:cNvPr id="13" name="Text 2">
            <a:extLst>
              <a:ext uri="{FF2B5EF4-FFF2-40B4-BE49-F238E27FC236}">
                <a16:creationId xmlns:a16="http://schemas.microsoft.com/office/drawing/2014/main" id="{6F055555-A87A-445A-B0B1-F1AFF6A284C7}"/>
              </a:ext>
            </a:extLst>
          </p:cNvPr>
          <p:cNvSpPr/>
          <p:nvPr/>
        </p:nvSpPr>
        <p:spPr>
          <a:xfrm>
            <a:off x="946190" y="5170077"/>
            <a:ext cx="13042821" cy="445447"/>
          </a:xfrm>
          <a:prstGeom prst="rect">
            <a:avLst/>
          </a:prstGeom>
          <a:noFill/>
          <a:ln/>
        </p:spPr>
        <p:txBody>
          <a:bodyPr wrap="none" lIns="0" tIns="0" rIns="0" bIns="0" rtlCol="0" anchor="t"/>
          <a:lstStyle/>
          <a:p>
            <a:pPr marL="342900" indent="-342900">
              <a:lnSpc>
                <a:spcPts val="2850"/>
              </a:lnSpc>
              <a:buSzPct val="100000"/>
              <a:buFontTx/>
              <a:buChar char="•"/>
            </a:pPr>
            <a:r>
              <a:rPr lang="en-US" sz="2800" dirty="0">
                <a:solidFill>
                  <a:srgbClr val="454240"/>
                </a:solidFill>
                <a:latin typeface="DM Sans" pitchFamily="34" charset="0"/>
                <a:ea typeface="DM Sans" pitchFamily="34" charset="-122"/>
                <a:cs typeface="DM Sans" pitchFamily="34" charset="-120"/>
              </a:rPr>
              <a:t> </a:t>
            </a:r>
            <a:r>
              <a:rPr lang="en-US" sz="2800" b="1" dirty="0" err="1">
                <a:solidFill>
                  <a:srgbClr val="454240"/>
                </a:solidFill>
                <a:latin typeface="DM Sans" pitchFamily="34" charset="0"/>
                <a:ea typeface="DM Sans" pitchFamily="34" charset="-122"/>
                <a:cs typeface="DM Sans" pitchFamily="34" charset="-120"/>
              </a:rPr>
              <a:t>Fonctionnalités</a:t>
            </a:r>
            <a:r>
              <a:rPr lang="en-US" sz="2800" b="1" dirty="0">
                <a:solidFill>
                  <a:srgbClr val="454240"/>
                </a:solidFill>
                <a:latin typeface="DM Sans" pitchFamily="34" charset="0"/>
                <a:ea typeface="DM Sans" pitchFamily="34" charset="-122"/>
                <a:cs typeface="DM Sans" pitchFamily="34" charset="-120"/>
              </a:rPr>
              <a:t> de </a:t>
            </a:r>
            <a:r>
              <a:rPr lang="en-US" sz="2800" b="1" dirty="0" err="1">
                <a:solidFill>
                  <a:srgbClr val="454240"/>
                </a:solidFill>
                <a:latin typeface="DM Sans" pitchFamily="34" charset="0"/>
                <a:ea typeface="DM Sans" pitchFamily="34" charset="-122"/>
                <a:cs typeface="DM Sans" pitchFamily="34" charset="-120"/>
              </a:rPr>
              <a:t>l’application</a:t>
            </a:r>
            <a:endParaRPr lang="en-US" sz="2800" dirty="0"/>
          </a:p>
          <a:p>
            <a:pPr marL="342900" indent="-342900" algn="l">
              <a:lnSpc>
                <a:spcPts val="2850"/>
              </a:lnSpc>
              <a:buSzPct val="100000"/>
              <a:buChar char="•"/>
            </a:pPr>
            <a:endParaRPr lang="en-US" sz="3000" dirty="0"/>
          </a:p>
        </p:txBody>
      </p:sp>
      <p:sp>
        <p:nvSpPr>
          <p:cNvPr id="14" name="Text 2">
            <a:extLst>
              <a:ext uri="{FF2B5EF4-FFF2-40B4-BE49-F238E27FC236}">
                <a16:creationId xmlns:a16="http://schemas.microsoft.com/office/drawing/2014/main" id="{286F76A8-821D-4044-8C2D-4C6140EE42C5}"/>
              </a:ext>
            </a:extLst>
          </p:cNvPr>
          <p:cNvSpPr/>
          <p:nvPr/>
        </p:nvSpPr>
        <p:spPr>
          <a:xfrm>
            <a:off x="946190" y="4684079"/>
            <a:ext cx="13042821" cy="502776"/>
          </a:xfrm>
          <a:prstGeom prst="rect">
            <a:avLst/>
          </a:prstGeom>
          <a:noFill/>
          <a:ln/>
        </p:spPr>
        <p:txBody>
          <a:bodyPr wrap="none" lIns="0" tIns="0" rIns="0" bIns="0" rtlCol="0" anchor="t"/>
          <a:lstStyle/>
          <a:p>
            <a:pPr marL="342900" indent="-342900" algn="l">
              <a:lnSpc>
                <a:spcPts val="2850"/>
              </a:lnSpc>
              <a:buSzPct val="100000"/>
              <a:buChar char="•"/>
            </a:pPr>
            <a:r>
              <a:rPr lang="en-US" sz="2800" b="1" dirty="0">
                <a:solidFill>
                  <a:srgbClr val="454240"/>
                </a:solidFill>
                <a:latin typeface="DM Sans" pitchFamily="34" charset="0"/>
                <a:ea typeface="DM Sans" pitchFamily="34" charset="-122"/>
                <a:cs typeface="DM Sans" pitchFamily="34" charset="-120"/>
              </a:rPr>
              <a:t>Technologies </a:t>
            </a:r>
            <a:r>
              <a:rPr lang="en-US" sz="2800" b="1" dirty="0" err="1">
                <a:solidFill>
                  <a:srgbClr val="454240"/>
                </a:solidFill>
                <a:latin typeface="DM Sans" pitchFamily="34" charset="0"/>
                <a:ea typeface="DM Sans" pitchFamily="34" charset="-122"/>
                <a:cs typeface="DM Sans" pitchFamily="34" charset="-120"/>
              </a:rPr>
              <a:t>Utilisées</a:t>
            </a:r>
            <a:endParaRPr lang="en-US" sz="2800" dirty="0"/>
          </a:p>
        </p:txBody>
      </p:sp>
      <p:sp>
        <p:nvSpPr>
          <p:cNvPr id="15" name="Text 2">
            <a:extLst>
              <a:ext uri="{FF2B5EF4-FFF2-40B4-BE49-F238E27FC236}">
                <a16:creationId xmlns:a16="http://schemas.microsoft.com/office/drawing/2014/main" id="{7E1679FD-3B0E-4D5F-B09C-12D15F9449F6}"/>
              </a:ext>
            </a:extLst>
          </p:cNvPr>
          <p:cNvSpPr/>
          <p:nvPr/>
        </p:nvSpPr>
        <p:spPr>
          <a:xfrm>
            <a:off x="946188" y="4150225"/>
            <a:ext cx="13042821" cy="502776"/>
          </a:xfrm>
          <a:prstGeom prst="rect">
            <a:avLst/>
          </a:prstGeom>
          <a:noFill/>
          <a:ln/>
        </p:spPr>
        <p:txBody>
          <a:bodyPr wrap="none" lIns="0" tIns="0" rIns="0" bIns="0" rtlCol="0" anchor="t"/>
          <a:lstStyle/>
          <a:p>
            <a:pPr marL="342900" indent="-342900">
              <a:lnSpc>
                <a:spcPts val="2850"/>
              </a:lnSpc>
              <a:buSzPct val="100000"/>
              <a:buFontTx/>
              <a:buChar char="•"/>
            </a:pPr>
            <a:r>
              <a:rPr lang="en-US" sz="2800" b="1" dirty="0">
                <a:solidFill>
                  <a:srgbClr val="454240"/>
                </a:solidFill>
                <a:latin typeface="DM Sans" pitchFamily="34" charset="0"/>
                <a:ea typeface="DM Sans" pitchFamily="34" charset="-122"/>
                <a:cs typeface="DM Sans" pitchFamily="34" charset="-120"/>
              </a:rPr>
              <a:t>Architecture du </a:t>
            </a:r>
            <a:r>
              <a:rPr lang="en-US" sz="2800" b="1" dirty="0" err="1">
                <a:solidFill>
                  <a:srgbClr val="454240"/>
                </a:solidFill>
                <a:latin typeface="DM Sans" pitchFamily="34" charset="0"/>
                <a:ea typeface="DM Sans" pitchFamily="34" charset="-122"/>
                <a:cs typeface="DM Sans" pitchFamily="34" charset="-120"/>
              </a:rPr>
              <a:t>Projet</a:t>
            </a:r>
            <a:endParaRPr lang="en-US" sz="2800" dirty="0"/>
          </a:p>
          <a:p>
            <a:pPr marL="342900" indent="-342900" algn="l">
              <a:lnSpc>
                <a:spcPts val="2850"/>
              </a:lnSpc>
              <a:buSzPct val="100000"/>
              <a:buChar char="•"/>
            </a:pPr>
            <a:endParaRPr lang="en-US" sz="2800" dirty="0"/>
          </a:p>
        </p:txBody>
      </p:sp>
      <p:sp>
        <p:nvSpPr>
          <p:cNvPr id="17" name="Text 2">
            <a:extLst>
              <a:ext uri="{FF2B5EF4-FFF2-40B4-BE49-F238E27FC236}">
                <a16:creationId xmlns:a16="http://schemas.microsoft.com/office/drawing/2014/main" id="{852632E4-7121-4632-8927-B01B6F453645}"/>
              </a:ext>
            </a:extLst>
          </p:cNvPr>
          <p:cNvSpPr/>
          <p:nvPr/>
        </p:nvSpPr>
        <p:spPr>
          <a:xfrm>
            <a:off x="946190" y="5673529"/>
            <a:ext cx="13042821" cy="502776"/>
          </a:xfrm>
          <a:prstGeom prst="rect">
            <a:avLst/>
          </a:prstGeom>
          <a:noFill/>
          <a:ln/>
        </p:spPr>
        <p:txBody>
          <a:bodyPr wrap="none" lIns="0" tIns="0" rIns="0" bIns="0" rtlCol="0" anchor="t"/>
          <a:lstStyle/>
          <a:p>
            <a:pPr marL="342900" indent="-342900">
              <a:lnSpc>
                <a:spcPts val="2850"/>
              </a:lnSpc>
              <a:buSzPct val="100000"/>
              <a:buFontTx/>
              <a:buChar char="•"/>
            </a:pPr>
            <a:r>
              <a:rPr lang="en-US" sz="2800" b="1" dirty="0">
                <a:solidFill>
                  <a:srgbClr val="454240"/>
                </a:solidFill>
                <a:latin typeface="DM Sans" pitchFamily="34" charset="0"/>
                <a:ea typeface="DM Sans" pitchFamily="34" charset="-122"/>
                <a:cs typeface="DM Sans" pitchFamily="34" charset="-120"/>
              </a:rPr>
              <a:t>Conclusion</a:t>
            </a:r>
            <a:endParaRPr lang="en-US" sz="2800" dirty="0"/>
          </a:p>
          <a:p>
            <a:pPr marL="342900" indent="-342900" algn="l">
              <a:lnSpc>
                <a:spcPts val="2850"/>
              </a:lnSpc>
              <a:buSzPct val="100000"/>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98918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Introduction </a:t>
            </a:r>
            <a:endParaRPr lang="en-US" sz="4450" dirty="0"/>
          </a:p>
        </p:txBody>
      </p:sp>
      <p:sp>
        <p:nvSpPr>
          <p:cNvPr id="3" name="Text 1"/>
          <p:cNvSpPr/>
          <p:nvPr/>
        </p:nvSpPr>
        <p:spPr>
          <a:xfrm>
            <a:off x="793790" y="4151590"/>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DevProfile est une application web moderne développée avec Laravel, permettant aux développeurs de créer et gérer leur profil professionnel en ligne. L'application offre une solution complète pour mettre en valeur les compétences, projets et expériences des développeurs.</a:t>
            </a:r>
            <a:endParaRPr lang="en-US" sz="1750" dirty="0"/>
          </a:p>
        </p:txBody>
      </p:sp>
      <p:sp>
        <p:nvSpPr>
          <p:cNvPr id="4" name="Rectangle 3">
            <a:extLst>
              <a:ext uri="{FF2B5EF4-FFF2-40B4-BE49-F238E27FC236}">
                <a16:creationId xmlns:a16="http://schemas.microsoft.com/office/drawing/2014/main" id="{83AC69D2-76FF-4883-9DD6-74BE2BD5CFE2}"/>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79177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Objectifs du Projet</a:t>
            </a:r>
            <a:endParaRPr lang="en-US" sz="4450" dirty="0"/>
          </a:p>
        </p:txBody>
      </p:sp>
      <p:sp>
        <p:nvSpPr>
          <p:cNvPr id="3" name="Shape 1"/>
          <p:cNvSpPr/>
          <p:nvPr/>
        </p:nvSpPr>
        <p:spPr>
          <a:xfrm>
            <a:off x="793790" y="2840712"/>
            <a:ext cx="6408063" cy="1685092"/>
          </a:xfrm>
          <a:prstGeom prst="roundRect">
            <a:avLst>
              <a:gd name="adj" fmla="val 5654"/>
            </a:avLst>
          </a:prstGeom>
          <a:solidFill>
            <a:srgbClr val="F7EDD4"/>
          </a:solidFill>
          <a:ln w="7620">
            <a:solidFill>
              <a:srgbClr val="DDD3BA"/>
            </a:solidFill>
            <a:prstDash val="solid"/>
          </a:ln>
        </p:spPr>
      </p:sp>
      <p:sp>
        <p:nvSpPr>
          <p:cNvPr id="4" name="Text 2"/>
          <p:cNvSpPr/>
          <p:nvPr/>
        </p:nvSpPr>
        <p:spPr>
          <a:xfrm>
            <a:off x="1028224" y="3075146"/>
            <a:ext cx="3919299"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Plateforme professionnelle</a:t>
            </a:r>
            <a:endParaRPr lang="en-US" sz="2200" dirty="0"/>
          </a:p>
        </p:txBody>
      </p:sp>
      <p:sp>
        <p:nvSpPr>
          <p:cNvPr id="5" name="Text 3"/>
          <p:cNvSpPr/>
          <p:nvPr/>
        </p:nvSpPr>
        <p:spPr>
          <a:xfrm>
            <a:off x="1028224" y="3565565"/>
            <a:ext cx="5939195" cy="725805"/>
          </a:xfrm>
          <a:prstGeom prst="rect">
            <a:avLst/>
          </a:prstGeom>
          <a:noFill/>
          <a:ln/>
        </p:spPr>
        <p:txBody>
          <a:bodyPr wrap="squar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Créer une plateforme professionnelle pour les développeurs</a:t>
            </a:r>
            <a:endParaRPr lang="en-US" sz="1750" dirty="0"/>
          </a:p>
        </p:txBody>
      </p:sp>
      <p:sp>
        <p:nvSpPr>
          <p:cNvPr id="6" name="Shape 4"/>
          <p:cNvSpPr/>
          <p:nvPr/>
        </p:nvSpPr>
        <p:spPr>
          <a:xfrm>
            <a:off x="7428667" y="2840712"/>
            <a:ext cx="6408063" cy="1685092"/>
          </a:xfrm>
          <a:prstGeom prst="roundRect">
            <a:avLst>
              <a:gd name="adj" fmla="val 5654"/>
            </a:avLst>
          </a:prstGeom>
          <a:solidFill>
            <a:srgbClr val="F7EDD4"/>
          </a:solidFill>
          <a:ln w="7620">
            <a:solidFill>
              <a:srgbClr val="DDD3BA"/>
            </a:solidFill>
            <a:prstDash val="solid"/>
          </a:ln>
        </p:spPr>
      </p:sp>
      <p:sp>
        <p:nvSpPr>
          <p:cNvPr id="7" name="Text 5"/>
          <p:cNvSpPr/>
          <p:nvPr/>
        </p:nvSpPr>
        <p:spPr>
          <a:xfrm>
            <a:off x="7663101" y="307514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Mise en valeur</a:t>
            </a:r>
            <a:endParaRPr lang="en-US" sz="2200" dirty="0"/>
          </a:p>
        </p:txBody>
      </p:sp>
      <p:sp>
        <p:nvSpPr>
          <p:cNvPr id="8" name="Text 6"/>
          <p:cNvSpPr/>
          <p:nvPr/>
        </p:nvSpPr>
        <p:spPr>
          <a:xfrm>
            <a:off x="7663101" y="3565565"/>
            <a:ext cx="5939195"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Faciliter la présentation des compétences techniques.</a:t>
            </a:r>
            <a:endParaRPr lang="en-US" sz="1750" dirty="0"/>
          </a:p>
        </p:txBody>
      </p:sp>
      <p:sp>
        <p:nvSpPr>
          <p:cNvPr id="9" name="Shape 7"/>
          <p:cNvSpPr/>
          <p:nvPr/>
        </p:nvSpPr>
        <p:spPr>
          <a:xfrm>
            <a:off x="793790" y="4752618"/>
            <a:ext cx="6408063" cy="1685092"/>
          </a:xfrm>
          <a:prstGeom prst="roundRect">
            <a:avLst>
              <a:gd name="adj" fmla="val 5654"/>
            </a:avLst>
          </a:prstGeom>
          <a:solidFill>
            <a:srgbClr val="F7EDD4"/>
          </a:solidFill>
          <a:ln w="7620">
            <a:solidFill>
              <a:srgbClr val="DDD3BA"/>
            </a:solidFill>
            <a:prstDash val="solid"/>
          </a:ln>
        </p:spPr>
      </p:sp>
      <p:sp>
        <p:nvSpPr>
          <p:cNvPr id="10" name="Text 8"/>
          <p:cNvSpPr/>
          <p:nvPr/>
        </p:nvSpPr>
        <p:spPr>
          <a:xfrm>
            <a:off x="1028224" y="49870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Génération de CV</a:t>
            </a:r>
            <a:endParaRPr lang="en-US" sz="2200" dirty="0"/>
          </a:p>
        </p:txBody>
      </p:sp>
      <p:sp>
        <p:nvSpPr>
          <p:cNvPr id="11" name="Text 9"/>
          <p:cNvSpPr/>
          <p:nvPr/>
        </p:nvSpPr>
        <p:spPr>
          <a:xfrm>
            <a:off x="1028224" y="5477470"/>
            <a:ext cx="5939195"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Permettre la génération de CV au format PDF.</a:t>
            </a:r>
            <a:endParaRPr lang="en-US" sz="1750" dirty="0"/>
          </a:p>
        </p:txBody>
      </p:sp>
      <p:sp>
        <p:nvSpPr>
          <p:cNvPr id="12" name="Shape 10"/>
          <p:cNvSpPr/>
          <p:nvPr/>
        </p:nvSpPr>
        <p:spPr>
          <a:xfrm>
            <a:off x="7428667" y="4752618"/>
            <a:ext cx="6408063" cy="1685092"/>
          </a:xfrm>
          <a:prstGeom prst="roundRect">
            <a:avLst>
              <a:gd name="adj" fmla="val 5654"/>
            </a:avLst>
          </a:prstGeom>
          <a:solidFill>
            <a:srgbClr val="F7EDD4"/>
          </a:solidFill>
          <a:ln w="7620">
            <a:solidFill>
              <a:srgbClr val="DDD3BA"/>
            </a:solidFill>
            <a:prstDash val="solid"/>
          </a:ln>
        </p:spPr>
      </p:sp>
      <p:sp>
        <p:nvSpPr>
          <p:cNvPr id="13" name="Text 11"/>
          <p:cNvSpPr/>
          <p:nvPr/>
        </p:nvSpPr>
        <p:spPr>
          <a:xfrm>
            <a:off x="7663101" y="49870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Visibilité</a:t>
            </a:r>
            <a:endParaRPr lang="en-US" sz="2200" dirty="0"/>
          </a:p>
        </p:txBody>
      </p:sp>
      <p:sp>
        <p:nvSpPr>
          <p:cNvPr id="14" name="Text 12"/>
          <p:cNvSpPr/>
          <p:nvPr/>
        </p:nvSpPr>
        <p:spPr>
          <a:xfrm>
            <a:off x="7663101" y="5477470"/>
            <a:ext cx="5939195" cy="725805"/>
          </a:xfrm>
          <a:prstGeom prst="rect">
            <a:avLst/>
          </a:prstGeom>
          <a:noFill/>
          <a:ln/>
        </p:spPr>
        <p:txBody>
          <a:bodyPr wrap="squar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Offrir une meilleure visibilité professionnelle au dévloppeurs .</a:t>
            </a:r>
            <a:endParaRPr lang="en-US" sz="1750" dirty="0"/>
          </a:p>
        </p:txBody>
      </p:sp>
      <p:sp>
        <p:nvSpPr>
          <p:cNvPr id="15" name="Rectangle 14">
            <a:extLst>
              <a:ext uri="{FF2B5EF4-FFF2-40B4-BE49-F238E27FC236}">
                <a16:creationId xmlns:a16="http://schemas.microsoft.com/office/drawing/2014/main" id="{504250FE-DFFA-493C-9F8B-E215123A96D0}"/>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432328"/>
            <a:ext cx="6439733"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Architecture du Projet</a:t>
            </a:r>
            <a:endParaRPr lang="en-US" sz="4450" dirty="0"/>
          </a:p>
        </p:txBody>
      </p:sp>
      <p:sp>
        <p:nvSpPr>
          <p:cNvPr id="4" name="Shape 1"/>
          <p:cNvSpPr/>
          <p:nvPr/>
        </p:nvSpPr>
        <p:spPr>
          <a:xfrm>
            <a:off x="793790" y="3481268"/>
            <a:ext cx="510302" cy="510302"/>
          </a:xfrm>
          <a:prstGeom prst="roundRect">
            <a:avLst>
              <a:gd name="adj" fmla="val 18669"/>
            </a:avLst>
          </a:prstGeom>
          <a:solidFill>
            <a:srgbClr val="F7EDD4"/>
          </a:solidFill>
          <a:ln w="7620">
            <a:solidFill>
              <a:srgbClr val="DDD3BA"/>
            </a:solidFill>
            <a:prstDash val="solid"/>
          </a:ln>
        </p:spPr>
      </p:sp>
      <p:sp>
        <p:nvSpPr>
          <p:cNvPr id="5" name="Text 2"/>
          <p:cNvSpPr/>
          <p:nvPr/>
        </p:nvSpPr>
        <p:spPr>
          <a:xfrm>
            <a:off x="1530906" y="355913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Structure MVC</a:t>
            </a:r>
            <a:endParaRPr lang="en-US" sz="2200" dirty="0"/>
          </a:p>
        </p:txBody>
      </p:sp>
      <p:sp>
        <p:nvSpPr>
          <p:cNvPr id="6" name="Text 3"/>
          <p:cNvSpPr/>
          <p:nvPr/>
        </p:nvSpPr>
        <p:spPr>
          <a:xfrm>
            <a:off x="1530906" y="4049554"/>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Modèles, vues et contrôleurs bien définis.</a:t>
            </a:r>
            <a:endParaRPr lang="en-US" sz="1750" dirty="0"/>
          </a:p>
        </p:txBody>
      </p:sp>
      <p:sp>
        <p:nvSpPr>
          <p:cNvPr id="7" name="Shape 4"/>
          <p:cNvSpPr/>
          <p:nvPr/>
        </p:nvSpPr>
        <p:spPr>
          <a:xfrm>
            <a:off x="793790" y="4866084"/>
            <a:ext cx="510302" cy="510302"/>
          </a:xfrm>
          <a:prstGeom prst="roundRect">
            <a:avLst>
              <a:gd name="adj" fmla="val 18669"/>
            </a:avLst>
          </a:prstGeom>
          <a:solidFill>
            <a:srgbClr val="F7EDD4"/>
          </a:solidFill>
          <a:ln w="7620">
            <a:solidFill>
              <a:srgbClr val="DDD3BA"/>
            </a:solidFill>
            <a:prstDash val="solid"/>
          </a:ln>
        </p:spPr>
      </p:sp>
      <p:sp>
        <p:nvSpPr>
          <p:cNvPr id="8" name="Text 5"/>
          <p:cNvSpPr/>
          <p:nvPr/>
        </p:nvSpPr>
        <p:spPr>
          <a:xfrm>
            <a:off x="1530906" y="49439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Base de Données</a:t>
            </a:r>
            <a:endParaRPr lang="en-US" sz="2200" dirty="0"/>
          </a:p>
        </p:txBody>
      </p:sp>
      <p:sp>
        <p:nvSpPr>
          <p:cNvPr id="9" name="Text 6"/>
          <p:cNvSpPr/>
          <p:nvPr/>
        </p:nvSpPr>
        <p:spPr>
          <a:xfrm>
            <a:off x="1530906" y="5434370"/>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Tables relationnelles et migrations optimisées.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31796"/>
            <a:ext cx="6430685"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Technologies Utilisées</a:t>
            </a:r>
            <a:endParaRPr lang="en-US" sz="4450" dirty="0"/>
          </a:p>
        </p:txBody>
      </p:sp>
      <p:sp>
        <p:nvSpPr>
          <p:cNvPr id="3" name="Text 1"/>
          <p:cNvSpPr/>
          <p:nvPr/>
        </p:nvSpPr>
        <p:spPr>
          <a:xfrm>
            <a:off x="793790" y="230755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Backend</a:t>
            </a:r>
            <a:endParaRPr lang="en-US" sz="2200" dirty="0"/>
          </a:p>
        </p:txBody>
      </p:sp>
      <p:sp>
        <p:nvSpPr>
          <p:cNvPr id="4" name="Text 2"/>
          <p:cNvSpPr/>
          <p:nvPr/>
        </p:nvSpPr>
        <p:spPr>
          <a:xfrm>
            <a:off x="793790" y="288869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Laravel (PHP) :  </a:t>
            </a:r>
            <a:r>
              <a:rPr lang="en-US" sz="1750" dirty="0">
                <a:solidFill>
                  <a:srgbClr val="454240"/>
                </a:solidFill>
                <a:latin typeface="DM Sans" pitchFamily="34" charset="0"/>
                <a:ea typeface="DM Sans" pitchFamily="34" charset="-122"/>
                <a:cs typeface="DM Sans" pitchFamily="34" charset="-120"/>
              </a:rPr>
              <a:t>un framework PHP moderne basé sur le modèle MVC (Modèle-Vue-Contrôleur).</a:t>
            </a:r>
            <a:endParaRPr lang="en-US" sz="1750" dirty="0"/>
          </a:p>
        </p:txBody>
      </p:sp>
      <p:sp>
        <p:nvSpPr>
          <p:cNvPr id="5" name="Text 3"/>
          <p:cNvSpPr/>
          <p:nvPr/>
        </p:nvSpPr>
        <p:spPr>
          <a:xfrm>
            <a:off x="793790" y="3693795"/>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MySQL : </a:t>
            </a:r>
            <a:r>
              <a:rPr lang="en-US" sz="1750" dirty="0">
                <a:solidFill>
                  <a:srgbClr val="454240"/>
                </a:solidFill>
                <a:latin typeface="DM Sans" pitchFamily="34" charset="0"/>
                <a:ea typeface="DM Sans" pitchFamily="34" charset="-122"/>
                <a:cs typeface="DM Sans" pitchFamily="34" charset="-120"/>
              </a:rPr>
              <a:t> est un système de gestion de base de données relationnelle (SGBDR) très populaire, basé sur le langage SQL (Structured Query Language).</a:t>
            </a:r>
            <a:endParaRPr lang="en-US" sz="1750" dirty="0"/>
          </a:p>
        </p:txBody>
      </p:sp>
      <p:sp>
        <p:nvSpPr>
          <p:cNvPr id="6" name="Text 4"/>
          <p:cNvSpPr/>
          <p:nvPr/>
        </p:nvSpPr>
        <p:spPr>
          <a:xfrm>
            <a:off x="793790" y="486179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DomPDF : </a:t>
            </a:r>
            <a:r>
              <a:rPr lang="en-US" sz="1750" dirty="0">
                <a:solidFill>
                  <a:srgbClr val="454240"/>
                </a:solidFill>
                <a:latin typeface="DM Sans" pitchFamily="34" charset="0"/>
                <a:ea typeface="DM Sans" pitchFamily="34" charset="-122"/>
                <a:cs typeface="DM Sans" pitchFamily="34" charset="-120"/>
              </a:rPr>
              <a:t> est une bibliothèque PHP qui permet de convertir du HTML en PDF.</a:t>
            </a:r>
            <a:endParaRPr lang="en-US" sz="1750" dirty="0"/>
          </a:p>
        </p:txBody>
      </p:sp>
      <p:sp>
        <p:nvSpPr>
          <p:cNvPr id="7" name="Text 5"/>
          <p:cNvSpPr/>
          <p:nvPr/>
        </p:nvSpPr>
        <p:spPr>
          <a:xfrm>
            <a:off x="793790" y="5666899"/>
            <a:ext cx="6244709" cy="1451610"/>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Laravel Breeze :</a:t>
            </a:r>
            <a:r>
              <a:rPr lang="en-US" sz="1750" dirty="0">
                <a:solidFill>
                  <a:srgbClr val="454240"/>
                </a:solidFill>
                <a:latin typeface="DM Sans" pitchFamily="34" charset="0"/>
                <a:ea typeface="DM Sans" pitchFamily="34" charset="-122"/>
                <a:cs typeface="DM Sans" pitchFamily="34" charset="-120"/>
              </a:rPr>
              <a:t> est un ensemble d’outils léger qui permet d’ajouter facilement un système de connexion, inscription et gestion des mots de passe dans un projet Laravel.</a:t>
            </a:r>
            <a:endParaRPr lang="en-US" sz="1750" dirty="0"/>
          </a:p>
        </p:txBody>
      </p:sp>
      <p:sp>
        <p:nvSpPr>
          <p:cNvPr id="8" name="Text 6"/>
          <p:cNvSpPr/>
          <p:nvPr/>
        </p:nvSpPr>
        <p:spPr>
          <a:xfrm>
            <a:off x="7599521" y="230755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Frontend</a:t>
            </a:r>
            <a:endParaRPr lang="en-US" sz="2200" dirty="0"/>
          </a:p>
        </p:txBody>
      </p:sp>
      <p:sp>
        <p:nvSpPr>
          <p:cNvPr id="9" name="Text 7"/>
          <p:cNvSpPr/>
          <p:nvPr/>
        </p:nvSpPr>
        <p:spPr>
          <a:xfrm>
            <a:off x="7599521" y="2888694"/>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Tailwind CSS :</a:t>
            </a:r>
            <a:r>
              <a:rPr lang="en-US" sz="1750" dirty="0">
                <a:solidFill>
                  <a:srgbClr val="454240"/>
                </a:solidFill>
                <a:latin typeface="DM Sans" pitchFamily="34" charset="0"/>
                <a:ea typeface="DM Sans" pitchFamily="34" charset="-122"/>
                <a:cs typeface="DM Sans" pitchFamily="34" charset="-120"/>
              </a:rPr>
              <a:t> est un framework CSS utilitaire qui permet de créer des interfaces rapidement en appliquant des classes directement dans le HTML.</a:t>
            </a:r>
            <a:endParaRPr lang="en-US" sz="1750" dirty="0"/>
          </a:p>
        </p:txBody>
      </p:sp>
      <p:sp>
        <p:nvSpPr>
          <p:cNvPr id="10" name="Text 8"/>
          <p:cNvSpPr/>
          <p:nvPr/>
        </p:nvSpPr>
        <p:spPr>
          <a:xfrm>
            <a:off x="7599521" y="4056698"/>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Blade Templates :</a:t>
            </a:r>
            <a:r>
              <a:rPr lang="en-US" sz="1750" dirty="0">
                <a:solidFill>
                  <a:srgbClr val="454240"/>
                </a:solidFill>
                <a:latin typeface="DM Sans" pitchFamily="34" charset="0"/>
                <a:ea typeface="DM Sans" pitchFamily="34" charset="-122"/>
                <a:cs typeface="DM Sans" pitchFamily="34" charset="-120"/>
              </a:rPr>
              <a:t> est le moteur de templates intégré à Laravel. Il permet de créer des vues dynamiques en PHP tout en gardant une syntaxe simple, propre et lisible.</a:t>
            </a:r>
            <a:endParaRPr lang="en-US" sz="1750" dirty="0"/>
          </a:p>
        </p:txBody>
      </p:sp>
      <p:sp>
        <p:nvSpPr>
          <p:cNvPr id="11" name="Text 9"/>
          <p:cNvSpPr/>
          <p:nvPr/>
        </p:nvSpPr>
        <p:spPr>
          <a:xfrm>
            <a:off x="7599521" y="52247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HTML5/CSS3</a:t>
            </a:r>
            <a:endParaRPr lang="en-US" sz="1750" dirty="0"/>
          </a:p>
        </p:txBody>
      </p:sp>
      <p:sp>
        <p:nvSpPr>
          <p:cNvPr id="12" name="Rectangle 11">
            <a:extLst>
              <a:ext uri="{FF2B5EF4-FFF2-40B4-BE49-F238E27FC236}">
                <a16:creationId xmlns:a16="http://schemas.microsoft.com/office/drawing/2014/main" id="{2540AE5C-3A66-4BAB-BD00-5D06E8789841}"/>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523053"/>
            <a:ext cx="7839670"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Fonctionnalités Principales</a:t>
            </a:r>
            <a:endParaRPr lang="en-US" sz="4450" dirty="0"/>
          </a:p>
        </p:txBody>
      </p:sp>
      <p:sp>
        <p:nvSpPr>
          <p:cNvPr id="3" name="Text 1"/>
          <p:cNvSpPr/>
          <p:nvPr/>
        </p:nvSpPr>
        <p:spPr>
          <a:xfrm>
            <a:off x="793790"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Gestion des Profils</a:t>
            </a:r>
            <a:endParaRPr lang="en-US" sz="2200" dirty="0"/>
          </a:p>
        </p:txBody>
      </p:sp>
      <p:sp>
        <p:nvSpPr>
          <p:cNvPr id="4" name="Text 2"/>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Création et modification de profil développeur.</a:t>
            </a:r>
            <a:endParaRPr lang="en-US" sz="1750" dirty="0"/>
          </a:p>
        </p:txBody>
      </p:sp>
      <p:sp>
        <p:nvSpPr>
          <p:cNvPr id="5" name="Text 3"/>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Ajout d'informations personnelles et professionnelles</a:t>
            </a:r>
            <a:endParaRPr lang="en-US" sz="1750" dirty="0"/>
          </a:p>
        </p:txBody>
      </p:sp>
      <p:sp>
        <p:nvSpPr>
          <p:cNvPr id="6" name="Text 4"/>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Gestion des compétences techniques</a:t>
            </a:r>
            <a:endParaRPr lang="en-US" sz="1750" dirty="0"/>
          </a:p>
        </p:txBody>
      </p:sp>
      <p:sp>
        <p:nvSpPr>
          <p:cNvPr id="7" name="Text 5"/>
          <p:cNvSpPr/>
          <p:nvPr/>
        </p:nvSpPr>
        <p:spPr>
          <a:xfrm>
            <a:off x="7599521"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Gestion des Projets</a:t>
            </a:r>
            <a:endParaRPr lang="en-US" sz="2200" dirty="0"/>
          </a:p>
        </p:txBody>
      </p:sp>
      <p:sp>
        <p:nvSpPr>
          <p:cNvPr id="8" name="Text 6"/>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 Ajout et modification de projets</a:t>
            </a:r>
            <a:endParaRPr lang="en-US" sz="1750" dirty="0"/>
          </a:p>
        </p:txBody>
      </p:sp>
      <p:sp>
        <p:nvSpPr>
          <p:cNvPr id="9" name="Text 7"/>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 Description détaillée des réalisations</a:t>
            </a:r>
            <a:endParaRPr lang="en-US" sz="1750" dirty="0"/>
          </a:p>
        </p:txBody>
      </p:sp>
      <p:sp>
        <p:nvSpPr>
          <p:cNvPr id="10" name="Text 8"/>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Liens vers les projets (GitHub,..)</a:t>
            </a:r>
            <a:endParaRPr lang="en-US" sz="1750" dirty="0"/>
          </a:p>
        </p:txBody>
      </p:sp>
      <p:sp>
        <p:nvSpPr>
          <p:cNvPr id="11" name="Rectangle 10">
            <a:extLst>
              <a:ext uri="{FF2B5EF4-FFF2-40B4-BE49-F238E27FC236}">
                <a16:creationId xmlns:a16="http://schemas.microsoft.com/office/drawing/2014/main" id="{C2CD02CC-EA9D-4C00-9F14-9241F5B20558}"/>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542353"/>
            <a:ext cx="9852898"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Fonctionnalités Complémentaires</a:t>
            </a:r>
            <a:endParaRPr lang="en-US" sz="4450" dirty="0"/>
          </a:p>
        </p:txBody>
      </p:sp>
      <p:sp>
        <p:nvSpPr>
          <p:cNvPr id="4" name="Shape 1"/>
          <p:cNvSpPr/>
          <p:nvPr/>
        </p:nvSpPr>
        <p:spPr>
          <a:xfrm>
            <a:off x="793790" y="5591294"/>
            <a:ext cx="510302" cy="510302"/>
          </a:xfrm>
          <a:prstGeom prst="roundRect">
            <a:avLst>
              <a:gd name="adj" fmla="val 18669"/>
            </a:avLst>
          </a:prstGeom>
          <a:solidFill>
            <a:srgbClr val="F7EDD4"/>
          </a:solidFill>
          <a:ln w="7620">
            <a:solidFill>
              <a:srgbClr val="DDD3BA"/>
            </a:solidFill>
            <a:prstDash val="solid"/>
          </a:ln>
        </p:spPr>
      </p:sp>
      <p:sp>
        <p:nvSpPr>
          <p:cNvPr id="5" name="Text 2"/>
          <p:cNvSpPr/>
          <p:nvPr/>
        </p:nvSpPr>
        <p:spPr>
          <a:xfrm>
            <a:off x="1530906" y="5669161"/>
            <a:ext cx="3745944"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Gestion des Compétences</a:t>
            </a:r>
            <a:endParaRPr lang="en-US" sz="2200" dirty="0"/>
          </a:p>
        </p:txBody>
      </p:sp>
      <p:sp>
        <p:nvSpPr>
          <p:cNvPr id="6" name="Text 3"/>
          <p:cNvSpPr/>
          <p:nvPr/>
        </p:nvSpPr>
        <p:spPr>
          <a:xfrm>
            <a:off x="1530906" y="6159579"/>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Ajouter ou supprimer des compétences facilement.</a:t>
            </a:r>
            <a:endParaRPr lang="en-US" sz="1750" dirty="0"/>
          </a:p>
        </p:txBody>
      </p:sp>
      <p:sp>
        <p:nvSpPr>
          <p:cNvPr id="7" name="Shape 4"/>
          <p:cNvSpPr/>
          <p:nvPr/>
        </p:nvSpPr>
        <p:spPr>
          <a:xfrm>
            <a:off x="7457003" y="5591294"/>
            <a:ext cx="510302" cy="510302"/>
          </a:xfrm>
          <a:prstGeom prst="roundRect">
            <a:avLst>
              <a:gd name="adj" fmla="val 18669"/>
            </a:avLst>
          </a:prstGeom>
          <a:solidFill>
            <a:srgbClr val="F7EDD4"/>
          </a:solidFill>
          <a:ln w="7620">
            <a:solidFill>
              <a:srgbClr val="DDD3BA"/>
            </a:solidFill>
            <a:prstDash val="solid"/>
          </a:ln>
        </p:spPr>
      </p:sp>
      <p:sp>
        <p:nvSpPr>
          <p:cNvPr id="8" name="Text 5"/>
          <p:cNvSpPr/>
          <p:nvPr/>
        </p:nvSpPr>
        <p:spPr>
          <a:xfrm>
            <a:off x="8194119" y="566916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Génération de CV</a:t>
            </a:r>
            <a:endParaRPr lang="en-US" sz="2200" dirty="0"/>
          </a:p>
        </p:txBody>
      </p:sp>
      <p:sp>
        <p:nvSpPr>
          <p:cNvPr id="9" name="Text 6"/>
          <p:cNvSpPr/>
          <p:nvPr/>
        </p:nvSpPr>
        <p:spPr>
          <a:xfrm>
            <a:off x="8194119" y="6159579"/>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Export instantané du profil en PDF.</a:t>
            </a:r>
            <a:endParaRPr lang="en-US" sz="1750" dirty="0"/>
          </a:p>
        </p:txBody>
      </p:sp>
      <p:sp>
        <p:nvSpPr>
          <p:cNvPr id="10" name="Rectangle 9">
            <a:extLst>
              <a:ext uri="{FF2B5EF4-FFF2-40B4-BE49-F238E27FC236}">
                <a16:creationId xmlns:a16="http://schemas.microsoft.com/office/drawing/2014/main" id="{D8679C79-BFAF-4983-80B8-EB2F4E535BED}"/>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970127"/>
            <a:ext cx="7271504" cy="708779"/>
          </a:xfrm>
          <a:prstGeom prst="rect">
            <a:avLst/>
          </a:prstGeom>
          <a:noFill/>
          <a:ln/>
        </p:spPr>
        <p:txBody>
          <a:bodyPr wrap="none" lIns="0" tIns="0" rIns="0" bIns="0" rtlCol="0" anchor="t"/>
          <a:lstStyle/>
          <a:p>
            <a:pPr marL="0" indent="0" algn="l">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Fonctionnalités Avancées</a:t>
            </a:r>
            <a:endParaRPr lang="en-US" sz="4450" dirty="0"/>
          </a:p>
        </p:txBody>
      </p:sp>
      <p:sp>
        <p:nvSpPr>
          <p:cNvPr id="3" name="Shape 1"/>
          <p:cNvSpPr/>
          <p:nvPr/>
        </p:nvSpPr>
        <p:spPr>
          <a:xfrm>
            <a:off x="793790" y="3019068"/>
            <a:ext cx="170021" cy="853321"/>
          </a:xfrm>
          <a:prstGeom prst="roundRect">
            <a:avLst>
              <a:gd name="adj" fmla="val 56033"/>
            </a:avLst>
          </a:prstGeom>
          <a:solidFill>
            <a:srgbClr val="F7EDD4"/>
          </a:solidFill>
          <a:ln w="7620">
            <a:solidFill>
              <a:srgbClr val="DDD3BA"/>
            </a:solidFill>
            <a:prstDash val="solid"/>
          </a:ln>
        </p:spPr>
      </p:sp>
      <p:sp>
        <p:nvSpPr>
          <p:cNvPr id="4" name="Text 2"/>
          <p:cNvSpPr/>
          <p:nvPr/>
        </p:nvSpPr>
        <p:spPr>
          <a:xfrm>
            <a:off x="1303973" y="30190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Profils publics</a:t>
            </a:r>
            <a:endParaRPr lang="en-US" sz="2200" dirty="0"/>
          </a:p>
        </p:txBody>
      </p:sp>
      <p:sp>
        <p:nvSpPr>
          <p:cNvPr id="5" name="Text 3"/>
          <p:cNvSpPr/>
          <p:nvPr/>
        </p:nvSpPr>
        <p:spPr>
          <a:xfrm>
            <a:off x="1303973" y="3509486"/>
            <a:ext cx="12532638"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Profils publics accessibles via URL unique.</a:t>
            </a:r>
            <a:endParaRPr lang="en-US" sz="1750" dirty="0"/>
          </a:p>
        </p:txBody>
      </p:sp>
      <p:sp>
        <p:nvSpPr>
          <p:cNvPr id="6" name="Shape 4"/>
          <p:cNvSpPr/>
          <p:nvPr/>
        </p:nvSpPr>
        <p:spPr>
          <a:xfrm>
            <a:off x="1133951" y="4099203"/>
            <a:ext cx="170021" cy="853321"/>
          </a:xfrm>
          <a:prstGeom prst="roundRect">
            <a:avLst>
              <a:gd name="adj" fmla="val 56033"/>
            </a:avLst>
          </a:prstGeom>
          <a:solidFill>
            <a:srgbClr val="F7EDD4"/>
          </a:solidFill>
          <a:ln w="7620">
            <a:solidFill>
              <a:srgbClr val="DDD3BA"/>
            </a:solidFill>
            <a:prstDash val="solid"/>
          </a:ln>
        </p:spPr>
      </p:sp>
      <p:sp>
        <p:nvSpPr>
          <p:cNvPr id="7" name="Text 5"/>
          <p:cNvSpPr/>
          <p:nvPr/>
        </p:nvSpPr>
        <p:spPr>
          <a:xfrm>
            <a:off x="1644134" y="4099203"/>
            <a:ext cx="3180040"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Système de recherche</a:t>
            </a:r>
            <a:endParaRPr lang="en-US" sz="2200" dirty="0"/>
          </a:p>
        </p:txBody>
      </p:sp>
      <p:sp>
        <p:nvSpPr>
          <p:cNvPr id="8" name="Text 6"/>
          <p:cNvSpPr/>
          <p:nvPr/>
        </p:nvSpPr>
        <p:spPr>
          <a:xfrm>
            <a:off x="1644134" y="4589621"/>
            <a:ext cx="12192476"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Recherche efficace des profils.</a:t>
            </a:r>
            <a:endParaRPr lang="en-US" sz="1750" dirty="0"/>
          </a:p>
        </p:txBody>
      </p:sp>
      <p:sp>
        <p:nvSpPr>
          <p:cNvPr id="9" name="Shape 7"/>
          <p:cNvSpPr/>
          <p:nvPr/>
        </p:nvSpPr>
        <p:spPr>
          <a:xfrm>
            <a:off x="1474232" y="5179338"/>
            <a:ext cx="170021" cy="853321"/>
          </a:xfrm>
          <a:prstGeom prst="roundRect">
            <a:avLst>
              <a:gd name="adj" fmla="val 56033"/>
            </a:avLst>
          </a:prstGeom>
          <a:solidFill>
            <a:srgbClr val="F7EDD4"/>
          </a:solidFill>
          <a:ln w="7620">
            <a:solidFill>
              <a:srgbClr val="DDD3BA"/>
            </a:solidFill>
            <a:prstDash val="solid"/>
          </a:ln>
        </p:spPr>
      </p:sp>
      <p:sp>
        <p:nvSpPr>
          <p:cNvPr id="10" name="Text 8"/>
          <p:cNvSpPr/>
          <p:nvPr/>
        </p:nvSpPr>
        <p:spPr>
          <a:xfrm>
            <a:off x="1984415" y="5179338"/>
            <a:ext cx="2935724" cy="35433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Interface responsive</a:t>
            </a:r>
            <a:endParaRPr lang="en-US" sz="2200" dirty="0"/>
          </a:p>
        </p:txBody>
      </p:sp>
      <p:sp>
        <p:nvSpPr>
          <p:cNvPr id="11" name="Text 9"/>
          <p:cNvSpPr/>
          <p:nvPr/>
        </p:nvSpPr>
        <p:spPr>
          <a:xfrm>
            <a:off x="1984415" y="5669756"/>
            <a:ext cx="11852196" cy="362903"/>
          </a:xfrm>
          <a:prstGeom prst="rect">
            <a:avLst/>
          </a:prstGeom>
          <a:noFill/>
          <a:ln/>
        </p:spPr>
        <p:txBody>
          <a:bodyPr wrap="none" lIns="0" tIns="0" rIns="0" bIns="0" rtlCol="0" anchor="t"/>
          <a:lstStyle/>
          <a:p>
            <a:pPr marL="0" indent="0" algn="l">
              <a:lnSpc>
                <a:spcPts val="2850"/>
              </a:lnSpc>
              <a:buNone/>
            </a:pPr>
            <a:r>
              <a:rPr lang="en-US" sz="1750" dirty="0">
                <a:solidFill>
                  <a:srgbClr val="454240"/>
                </a:solidFill>
                <a:latin typeface="DM Sans" pitchFamily="34" charset="0"/>
                <a:ea typeface="DM Sans" pitchFamily="34" charset="-122"/>
                <a:cs typeface="DM Sans" pitchFamily="34" charset="-120"/>
              </a:rPr>
              <a:t>Adaptée à tous les écrans.</a:t>
            </a:r>
            <a:endParaRPr lang="en-US" sz="1750" dirty="0"/>
          </a:p>
        </p:txBody>
      </p:sp>
      <p:sp>
        <p:nvSpPr>
          <p:cNvPr id="12" name="Rectangle 11">
            <a:extLst>
              <a:ext uri="{FF2B5EF4-FFF2-40B4-BE49-F238E27FC236}">
                <a16:creationId xmlns:a16="http://schemas.microsoft.com/office/drawing/2014/main" id="{1B721A23-E6E6-42F4-9080-BAE1B283543D}"/>
              </a:ext>
            </a:extLst>
          </p:cNvPr>
          <p:cNvSpPr/>
          <p:nvPr/>
        </p:nvSpPr>
        <p:spPr>
          <a:xfrm flipH="1" flipV="1">
            <a:off x="12738538" y="7520152"/>
            <a:ext cx="1765738" cy="583324"/>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466</Words>
  <Application>Microsoft Office PowerPoint</Application>
  <PresentationFormat>Personnalisé</PresentationFormat>
  <Paragraphs>74</Paragraphs>
  <Slides>10</Slides>
  <Notes>10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DM Sans</vt:lpstr>
      <vt:lpstr>Sitka Text</vt:lpstr>
      <vt:lpstr>Bookman Old Style</vt:lpstr>
      <vt:lpstr>Calibri</vt:lpstr>
      <vt:lpstr>Arial</vt:lpstr>
      <vt:lpstr>Libre Baskerville</vt:lpstr>
      <vt:lpstr>Sitka Small Semibold</vt:lpstr>
      <vt:lpstr>Monotype Corsiva</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Ilham</cp:lastModifiedBy>
  <cp:revision>4</cp:revision>
  <dcterms:created xsi:type="dcterms:W3CDTF">2025-05-21T22:34:09Z</dcterms:created>
  <dcterms:modified xsi:type="dcterms:W3CDTF">2025-05-22T11:03:05Z</dcterms:modified>
</cp:coreProperties>
</file>