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452" r:id="rId19"/>
    <p:sldId id="451"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fr-FR" b="1" dirty="0"/>
              <a:t>Répartition des langages utilisés dans l’application VetCare360</a:t>
            </a:r>
            <a:endParaRPr lang="en-US" b="1" dirty="0"/>
          </a:p>
        </c:rich>
      </c:tx>
      <c:layout>
        <c:manualLayout>
          <c:xMode val="edge"/>
          <c:yMode val="edge"/>
          <c:x val="0.12596594699627997"/>
          <c:y val="2.318770722872208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fr-FR"/>
        </a:p>
      </c:txPr>
    </c:title>
    <c:autoTitleDeleted val="0"/>
    <c:plotArea>
      <c:layout/>
      <c:pieChart>
        <c:varyColors val="1"/>
        <c:ser>
          <c:idx val="0"/>
          <c:order val="0"/>
          <c:tx>
            <c:strRef>
              <c:f>Feuil1!$B$1</c:f>
              <c:strCache>
                <c:ptCount val="1"/>
                <c:pt idx="0">
                  <c:v>Répartition des langages utilisés dans le projet VetCare360</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C72-4E1D-91C1-68566F091A3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C72-4E1D-91C1-68566F091A3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C72-4E1D-91C1-68566F091A3A}"/>
              </c:ext>
            </c:extLst>
          </c:dPt>
          <c:cat>
            <c:strRef>
              <c:f>Feuil1!$A$2:$A$5</c:f>
              <c:strCache>
                <c:ptCount val="3"/>
                <c:pt idx="0">
                  <c:v>JavaScript 92%</c:v>
                </c:pt>
                <c:pt idx="1">
                  <c:v>Css 6%</c:v>
                </c:pt>
                <c:pt idx="2">
                  <c:v>Html 0,7%</c:v>
                </c:pt>
              </c:strCache>
            </c:strRef>
          </c:cat>
          <c:val>
            <c:numRef>
              <c:f>Feuil1!$B$2:$B$5</c:f>
              <c:numCache>
                <c:formatCode>General</c:formatCode>
                <c:ptCount val="3"/>
                <c:pt idx="0">
                  <c:v>92</c:v>
                </c:pt>
                <c:pt idx="1">
                  <c:v>6</c:v>
                </c:pt>
                <c:pt idx="2">
                  <c:v>0</c:v>
                </c:pt>
              </c:numCache>
            </c:numRef>
          </c:val>
          <c:extLst>
            <c:ext xmlns:c16="http://schemas.microsoft.com/office/drawing/2014/chart" uri="{C3380CC4-5D6E-409C-BE32-E72D297353CC}">
              <c16:uniqueId val="{00000008-FC72-4E1D-91C1-68566F091A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tx1"/>
      </a:solidFill>
      <a:prstDash val="solid"/>
      <a:miter lim="800000"/>
    </a:ln>
    <a:effectLst>
      <a:innerShdw blurRad="114300">
        <a:prstClr val="black"/>
      </a:innerShdw>
    </a:effectLst>
  </c:spPr>
  <c:txPr>
    <a:bodyPr/>
    <a:lstStyle/>
    <a:p>
      <a:pPr>
        <a:defRPr>
          <a:solidFill>
            <a:schemeClr val="dk1"/>
          </a:solidFill>
          <a:latin typeface="+mn-lt"/>
          <a:ea typeface="+mn-ea"/>
          <a:cs typeface="+mn-cs"/>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46A8C-4BAA-4A53-927A-9875087CDBBE}" type="datetimeFigureOut">
              <a:rPr lang="fr-FR" smtClean="0"/>
              <a:t>11/05/2025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85A33-830B-47BB-B551-EF47C08F0957}" type="slidenum">
              <a:rPr lang="fr-FR" smtClean="0"/>
              <a:t>‹N°›</a:t>
            </a:fld>
            <a:endParaRPr lang="fr-FR"/>
          </a:p>
        </p:txBody>
      </p:sp>
    </p:spTree>
    <p:extLst>
      <p:ext uri="{BB962C8B-B14F-4D97-AF65-F5344CB8AC3E}">
        <p14:creationId xmlns:p14="http://schemas.microsoft.com/office/powerpoint/2010/main" val="302805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2658D8-1E4C-4472-9F7C-A0006FFE4EA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01D3098-9FA9-4346-A055-B9987B5D0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2310D6-98E3-430D-B758-9691D0867302}"/>
              </a:ext>
            </a:extLst>
          </p:cNvPr>
          <p:cNvSpPr>
            <a:spLocks noGrp="1"/>
          </p:cNvSpPr>
          <p:nvPr>
            <p:ph type="dt" sz="half" idx="10"/>
          </p:nvPr>
        </p:nvSpPr>
        <p:spPr/>
        <p:txBody>
          <a:bodyPr/>
          <a:lstStyle/>
          <a:p>
            <a:fld id="{988F1458-E4C1-4401-B4B7-EE45DA2A7451}" type="datetimeFigureOut">
              <a:rPr lang="fr-FR" smtClean="0"/>
              <a:t>11/05/2025</a:t>
            </a:fld>
            <a:endParaRPr lang="fr-FR"/>
          </a:p>
        </p:txBody>
      </p:sp>
      <p:sp>
        <p:nvSpPr>
          <p:cNvPr id="5" name="Espace réservé du pied de page 4">
            <a:extLst>
              <a:ext uri="{FF2B5EF4-FFF2-40B4-BE49-F238E27FC236}">
                <a16:creationId xmlns:a16="http://schemas.microsoft.com/office/drawing/2014/main" id="{EBA6D683-1177-4A18-904B-D8BD86EA2E7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04B4E7-A836-44BC-BC9A-4296DF7A519A}"/>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55106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FF0A99-E464-48AC-A655-3039AB6C31B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69D6F3B-F640-4A72-8E3F-FB335974867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8BD814-02ED-4877-887A-FFD1C661DC8A}"/>
              </a:ext>
            </a:extLst>
          </p:cNvPr>
          <p:cNvSpPr>
            <a:spLocks noGrp="1"/>
          </p:cNvSpPr>
          <p:nvPr>
            <p:ph type="dt" sz="half" idx="10"/>
          </p:nvPr>
        </p:nvSpPr>
        <p:spPr/>
        <p:txBody>
          <a:bodyPr/>
          <a:lstStyle/>
          <a:p>
            <a:fld id="{988F1458-E4C1-4401-B4B7-EE45DA2A7451}" type="datetimeFigureOut">
              <a:rPr lang="fr-FR" smtClean="0"/>
              <a:t>11/05/2025</a:t>
            </a:fld>
            <a:endParaRPr lang="fr-FR"/>
          </a:p>
        </p:txBody>
      </p:sp>
      <p:sp>
        <p:nvSpPr>
          <p:cNvPr id="5" name="Espace réservé du pied de page 4">
            <a:extLst>
              <a:ext uri="{FF2B5EF4-FFF2-40B4-BE49-F238E27FC236}">
                <a16:creationId xmlns:a16="http://schemas.microsoft.com/office/drawing/2014/main" id="{7901DBDE-155F-4C99-882B-4C03E15923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B0A8C6-53D5-4F7A-8CFD-CAE3DAE37542}"/>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17882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3569931-2698-4905-870C-68CB7251B35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E29899E-FFEA-49E0-B0E6-4ED06086F11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FF2759-B447-4A29-9599-8E7113FF485C}"/>
              </a:ext>
            </a:extLst>
          </p:cNvPr>
          <p:cNvSpPr>
            <a:spLocks noGrp="1"/>
          </p:cNvSpPr>
          <p:nvPr>
            <p:ph type="dt" sz="half" idx="10"/>
          </p:nvPr>
        </p:nvSpPr>
        <p:spPr/>
        <p:txBody>
          <a:bodyPr/>
          <a:lstStyle/>
          <a:p>
            <a:fld id="{988F1458-E4C1-4401-B4B7-EE45DA2A7451}" type="datetimeFigureOut">
              <a:rPr lang="fr-FR" smtClean="0"/>
              <a:t>11/05/2025</a:t>
            </a:fld>
            <a:endParaRPr lang="fr-FR"/>
          </a:p>
        </p:txBody>
      </p:sp>
      <p:sp>
        <p:nvSpPr>
          <p:cNvPr id="5" name="Espace réservé du pied de page 4">
            <a:extLst>
              <a:ext uri="{FF2B5EF4-FFF2-40B4-BE49-F238E27FC236}">
                <a16:creationId xmlns:a16="http://schemas.microsoft.com/office/drawing/2014/main" id="{DA56E513-C3AC-422E-9924-787154BE29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36991C-DD82-4BD4-BF89-A6A181B7B4C4}"/>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25211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AAD110-78E2-4BA2-8855-3E47E4EB64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17AFC1F-BA52-4AF0-AA16-B0309631AE0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03DBDB-109B-4D7B-84A7-7EE1591976B5}"/>
              </a:ext>
            </a:extLst>
          </p:cNvPr>
          <p:cNvSpPr>
            <a:spLocks noGrp="1"/>
          </p:cNvSpPr>
          <p:nvPr>
            <p:ph type="dt" sz="half" idx="10"/>
          </p:nvPr>
        </p:nvSpPr>
        <p:spPr/>
        <p:txBody>
          <a:bodyPr/>
          <a:lstStyle/>
          <a:p>
            <a:fld id="{988F1458-E4C1-4401-B4B7-EE45DA2A7451}" type="datetimeFigureOut">
              <a:rPr lang="fr-FR" smtClean="0"/>
              <a:t>11/05/2025</a:t>
            </a:fld>
            <a:endParaRPr lang="fr-FR"/>
          </a:p>
        </p:txBody>
      </p:sp>
      <p:sp>
        <p:nvSpPr>
          <p:cNvPr id="5" name="Espace réservé du pied de page 4">
            <a:extLst>
              <a:ext uri="{FF2B5EF4-FFF2-40B4-BE49-F238E27FC236}">
                <a16:creationId xmlns:a16="http://schemas.microsoft.com/office/drawing/2014/main" id="{25F333AE-D756-4905-9509-F878289EB5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E46D92-8BF6-4AD1-B289-60F28135C9A4}"/>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69545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C315E4-B723-4A7E-BAF4-153FCE8E960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4452B13-8C67-45D6-8D2D-14CFC7F1C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FB3A367-64B3-4CC4-9F35-805243174088}"/>
              </a:ext>
            </a:extLst>
          </p:cNvPr>
          <p:cNvSpPr>
            <a:spLocks noGrp="1"/>
          </p:cNvSpPr>
          <p:nvPr>
            <p:ph type="dt" sz="half" idx="10"/>
          </p:nvPr>
        </p:nvSpPr>
        <p:spPr/>
        <p:txBody>
          <a:bodyPr/>
          <a:lstStyle/>
          <a:p>
            <a:fld id="{988F1458-E4C1-4401-B4B7-EE45DA2A7451}" type="datetimeFigureOut">
              <a:rPr lang="fr-FR" smtClean="0"/>
              <a:t>11/05/2025</a:t>
            </a:fld>
            <a:endParaRPr lang="fr-FR"/>
          </a:p>
        </p:txBody>
      </p:sp>
      <p:sp>
        <p:nvSpPr>
          <p:cNvPr id="5" name="Espace réservé du pied de page 4">
            <a:extLst>
              <a:ext uri="{FF2B5EF4-FFF2-40B4-BE49-F238E27FC236}">
                <a16:creationId xmlns:a16="http://schemas.microsoft.com/office/drawing/2014/main" id="{04278428-676E-400A-828B-D505CD4DCC3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9A2AC2-9DD5-4A9B-81C1-175D44E1F219}"/>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78208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213300-332D-420A-8D96-A28E44AEE8F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6792F06-65B8-4C7D-AE06-C5CB19A088C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4D830E0-1FA3-445A-97D6-254941CB7E2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FBC62F7-79CE-4FF7-8E6A-BD840392C097}"/>
              </a:ext>
            </a:extLst>
          </p:cNvPr>
          <p:cNvSpPr>
            <a:spLocks noGrp="1"/>
          </p:cNvSpPr>
          <p:nvPr>
            <p:ph type="dt" sz="half" idx="10"/>
          </p:nvPr>
        </p:nvSpPr>
        <p:spPr/>
        <p:txBody>
          <a:bodyPr/>
          <a:lstStyle/>
          <a:p>
            <a:fld id="{988F1458-E4C1-4401-B4B7-EE45DA2A7451}" type="datetimeFigureOut">
              <a:rPr lang="fr-FR" smtClean="0"/>
              <a:t>11/05/2025</a:t>
            </a:fld>
            <a:endParaRPr lang="fr-FR"/>
          </a:p>
        </p:txBody>
      </p:sp>
      <p:sp>
        <p:nvSpPr>
          <p:cNvPr id="6" name="Espace réservé du pied de page 5">
            <a:extLst>
              <a:ext uri="{FF2B5EF4-FFF2-40B4-BE49-F238E27FC236}">
                <a16:creationId xmlns:a16="http://schemas.microsoft.com/office/drawing/2014/main" id="{8FAB718C-7377-4BEB-9A29-2E9E315EC0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E3F7758-148B-4DC5-8B03-2ED24FE21E40}"/>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19298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25BAF-1C69-4523-94C1-E0AEB2BEB7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CA83D9A-B6AB-4BAA-AC5C-735ACA352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912CD19-063B-46C3-B2FA-FA954A515D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5618853-11C5-4F57-908E-FE2B2CD3A3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25430C7-2065-4BC7-A969-D0779534E14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1DA831A-84F8-4135-B755-19791807EFF3}"/>
              </a:ext>
            </a:extLst>
          </p:cNvPr>
          <p:cNvSpPr>
            <a:spLocks noGrp="1"/>
          </p:cNvSpPr>
          <p:nvPr>
            <p:ph type="dt" sz="half" idx="10"/>
          </p:nvPr>
        </p:nvSpPr>
        <p:spPr/>
        <p:txBody>
          <a:bodyPr/>
          <a:lstStyle/>
          <a:p>
            <a:fld id="{988F1458-E4C1-4401-B4B7-EE45DA2A7451}" type="datetimeFigureOut">
              <a:rPr lang="fr-FR" smtClean="0"/>
              <a:t>11/05/2025</a:t>
            </a:fld>
            <a:endParaRPr lang="fr-FR"/>
          </a:p>
        </p:txBody>
      </p:sp>
      <p:sp>
        <p:nvSpPr>
          <p:cNvPr id="8" name="Espace réservé du pied de page 7">
            <a:extLst>
              <a:ext uri="{FF2B5EF4-FFF2-40B4-BE49-F238E27FC236}">
                <a16:creationId xmlns:a16="http://schemas.microsoft.com/office/drawing/2014/main" id="{763E3619-C4C6-4ABD-A25D-91FB82D8CDF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2A67A70-9CA9-4A58-AE83-27F0A7560532}"/>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70637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CAAE5-1AC9-4CC0-9FF1-EAEF45A77A0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9F7D517-166B-4BA1-AFC3-A717855AC52D}"/>
              </a:ext>
            </a:extLst>
          </p:cNvPr>
          <p:cNvSpPr>
            <a:spLocks noGrp="1"/>
          </p:cNvSpPr>
          <p:nvPr>
            <p:ph type="dt" sz="half" idx="10"/>
          </p:nvPr>
        </p:nvSpPr>
        <p:spPr/>
        <p:txBody>
          <a:bodyPr/>
          <a:lstStyle/>
          <a:p>
            <a:fld id="{988F1458-E4C1-4401-B4B7-EE45DA2A7451}" type="datetimeFigureOut">
              <a:rPr lang="fr-FR" smtClean="0"/>
              <a:t>11/05/2025</a:t>
            </a:fld>
            <a:endParaRPr lang="fr-FR"/>
          </a:p>
        </p:txBody>
      </p:sp>
      <p:sp>
        <p:nvSpPr>
          <p:cNvPr id="4" name="Espace réservé du pied de page 3">
            <a:extLst>
              <a:ext uri="{FF2B5EF4-FFF2-40B4-BE49-F238E27FC236}">
                <a16:creationId xmlns:a16="http://schemas.microsoft.com/office/drawing/2014/main" id="{2A4CE0C0-FE9A-4807-BC5D-5D5D4ECD8D0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3520907-8084-4D2F-BC56-F48EF3092225}"/>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123787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5FD2B1F-6A88-4E70-B9DB-64BA7022BF22}"/>
              </a:ext>
            </a:extLst>
          </p:cNvPr>
          <p:cNvSpPr>
            <a:spLocks noGrp="1"/>
          </p:cNvSpPr>
          <p:nvPr>
            <p:ph type="dt" sz="half" idx="10"/>
          </p:nvPr>
        </p:nvSpPr>
        <p:spPr/>
        <p:txBody>
          <a:bodyPr/>
          <a:lstStyle/>
          <a:p>
            <a:fld id="{988F1458-E4C1-4401-B4B7-EE45DA2A7451}" type="datetimeFigureOut">
              <a:rPr lang="fr-FR" smtClean="0"/>
              <a:t>11/05/2025</a:t>
            </a:fld>
            <a:endParaRPr lang="fr-FR"/>
          </a:p>
        </p:txBody>
      </p:sp>
      <p:sp>
        <p:nvSpPr>
          <p:cNvPr id="3" name="Espace réservé du pied de page 2">
            <a:extLst>
              <a:ext uri="{FF2B5EF4-FFF2-40B4-BE49-F238E27FC236}">
                <a16:creationId xmlns:a16="http://schemas.microsoft.com/office/drawing/2014/main" id="{0461DFAF-E373-4D34-8412-512BB7F2FAD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229FE88-8AA7-4837-AFA1-633DB4029389}"/>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79054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E38E2-4181-4692-9EA5-99287F9885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74D4220-3CB1-428E-A649-62F6E31073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D1FDCE0-9175-48C4-837D-C2168363A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291915-22AC-4171-824A-0A531B10A3EB}"/>
              </a:ext>
            </a:extLst>
          </p:cNvPr>
          <p:cNvSpPr>
            <a:spLocks noGrp="1"/>
          </p:cNvSpPr>
          <p:nvPr>
            <p:ph type="dt" sz="half" idx="10"/>
          </p:nvPr>
        </p:nvSpPr>
        <p:spPr/>
        <p:txBody>
          <a:bodyPr/>
          <a:lstStyle/>
          <a:p>
            <a:fld id="{988F1458-E4C1-4401-B4B7-EE45DA2A7451}" type="datetimeFigureOut">
              <a:rPr lang="fr-FR" smtClean="0"/>
              <a:t>11/05/2025</a:t>
            </a:fld>
            <a:endParaRPr lang="fr-FR"/>
          </a:p>
        </p:txBody>
      </p:sp>
      <p:sp>
        <p:nvSpPr>
          <p:cNvPr id="6" name="Espace réservé du pied de page 5">
            <a:extLst>
              <a:ext uri="{FF2B5EF4-FFF2-40B4-BE49-F238E27FC236}">
                <a16:creationId xmlns:a16="http://schemas.microsoft.com/office/drawing/2014/main" id="{2264BC9D-E8D2-4D6B-87F9-E5B71F2831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44FD3E-6069-46B4-B528-4007CB17D6A3}"/>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76577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E8FC84-2F9F-4DEB-87B9-CA56EA6661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D2B6B69-3A70-4E74-B19F-B8626B8FA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9E82A09-A3AA-4979-A24F-8AB544625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A19C485-F9AC-40E8-B723-8AC8E4FD5024}"/>
              </a:ext>
            </a:extLst>
          </p:cNvPr>
          <p:cNvSpPr>
            <a:spLocks noGrp="1"/>
          </p:cNvSpPr>
          <p:nvPr>
            <p:ph type="dt" sz="half" idx="10"/>
          </p:nvPr>
        </p:nvSpPr>
        <p:spPr/>
        <p:txBody>
          <a:bodyPr/>
          <a:lstStyle/>
          <a:p>
            <a:fld id="{988F1458-E4C1-4401-B4B7-EE45DA2A7451}" type="datetimeFigureOut">
              <a:rPr lang="fr-FR" smtClean="0"/>
              <a:t>11/05/2025</a:t>
            </a:fld>
            <a:endParaRPr lang="fr-FR"/>
          </a:p>
        </p:txBody>
      </p:sp>
      <p:sp>
        <p:nvSpPr>
          <p:cNvPr id="6" name="Espace réservé du pied de page 5">
            <a:extLst>
              <a:ext uri="{FF2B5EF4-FFF2-40B4-BE49-F238E27FC236}">
                <a16:creationId xmlns:a16="http://schemas.microsoft.com/office/drawing/2014/main" id="{2AFE09A8-9AE3-423C-97F9-69BF790E4B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0329AF3-347C-45DD-A6B1-9C588EC01737}"/>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46240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5E6EEDB-DDB3-4D0C-B923-1E5CDC20A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4147290-3061-4DF6-B3EC-09B693621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B3E098-14D4-44D9-8876-FADBE21FA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F1458-E4C1-4401-B4B7-EE45DA2A7451}" type="datetimeFigureOut">
              <a:rPr lang="fr-FR" smtClean="0"/>
              <a:t>11/05/2025</a:t>
            </a:fld>
            <a:endParaRPr lang="fr-FR"/>
          </a:p>
        </p:txBody>
      </p:sp>
      <p:sp>
        <p:nvSpPr>
          <p:cNvPr id="5" name="Espace réservé du pied de page 4">
            <a:extLst>
              <a:ext uri="{FF2B5EF4-FFF2-40B4-BE49-F238E27FC236}">
                <a16:creationId xmlns:a16="http://schemas.microsoft.com/office/drawing/2014/main" id="{615F6CAF-D07F-4FFB-80E9-9BABA013B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D169BCA-E84A-47CB-BCA2-B15903EA8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E240B-F5D8-4AA4-B94B-B8CAC216B088}" type="slidenum">
              <a:rPr lang="fr-FR" smtClean="0"/>
              <a:t>‹N°›</a:t>
            </a:fld>
            <a:endParaRPr lang="fr-FR"/>
          </a:p>
        </p:txBody>
      </p:sp>
    </p:spTree>
    <p:extLst>
      <p:ext uri="{BB962C8B-B14F-4D97-AF65-F5344CB8AC3E}">
        <p14:creationId xmlns:p14="http://schemas.microsoft.com/office/powerpoint/2010/main" val="68969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hyperlink" Target="https://www.w3schools.com/" TargetMode="External"/><Relationship Id="rId3" Type="http://schemas.openxmlformats.org/officeDocument/2006/relationships/hyperlink" Target="https://www.mongodb.com/docs" TargetMode="External"/><Relationship Id="rId7" Type="http://schemas.openxmlformats.org/officeDocument/2006/relationships/hyperlink" Target="https://getbootstrap.com/" TargetMode="External"/><Relationship Id="rId2" Type="http://schemas.openxmlformats.org/officeDocument/2006/relationships/hyperlink" Target="https://github.com/spring-projects/spring-petclinic" TargetMode="External"/><Relationship Id="rId1" Type="http://schemas.openxmlformats.org/officeDocument/2006/relationships/slideLayout" Target="../slideLayouts/slideLayout7.xml"/><Relationship Id="rId6" Type="http://schemas.openxmlformats.org/officeDocument/2006/relationships/hyperlink" Target="https://expressjs.com/" TargetMode="External"/><Relationship Id="rId5" Type="http://schemas.openxmlformats.org/officeDocument/2006/relationships/hyperlink" Target="https://nodejs.org/en/docs" TargetMode="External"/><Relationship Id="rId4" Type="http://schemas.openxmlformats.org/officeDocument/2006/relationships/hyperlink" Target="https://reactjs.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 de texte 2">
            <a:extLst>
              <a:ext uri="{FF2B5EF4-FFF2-40B4-BE49-F238E27FC236}">
                <a16:creationId xmlns:a16="http://schemas.microsoft.com/office/drawing/2014/main" id="{2324E7DC-EE72-4DC7-9047-479012222846}"/>
              </a:ext>
            </a:extLst>
          </p:cNvPr>
          <p:cNvSpPr txBox="1">
            <a:spLocks noChangeArrowheads="1"/>
          </p:cNvSpPr>
          <p:nvPr/>
        </p:nvSpPr>
        <p:spPr bwMode="auto">
          <a:xfrm>
            <a:off x="3177706" y="1784316"/>
            <a:ext cx="5772269" cy="476250"/>
          </a:xfrm>
          <a:prstGeom prst="rect">
            <a:avLst/>
          </a:prstGeom>
          <a:noFill/>
          <a:ln w="9525">
            <a:noFill/>
            <a:miter lim="800000"/>
            <a:headEnd/>
            <a:tailEnd/>
          </a:ln>
        </p:spPr>
        <p:txBody>
          <a:bodyPr rot="0" vert="horz" wrap="square" lIns="91440" tIns="45720" rIns="91440" bIns="45720" anchor="t" anchorCtr="0">
            <a:noAutofit/>
          </a:bodyPr>
          <a:lstStyle/>
          <a:p>
            <a:pPr algn="ctr"/>
            <a:r>
              <a:rPr lang="fr-FR" sz="2100" dirty="0">
                <a:ln w="9525" cap="rnd" cmpd="sng" algn="ctr">
                  <a:solidFill>
                    <a:srgbClr val="000000"/>
                  </a:solidFill>
                  <a:prstDash val="solid"/>
                  <a:bevel/>
                </a:ln>
                <a:latin typeface="Sitka Text" pitchFamily="2" charset="0"/>
                <a:ea typeface="Times New Roman" panose="02020603050405020304" pitchFamily="18" charset="0"/>
              </a:rPr>
              <a:t>Diplôme Universitaire de Technologie (DUT)</a:t>
            </a:r>
          </a:p>
        </p:txBody>
      </p:sp>
      <p:sp>
        <p:nvSpPr>
          <p:cNvPr id="9" name="Text Box 2">
            <a:extLst>
              <a:ext uri="{FF2B5EF4-FFF2-40B4-BE49-F238E27FC236}">
                <a16:creationId xmlns:a16="http://schemas.microsoft.com/office/drawing/2014/main" id="{C854661A-F980-4D9D-B4DF-AC2125AB51FE}"/>
              </a:ext>
            </a:extLst>
          </p:cNvPr>
          <p:cNvSpPr txBox="1">
            <a:spLocks noChangeArrowheads="1"/>
          </p:cNvSpPr>
          <p:nvPr/>
        </p:nvSpPr>
        <p:spPr bwMode="auto">
          <a:xfrm>
            <a:off x="3110882" y="2418100"/>
            <a:ext cx="5905915" cy="464293"/>
          </a:xfrm>
          <a:prstGeom prst="rect">
            <a:avLst/>
          </a:prstGeom>
          <a:noFill/>
          <a:ln w="9525">
            <a:noFill/>
            <a:miter lim="800000"/>
            <a:headEnd/>
            <a:tailEnd/>
          </a:ln>
        </p:spPr>
        <p:txBody>
          <a:bodyPr rot="0" vert="horz" wrap="square" lIns="91440" tIns="45720" rIns="91440" bIns="45720" anchor="t" anchorCtr="0">
            <a:noAutofit/>
          </a:bodyPr>
          <a:lstStyle/>
          <a:p>
            <a:pPr algn="ctr"/>
            <a:r>
              <a:rPr lang="fr-FR" sz="2000" dirty="0">
                <a:solidFill>
                  <a:srgbClr val="000000"/>
                </a:solidFill>
                <a:latin typeface="Sitka Text" panose="02000505000000020004" pitchFamily="2" charset="0"/>
                <a:ea typeface="Times New Roman" panose="02020603050405020304" pitchFamily="18" charset="0"/>
              </a:rPr>
              <a:t>Ingénierie Logiciel et </a:t>
            </a:r>
            <a:r>
              <a:rPr lang="fr-FR" sz="2000" dirty="0" err="1">
                <a:solidFill>
                  <a:srgbClr val="000000"/>
                </a:solidFill>
                <a:latin typeface="Sitka Text" panose="02000505000000020004" pitchFamily="2" charset="0"/>
                <a:ea typeface="Times New Roman" panose="02020603050405020304" pitchFamily="18" charset="0"/>
              </a:rPr>
              <a:t>Cybersecurité</a:t>
            </a:r>
            <a:r>
              <a:rPr lang="fr-FR" sz="2000" dirty="0">
                <a:solidFill>
                  <a:srgbClr val="000000"/>
                </a:solidFill>
                <a:latin typeface="Sitka Text" panose="02000505000000020004" pitchFamily="2" charset="0"/>
                <a:ea typeface="Times New Roman" panose="02020603050405020304" pitchFamily="18" charset="0"/>
              </a:rPr>
              <a:t> (ILCS</a:t>
            </a:r>
            <a:r>
              <a:rPr lang="fr-FR" sz="2000" dirty="0">
                <a:solidFill>
                  <a:srgbClr val="000000"/>
                </a:solidFill>
                <a:latin typeface="Bookman Old Style" panose="02050604050505020204" pitchFamily="18" charset="0"/>
                <a:ea typeface="Times New Roman" panose="02020603050405020304" pitchFamily="18" charset="0"/>
              </a:rPr>
              <a:t>)</a:t>
            </a:r>
            <a:endParaRPr lang="fr-FR" sz="2000" dirty="0">
              <a:latin typeface="Bookman Old Style" panose="02050604050505020204" pitchFamily="18" charset="0"/>
              <a:ea typeface="Times New Roman" panose="02020603050405020304" pitchFamily="18" charset="0"/>
            </a:endParaRPr>
          </a:p>
        </p:txBody>
      </p:sp>
      <p:pic>
        <p:nvPicPr>
          <p:cNvPr id="11" name="Image 10">
            <a:extLst>
              <a:ext uri="{FF2B5EF4-FFF2-40B4-BE49-F238E27FC236}">
                <a16:creationId xmlns:a16="http://schemas.microsoft.com/office/drawing/2014/main" id="{3A289B9D-B7D6-47B1-8B0A-39EC94A37611}"/>
              </a:ext>
            </a:extLst>
          </p:cNvPr>
          <p:cNvPicPr>
            <a:picLocks noChangeAspect="1"/>
          </p:cNvPicPr>
          <p:nvPr/>
        </p:nvPicPr>
        <p:blipFill rotWithShape="1">
          <a:blip r:embed="rId2"/>
          <a:srcRect b="8463"/>
          <a:stretch/>
        </p:blipFill>
        <p:spPr>
          <a:xfrm>
            <a:off x="6866490" y="189089"/>
            <a:ext cx="3344720" cy="873263"/>
          </a:xfrm>
          <a:prstGeom prst="rect">
            <a:avLst/>
          </a:prstGeom>
        </p:spPr>
      </p:pic>
      <p:pic>
        <p:nvPicPr>
          <p:cNvPr id="12" name="Image 11">
            <a:extLst>
              <a:ext uri="{FF2B5EF4-FFF2-40B4-BE49-F238E27FC236}">
                <a16:creationId xmlns:a16="http://schemas.microsoft.com/office/drawing/2014/main" id="{C5DB0977-2CC4-4B66-A594-CB66E4381607}"/>
              </a:ext>
            </a:extLst>
          </p:cNvPr>
          <p:cNvPicPr>
            <a:picLocks noChangeAspect="1"/>
          </p:cNvPicPr>
          <p:nvPr/>
        </p:nvPicPr>
        <p:blipFill>
          <a:blip r:embed="rId3"/>
          <a:stretch>
            <a:fillRect/>
          </a:stretch>
        </p:blipFill>
        <p:spPr>
          <a:xfrm>
            <a:off x="5692284" y="196145"/>
            <a:ext cx="925995" cy="871922"/>
          </a:xfrm>
          <a:prstGeom prst="rect">
            <a:avLst/>
          </a:prstGeom>
        </p:spPr>
      </p:pic>
      <p:cxnSp>
        <p:nvCxnSpPr>
          <p:cNvPr id="14" name="Connecteur droit 13">
            <a:extLst>
              <a:ext uri="{FF2B5EF4-FFF2-40B4-BE49-F238E27FC236}">
                <a16:creationId xmlns:a16="http://schemas.microsoft.com/office/drawing/2014/main" id="{91E5DBE4-F434-48CB-9F87-4E4570287B21}"/>
              </a:ext>
            </a:extLst>
          </p:cNvPr>
          <p:cNvCxnSpPr>
            <a:cxnSpLocks/>
          </p:cNvCxnSpPr>
          <p:nvPr/>
        </p:nvCxnSpPr>
        <p:spPr>
          <a:xfrm>
            <a:off x="1513657" y="1226941"/>
            <a:ext cx="8697553" cy="0"/>
          </a:xfrm>
          <a:prstGeom prst="line">
            <a:avLst/>
          </a:prstGeom>
          <a:ln w="28575"/>
        </p:spPr>
        <p:style>
          <a:lnRef idx="1">
            <a:schemeClr val="dk1"/>
          </a:lnRef>
          <a:fillRef idx="0">
            <a:schemeClr val="dk1"/>
          </a:fillRef>
          <a:effectRef idx="0">
            <a:schemeClr val="dk1"/>
          </a:effectRef>
          <a:fontRef idx="minor">
            <a:schemeClr val="tx1"/>
          </a:fontRef>
        </p:style>
      </p:cxnSp>
      <p:pic>
        <p:nvPicPr>
          <p:cNvPr id="16" name="Image 15">
            <a:extLst>
              <a:ext uri="{FF2B5EF4-FFF2-40B4-BE49-F238E27FC236}">
                <a16:creationId xmlns:a16="http://schemas.microsoft.com/office/drawing/2014/main" id="{CDF17B6C-B2EF-4E88-B500-C4E7375BE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657" y="207327"/>
            <a:ext cx="3930416" cy="874603"/>
          </a:xfrm>
          <a:prstGeom prst="rect">
            <a:avLst/>
          </a:prstGeom>
        </p:spPr>
      </p:pic>
      <p:sp>
        <p:nvSpPr>
          <p:cNvPr id="21" name="Rectangle 20">
            <a:extLst>
              <a:ext uri="{FF2B5EF4-FFF2-40B4-BE49-F238E27FC236}">
                <a16:creationId xmlns:a16="http://schemas.microsoft.com/office/drawing/2014/main" id="{76FC0E02-6C15-41E6-806E-6955D70A4EAD}"/>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Organigramme : Procédé 1">
            <a:extLst>
              <a:ext uri="{FF2B5EF4-FFF2-40B4-BE49-F238E27FC236}">
                <a16:creationId xmlns:a16="http://schemas.microsoft.com/office/drawing/2014/main" id="{2B89DF0C-D90E-4606-BCBC-CFD9FCD86763}"/>
              </a:ext>
            </a:extLst>
          </p:cNvPr>
          <p:cNvSpPr/>
          <p:nvPr/>
        </p:nvSpPr>
        <p:spPr>
          <a:xfrm>
            <a:off x="2941981" y="3196780"/>
            <a:ext cx="6308035" cy="1070872"/>
          </a:xfrm>
          <a:prstGeom prst="flowChartProcess">
            <a:avLst/>
          </a:prstGeom>
          <a:ln/>
          <a:effectLst>
            <a:innerShdw blurRad="63500" dist="50800" dir="27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Sitka Small Semibold" pitchFamily="2" charset="0"/>
              </a:rPr>
              <a:t>VetCare360 – Application Web de Gestion d’une Clinique Vétérinaire</a:t>
            </a:r>
          </a:p>
        </p:txBody>
      </p:sp>
      <p:sp>
        <p:nvSpPr>
          <p:cNvPr id="22" name="ZoneTexte 21">
            <a:extLst>
              <a:ext uri="{FF2B5EF4-FFF2-40B4-BE49-F238E27FC236}">
                <a16:creationId xmlns:a16="http://schemas.microsoft.com/office/drawing/2014/main" id="{C2248C66-72FD-405A-A0AB-4C421994775C}"/>
              </a:ext>
            </a:extLst>
          </p:cNvPr>
          <p:cNvSpPr txBox="1"/>
          <p:nvPr/>
        </p:nvSpPr>
        <p:spPr>
          <a:xfrm>
            <a:off x="992783" y="4868968"/>
            <a:ext cx="6098344" cy="646331"/>
          </a:xfrm>
          <a:prstGeom prst="rect">
            <a:avLst/>
          </a:prstGeom>
          <a:noFill/>
        </p:spPr>
        <p:txBody>
          <a:bodyPr wrap="square">
            <a:spAutoFit/>
          </a:bodyPr>
          <a:lstStyle/>
          <a:p>
            <a:r>
              <a:rPr lang="pt-BR" dirty="0">
                <a:latin typeface="Sitka Small Semibold" pitchFamily="2" charset="0"/>
                <a:cs typeface="Times New Roman" panose="02020603050405020304" pitchFamily="18" charset="0"/>
              </a:rPr>
              <a:t>Présenter Par :</a:t>
            </a:r>
          </a:p>
          <a:p>
            <a:r>
              <a:rPr lang="pt-BR" dirty="0">
                <a:latin typeface="Bookman Old Style" panose="02050604050505020204" pitchFamily="18" charset="0"/>
              </a:rPr>
              <a:t>       JAAI Malak &amp; MHARI Ilham</a:t>
            </a:r>
            <a:endParaRPr lang="fr-FR" dirty="0">
              <a:latin typeface="Bookman Old Style" panose="02050604050505020204" pitchFamily="18" charset="0"/>
            </a:endParaRPr>
          </a:p>
        </p:txBody>
      </p:sp>
      <p:sp>
        <p:nvSpPr>
          <p:cNvPr id="23" name="ZoneTexte 22">
            <a:extLst>
              <a:ext uri="{FF2B5EF4-FFF2-40B4-BE49-F238E27FC236}">
                <a16:creationId xmlns:a16="http://schemas.microsoft.com/office/drawing/2014/main" id="{3A4C65FF-00FD-4014-AE38-B5618F183A18}"/>
              </a:ext>
            </a:extLst>
          </p:cNvPr>
          <p:cNvSpPr txBox="1"/>
          <p:nvPr/>
        </p:nvSpPr>
        <p:spPr>
          <a:xfrm>
            <a:off x="8083910" y="4852230"/>
            <a:ext cx="6098344" cy="646331"/>
          </a:xfrm>
          <a:prstGeom prst="rect">
            <a:avLst/>
          </a:prstGeom>
          <a:noFill/>
        </p:spPr>
        <p:txBody>
          <a:bodyPr wrap="square">
            <a:spAutoFit/>
          </a:bodyPr>
          <a:lstStyle/>
          <a:p>
            <a:r>
              <a:rPr lang="fr-FR" dirty="0">
                <a:latin typeface="Sitka Small Semibold" pitchFamily="2" charset="0"/>
              </a:rPr>
              <a:t>Encadrer par:</a:t>
            </a:r>
          </a:p>
          <a:p>
            <a:r>
              <a:rPr lang="fr-FR" dirty="0"/>
              <a:t>          </a:t>
            </a:r>
            <a:r>
              <a:rPr lang="fr-FR" dirty="0">
                <a:latin typeface="Bookman Old Style" panose="02050604050505020204" pitchFamily="18" charset="0"/>
              </a:rPr>
              <a:t>Pr. ESBAI Redouane</a:t>
            </a:r>
          </a:p>
        </p:txBody>
      </p:sp>
      <p:sp>
        <p:nvSpPr>
          <p:cNvPr id="24" name="Organigramme : Procédé 23">
            <a:extLst>
              <a:ext uri="{FF2B5EF4-FFF2-40B4-BE49-F238E27FC236}">
                <a16:creationId xmlns:a16="http://schemas.microsoft.com/office/drawing/2014/main" id="{CDC33C77-FE7A-404B-8C9B-2154E08E4ECB}"/>
              </a:ext>
            </a:extLst>
          </p:cNvPr>
          <p:cNvSpPr/>
          <p:nvPr/>
        </p:nvSpPr>
        <p:spPr>
          <a:xfrm>
            <a:off x="3555961" y="6062628"/>
            <a:ext cx="4612943" cy="635044"/>
          </a:xfrm>
          <a:prstGeom prst="flowChartProcess">
            <a:avLst/>
          </a:prstGeom>
          <a:solidFill>
            <a:schemeClr val="bg1"/>
          </a:solidFill>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900" dirty="0">
                <a:ln w="0"/>
                <a:solidFill>
                  <a:schemeClr val="tx1"/>
                </a:solidFill>
                <a:effectLst>
                  <a:outerShdw blurRad="38100" dist="19050" dir="2700000" algn="tl" rotWithShape="0">
                    <a:schemeClr val="dk1">
                      <a:alpha val="40000"/>
                    </a:schemeClr>
                  </a:outerShdw>
                </a:effectLst>
                <a:latin typeface="Monotype Corsiva" panose="03010101010201010101" pitchFamily="66" charset="0"/>
              </a:rPr>
              <a:t>Année universitaire : 2024-2025</a:t>
            </a:r>
          </a:p>
        </p:txBody>
      </p:sp>
    </p:spTree>
    <p:extLst>
      <p:ext uri="{BB962C8B-B14F-4D97-AF65-F5344CB8AC3E}">
        <p14:creationId xmlns:p14="http://schemas.microsoft.com/office/powerpoint/2010/main" val="381205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10</a:t>
            </a:r>
            <a:endParaRPr lang="fr-FR" sz="2500" b="1" dirty="0">
              <a:effectLst/>
              <a:latin typeface="Times New Roman" panose="02020603050405020304" pitchFamily="18" charset="0"/>
              <a:ea typeface="Times New Roman" panose="02020603050405020304" pitchFamily="18" charset="0"/>
            </a:endParaRPr>
          </a:p>
        </p:txBody>
      </p:sp>
      <p:sp>
        <p:nvSpPr>
          <p:cNvPr id="2" name="ZoneTexte 1">
            <a:extLst>
              <a:ext uri="{FF2B5EF4-FFF2-40B4-BE49-F238E27FC236}">
                <a16:creationId xmlns:a16="http://schemas.microsoft.com/office/drawing/2014/main" id="{83C99547-4556-4F61-8072-A4B0F5A3BB99}"/>
              </a:ext>
            </a:extLst>
          </p:cNvPr>
          <p:cNvSpPr txBox="1"/>
          <p:nvPr/>
        </p:nvSpPr>
        <p:spPr>
          <a:xfrm>
            <a:off x="1785700" y="180202"/>
            <a:ext cx="8620597" cy="553998"/>
          </a:xfrm>
          <a:prstGeom prst="rect">
            <a:avLst/>
          </a:prstGeom>
          <a:noFill/>
        </p:spPr>
        <p:txBody>
          <a:bodyPr wrap="square" rtlCol="0">
            <a:spAutoFit/>
          </a:bodyPr>
          <a:lstStyle/>
          <a:p>
            <a:pPr algn="ctr"/>
            <a:r>
              <a:rPr lang="fr-FR" sz="3000" dirty="0">
                <a:latin typeface="Sitka Small Semibold" pitchFamily="2" charset="0"/>
              </a:rPr>
              <a:t>Développement et Implémentation</a:t>
            </a:r>
          </a:p>
        </p:txBody>
      </p:sp>
      <p:sp>
        <p:nvSpPr>
          <p:cNvPr id="5" name="Rectangle 4">
            <a:extLst>
              <a:ext uri="{FF2B5EF4-FFF2-40B4-BE49-F238E27FC236}">
                <a16:creationId xmlns:a16="http://schemas.microsoft.com/office/drawing/2014/main" id="{0B4D54E4-8938-4FED-9853-D353E69B6B4D}"/>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B42FEDE4-E84E-434E-8130-A5B9FE46CCFA}"/>
              </a:ext>
            </a:extLst>
          </p:cNvPr>
          <p:cNvSpPr txBox="1"/>
          <p:nvPr/>
        </p:nvSpPr>
        <p:spPr>
          <a:xfrm>
            <a:off x="735496" y="1284488"/>
            <a:ext cx="6109252" cy="461665"/>
          </a:xfrm>
          <a:prstGeom prst="rect">
            <a:avLst/>
          </a:prstGeom>
          <a:noFill/>
        </p:spPr>
        <p:txBody>
          <a:bodyPr wrap="square">
            <a:spAutoFit/>
          </a:bodyPr>
          <a:lstStyle/>
          <a:p>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Environnement de d´ </a:t>
            </a:r>
            <a:r>
              <a:rPr lang="fr-FR" sz="2400" b="1" dirty="0" err="1">
                <a:effectLst/>
                <a:latin typeface="Times New Roman" panose="02020603050405020304" pitchFamily="18" charset="0"/>
                <a:ea typeface="Calibri" panose="020F0502020204030204" pitchFamily="34" charset="0"/>
                <a:cs typeface="Times New Roman" panose="02020603050405020304" pitchFamily="18" charset="0"/>
              </a:rPr>
              <a:t>eveloppement</a:t>
            </a: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2400"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D71D527F-392E-4634-90B8-E78A648A7648}"/>
              </a:ext>
            </a:extLst>
          </p:cNvPr>
          <p:cNvSpPr txBox="1"/>
          <p:nvPr/>
        </p:nvSpPr>
        <p:spPr>
          <a:xfrm>
            <a:off x="901147" y="1824693"/>
            <a:ext cx="10588485" cy="1631216"/>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Éditeur utilisé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Pour le développement de VetCare360, nous avons opté pour </a:t>
            </a:r>
            <a:r>
              <a:rPr lang="fr-FR" sz="2000" b="1" dirty="0">
                <a:latin typeface="Times New Roman" panose="02020603050405020304" pitchFamily="18" charset="0"/>
                <a:cs typeface="Times New Roman" panose="02020603050405020304" pitchFamily="18" charset="0"/>
              </a:rPr>
              <a:t>Visual Studio Code</a:t>
            </a:r>
            <a:r>
              <a:rPr lang="fr-FR" sz="2000" dirty="0">
                <a:latin typeface="Times New Roman" panose="02020603050405020304" pitchFamily="18" charset="0"/>
                <a:cs typeface="Times New Roman" panose="02020603050405020304" pitchFamily="18" charset="0"/>
              </a:rPr>
              <a:t>, un éditeur léger et performant. Il a été enrichi par plusieurs extensions utiles comme </a:t>
            </a:r>
            <a:r>
              <a:rPr lang="fr-FR" sz="2000" i="1" dirty="0" err="1">
                <a:latin typeface="Times New Roman" panose="02020603050405020304" pitchFamily="18" charset="0"/>
                <a:cs typeface="Times New Roman" panose="02020603050405020304" pitchFamily="18" charset="0"/>
              </a:rPr>
              <a:t>Prettier</a:t>
            </a:r>
            <a:r>
              <a:rPr lang="fr-FR" sz="2000" dirty="0">
                <a:latin typeface="Times New Roman" panose="02020603050405020304" pitchFamily="18" charset="0"/>
                <a:cs typeface="Times New Roman" panose="02020603050405020304" pitchFamily="18" charset="0"/>
              </a:rPr>
              <a:t> pour le formatage automatique du code, </a:t>
            </a:r>
            <a:r>
              <a:rPr lang="fr-FR" sz="2000" i="1" dirty="0" err="1">
                <a:latin typeface="Times New Roman" panose="02020603050405020304" pitchFamily="18" charset="0"/>
                <a:cs typeface="Times New Roman" panose="02020603050405020304" pitchFamily="18" charset="0"/>
              </a:rPr>
              <a:t>ESLint</a:t>
            </a:r>
            <a:r>
              <a:rPr lang="fr-FR" sz="2000" dirty="0">
                <a:latin typeface="Times New Roman" panose="02020603050405020304" pitchFamily="18" charset="0"/>
                <a:cs typeface="Times New Roman" panose="02020603050405020304" pitchFamily="18" charset="0"/>
              </a:rPr>
              <a:t> pour l’analyse syntaxique, </a:t>
            </a:r>
            <a:r>
              <a:rPr lang="fr-FR" sz="2000" i="1" dirty="0" err="1">
                <a:latin typeface="Times New Roman" panose="02020603050405020304" pitchFamily="18" charset="0"/>
                <a:cs typeface="Times New Roman" panose="02020603050405020304" pitchFamily="18" charset="0"/>
              </a:rPr>
              <a:t>GitLens</a:t>
            </a:r>
            <a:r>
              <a:rPr lang="fr-FR" sz="2000" dirty="0">
                <a:latin typeface="Times New Roman" panose="02020603050405020304" pitchFamily="18" charset="0"/>
                <a:cs typeface="Times New Roman" panose="02020603050405020304" pitchFamily="18" charset="0"/>
              </a:rPr>
              <a:t> pour le suivi des versions, et </a:t>
            </a:r>
            <a:r>
              <a:rPr lang="fr-FR" sz="2000" i="1" dirty="0">
                <a:latin typeface="Times New Roman" panose="02020603050405020304" pitchFamily="18" charset="0"/>
                <a:cs typeface="Times New Roman" panose="02020603050405020304" pitchFamily="18" charset="0"/>
              </a:rPr>
              <a:t>MongoDB for VS Code</a:t>
            </a:r>
            <a:r>
              <a:rPr lang="fr-FR" sz="2000" dirty="0">
                <a:latin typeface="Times New Roman" panose="02020603050405020304" pitchFamily="18" charset="0"/>
                <a:cs typeface="Times New Roman" panose="02020603050405020304" pitchFamily="18" charset="0"/>
              </a:rPr>
              <a:t> pour la gestion directe de la base de données.</a:t>
            </a:r>
          </a:p>
        </p:txBody>
      </p:sp>
      <p:sp>
        <p:nvSpPr>
          <p:cNvPr id="10" name="ZoneTexte 9">
            <a:extLst>
              <a:ext uri="{FF2B5EF4-FFF2-40B4-BE49-F238E27FC236}">
                <a16:creationId xmlns:a16="http://schemas.microsoft.com/office/drawing/2014/main" id="{6E8061B0-8383-4980-9343-C1EC9B24013A}"/>
              </a:ext>
            </a:extLst>
          </p:cNvPr>
          <p:cNvSpPr txBox="1"/>
          <p:nvPr/>
        </p:nvSpPr>
        <p:spPr>
          <a:xfrm>
            <a:off x="901148" y="3534451"/>
            <a:ext cx="10223882" cy="1200329"/>
          </a:xfrm>
          <a:prstGeom prst="rect">
            <a:avLst/>
          </a:prstGeom>
          <a:noFill/>
        </p:spPr>
        <p:txBody>
          <a:bodyPr wrap="square">
            <a:spAutoFit/>
          </a:bodyPr>
          <a:lstStyle/>
          <a:p>
            <a:r>
              <a:rPr lang="fr-FR" b="1" dirty="0"/>
              <a:t>Gestion de versions :</a:t>
            </a:r>
            <a:br>
              <a:rPr lang="fr-FR" dirty="0"/>
            </a:br>
            <a:r>
              <a:rPr lang="fr-FR" dirty="0"/>
              <a:t>Nous avons utilisé </a:t>
            </a:r>
            <a:r>
              <a:rPr lang="fr-FR" b="1" dirty="0"/>
              <a:t>Git</a:t>
            </a:r>
            <a:r>
              <a:rPr lang="fr-FR" dirty="0"/>
              <a:t> comme système de gestion de versions local, ce qui nous a permis de suivre efficacement l’évolution du code. Pour le travail collaboratif et l’hébergement du projet,</a:t>
            </a:r>
          </a:p>
          <a:p>
            <a:r>
              <a:rPr lang="fr-FR" dirty="0"/>
              <a:t> nous avons utilisé la plateforme </a:t>
            </a:r>
            <a:r>
              <a:rPr lang="fr-FR" b="1" dirty="0"/>
              <a:t>GitHub</a:t>
            </a:r>
            <a:r>
              <a:rPr lang="fr-FR" dirty="0"/>
              <a:t>, facilitant ainsi les échanges et la gestion du code en équipe.</a:t>
            </a:r>
          </a:p>
        </p:txBody>
      </p:sp>
      <p:sp>
        <p:nvSpPr>
          <p:cNvPr id="12" name="ZoneTexte 11">
            <a:extLst>
              <a:ext uri="{FF2B5EF4-FFF2-40B4-BE49-F238E27FC236}">
                <a16:creationId xmlns:a16="http://schemas.microsoft.com/office/drawing/2014/main" id="{C72DFCDC-528E-40F9-92DD-7DA463DCD858}"/>
              </a:ext>
            </a:extLst>
          </p:cNvPr>
          <p:cNvSpPr txBox="1"/>
          <p:nvPr/>
        </p:nvSpPr>
        <p:spPr>
          <a:xfrm>
            <a:off x="901146" y="4813321"/>
            <a:ext cx="10588487" cy="1292662"/>
          </a:xfrm>
          <a:prstGeom prst="rect">
            <a:avLst/>
          </a:prstGeom>
          <a:noFill/>
        </p:spPr>
        <p:txBody>
          <a:bodyPr wrap="square">
            <a:spAutoFit/>
          </a:bodyPr>
          <a:lstStyle/>
          <a:p>
            <a:r>
              <a:rPr lang="fr-FR" b="1" dirty="0"/>
              <a:t>Navigateurs de test :</a:t>
            </a:r>
            <a:br>
              <a:rPr lang="fr-FR" dirty="0"/>
            </a:br>
            <a:r>
              <a:rPr lang="fr-FR" sz="2000" dirty="0">
                <a:latin typeface="Times New Roman" panose="02020603050405020304" pitchFamily="18" charset="0"/>
                <a:cs typeface="Times New Roman" panose="02020603050405020304" pitchFamily="18" charset="0"/>
              </a:rPr>
              <a:t>Afin de garantir une bonne compatibilité et une expérience utilisateur fluide, l’application a été testée sur les navigateurs </a:t>
            </a:r>
            <a:r>
              <a:rPr lang="fr-FR" sz="2000" b="1" dirty="0">
                <a:latin typeface="Times New Roman" panose="02020603050405020304" pitchFamily="18" charset="0"/>
                <a:cs typeface="Times New Roman" panose="02020603050405020304" pitchFamily="18" charset="0"/>
              </a:rPr>
              <a:t>Google Chrome</a:t>
            </a: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Mozilla Firefox</a:t>
            </a:r>
            <a:r>
              <a:rPr lang="fr-FR" sz="2000" dirty="0">
                <a:latin typeface="Times New Roman" panose="02020603050405020304" pitchFamily="18" charset="0"/>
                <a:cs typeface="Times New Roman" panose="02020603050405020304" pitchFamily="18" charset="0"/>
              </a:rPr>
              <a:t> et </a:t>
            </a:r>
            <a:r>
              <a:rPr lang="fr-FR" sz="2000" b="1" dirty="0">
                <a:latin typeface="Times New Roman" panose="02020603050405020304" pitchFamily="18" charset="0"/>
                <a:cs typeface="Times New Roman" panose="02020603050405020304" pitchFamily="18" charset="0"/>
              </a:rPr>
              <a:t>Microsoft Edge</a:t>
            </a:r>
            <a:r>
              <a:rPr lang="fr-FR" sz="2000" dirty="0">
                <a:latin typeface="Times New Roman" panose="02020603050405020304" pitchFamily="18" charset="0"/>
                <a:cs typeface="Times New Roman" panose="02020603050405020304" pitchFamily="18" charset="0"/>
              </a:rPr>
              <a:t>, qui représentent une large part des usages actuels et couvrent les principaux standards du web moderne.</a:t>
            </a:r>
          </a:p>
        </p:txBody>
      </p:sp>
      <p:pic>
        <p:nvPicPr>
          <p:cNvPr id="13" name="Image 12">
            <a:extLst>
              <a:ext uri="{FF2B5EF4-FFF2-40B4-BE49-F238E27FC236}">
                <a16:creationId xmlns:a16="http://schemas.microsoft.com/office/drawing/2014/main" id="{3064A736-F613-4068-8771-2C63183E5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60" y="2432739"/>
            <a:ext cx="755993" cy="850582"/>
          </a:xfrm>
          <a:prstGeom prst="rect">
            <a:avLst/>
          </a:prstGeom>
        </p:spPr>
      </p:pic>
      <p:pic>
        <p:nvPicPr>
          <p:cNvPr id="15" name="Image 14">
            <a:extLst>
              <a:ext uri="{FF2B5EF4-FFF2-40B4-BE49-F238E27FC236}">
                <a16:creationId xmlns:a16="http://schemas.microsoft.com/office/drawing/2014/main" id="{7EBDE47B-DD48-4A0F-99FE-89E52A286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2258" y="3891367"/>
            <a:ext cx="971058" cy="749366"/>
          </a:xfrm>
          <a:prstGeom prst="rect">
            <a:avLst/>
          </a:prstGeom>
        </p:spPr>
      </p:pic>
    </p:spTree>
    <p:extLst>
      <p:ext uri="{BB962C8B-B14F-4D97-AF65-F5344CB8AC3E}">
        <p14:creationId xmlns:p14="http://schemas.microsoft.com/office/powerpoint/2010/main" val="61838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11</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886FA59E-5226-4279-A74B-A94A01A75B0E}"/>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385F80F4-3972-4EF0-8216-277A7D04F781}"/>
              </a:ext>
            </a:extLst>
          </p:cNvPr>
          <p:cNvSpPr txBox="1"/>
          <p:nvPr/>
        </p:nvSpPr>
        <p:spPr>
          <a:xfrm>
            <a:off x="1785700" y="180202"/>
            <a:ext cx="8620597" cy="553998"/>
          </a:xfrm>
          <a:prstGeom prst="rect">
            <a:avLst/>
          </a:prstGeom>
          <a:noFill/>
        </p:spPr>
        <p:txBody>
          <a:bodyPr wrap="square" rtlCol="0">
            <a:spAutoFit/>
          </a:bodyPr>
          <a:lstStyle/>
          <a:p>
            <a:pPr algn="ctr"/>
            <a:r>
              <a:rPr lang="fr-FR" sz="3000" dirty="0">
                <a:latin typeface="Sitka Small Semibold" pitchFamily="2" charset="0"/>
              </a:rPr>
              <a:t>Développement et Implémentation</a:t>
            </a:r>
          </a:p>
        </p:txBody>
      </p:sp>
      <p:sp>
        <p:nvSpPr>
          <p:cNvPr id="7" name="ZoneTexte 6">
            <a:extLst>
              <a:ext uri="{FF2B5EF4-FFF2-40B4-BE49-F238E27FC236}">
                <a16:creationId xmlns:a16="http://schemas.microsoft.com/office/drawing/2014/main" id="{58DB4641-ECAF-4DBE-8739-DE941B0D994B}"/>
              </a:ext>
            </a:extLst>
          </p:cNvPr>
          <p:cNvSpPr txBox="1"/>
          <p:nvPr/>
        </p:nvSpPr>
        <p:spPr>
          <a:xfrm>
            <a:off x="735496" y="1284488"/>
            <a:ext cx="6109252" cy="461665"/>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Technologies et outils de d´ </a:t>
            </a:r>
            <a:r>
              <a:rPr lang="fr-FR" sz="2400" b="1" dirty="0" err="1">
                <a:latin typeface="Times New Roman" panose="02020603050405020304" pitchFamily="18" charset="0"/>
                <a:cs typeface="Times New Roman" panose="02020603050405020304" pitchFamily="18" charset="0"/>
              </a:rPr>
              <a:t>eveloppement</a:t>
            </a:r>
            <a:endParaRPr lang="fr-FR" sz="2400" b="1"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307AF1D2-8DCD-4A2C-9BEE-EE9839196BE7}"/>
              </a:ext>
            </a:extLst>
          </p:cNvPr>
          <p:cNvSpPr txBox="1"/>
          <p:nvPr/>
        </p:nvSpPr>
        <p:spPr>
          <a:xfrm>
            <a:off x="990359" y="1784878"/>
            <a:ext cx="10402957" cy="1323439"/>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Langages de balisage et de style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L’application utilise </a:t>
            </a:r>
            <a:r>
              <a:rPr lang="fr-FR" sz="2000" b="1" dirty="0">
                <a:latin typeface="Times New Roman" panose="02020603050405020304" pitchFamily="18" charset="0"/>
                <a:cs typeface="Times New Roman" panose="02020603050405020304" pitchFamily="18" charset="0"/>
              </a:rPr>
              <a:t>HTML5</a:t>
            </a:r>
            <a:r>
              <a:rPr lang="fr-FR" sz="2000" dirty="0">
                <a:latin typeface="Times New Roman" panose="02020603050405020304" pitchFamily="18" charset="0"/>
                <a:cs typeface="Times New Roman" panose="02020603050405020304" pitchFamily="18" charset="0"/>
              </a:rPr>
              <a:t> pour structurer les composants </a:t>
            </a:r>
            <a:r>
              <a:rPr lang="fr-FR" sz="2000" dirty="0" err="1">
                <a:latin typeface="Times New Roman" panose="02020603050405020304" pitchFamily="18" charset="0"/>
                <a:cs typeface="Times New Roman" panose="02020603050405020304" pitchFamily="18" charset="0"/>
              </a:rPr>
              <a:t>React</a:t>
            </a:r>
            <a:r>
              <a:rPr lang="fr-FR" sz="2000" dirty="0">
                <a:latin typeface="Times New Roman" panose="02020603050405020304" pitchFamily="18" charset="0"/>
                <a:cs typeface="Times New Roman" panose="02020603050405020304" pitchFamily="18" charset="0"/>
              </a:rPr>
              <a:t>, tandis que </a:t>
            </a:r>
            <a:r>
              <a:rPr lang="fr-FR" sz="2000" b="1" dirty="0">
                <a:latin typeface="Times New Roman" panose="02020603050405020304" pitchFamily="18" charset="0"/>
                <a:cs typeface="Times New Roman" panose="02020603050405020304" pitchFamily="18" charset="0"/>
              </a:rPr>
              <a:t>CSS3</a:t>
            </a:r>
            <a:r>
              <a:rPr lang="fr-FR" sz="2000" dirty="0">
                <a:latin typeface="Times New Roman" panose="02020603050405020304" pitchFamily="18" charset="0"/>
                <a:cs typeface="Times New Roman" panose="02020603050405020304" pitchFamily="18" charset="0"/>
              </a:rPr>
              <a:t> et </a:t>
            </a:r>
            <a:r>
              <a:rPr lang="fr-FR" sz="2000" b="1" dirty="0">
                <a:latin typeface="Times New Roman" panose="02020603050405020304" pitchFamily="18" charset="0"/>
                <a:cs typeface="Times New Roman" panose="02020603050405020304" pitchFamily="18" charset="0"/>
              </a:rPr>
              <a:t>Bootstrap</a:t>
            </a:r>
            <a:r>
              <a:rPr lang="fr-FR" sz="2000" dirty="0">
                <a:latin typeface="Times New Roman" panose="02020603050405020304" pitchFamily="18" charset="0"/>
                <a:cs typeface="Times New Roman" panose="02020603050405020304" pitchFamily="18" charset="0"/>
              </a:rPr>
              <a:t> sont employés pour styliser l’interface. Cela permet d’assurer une mise en page responsive et une expérience utilisateur agréable.</a:t>
            </a:r>
          </a:p>
        </p:txBody>
      </p:sp>
      <p:sp>
        <p:nvSpPr>
          <p:cNvPr id="10" name="ZoneTexte 9">
            <a:extLst>
              <a:ext uri="{FF2B5EF4-FFF2-40B4-BE49-F238E27FC236}">
                <a16:creationId xmlns:a16="http://schemas.microsoft.com/office/drawing/2014/main" id="{A11B08EC-9281-4F5D-8CD1-DB89482B9F9D}"/>
              </a:ext>
            </a:extLst>
          </p:cNvPr>
          <p:cNvSpPr txBox="1"/>
          <p:nvPr/>
        </p:nvSpPr>
        <p:spPr>
          <a:xfrm>
            <a:off x="990357" y="3147042"/>
            <a:ext cx="5593323" cy="1631216"/>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Langage de programmation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 langage principal utilisé est </a:t>
            </a:r>
            <a:r>
              <a:rPr lang="fr-FR" sz="2000" b="1" dirty="0">
                <a:latin typeface="Times New Roman" panose="02020603050405020304" pitchFamily="18" charset="0"/>
                <a:cs typeface="Times New Roman" panose="02020603050405020304" pitchFamily="18" charset="0"/>
              </a:rPr>
              <a:t>JavaScript (ES6+)</a:t>
            </a:r>
            <a:r>
              <a:rPr lang="fr-FR" sz="2000" dirty="0">
                <a:latin typeface="Times New Roman" panose="02020603050405020304" pitchFamily="18" charset="0"/>
                <a:cs typeface="Times New Roman" panose="02020603050405020304" pitchFamily="18" charset="0"/>
              </a:rPr>
              <a:t>, à la fois côté client avec </a:t>
            </a:r>
            <a:r>
              <a:rPr lang="fr-FR" sz="2000" dirty="0" err="1">
                <a:latin typeface="Times New Roman" panose="02020603050405020304" pitchFamily="18" charset="0"/>
                <a:cs typeface="Times New Roman" panose="02020603050405020304" pitchFamily="18" charset="0"/>
              </a:rPr>
              <a:t>React</a:t>
            </a:r>
            <a:r>
              <a:rPr lang="fr-FR" sz="2000" dirty="0">
                <a:latin typeface="Times New Roman" panose="02020603050405020304" pitchFamily="18" charset="0"/>
                <a:cs typeface="Times New Roman" panose="02020603050405020304" pitchFamily="18" charset="0"/>
              </a:rPr>
              <a:t> et côté serveur avec Node.js, assurant ainsi une cohérence dans tout le projet.</a:t>
            </a:r>
          </a:p>
        </p:txBody>
      </p:sp>
      <p:graphicFrame>
        <p:nvGraphicFramePr>
          <p:cNvPr id="13" name="Graphique 12">
            <a:extLst>
              <a:ext uri="{FF2B5EF4-FFF2-40B4-BE49-F238E27FC236}">
                <a16:creationId xmlns:a16="http://schemas.microsoft.com/office/drawing/2014/main" id="{C37AB43B-BE38-4128-8AC5-046B454D3A30}"/>
              </a:ext>
            </a:extLst>
          </p:cNvPr>
          <p:cNvGraphicFramePr/>
          <p:nvPr>
            <p:extLst>
              <p:ext uri="{D42A27DB-BD31-4B8C-83A1-F6EECF244321}">
                <p14:modId xmlns:p14="http://schemas.microsoft.com/office/powerpoint/2010/main" val="2045802688"/>
              </p:ext>
            </p:extLst>
          </p:nvPr>
        </p:nvGraphicFramePr>
        <p:xfrm>
          <a:off x="6844748" y="3037336"/>
          <a:ext cx="5078436" cy="32862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0238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12</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D5E75F0C-D601-4568-A83D-EC9D7509DA3A}"/>
              </a:ext>
            </a:extLst>
          </p:cNvPr>
          <p:cNvSpPr/>
          <p:nvPr/>
        </p:nvSpPr>
        <p:spPr>
          <a:xfrm>
            <a:off x="0"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F0C02C50-6F11-44CB-8AE0-DB25BA33D83E}"/>
              </a:ext>
            </a:extLst>
          </p:cNvPr>
          <p:cNvSpPr txBox="1"/>
          <p:nvPr/>
        </p:nvSpPr>
        <p:spPr>
          <a:xfrm>
            <a:off x="1785700" y="180202"/>
            <a:ext cx="8620597" cy="553998"/>
          </a:xfrm>
          <a:prstGeom prst="rect">
            <a:avLst/>
          </a:prstGeom>
          <a:noFill/>
        </p:spPr>
        <p:txBody>
          <a:bodyPr wrap="square" rtlCol="0">
            <a:spAutoFit/>
          </a:bodyPr>
          <a:lstStyle/>
          <a:p>
            <a:pPr algn="ctr"/>
            <a:r>
              <a:rPr lang="fr-FR" sz="3000" dirty="0">
                <a:latin typeface="Sitka Small Semibold" pitchFamily="2" charset="0"/>
              </a:rPr>
              <a:t>Développement et Implémentation</a:t>
            </a:r>
          </a:p>
        </p:txBody>
      </p:sp>
      <p:sp>
        <p:nvSpPr>
          <p:cNvPr id="7" name="ZoneTexte 6">
            <a:extLst>
              <a:ext uri="{FF2B5EF4-FFF2-40B4-BE49-F238E27FC236}">
                <a16:creationId xmlns:a16="http://schemas.microsoft.com/office/drawing/2014/main" id="{57CF9EFE-8128-4359-9DBF-956369D75E46}"/>
              </a:ext>
            </a:extLst>
          </p:cNvPr>
          <p:cNvSpPr txBox="1"/>
          <p:nvPr/>
        </p:nvSpPr>
        <p:spPr>
          <a:xfrm>
            <a:off x="794893" y="3637466"/>
            <a:ext cx="11277599" cy="1323439"/>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Système de gestion de base de données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Pour le stockage des données, l’application utilise </a:t>
            </a:r>
            <a:r>
              <a:rPr lang="fr-FR" sz="2000" b="1" dirty="0">
                <a:latin typeface="Times New Roman" panose="02020603050405020304" pitchFamily="18" charset="0"/>
                <a:cs typeface="Times New Roman" panose="02020603050405020304" pitchFamily="18" charset="0"/>
              </a:rPr>
              <a:t>MongoDB</a:t>
            </a:r>
            <a:r>
              <a:rPr lang="fr-FR" sz="2000" dirty="0">
                <a:latin typeface="Times New Roman" panose="02020603050405020304" pitchFamily="18" charset="0"/>
                <a:cs typeface="Times New Roman" panose="02020603050405020304" pitchFamily="18" charset="0"/>
              </a:rPr>
              <a:t>, une base de données NoSQL orientée documents. Cette solution est idéale pour gérer des données dynamiques et non structurées, permettant ainsi une grande flexibilité et évolutivité tout au long du développement</a:t>
            </a:r>
          </a:p>
        </p:txBody>
      </p:sp>
      <p:sp>
        <p:nvSpPr>
          <p:cNvPr id="18" name="ZoneTexte 17">
            <a:extLst>
              <a:ext uri="{FF2B5EF4-FFF2-40B4-BE49-F238E27FC236}">
                <a16:creationId xmlns:a16="http://schemas.microsoft.com/office/drawing/2014/main" id="{55C34FD2-2E18-4BEF-BAFA-7E99F7D1DB9F}"/>
              </a:ext>
            </a:extLst>
          </p:cNvPr>
          <p:cNvSpPr txBox="1"/>
          <p:nvPr/>
        </p:nvSpPr>
        <p:spPr>
          <a:xfrm>
            <a:off x="794893" y="1740371"/>
            <a:ext cx="10211281" cy="1631216"/>
          </a:xfrm>
          <a:prstGeom prst="rect">
            <a:avLst/>
          </a:prstGeom>
          <a:noFill/>
        </p:spPr>
        <p:txBody>
          <a:bodyPr wrap="square">
            <a:spAutoFit/>
          </a:bodyPr>
          <a:lstStyle/>
          <a:p>
            <a:r>
              <a:rPr lang="fr-FR" sz="2000" b="1" dirty="0" err="1">
                <a:latin typeface="Times New Roman" panose="02020603050405020304" pitchFamily="18" charset="0"/>
                <a:cs typeface="Times New Roman" panose="02020603050405020304" pitchFamily="18" charset="0"/>
              </a:rPr>
              <a:t>Frameworks</a:t>
            </a:r>
            <a:r>
              <a:rPr lang="fr-FR" sz="2000" b="1" dirty="0">
                <a:latin typeface="Times New Roman" panose="02020603050405020304" pitchFamily="18" charset="0"/>
                <a:cs typeface="Times New Roman" panose="02020603050405020304" pitchFamily="18" charset="0"/>
              </a:rPr>
              <a:t> et bibliothèques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Nous avons utilisé </a:t>
            </a:r>
            <a:r>
              <a:rPr lang="fr-FR" sz="2000" b="1" dirty="0">
                <a:latin typeface="Times New Roman" panose="02020603050405020304" pitchFamily="18" charset="0"/>
                <a:cs typeface="Times New Roman" panose="02020603050405020304" pitchFamily="18" charset="0"/>
              </a:rPr>
              <a:t>React.js</a:t>
            </a:r>
            <a:r>
              <a:rPr lang="fr-FR" sz="2000" dirty="0">
                <a:latin typeface="Times New Roman" panose="02020603050405020304" pitchFamily="18" charset="0"/>
                <a:cs typeface="Times New Roman" panose="02020603050405020304" pitchFamily="18" charset="0"/>
              </a:rPr>
              <a:t> pour construire une interface utilisateur dynamique sous forme de composants réutilisables. </a:t>
            </a:r>
            <a:r>
              <a:rPr lang="fr-FR" sz="2000" b="1" dirty="0">
                <a:latin typeface="Times New Roman" panose="02020603050405020304" pitchFamily="18" charset="0"/>
                <a:cs typeface="Times New Roman" panose="02020603050405020304" pitchFamily="18" charset="0"/>
              </a:rPr>
              <a:t>Express.js</a:t>
            </a:r>
            <a:r>
              <a:rPr lang="fr-FR" sz="2000" dirty="0">
                <a:latin typeface="Times New Roman" panose="02020603050405020304" pitchFamily="18" charset="0"/>
                <a:cs typeface="Times New Roman" panose="02020603050405020304" pitchFamily="18" charset="0"/>
              </a:rPr>
              <a:t> assure la gestion des routes et de la logique backend. Pour les échanges entre le frontend et l’API, </a:t>
            </a:r>
            <a:r>
              <a:rPr lang="fr-FR" sz="2000" b="1" dirty="0">
                <a:latin typeface="Times New Roman" panose="02020603050405020304" pitchFamily="18" charset="0"/>
                <a:cs typeface="Times New Roman" panose="02020603050405020304" pitchFamily="18" charset="0"/>
              </a:rPr>
              <a:t>Axios</a:t>
            </a:r>
            <a:r>
              <a:rPr lang="fr-FR" sz="2000" dirty="0">
                <a:latin typeface="Times New Roman" panose="02020603050405020304" pitchFamily="18" charset="0"/>
                <a:cs typeface="Times New Roman" panose="02020603050405020304" pitchFamily="18" charset="0"/>
              </a:rPr>
              <a:t> est utilisé, tandis que </a:t>
            </a:r>
            <a:r>
              <a:rPr lang="fr-FR" sz="2000" b="1" dirty="0" err="1">
                <a:latin typeface="Times New Roman" panose="02020603050405020304" pitchFamily="18" charset="0"/>
                <a:cs typeface="Times New Roman" panose="02020603050405020304" pitchFamily="18" charset="0"/>
              </a:rPr>
              <a:t>Mongoose</a:t>
            </a:r>
            <a:r>
              <a:rPr lang="fr-FR" sz="2000" dirty="0">
                <a:latin typeface="Times New Roman" panose="02020603050405020304" pitchFamily="18" charset="0"/>
                <a:cs typeface="Times New Roman" panose="02020603050405020304" pitchFamily="18" charset="0"/>
              </a:rPr>
              <a:t> facilite l’interaction avec MongoDB grâce à un mapping objet-document clair.</a:t>
            </a:r>
          </a:p>
        </p:txBody>
      </p:sp>
      <p:pic>
        <p:nvPicPr>
          <p:cNvPr id="19" name="Image 18">
            <a:extLst>
              <a:ext uri="{FF2B5EF4-FFF2-40B4-BE49-F238E27FC236}">
                <a16:creationId xmlns:a16="http://schemas.microsoft.com/office/drawing/2014/main" id="{A6303423-44B3-45B8-9DE2-A6FF58A5B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1086" y="1686503"/>
            <a:ext cx="582230" cy="539139"/>
          </a:xfrm>
          <a:prstGeom prst="rect">
            <a:avLst/>
          </a:prstGeom>
        </p:spPr>
      </p:pic>
      <p:cxnSp>
        <p:nvCxnSpPr>
          <p:cNvPr id="24" name="Connecteur droit 23">
            <a:extLst>
              <a:ext uri="{FF2B5EF4-FFF2-40B4-BE49-F238E27FC236}">
                <a16:creationId xmlns:a16="http://schemas.microsoft.com/office/drawing/2014/main" id="{000AC44A-BE63-406E-A0E9-1F7BEBD5ECE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356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13</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F9EF8975-6CBE-43CD-964E-C9CF1DE86089}"/>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01401729-ADFB-4310-A055-35C88FE5F2C2}"/>
              </a:ext>
            </a:extLst>
          </p:cNvPr>
          <p:cNvSpPr txBox="1"/>
          <p:nvPr/>
        </p:nvSpPr>
        <p:spPr>
          <a:xfrm>
            <a:off x="1785700" y="180202"/>
            <a:ext cx="8620597" cy="553998"/>
          </a:xfrm>
          <a:prstGeom prst="rect">
            <a:avLst/>
          </a:prstGeom>
          <a:noFill/>
        </p:spPr>
        <p:txBody>
          <a:bodyPr wrap="square" rtlCol="0">
            <a:spAutoFit/>
          </a:bodyPr>
          <a:lstStyle/>
          <a:p>
            <a:pPr algn="ctr"/>
            <a:r>
              <a:rPr lang="fr-FR" sz="3000" dirty="0">
                <a:latin typeface="Sitka Small Semibold" pitchFamily="2" charset="0"/>
              </a:rPr>
              <a:t>Développement et Implémentation</a:t>
            </a:r>
          </a:p>
        </p:txBody>
      </p:sp>
      <p:sp>
        <p:nvSpPr>
          <p:cNvPr id="9" name="ZoneTexte 8">
            <a:extLst>
              <a:ext uri="{FF2B5EF4-FFF2-40B4-BE49-F238E27FC236}">
                <a16:creationId xmlns:a16="http://schemas.microsoft.com/office/drawing/2014/main" id="{F92C0B2E-3DFA-4627-B3A2-35DF480DEDC9}"/>
              </a:ext>
            </a:extLst>
          </p:cNvPr>
          <p:cNvSpPr txBox="1"/>
          <p:nvPr/>
        </p:nvSpPr>
        <p:spPr>
          <a:xfrm>
            <a:off x="735496" y="1284488"/>
            <a:ext cx="6109252" cy="461665"/>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Présentation de l’application</a:t>
            </a:r>
            <a:r>
              <a:rPr lang="fr-FR"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400" b="1" dirty="0">
                <a:effectLst/>
                <a:latin typeface="Times New Roman" panose="02020603050405020304" pitchFamily="18" charset="0"/>
                <a:ea typeface="Times New Roman" panose="02020603050405020304" pitchFamily="18" charset="0"/>
              </a:rPr>
              <a:t>:</a:t>
            </a:r>
            <a:endParaRPr lang="fr-FR" sz="2400" b="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8AD721F4-885F-4B12-9DB0-73B37C5680C5}"/>
              </a:ext>
            </a:extLst>
          </p:cNvPr>
          <p:cNvSpPr txBox="1"/>
          <p:nvPr/>
        </p:nvSpPr>
        <p:spPr>
          <a:xfrm>
            <a:off x="1380467" y="2567385"/>
            <a:ext cx="6770868" cy="400110"/>
          </a:xfrm>
          <a:prstGeom prst="rect">
            <a:avLst/>
          </a:prstGeom>
          <a:noFill/>
        </p:spPr>
        <p:txBody>
          <a:bodyPr wrap="square">
            <a:spAutoFit/>
          </a:bodyPr>
          <a:lstStyle/>
          <a:p>
            <a:pPr marL="342900" indent="-342900">
              <a:buFont typeface="Wingdings" panose="05000000000000000000" pitchFamily="2" charset="2"/>
              <a:buChar char="Ø"/>
            </a:pPr>
            <a:r>
              <a:rPr lang="fr-FR" sz="2000" b="1" i="0" u="none" strike="noStrike" dirty="0">
                <a:solidFill>
                  <a:srgbClr val="000000"/>
                </a:solidFill>
                <a:effectLst/>
                <a:latin typeface="Times New Roman" panose="02020603050405020304" pitchFamily="18" charset="0"/>
                <a:cs typeface="Times New Roman" panose="02020603050405020304" pitchFamily="18" charset="0"/>
              </a:rPr>
              <a:t>Page d’accueil :</a:t>
            </a:r>
            <a:r>
              <a:rPr lang="fr-FR" sz="2000" b="0" i="0" u="none" strike="noStrike" dirty="0">
                <a:solidFill>
                  <a:srgbClr val="000000"/>
                </a:solidFill>
                <a:effectLst/>
                <a:latin typeface="Times New Roman" panose="02020603050405020304" pitchFamily="18" charset="0"/>
                <a:cs typeface="Times New Roman" panose="02020603050405020304" pitchFamily="18" charset="0"/>
              </a:rPr>
              <a:t> point d’entrée principal de l’application.</a:t>
            </a:r>
            <a:endParaRPr lang="fr-FR" sz="2000" dirty="0">
              <a:latin typeface="Times New Roman" panose="02020603050405020304" pitchFamily="18" charset="0"/>
              <a:cs typeface="Times New Roman" panose="02020603050405020304" pitchFamily="18" charset="0"/>
            </a:endParaRPr>
          </a:p>
        </p:txBody>
      </p:sp>
      <p:sp>
        <p:nvSpPr>
          <p:cNvPr id="15" name="ZoneTexte 14">
            <a:extLst>
              <a:ext uri="{FF2B5EF4-FFF2-40B4-BE49-F238E27FC236}">
                <a16:creationId xmlns:a16="http://schemas.microsoft.com/office/drawing/2014/main" id="{EE1B288A-A3B4-488E-9D8B-A5288E3E9D8C}"/>
              </a:ext>
            </a:extLst>
          </p:cNvPr>
          <p:cNvSpPr txBox="1"/>
          <p:nvPr/>
        </p:nvSpPr>
        <p:spPr>
          <a:xfrm>
            <a:off x="1358792" y="2997844"/>
            <a:ext cx="9904552" cy="646331"/>
          </a:xfrm>
          <a:prstGeom prst="rect">
            <a:avLst/>
          </a:prstGeom>
          <a:noFill/>
        </p:spPr>
        <p:txBody>
          <a:bodyPr wrap="square">
            <a:spAutoFit/>
          </a:bodyPr>
          <a:lstStyle/>
          <a:p>
            <a:pPr marL="285750" indent="-285750">
              <a:buFont typeface="Wingdings" panose="05000000000000000000" pitchFamily="2" charset="2"/>
              <a:buChar char="Ø"/>
            </a:pPr>
            <a:r>
              <a:rPr lang="fr-FR" sz="1800" b="1" i="0" u="none" strike="noStrike" dirty="0">
                <a:solidFill>
                  <a:srgbClr val="000000"/>
                </a:solidFill>
                <a:effectLst/>
                <a:latin typeface="Arial" panose="020B0604020202020204" pitchFamily="34" charset="0"/>
              </a:rPr>
              <a:t>Liste des vétérinaires: </a:t>
            </a:r>
            <a:r>
              <a:rPr lang="fr-FR" sz="1800" b="0" i="0" u="none" strike="noStrike" dirty="0">
                <a:solidFill>
                  <a:srgbClr val="000000"/>
                </a:solidFill>
                <a:effectLst/>
                <a:latin typeface="Arial" panose="020B0604020202020204" pitchFamily="34" charset="0"/>
              </a:rPr>
              <a:t>affichage de tous les vétérinaires</a:t>
            </a:r>
          </a:p>
          <a:p>
            <a:r>
              <a:rPr lang="fr-FR" dirty="0">
                <a:solidFill>
                  <a:srgbClr val="000000"/>
                </a:solidFill>
                <a:latin typeface="Arial" panose="020B0604020202020204" pitchFamily="34" charset="0"/>
              </a:rPr>
              <a:t>    </a:t>
            </a:r>
            <a:r>
              <a:rPr lang="fr-FR" sz="1800" b="0" i="0" u="none" strike="noStrike" dirty="0">
                <a:solidFill>
                  <a:srgbClr val="000000"/>
                </a:solidFill>
                <a:effectLst/>
                <a:latin typeface="Arial" panose="020B0604020202020204" pitchFamily="34" charset="0"/>
              </a:rPr>
              <a:t> enregistrés dans la base MongoDB.</a:t>
            </a:r>
            <a:endParaRPr lang="fr-FR" dirty="0"/>
          </a:p>
        </p:txBody>
      </p:sp>
      <p:sp>
        <p:nvSpPr>
          <p:cNvPr id="17" name="ZoneTexte 16">
            <a:extLst>
              <a:ext uri="{FF2B5EF4-FFF2-40B4-BE49-F238E27FC236}">
                <a16:creationId xmlns:a16="http://schemas.microsoft.com/office/drawing/2014/main" id="{9B20129C-DAFF-4C60-961A-C8401CDDF520}"/>
              </a:ext>
            </a:extLst>
          </p:cNvPr>
          <p:cNvSpPr txBox="1"/>
          <p:nvPr/>
        </p:nvSpPr>
        <p:spPr>
          <a:xfrm>
            <a:off x="1358792" y="3597393"/>
            <a:ext cx="8873197" cy="400110"/>
          </a:xfrm>
          <a:prstGeom prst="rect">
            <a:avLst/>
          </a:prstGeom>
          <a:noFill/>
        </p:spPr>
        <p:txBody>
          <a:bodyPr wrap="square">
            <a:spAutoFit/>
          </a:bodyPr>
          <a:lstStyle/>
          <a:p>
            <a:pPr marL="342900" indent="-342900">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Recherche de propriétaire</a:t>
            </a:r>
            <a:r>
              <a:rPr lang="fr-FR" sz="2000" dirty="0">
                <a:latin typeface="Times New Roman" panose="02020603050405020304" pitchFamily="18" charset="0"/>
                <a:cs typeface="Times New Roman" panose="02020603050405020304" pitchFamily="18" charset="0"/>
              </a:rPr>
              <a:t> : permet de retrouver un propriétaire par son nom.</a:t>
            </a:r>
          </a:p>
        </p:txBody>
      </p:sp>
      <p:sp>
        <p:nvSpPr>
          <p:cNvPr id="16" name="Rectangle 1">
            <a:extLst>
              <a:ext uri="{FF2B5EF4-FFF2-40B4-BE49-F238E27FC236}">
                <a16:creationId xmlns:a16="http://schemas.microsoft.com/office/drawing/2014/main" id="{08827F89-3A8E-42B5-8172-25AB254BE41B}"/>
              </a:ext>
            </a:extLst>
          </p:cNvPr>
          <p:cNvSpPr>
            <a:spLocks noChangeArrowheads="1"/>
          </p:cNvSpPr>
          <p:nvPr/>
        </p:nvSpPr>
        <p:spPr bwMode="auto">
          <a:xfrm>
            <a:off x="1358792" y="4019236"/>
            <a:ext cx="82189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1" i="0" u="none" strike="noStrike" cap="none" normalizeH="0" baseline="0" dirty="0">
                <a:ln>
                  <a:noFill/>
                </a:ln>
                <a:solidFill>
                  <a:schemeClr val="tx1"/>
                </a:solidFill>
                <a:effectLst/>
                <a:latin typeface="Arial" panose="020B0604020202020204" pitchFamily="34" charset="0"/>
              </a:rPr>
              <a:t>Ajout de propriétaire</a:t>
            </a:r>
            <a:r>
              <a:rPr kumimoji="0" lang="fr-FR" altLang="fr-FR" sz="1800" b="0" i="0" u="none" strike="noStrike" cap="none" normalizeH="0" baseline="0" dirty="0">
                <a:ln>
                  <a:noFill/>
                </a:ln>
                <a:solidFill>
                  <a:schemeClr val="tx1"/>
                </a:solidFill>
                <a:effectLst/>
                <a:latin typeface="Arial" panose="020B0604020202020204" pitchFamily="34" charset="0"/>
              </a:rPr>
              <a:t> : formulaire pour enregistrer un nouveau propriétaire.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C206CB69-7A0D-4F53-B0E3-83DCD3CD3A7D}"/>
              </a:ext>
            </a:extLst>
          </p:cNvPr>
          <p:cNvSpPr>
            <a:spLocks noChangeArrowheads="1"/>
          </p:cNvSpPr>
          <p:nvPr/>
        </p:nvSpPr>
        <p:spPr bwMode="auto">
          <a:xfrm>
            <a:off x="1369741" y="4443774"/>
            <a:ext cx="991527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Modification de propriétaire</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mise à jour des informations personnelles d'un propriétaire</a:t>
            </a:r>
            <a:r>
              <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20" name="Image 19">
            <a:extLst>
              <a:ext uri="{FF2B5EF4-FFF2-40B4-BE49-F238E27FC236}">
                <a16:creationId xmlns:a16="http://schemas.microsoft.com/office/drawing/2014/main" id="{AFD9BAAE-2212-424E-B137-D860E8A9E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832" y="115886"/>
            <a:ext cx="4956075" cy="4721158"/>
          </a:xfrm>
          <a:prstGeom prst="rect">
            <a:avLst/>
          </a:prstGeom>
          <a:effectLst>
            <a:innerShdw blurRad="63500" dist="50800" dir="10800000">
              <a:prstClr val="black">
                <a:alpha val="50000"/>
              </a:prstClr>
            </a:innerShdw>
          </a:effectLst>
        </p:spPr>
      </p:pic>
      <p:sp>
        <p:nvSpPr>
          <p:cNvPr id="23" name="ZoneTexte 22">
            <a:extLst>
              <a:ext uri="{FF2B5EF4-FFF2-40B4-BE49-F238E27FC236}">
                <a16:creationId xmlns:a16="http://schemas.microsoft.com/office/drawing/2014/main" id="{78265FBC-C4C0-4E1C-B047-C9B1F80FDC7B}"/>
              </a:ext>
            </a:extLst>
          </p:cNvPr>
          <p:cNvSpPr txBox="1"/>
          <p:nvPr/>
        </p:nvSpPr>
        <p:spPr>
          <a:xfrm>
            <a:off x="1380467" y="4895971"/>
            <a:ext cx="10477464" cy="400110"/>
          </a:xfrm>
          <a:prstGeom prst="rect">
            <a:avLst/>
          </a:prstGeom>
          <a:noFill/>
        </p:spPr>
        <p:txBody>
          <a:bodyPr wrap="square">
            <a:spAutoFit/>
          </a:bodyPr>
          <a:lstStyle/>
          <a:p>
            <a:pPr marL="342900" indent="-342900">
              <a:buFont typeface="Wingdings" panose="05000000000000000000" pitchFamily="2" charset="2"/>
              <a:buChar char="Ø"/>
            </a:pPr>
            <a:r>
              <a:rPr lang="fr-FR" sz="2000" b="1" i="0" u="none" strike="noStrike" dirty="0">
                <a:solidFill>
                  <a:srgbClr val="000000"/>
                </a:solidFill>
                <a:effectLst/>
                <a:latin typeface="Times New Roman" panose="02020603050405020304" pitchFamily="18" charset="0"/>
                <a:cs typeface="Times New Roman" panose="02020603050405020304" pitchFamily="18" charset="0"/>
              </a:rPr>
              <a:t>Ajout d’un animal : </a:t>
            </a:r>
            <a:r>
              <a:rPr lang="fr-FR" sz="2000" b="0" i="0" u="none" strike="noStrike" dirty="0">
                <a:solidFill>
                  <a:srgbClr val="000000"/>
                </a:solidFill>
                <a:effectLst/>
                <a:latin typeface="Times New Roman" panose="02020603050405020304" pitchFamily="18" charset="0"/>
                <a:cs typeface="Times New Roman" panose="02020603050405020304" pitchFamily="18" charset="0"/>
              </a:rPr>
              <a:t>formulaire lié à un propriétaire pour enregistrer un nouvel animal.</a:t>
            </a:r>
            <a:endParaRPr lang="fr-FR" sz="2000" dirty="0">
              <a:latin typeface="Times New Roman" panose="02020603050405020304" pitchFamily="18" charset="0"/>
              <a:cs typeface="Times New Roman" panose="02020603050405020304" pitchFamily="18" charset="0"/>
            </a:endParaRPr>
          </a:p>
        </p:txBody>
      </p:sp>
      <p:sp>
        <p:nvSpPr>
          <p:cNvPr id="25" name="ZoneTexte 24">
            <a:extLst>
              <a:ext uri="{FF2B5EF4-FFF2-40B4-BE49-F238E27FC236}">
                <a16:creationId xmlns:a16="http://schemas.microsoft.com/office/drawing/2014/main" id="{3B885798-19FB-43C2-87E4-DD906C85B135}"/>
              </a:ext>
            </a:extLst>
          </p:cNvPr>
          <p:cNvSpPr txBox="1"/>
          <p:nvPr/>
        </p:nvSpPr>
        <p:spPr>
          <a:xfrm>
            <a:off x="1358792" y="5373457"/>
            <a:ext cx="11095413" cy="400110"/>
          </a:xfrm>
          <a:prstGeom prst="rect">
            <a:avLst/>
          </a:prstGeom>
          <a:noFill/>
        </p:spPr>
        <p:txBody>
          <a:bodyPr wrap="square">
            <a:spAutoFit/>
          </a:bodyPr>
          <a:lstStyle/>
          <a:p>
            <a:pPr marL="342900" indent="-342900">
              <a:buFont typeface="Wingdings" panose="05000000000000000000" pitchFamily="2" charset="2"/>
              <a:buChar char="Ø"/>
            </a:pPr>
            <a:r>
              <a:rPr lang="fr-FR" sz="2000" b="1" i="0" u="none" strike="noStrike" dirty="0">
                <a:solidFill>
                  <a:srgbClr val="000000"/>
                </a:solidFill>
                <a:effectLst/>
                <a:latin typeface="Times New Roman" panose="02020603050405020304" pitchFamily="18" charset="0"/>
                <a:cs typeface="Times New Roman" panose="02020603050405020304" pitchFamily="18" charset="0"/>
              </a:rPr>
              <a:t>Liste des propriétaires :</a:t>
            </a:r>
            <a:r>
              <a:rPr lang="fr-FR" sz="2000" b="0" i="0" u="none" strike="noStrike" dirty="0">
                <a:solidFill>
                  <a:srgbClr val="000000"/>
                </a:solidFill>
                <a:effectLst/>
                <a:latin typeface="Times New Roman" panose="02020603050405020304" pitchFamily="18" charset="0"/>
                <a:cs typeface="Times New Roman" panose="02020603050405020304" pitchFamily="18" charset="0"/>
              </a:rPr>
              <a:t> résultats de la recherche, affichant tous les propriétaires correspondants.</a:t>
            </a:r>
            <a:endParaRPr lang="fr-FR" sz="2000" dirty="0">
              <a:latin typeface="Times New Roman" panose="02020603050405020304" pitchFamily="18" charset="0"/>
              <a:cs typeface="Times New Roman" panose="02020603050405020304" pitchFamily="18" charset="0"/>
            </a:endParaRPr>
          </a:p>
        </p:txBody>
      </p:sp>
      <p:sp>
        <p:nvSpPr>
          <p:cNvPr id="26" name="ZoneTexte 25">
            <a:extLst>
              <a:ext uri="{FF2B5EF4-FFF2-40B4-BE49-F238E27FC236}">
                <a16:creationId xmlns:a16="http://schemas.microsoft.com/office/drawing/2014/main" id="{2B006B00-0553-4790-85AD-C110328D598B}"/>
              </a:ext>
            </a:extLst>
          </p:cNvPr>
          <p:cNvSpPr txBox="1"/>
          <p:nvPr/>
        </p:nvSpPr>
        <p:spPr>
          <a:xfrm>
            <a:off x="925671" y="1936871"/>
            <a:ext cx="3589595" cy="400110"/>
          </a:xfrm>
          <a:prstGeom prst="rect">
            <a:avLst/>
          </a:prstGeom>
          <a:noFill/>
        </p:spPr>
        <p:txBody>
          <a:bodyPr wrap="square">
            <a:spAutoFit/>
          </a:bodyPr>
          <a:lstStyle/>
          <a:p>
            <a:r>
              <a:rPr lang="fr-FR" sz="2000" b="1" dirty="0">
                <a:latin typeface="Times New Roman" panose="02020603050405020304" pitchFamily="18" charset="0"/>
                <a:ea typeface="Times New Roman" panose="02020603050405020304" pitchFamily="18" charset="0"/>
                <a:cs typeface="Times New Roman" panose="02020603050405020304" pitchFamily="18" charset="0"/>
              </a:rPr>
              <a:t>Pages et Fonctionnalités</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b="1" dirty="0">
                <a:effectLst/>
                <a:latin typeface="Times New Roman" panose="02020603050405020304" pitchFamily="18" charset="0"/>
                <a:ea typeface="Times New Roman" panose="02020603050405020304" pitchFamily="18" charset="0"/>
              </a:rPr>
              <a:t>:</a:t>
            </a:r>
            <a:endParaRPr lang="fr-F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200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14</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15D2A14A-7080-4EF8-9781-E412776B92EC}"/>
              </a:ext>
            </a:extLst>
          </p:cNvPr>
          <p:cNvSpPr/>
          <p:nvPr/>
        </p:nvSpPr>
        <p:spPr>
          <a:xfrm>
            <a:off x="-1" y="13252"/>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67C3BE16-CB7A-4236-A336-E0B7BCB47E8C}"/>
              </a:ext>
            </a:extLst>
          </p:cNvPr>
          <p:cNvSpPr txBox="1"/>
          <p:nvPr/>
        </p:nvSpPr>
        <p:spPr>
          <a:xfrm>
            <a:off x="1785700" y="180202"/>
            <a:ext cx="8620597" cy="553998"/>
          </a:xfrm>
          <a:prstGeom prst="rect">
            <a:avLst/>
          </a:prstGeom>
          <a:noFill/>
        </p:spPr>
        <p:txBody>
          <a:bodyPr wrap="square" rtlCol="0">
            <a:spAutoFit/>
          </a:bodyPr>
          <a:lstStyle/>
          <a:p>
            <a:pPr algn="ctr"/>
            <a:r>
              <a:rPr lang="fr-FR" sz="3000" dirty="0">
                <a:latin typeface="Sitka Small Semibold" pitchFamily="2" charset="0"/>
              </a:rPr>
              <a:t>Développement et Implémentation</a:t>
            </a:r>
          </a:p>
        </p:txBody>
      </p:sp>
      <p:sp>
        <p:nvSpPr>
          <p:cNvPr id="7" name="ZoneTexte 6">
            <a:extLst>
              <a:ext uri="{FF2B5EF4-FFF2-40B4-BE49-F238E27FC236}">
                <a16:creationId xmlns:a16="http://schemas.microsoft.com/office/drawing/2014/main" id="{7782C214-4037-4ABF-9628-6DAD1AB40910}"/>
              </a:ext>
            </a:extLst>
          </p:cNvPr>
          <p:cNvSpPr txBox="1"/>
          <p:nvPr/>
        </p:nvSpPr>
        <p:spPr>
          <a:xfrm>
            <a:off x="1098887" y="3067296"/>
            <a:ext cx="6693392" cy="707886"/>
          </a:xfrm>
          <a:prstGeom prst="rect">
            <a:avLst/>
          </a:prstGeom>
          <a:noFill/>
        </p:spPr>
        <p:txBody>
          <a:bodyPr wrap="square" rtlCol="0">
            <a:spAutoFit/>
          </a:bodyPr>
          <a:lstStyle/>
          <a:p>
            <a:pPr marL="285750" indent="-285750" algn="just" rtl="0" fontAlgn="base">
              <a:spcBef>
                <a:spcPts val="1800"/>
              </a:spcBef>
              <a:spcAft>
                <a:spcPts val="1800"/>
              </a:spcAft>
              <a:buFont typeface="Wingdings" panose="05000000000000000000" pitchFamily="2" charset="2"/>
              <a:buChar char="Ø"/>
            </a:pPr>
            <a:r>
              <a:rPr lang="fr-FR" sz="2000" b="1" i="0" u="none" strike="noStrike" dirty="0">
                <a:solidFill>
                  <a:srgbClr val="000000"/>
                </a:solidFill>
                <a:effectLst/>
                <a:latin typeface="Times New Roman" panose="02020603050405020304" pitchFamily="18" charset="0"/>
                <a:cs typeface="Times New Roman" panose="02020603050405020304" pitchFamily="18" charset="0"/>
              </a:rPr>
              <a:t>Modification de l’animal :</a:t>
            </a:r>
            <a:r>
              <a:rPr lang="fr-FR" sz="2000" b="0" i="0" u="none" strike="noStrike" dirty="0">
                <a:solidFill>
                  <a:srgbClr val="000000"/>
                </a:solidFill>
                <a:effectLst/>
                <a:latin typeface="Times New Roman" panose="02020603050405020304" pitchFamily="18" charset="0"/>
                <a:cs typeface="Times New Roman" panose="02020603050405020304" pitchFamily="18" charset="0"/>
              </a:rPr>
              <a:t> mise à jour des données concernant un animal spécifique</a:t>
            </a:r>
          </a:p>
        </p:txBody>
      </p:sp>
      <p:sp>
        <p:nvSpPr>
          <p:cNvPr id="8" name="ZoneTexte 7">
            <a:extLst>
              <a:ext uri="{FF2B5EF4-FFF2-40B4-BE49-F238E27FC236}">
                <a16:creationId xmlns:a16="http://schemas.microsoft.com/office/drawing/2014/main" id="{024023BB-FCE8-412B-AF4C-87D08B642B91}"/>
              </a:ext>
            </a:extLst>
          </p:cNvPr>
          <p:cNvSpPr txBox="1"/>
          <p:nvPr/>
        </p:nvSpPr>
        <p:spPr>
          <a:xfrm>
            <a:off x="1098887" y="3781381"/>
            <a:ext cx="9001567" cy="707886"/>
          </a:xfrm>
          <a:prstGeom prst="rect">
            <a:avLst/>
          </a:prstGeom>
          <a:noFill/>
        </p:spPr>
        <p:txBody>
          <a:bodyPr wrap="square">
            <a:spAutoFit/>
          </a:bodyPr>
          <a:lstStyle/>
          <a:p>
            <a:pPr marL="285750" indent="-285750">
              <a:buFont typeface="Wingdings" panose="05000000000000000000" pitchFamily="2" charset="2"/>
              <a:buChar char="Ø"/>
            </a:pPr>
            <a:r>
              <a:rPr lang="fr-FR" sz="2000" b="1" i="0" u="none" strike="noStrike" dirty="0">
                <a:solidFill>
                  <a:srgbClr val="000000"/>
                </a:solidFill>
                <a:effectLst/>
                <a:latin typeface="Times New Roman" panose="02020603050405020304" pitchFamily="18" charset="0"/>
                <a:cs typeface="Times New Roman" panose="02020603050405020304" pitchFamily="18" charset="0"/>
              </a:rPr>
              <a:t>Ajout d’une visite médicale : </a:t>
            </a:r>
            <a:r>
              <a:rPr lang="fr-FR" sz="2000" b="0" i="0" u="none" strike="noStrike" dirty="0">
                <a:solidFill>
                  <a:srgbClr val="000000"/>
                </a:solidFill>
                <a:effectLst/>
                <a:latin typeface="Times New Roman" panose="02020603050405020304" pitchFamily="18" charset="0"/>
                <a:cs typeface="Times New Roman" panose="02020603050405020304" pitchFamily="18" charset="0"/>
              </a:rPr>
              <a:t>saisie d’une nouvelle visite, avec affichage immédiat dans l’historique</a:t>
            </a:r>
            <a:r>
              <a:rPr lang="fr-FR" sz="1800" b="0" i="0" u="none" strike="noStrike" dirty="0">
                <a:solidFill>
                  <a:srgbClr val="000000"/>
                </a:solidFill>
                <a:effectLst/>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D74C290F-60B7-4272-923A-FD32BD68B42A}"/>
              </a:ext>
            </a:extLst>
          </p:cNvPr>
          <p:cNvSpPr txBox="1"/>
          <p:nvPr/>
        </p:nvSpPr>
        <p:spPr>
          <a:xfrm>
            <a:off x="1040879" y="4573202"/>
            <a:ext cx="9192498" cy="707886"/>
          </a:xfrm>
          <a:prstGeom prst="rect">
            <a:avLst/>
          </a:prstGeom>
          <a:noFill/>
        </p:spPr>
        <p:txBody>
          <a:bodyPr wrap="square">
            <a:spAutoFit/>
          </a:bodyPr>
          <a:lstStyle/>
          <a:p>
            <a:pPr marL="342900" indent="-342900" algn="just" rtl="0" fontAlgn="base">
              <a:spcBef>
                <a:spcPts val="1800"/>
              </a:spcBef>
              <a:spcAft>
                <a:spcPts val="1800"/>
              </a:spcAft>
              <a:buFont typeface="Wingdings" panose="05000000000000000000" pitchFamily="2" charset="2"/>
              <a:buChar char="Ø"/>
            </a:pPr>
            <a:r>
              <a:rPr lang="fr-FR" sz="2000" b="1" i="0" u="none" strike="noStrike" dirty="0">
                <a:solidFill>
                  <a:srgbClr val="000000"/>
                </a:solidFill>
                <a:effectLst/>
                <a:latin typeface="Times New Roman" panose="02020603050405020304" pitchFamily="18" charset="0"/>
                <a:cs typeface="Times New Roman" panose="02020603050405020304" pitchFamily="18" charset="0"/>
              </a:rPr>
              <a:t>Page de synthèse :</a:t>
            </a:r>
            <a:r>
              <a:rPr lang="fr-FR" sz="2000" b="0" i="0" u="none" strike="noStrike" dirty="0">
                <a:solidFill>
                  <a:srgbClr val="000000"/>
                </a:solidFill>
                <a:effectLst/>
                <a:latin typeface="Times New Roman" panose="02020603050405020304" pitchFamily="18" charset="0"/>
                <a:cs typeface="Times New Roman" panose="02020603050405020304" pitchFamily="18" charset="0"/>
              </a:rPr>
              <a:t> vue consolidée affichant toutes les informations relatives à un propriétaire, ses animaux et leurs soins.</a:t>
            </a:r>
          </a:p>
        </p:txBody>
      </p:sp>
      <p:sp>
        <p:nvSpPr>
          <p:cNvPr id="13" name="ZoneTexte 12">
            <a:extLst>
              <a:ext uri="{FF2B5EF4-FFF2-40B4-BE49-F238E27FC236}">
                <a16:creationId xmlns:a16="http://schemas.microsoft.com/office/drawing/2014/main" id="{3FFA82A8-A12B-432E-85D1-D605D68EB1E1}"/>
              </a:ext>
            </a:extLst>
          </p:cNvPr>
          <p:cNvSpPr txBox="1"/>
          <p:nvPr/>
        </p:nvSpPr>
        <p:spPr>
          <a:xfrm>
            <a:off x="1040879" y="2039302"/>
            <a:ext cx="10692025" cy="1015663"/>
          </a:xfrm>
          <a:prstGeom prst="rect">
            <a:avLst/>
          </a:prstGeom>
          <a:noFill/>
        </p:spPr>
        <p:txBody>
          <a:bodyPr wrap="square">
            <a:spAutoFit/>
          </a:bodyPr>
          <a:lstStyle/>
          <a:p>
            <a:pPr marL="342900" indent="-342900">
              <a:buFont typeface="Wingdings" panose="05000000000000000000" pitchFamily="2" charset="2"/>
              <a:buChar char="Ø"/>
            </a:pPr>
            <a:r>
              <a:rPr lang="fr-FR" sz="2000" b="1" i="0" u="none" strike="noStrike" dirty="0">
                <a:solidFill>
                  <a:srgbClr val="000000"/>
                </a:solidFill>
                <a:effectLst/>
                <a:latin typeface="Times New Roman" panose="02020603050405020304" pitchFamily="18" charset="0"/>
                <a:cs typeface="Times New Roman" panose="02020603050405020304" pitchFamily="18" charset="0"/>
              </a:rPr>
              <a:t>Détails du propriétaire :</a:t>
            </a:r>
            <a:r>
              <a:rPr lang="fr-FR" sz="2000" b="0" i="0" u="none" strike="noStrike" dirty="0">
                <a:solidFill>
                  <a:srgbClr val="000000"/>
                </a:solidFill>
                <a:effectLst/>
                <a:latin typeface="Times New Roman" panose="02020603050405020304" pitchFamily="18" charset="0"/>
                <a:cs typeface="Times New Roman" panose="02020603050405020304" pitchFamily="18" charset="0"/>
              </a:rPr>
              <a:t> présentation complète du</a:t>
            </a:r>
          </a:p>
          <a:p>
            <a:r>
              <a:rPr lang="fr-FR" sz="2000" dirty="0">
                <a:solidFill>
                  <a:srgbClr val="000000"/>
                </a:solidFill>
                <a:latin typeface="Times New Roman" panose="02020603050405020304" pitchFamily="18" charset="0"/>
                <a:cs typeface="Times New Roman" panose="02020603050405020304" pitchFamily="18" charset="0"/>
              </a:rPr>
              <a:t>    </a:t>
            </a:r>
            <a:r>
              <a:rPr lang="fr-FR" sz="2000" b="0" i="0" u="none" strike="noStrike" dirty="0">
                <a:solidFill>
                  <a:srgbClr val="000000"/>
                </a:solidFill>
                <a:effectLst/>
                <a:latin typeface="Times New Roman" panose="02020603050405020304" pitchFamily="18" charset="0"/>
                <a:cs typeface="Times New Roman" panose="02020603050405020304" pitchFamily="18" charset="0"/>
              </a:rPr>
              <a:t> propriétaire, incluant ses animaux et l’historique des visites</a:t>
            </a:r>
          </a:p>
          <a:p>
            <a:r>
              <a:rPr lang="fr-FR" sz="2000" dirty="0">
                <a:solidFill>
                  <a:srgbClr val="000000"/>
                </a:solidFill>
                <a:latin typeface="Times New Roman" panose="02020603050405020304" pitchFamily="18" charset="0"/>
                <a:cs typeface="Times New Roman" panose="02020603050405020304" pitchFamily="18" charset="0"/>
              </a:rPr>
              <a:t>     </a:t>
            </a:r>
            <a:r>
              <a:rPr lang="fr-FR" sz="2000" b="0" i="0" u="none" strike="noStrike" dirty="0">
                <a:solidFill>
                  <a:srgbClr val="000000"/>
                </a:solidFill>
                <a:effectLst/>
                <a:latin typeface="Times New Roman" panose="02020603050405020304" pitchFamily="18" charset="0"/>
                <a:cs typeface="Times New Roman" panose="02020603050405020304" pitchFamily="18" charset="0"/>
              </a:rPr>
              <a:t> médicales associées.</a:t>
            </a:r>
            <a:endParaRPr lang="fr-FR" sz="2000" dirty="0">
              <a:latin typeface="Times New Roman" panose="02020603050405020304" pitchFamily="18" charset="0"/>
              <a:cs typeface="Times New Roman" panose="02020603050405020304" pitchFamily="18" charset="0"/>
            </a:endParaRPr>
          </a:p>
        </p:txBody>
      </p:sp>
      <p:pic>
        <p:nvPicPr>
          <p:cNvPr id="17" name="Image 16">
            <a:extLst>
              <a:ext uri="{FF2B5EF4-FFF2-40B4-BE49-F238E27FC236}">
                <a16:creationId xmlns:a16="http://schemas.microsoft.com/office/drawing/2014/main" id="{709442A9-3703-490B-B316-200AE0937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832" y="115886"/>
            <a:ext cx="4956075" cy="4721158"/>
          </a:xfrm>
          <a:prstGeom prst="rect">
            <a:avLst/>
          </a:prstGeom>
          <a:effectLst>
            <a:innerShdw blurRad="63500" dist="50800" dir="10800000">
              <a:prstClr val="black">
                <a:alpha val="50000"/>
              </a:prstClr>
            </a:innerShdw>
          </a:effectLst>
        </p:spPr>
      </p:pic>
    </p:spTree>
    <p:extLst>
      <p:ext uri="{BB962C8B-B14F-4D97-AF65-F5344CB8AC3E}">
        <p14:creationId xmlns:p14="http://schemas.microsoft.com/office/powerpoint/2010/main" val="198542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15</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F42A381E-C80C-4EEC-A9A3-3FB87D6A511C}"/>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EE65A0B3-F4E2-4FAF-82B1-35F7435439EF}"/>
              </a:ext>
            </a:extLst>
          </p:cNvPr>
          <p:cNvSpPr txBox="1"/>
          <p:nvPr/>
        </p:nvSpPr>
        <p:spPr>
          <a:xfrm>
            <a:off x="4406070" y="180202"/>
            <a:ext cx="3035300" cy="553998"/>
          </a:xfrm>
          <a:prstGeom prst="rect">
            <a:avLst/>
          </a:prstGeom>
          <a:noFill/>
        </p:spPr>
        <p:txBody>
          <a:bodyPr wrap="square" rtlCol="0">
            <a:spAutoFit/>
          </a:bodyPr>
          <a:lstStyle/>
          <a:p>
            <a:pPr algn="ctr"/>
            <a:r>
              <a:rPr lang="fr-FR" sz="3000" dirty="0">
                <a:latin typeface="Sitka Small Semibold" pitchFamily="2" charset="0"/>
              </a:rPr>
              <a:t>Conclusion</a:t>
            </a:r>
          </a:p>
        </p:txBody>
      </p:sp>
      <p:sp>
        <p:nvSpPr>
          <p:cNvPr id="8" name="ZoneTexte 7">
            <a:extLst>
              <a:ext uri="{FF2B5EF4-FFF2-40B4-BE49-F238E27FC236}">
                <a16:creationId xmlns:a16="http://schemas.microsoft.com/office/drawing/2014/main" id="{6C094827-3E2F-4302-89EF-B451C4F71257}"/>
              </a:ext>
            </a:extLst>
          </p:cNvPr>
          <p:cNvSpPr txBox="1"/>
          <p:nvPr/>
        </p:nvSpPr>
        <p:spPr>
          <a:xfrm>
            <a:off x="1066800" y="1459471"/>
            <a:ext cx="6109252" cy="400110"/>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Récapitulation des objectifs atteints :</a:t>
            </a:r>
          </a:p>
        </p:txBody>
      </p:sp>
      <p:sp>
        <p:nvSpPr>
          <p:cNvPr id="13" name="ZoneTexte 12">
            <a:extLst>
              <a:ext uri="{FF2B5EF4-FFF2-40B4-BE49-F238E27FC236}">
                <a16:creationId xmlns:a16="http://schemas.microsoft.com/office/drawing/2014/main" id="{434655C0-6FB7-4502-98B6-EEC68FB65AFB}"/>
              </a:ext>
            </a:extLst>
          </p:cNvPr>
          <p:cNvSpPr txBox="1"/>
          <p:nvPr/>
        </p:nvSpPr>
        <p:spPr>
          <a:xfrm>
            <a:off x="1343200" y="2136339"/>
            <a:ext cx="10159687" cy="2554545"/>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   Le projet </a:t>
            </a:r>
            <a:r>
              <a:rPr lang="fr-FR" sz="2000" b="1" dirty="0">
                <a:latin typeface="Times New Roman" panose="02020603050405020304" pitchFamily="18" charset="0"/>
                <a:cs typeface="Times New Roman" panose="02020603050405020304" pitchFamily="18" charset="0"/>
              </a:rPr>
              <a:t>VetCare360</a:t>
            </a:r>
            <a:r>
              <a:rPr lang="fr-FR" sz="2000" dirty="0">
                <a:latin typeface="Times New Roman" panose="02020603050405020304" pitchFamily="18" charset="0"/>
                <a:cs typeface="Times New Roman" panose="02020603050405020304" pitchFamily="18" charset="0"/>
              </a:rPr>
              <a:t> a permis d'atteindre plusieurs objectifs clés : développer une application web complète pour la gestion d’une clinique vétérinaire, en utilisant l’architecture </a:t>
            </a:r>
            <a:r>
              <a:rPr lang="fr-FR" sz="2000" b="1" dirty="0">
                <a:latin typeface="Times New Roman" panose="02020603050405020304" pitchFamily="18" charset="0"/>
                <a:cs typeface="Times New Roman" panose="02020603050405020304" pitchFamily="18" charset="0"/>
              </a:rPr>
              <a:t>MERN</a:t>
            </a:r>
            <a:r>
              <a:rPr lang="fr-FR" sz="2000" dirty="0">
                <a:latin typeface="Times New Roman" panose="02020603050405020304" pitchFamily="18" charset="0"/>
                <a:cs typeface="Times New Roman" panose="02020603050405020304" pitchFamily="18" charset="0"/>
              </a:rPr>
              <a:t> (MongoDB, Express, </a:t>
            </a:r>
            <a:r>
              <a:rPr lang="fr-FR" sz="2000" dirty="0" err="1">
                <a:latin typeface="Times New Roman" panose="02020603050405020304" pitchFamily="18" charset="0"/>
                <a:cs typeface="Times New Roman" panose="02020603050405020304" pitchFamily="18" charset="0"/>
              </a:rPr>
              <a:t>React</a:t>
            </a:r>
            <a:r>
              <a:rPr lang="fr-FR" sz="2000" dirty="0">
                <a:latin typeface="Times New Roman" panose="02020603050405020304" pitchFamily="18" charset="0"/>
                <a:cs typeface="Times New Roman" panose="02020603050405020304" pitchFamily="18" charset="0"/>
              </a:rPr>
              <a:t>, Node.js) pour une solution full-stack moderne et évolutive. Nous avons adopté le modèle </a:t>
            </a:r>
            <a:r>
              <a:rPr lang="fr-FR" sz="2000" b="1" dirty="0">
                <a:latin typeface="Times New Roman" panose="02020603050405020304" pitchFamily="18" charset="0"/>
                <a:cs typeface="Times New Roman" panose="02020603050405020304" pitchFamily="18" charset="0"/>
              </a:rPr>
              <a:t>MVC</a:t>
            </a:r>
            <a:r>
              <a:rPr lang="fr-FR" sz="2000" dirty="0">
                <a:latin typeface="Times New Roman" panose="02020603050405020304" pitchFamily="18" charset="0"/>
                <a:cs typeface="Times New Roman" panose="02020603050405020304" pitchFamily="18" charset="0"/>
              </a:rPr>
              <a:t> afin d'organiser le code de manière claire et structurée, en séparant la gestion des données, la présentation et la logique métier. En parallèle, nous avons modélisé une base de données flexible avec </a:t>
            </a:r>
            <a:r>
              <a:rPr lang="fr-FR" sz="2000" b="1" dirty="0">
                <a:latin typeface="Times New Roman" panose="02020603050405020304" pitchFamily="18" charset="0"/>
                <a:cs typeface="Times New Roman" panose="02020603050405020304" pitchFamily="18" charset="0"/>
              </a:rPr>
              <a:t>MongoDB</a:t>
            </a:r>
            <a:r>
              <a:rPr lang="fr-FR" sz="2000" dirty="0">
                <a:latin typeface="Times New Roman" panose="02020603050405020304" pitchFamily="18" charset="0"/>
                <a:cs typeface="Times New Roman" panose="02020603050405020304" pitchFamily="18" charset="0"/>
              </a:rPr>
              <a:t>, permettant d’adapter facilement le système aux besoins futurs. Enfin, la collaboration en équipe a été facilitée par l’utilisation de </a:t>
            </a:r>
            <a:r>
              <a:rPr lang="fr-FR" sz="2000" b="1" dirty="0">
                <a:latin typeface="Times New Roman" panose="02020603050405020304" pitchFamily="18" charset="0"/>
                <a:cs typeface="Times New Roman" panose="02020603050405020304" pitchFamily="18" charset="0"/>
              </a:rPr>
              <a:t>Git/GitHub</a:t>
            </a:r>
            <a:r>
              <a:rPr lang="fr-FR" sz="2000" dirty="0">
                <a:latin typeface="Times New Roman" panose="02020603050405020304" pitchFamily="18" charset="0"/>
                <a:cs typeface="Times New Roman" panose="02020603050405020304" pitchFamily="18" charset="0"/>
              </a:rPr>
              <a:t>, optimisant la gestion des versions et le suivi des modifications.</a:t>
            </a:r>
          </a:p>
        </p:txBody>
      </p:sp>
    </p:spTree>
    <p:extLst>
      <p:ext uri="{BB962C8B-B14F-4D97-AF65-F5344CB8AC3E}">
        <p14:creationId xmlns:p14="http://schemas.microsoft.com/office/powerpoint/2010/main" val="2225087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16</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74077211-A446-4B30-B2E0-ADDCC3F56DBC}"/>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FB3A2BB2-3082-41B3-93CF-323245BDDFB5}"/>
              </a:ext>
            </a:extLst>
          </p:cNvPr>
          <p:cNvSpPr txBox="1"/>
          <p:nvPr/>
        </p:nvSpPr>
        <p:spPr>
          <a:xfrm>
            <a:off x="4406070" y="180202"/>
            <a:ext cx="3035300" cy="553998"/>
          </a:xfrm>
          <a:prstGeom prst="rect">
            <a:avLst/>
          </a:prstGeom>
          <a:noFill/>
        </p:spPr>
        <p:txBody>
          <a:bodyPr wrap="square" rtlCol="0">
            <a:spAutoFit/>
          </a:bodyPr>
          <a:lstStyle/>
          <a:p>
            <a:pPr algn="ctr"/>
            <a:r>
              <a:rPr lang="fr-FR" sz="3000" dirty="0">
                <a:latin typeface="Sitka Small Semibold" pitchFamily="2" charset="0"/>
              </a:rPr>
              <a:t>Conclusion</a:t>
            </a:r>
          </a:p>
        </p:txBody>
      </p:sp>
      <p:sp>
        <p:nvSpPr>
          <p:cNvPr id="8" name="ZoneTexte 7">
            <a:extLst>
              <a:ext uri="{FF2B5EF4-FFF2-40B4-BE49-F238E27FC236}">
                <a16:creationId xmlns:a16="http://schemas.microsoft.com/office/drawing/2014/main" id="{262BB37A-4A15-4ACE-AF15-A4F044124293}"/>
              </a:ext>
            </a:extLst>
          </p:cNvPr>
          <p:cNvSpPr txBox="1"/>
          <p:nvPr/>
        </p:nvSpPr>
        <p:spPr>
          <a:xfrm>
            <a:off x="669235" y="1292333"/>
            <a:ext cx="6109252" cy="400110"/>
          </a:xfrm>
          <a:prstGeom prst="rect">
            <a:avLst/>
          </a:prstGeom>
          <a:noFill/>
        </p:spPr>
        <p:txBody>
          <a:bodyPr wrap="square">
            <a:spAutoFit/>
          </a:bodyPr>
          <a:lstStyle/>
          <a:p>
            <a:r>
              <a:rPr lang="fr-FR" sz="2000" b="1" dirty="0">
                <a:effectLst/>
                <a:latin typeface="Times New Roman" panose="02020603050405020304" pitchFamily="18" charset="0"/>
                <a:ea typeface="Times New Roman" panose="02020603050405020304" pitchFamily="18" charset="0"/>
              </a:rPr>
              <a:t>Perspectives d’améliorations futures: </a:t>
            </a:r>
            <a:endParaRPr lang="fr-FR" sz="2000" b="1"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B6C5081F-B8C9-48DC-A87D-92711BD67BBA}"/>
              </a:ext>
            </a:extLst>
          </p:cNvPr>
          <p:cNvSpPr txBox="1"/>
          <p:nvPr/>
        </p:nvSpPr>
        <p:spPr>
          <a:xfrm>
            <a:off x="993912" y="1720965"/>
            <a:ext cx="10561983" cy="1064009"/>
          </a:xfrm>
          <a:prstGeom prst="rect">
            <a:avLst/>
          </a:prstGeom>
          <a:noFill/>
        </p:spPr>
        <p:txBody>
          <a:bodyPr wrap="square">
            <a:spAutoFit/>
          </a:bodyPr>
          <a:lstStyle/>
          <a:p>
            <a:pPr>
              <a:lnSpc>
                <a:spcPct val="107000"/>
              </a:lnSpc>
              <a:spcAft>
                <a:spcPts val="800"/>
              </a:spcAft>
            </a:pPr>
            <a:r>
              <a:rPr lang="fr-FR" sz="2000" dirty="0">
                <a:effectLst/>
                <a:latin typeface="Times New Roman" panose="02020603050405020304" pitchFamily="18" charset="0"/>
                <a:ea typeface="Times New Roman" panose="02020603050405020304" pitchFamily="18" charset="0"/>
                <a:cs typeface="Arial" panose="020B0604020202020204" pitchFamily="34" charset="0"/>
              </a:rPr>
              <a:t>Même si </a:t>
            </a:r>
            <a:r>
              <a:rPr lang="fr-FR" sz="2000" b="1" dirty="0">
                <a:effectLst/>
                <a:latin typeface="Times New Roman" panose="02020603050405020304" pitchFamily="18" charset="0"/>
                <a:ea typeface="Times New Roman" panose="02020603050405020304" pitchFamily="18" charset="0"/>
                <a:cs typeface="Arial" panose="020B0604020202020204" pitchFamily="34" charset="0"/>
              </a:rPr>
              <a:t>VetCare360</a:t>
            </a:r>
            <a:r>
              <a:rPr lang="fr-FR" sz="2000" dirty="0">
                <a:effectLst/>
                <a:latin typeface="Times New Roman" panose="02020603050405020304" pitchFamily="18" charset="0"/>
                <a:ea typeface="Times New Roman" panose="02020603050405020304" pitchFamily="18" charset="0"/>
                <a:cs typeface="Arial" panose="020B0604020202020204" pitchFamily="34" charset="0"/>
              </a:rPr>
              <a:t> remplit déjà son objectif initial de gestion d’une clinique vétérinaire, plusieurs améliorations fonctionnelles et techniques peuvent encore être envisagées pour enrichir l’expérience utilisateur et élargir les possibilités offertes par l’application :</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100E2CC5-7C2E-45A8-A57A-4646A0FB6DE7}"/>
              </a:ext>
            </a:extLst>
          </p:cNvPr>
          <p:cNvSpPr txBox="1"/>
          <p:nvPr/>
        </p:nvSpPr>
        <p:spPr>
          <a:xfrm>
            <a:off x="3087756" y="5514631"/>
            <a:ext cx="1656522" cy="316326"/>
          </a:xfrm>
          <a:prstGeom prst="rect">
            <a:avLst/>
          </a:prstGeom>
          <a:noFill/>
        </p:spPr>
        <p:txBody>
          <a:bodyPr wrap="square" rtlCol="0">
            <a:spAutoFit/>
          </a:bodyPr>
          <a:lstStyle/>
          <a:p>
            <a:pPr marL="285750" indent="-285750">
              <a:buFont typeface="Wingdings" panose="05000000000000000000" pitchFamily="2" charset="2"/>
              <a:buChar char="Ø"/>
            </a:pPr>
            <a:endParaRPr lang="fr-FR" dirty="0"/>
          </a:p>
        </p:txBody>
      </p:sp>
      <p:sp>
        <p:nvSpPr>
          <p:cNvPr id="10" name="ZoneTexte 9">
            <a:extLst>
              <a:ext uri="{FF2B5EF4-FFF2-40B4-BE49-F238E27FC236}">
                <a16:creationId xmlns:a16="http://schemas.microsoft.com/office/drawing/2014/main" id="{6362E249-1D07-4073-840A-17AB30A9C65C}"/>
              </a:ext>
            </a:extLst>
          </p:cNvPr>
          <p:cNvSpPr txBox="1"/>
          <p:nvPr/>
        </p:nvSpPr>
        <p:spPr>
          <a:xfrm flipH="1">
            <a:off x="1437436" y="2813496"/>
            <a:ext cx="10436512" cy="707886"/>
          </a:xfrm>
          <a:prstGeom prst="rect">
            <a:avLst/>
          </a:prstGeom>
          <a:noFill/>
        </p:spPr>
        <p:txBody>
          <a:bodyPr wrap="square" rtlCol="0">
            <a:spAutoFit/>
          </a:bodyPr>
          <a:lstStyle/>
          <a:p>
            <a:pPr marL="285750" indent="-285750">
              <a:buFont typeface="Wingdings" panose="05000000000000000000" pitchFamily="2" charset="2"/>
              <a:buChar char="Ø"/>
            </a:pPr>
            <a:r>
              <a:rPr lang="fr-FR" sz="2000" b="1" dirty="0">
                <a:effectLst/>
                <a:latin typeface="Times New Roman" panose="02020603050405020304" pitchFamily="18" charset="0"/>
                <a:ea typeface="Times New Roman" panose="02020603050405020304" pitchFamily="18" charset="0"/>
                <a:cs typeface="Arial" panose="020B0604020202020204" pitchFamily="34" charset="0"/>
              </a:rPr>
              <a:t>Ajout d’un système d’authentification sécurisé</a:t>
            </a:r>
            <a:r>
              <a:rPr lang="fr-FR" sz="2000" dirty="0">
                <a:effectLst/>
                <a:latin typeface="Times New Roman" panose="02020603050405020304" pitchFamily="18" charset="0"/>
                <a:ea typeface="Times New Roman" panose="02020603050405020304" pitchFamily="18" charset="0"/>
                <a:cs typeface="Arial" panose="020B0604020202020204" pitchFamily="34" charset="0"/>
              </a:rPr>
              <a:t> : permettre aux utilisateurs d’avoir des rôles différents (administrateur, vétérinaire, assistant) et de sécuriser l’accès aux données</a:t>
            </a:r>
            <a:endParaRPr lang="fr-FR" sz="2000" dirty="0"/>
          </a:p>
        </p:txBody>
      </p:sp>
      <p:sp>
        <p:nvSpPr>
          <p:cNvPr id="13" name="ZoneTexte 12">
            <a:extLst>
              <a:ext uri="{FF2B5EF4-FFF2-40B4-BE49-F238E27FC236}">
                <a16:creationId xmlns:a16="http://schemas.microsoft.com/office/drawing/2014/main" id="{F8BD3F93-538F-449C-9F6F-E57C2BECB45A}"/>
              </a:ext>
            </a:extLst>
          </p:cNvPr>
          <p:cNvSpPr txBox="1"/>
          <p:nvPr/>
        </p:nvSpPr>
        <p:spPr>
          <a:xfrm flipH="1">
            <a:off x="1437436" y="3452962"/>
            <a:ext cx="10201471" cy="1231106"/>
          </a:xfrm>
          <a:prstGeom prst="rect">
            <a:avLst/>
          </a:prstGeom>
          <a:noFill/>
        </p:spPr>
        <p:txBody>
          <a:bodyPr wrap="square" rtlCol="0">
            <a:spAutoFit/>
          </a:bodyPr>
          <a:lstStyle/>
          <a:p>
            <a:pPr marL="285750" indent="-285750">
              <a:buFont typeface="Wingdings" panose="05000000000000000000" pitchFamily="2" charset="2"/>
              <a:buChar char="Ø"/>
            </a:pPr>
            <a:r>
              <a:rPr lang="fr-FR" sz="2000" b="1" dirty="0">
                <a:effectLst/>
                <a:latin typeface="Times New Roman" panose="02020603050405020304" pitchFamily="18" charset="0"/>
                <a:ea typeface="Times New Roman" panose="02020603050405020304" pitchFamily="18" charset="0"/>
                <a:cs typeface="Arial" panose="020B0604020202020204" pitchFamily="34" charset="0"/>
              </a:rPr>
              <a:t>Amélioration du module de visites médicales: </a:t>
            </a:r>
            <a:r>
              <a:rPr lang="fr-FR" sz="1800" dirty="0">
                <a:effectLst/>
                <a:latin typeface="Times New Roman" panose="02020603050405020304" pitchFamily="18" charset="0"/>
                <a:ea typeface="Times New Roman" panose="02020603050405020304" pitchFamily="18" charset="0"/>
                <a:cs typeface="Arial" panose="020B0604020202020204" pitchFamily="34" charset="0"/>
              </a:rPr>
              <a:t>Ajouter la possibilité de </a:t>
            </a:r>
            <a:r>
              <a:rPr lang="fr-FR" sz="1800" b="1" dirty="0">
                <a:effectLst/>
                <a:latin typeface="Times New Roman" panose="02020603050405020304" pitchFamily="18" charset="0"/>
                <a:ea typeface="Times New Roman" panose="02020603050405020304" pitchFamily="18" charset="0"/>
                <a:cs typeface="Arial" panose="020B0604020202020204" pitchFamily="34" charset="0"/>
              </a:rPr>
              <a:t>modifier</a:t>
            </a:r>
            <a:r>
              <a:rPr lang="fr-FR" sz="1800" dirty="0">
                <a:effectLst/>
                <a:latin typeface="Times New Roman" panose="02020603050405020304" pitchFamily="18" charset="0"/>
                <a:ea typeface="Times New Roman" panose="02020603050405020304" pitchFamily="18" charset="0"/>
                <a:cs typeface="Arial" panose="020B0604020202020204" pitchFamily="34" charset="0"/>
              </a:rPr>
              <a:t> ou </a:t>
            </a:r>
            <a:r>
              <a:rPr lang="fr-FR" sz="1800" b="1" dirty="0">
                <a:effectLst/>
                <a:latin typeface="Times New Roman" panose="02020603050405020304" pitchFamily="18" charset="0"/>
                <a:ea typeface="Times New Roman" panose="02020603050405020304" pitchFamily="18" charset="0"/>
                <a:cs typeface="Arial" panose="020B0604020202020204" pitchFamily="34" charset="0"/>
              </a:rPr>
              <a:t>supprimer</a:t>
            </a:r>
            <a:r>
              <a:rPr lang="fr-FR" sz="1800" dirty="0">
                <a:effectLst/>
                <a:latin typeface="Times New Roman" panose="02020603050405020304" pitchFamily="18" charset="0"/>
                <a:ea typeface="Times New Roman" panose="02020603050405020304" pitchFamily="18" charset="0"/>
                <a:cs typeface="Arial" panose="020B0604020202020204" pitchFamily="34" charset="0"/>
              </a:rPr>
              <a:t> une visite médicale, pour corriger ou annuler une erreur.</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fr-FR" dirty="0"/>
          </a:p>
        </p:txBody>
      </p:sp>
      <p:sp>
        <p:nvSpPr>
          <p:cNvPr id="15" name="ZoneTexte 14">
            <a:extLst>
              <a:ext uri="{FF2B5EF4-FFF2-40B4-BE49-F238E27FC236}">
                <a16:creationId xmlns:a16="http://schemas.microsoft.com/office/drawing/2014/main" id="{C1A9380C-0298-4B8B-AE63-D8D126EBA513}"/>
              </a:ext>
            </a:extLst>
          </p:cNvPr>
          <p:cNvSpPr txBox="1"/>
          <p:nvPr/>
        </p:nvSpPr>
        <p:spPr>
          <a:xfrm>
            <a:off x="1437436" y="4089882"/>
            <a:ext cx="10436512" cy="1424749"/>
          </a:xfrm>
          <a:prstGeom prst="rect">
            <a:avLst/>
          </a:prstGeom>
          <a:noFill/>
        </p:spPr>
        <p:txBody>
          <a:bodyPr wrap="square" rtlCol="0">
            <a:spAutoFit/>
          </a:bodyPr>
          <a:lstStyle/>
          <a:p>
            <a:pPr marL="342900" indent="-342900">
              <a:lnSpc>
                <a:spcPct val="107000"/>
              </a:lnSpc>
              <a:spcAft>
                <a:spcPts val="800"/>
              </a:spcAft>
              <a:buFont typeface="Wingdings" panose="05000000000000000000" pitchFamily="2" charset="2"/>
              <a:buChar char="Ø"/>
            </a:pPr>
            <a:r>
              <a:rPr lang="fr-FR" sz="2000" b="1" dirty="0">
                <a:effectLst/>
                <a:latin typeface="Times New Roman" panose="02020603050405020304" pitchFamily="18" charset="0"/>
                <a:ea typeface="Times New Roman" panose="02020603050405020304" pitchFamily="18" charset="0"/>
                <a:cs typeface="Arial" panose="020B0604020202020204" pitchFamily="34" charset="0"/>
              </a:rPr>
              <a:t>Gestion avancée des vétérinaires</a:t>
            </a:r>
            <a:r>
              <a:rPr lang="fr-FR" sz="2000" dirty="0">
                <a:effectLst/>
                <a:latin typeface="Times New Roman" panose="02020603050405020304" pitchFamily="18" charset="0"/>
                <a:ea typeface="Times New Roman" panose="02020603050405020304" pitchFamily="18" charset="0"/>
                <a:cs typeface="Arial" panose="020B0604020202020204" pitchFamily="34" charset="0"/>
              </a:rPr>
              <a:t> : </a:t>
            </a:r>
            <a:r>
              <a:rPr lang="fr-FR" sz="1800" dirty="0">
                <a:effectLst/>
                <a:latin typeface="Times New Roman" panose="02020603050405020304" pitchFamily="18" charset="0"/>
                <a:ea typeface="Times New Roman" panose="02020603050405020304" pitchFamily="18" charset="0"/>
                <a:cs typeface="Arial" panose="020B0604020202020204" pitchFamily="34" charset="0"/>
              </a:rPr>
              <a:t>Ajouter un formulaire d’</a:t>
            </a:r>
            <a:r>
              <a:rPr lang="fr-FR" sz="1800" b="1" dirty="0">
                <a:effectLst/>
                <a:latin typeface="Times New Roman" panose="02020603050405020304" pitchFamily="18" charset="0"/>
                <a:ea typeface="Times New Roman" panose="02020603050405020304" pitchFamily="18" charset="0"/>
                <a:cs typeface="Arial" panose="020B0604020202020204" pitchFamily="34" charset="0"/>
              </a:rPr>
              <a:t>ajout de vétérinaire</a:t>
            </a:r>
            <a:r>
              <a:rPr lang="fr-FR" sz="1800" dirty="0">
                <a:effectLst/>
                <a:latin typeface="Times New Roman" panose="02020603050405020304" pitchFamily="18" charset="0"/>
                <a:ea typeface="Times New Roman" panose="02020603050405020304" pitchFamily="18" charset="0"/>
                <a:cs typeface="Arial" panose="020B0604020202020204" pitchFamily="34" charset="0"/>
              </a:rPr>
              <a:t>, Permettre la </a:t>
            </a:r>
            <a:r>
              <a:rPr lang="fr-FR" sz="1800" b="1" dirty="0">
                <a:effectLst/>
                <a:latin typeface="Times New Roman" panose="02020603050405020304" pitchFamily="18" charset="0"/>
                <a:ea typeface="Times New Roman" panose="02020603050405020304" pitchFamily="18" charset="0"/>
                <a:cs typeface="Arial" panose="020B0604020202020204" pitchFamily="34" charset="0"/>
              </a:rPr>
              <a:t>modification</a:t>
            </a:r>
            <a:r>
              <a:rPr lang="fr-FR" sz="1800" dirty="0">
                <a:effectLst/>
                <a:latin typeface="Times New Roman" panose="02020603050405020304" pitchFamily="18" charset="0"/>
                <a:ea typeface="Times New Roman" panose="02020603050405020304" pitchFamily="18" charset="0"/>
                <a:cs typeface="Arial" panose="020B0604020202020204" pitchFamily="34" charset="0"/>
              </a:rPr>
              <a:t> ou la </a:t>
            </a:r>
            <a:r>
              <a:rPr lang="fr-FR" sz="1800" b="1" dirty="0">
                <a:effectLst/>
                <a:latin typeface="Times New Roman" panose="02020603050405020304" pitchFamily="18" charset="0"/>
                <a:ea typeface="Times New Roman" panose="02020603050405020304" pitchFamily="18" charset="0"/>
                <a:cs typeface="Arial" panose="020B0604020202020204" pitchFamily="34" charset="0"/>
              </a:rPr>
              <a:t>suppression</a:t>
            </a:r>
            <a:r>
              <a:rPr lang="fr-FR" sz="1800" dirty="0">
                <a:effectLst/>
                <a:latin typeface="Times New Roman" panose="02020603050405020304" pitchFamily="18" charset="0"/>
                <a:ea typeface="Times New Roman" panose="02020603050405020304" pitchFamily="18" charset="0"/>
                <a:cs typeface="Arial" panose="020B0604020202020204" pitchFamily="34" charset="0"/>
              </a:rPr>
              <a:t> de vétérinaires depuis une interface dédiée, Possibilité d’</a:t>
            </a:r>
            <a:r>
              <a:rPr lang="fr-FR" sz="1800" b="1" dirty="0">
                <a:effectLst/>
                <a:latin typeface="Times New Roman" panose="02020603050405020304" pitchFamily="18" charset="0"/>
                <a:ea typeface="Times New Roman" panose="02020603050405020304" pitchFamily="18" charset="0"/>
                <a:cs typeface="Arial" panose="020B0604020202020204" pitchFamily="34" charset="0"/>
              </a:rPr>
              <a:t>assigner un vétérinaire à une visite</a:t>
            </a:r>
            <a:r>
              <a:rPr lang="fr-FR" sz="1800" dirty="0">
                <a:effectLst/>
                <a:latin typeface="Times New Roman" panose="02020603050405020304" pitchFamily="18" charset="0"/>
                <a:ea typeface="Times New Roman" panose="02020603050405020304" pitchFamily="18" charset="0"/>
                <a:cs typeface="Arial" panose="020B0604020202020204" pitchFamily="34" charset="0"/>
              </a:rPr>
              <a:t>, afin de mieux tracer l’intervention.</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 name="ZoneTexte 18">
            <a:extLst>
              <a:ext uri="{FF2B5EF4-FFF2-40B4-BE49-F238E27FC236}">
                <a16:creationId xmlns:a16="http://schemas.microsoft.com/office/drawing/2014/main" id="{84F11728-FB3B-4B3F-9940-3811744D63D2}"/>
              </a:ext>
            </a:extLst>
          </p:cNvPr>
          <p:cNvSpPr txBox="1"/>
          <p:nvPr/>
        </p:nvSpPr>
        <p:spPr>
          <a:xfrm>
            <a:off x="1437436" y="5081922"/>
            <a:ext cx="10118459" cy="1538883"/>
          </a:xfrm>
          <a:prstGeom prst="rect">
            <a:avLst/>
          </a:prstGeom>
          <a:noFill/>
        </p:spPr>
        <p:txBody>
          <a:bodyPr wrap="square" rtlCol="0">
            <a:spAutoFit/>
          </a:bodyPr>
          <a:lstStyle/>
          <a:p>
            <a:pPr marL="285750" indent="-285750">
              <a:buFont typeface="Wingdings" panose="05000000000000000000" pitchFamily="2" charset="2"/>
              <a:buChar char="Ø"/>
            </a:pPr>
            <a:r>
              <a:rPr lang="fr-FR" sz="2000" b="1" dirty="0">
                <a:effectLst/>
                <a:latin typeface="Times New Roman" panose="02020603050405020304" pitchFamily="18" charset="0"/>
                <a:ea typeface="Times New Roman" panose="02020603050405020304" pitchFamily="18" charset="0"/>
                <a:cs typeface="Arial" panose="020B0604020202020204" pitchFamily="34" charset="0"/>
              </a:rPr>
              <a:t>Ajout d’un tableau de bord/statistiques</a:t>
            </a:r>
            <a:r>
              <a:rPr lang="fr-FR" sz="2000" dirty="0">
                <a:effectLst/>
                <a:latin typeface="Times New Roman" panose="02020603050405020304" pitchFamily="18" charset="0"/>
                <a:ea typeface="Times New Roman" panose="02020603050405020304" pitchFamily="18" charset="0"/>
                <a:cs typeface="Arial" panose="020B0604020202020204" pitchFamily="34" charset="0"/>
              </a:rPr>
              <a:t> </a:t>
            </a:r>
            <a:r>
              <a:rPr lang="fr-FR" sz="1800" dirty="0">
                <a:effectLst/>
                <a:latin typeface="Times New Roman" panose="02020603050405020304" pitchFamily="18" charset="0"/>
                <a:ea typeface="Times New Roman" panose="02020603050405020304" pitchFamily="18" charset="0"/>
                <a:cs typeface="Arial" panose="020B0604020202020204" pitchFamily="34" charset="0"/>
              </a:rPr>
              <a:t>: </a:t>
            </a:r>
            <a:r>
              <a:rPr lang="fr-FR" sz="2000" dirty="0">
                <a:effectLst/>
                <a:latin typeface="Times New Roman" panose="02020603050405020304" pitchFamily="18" charset="0"/>
                <a:ea typeface="Times New Roman" panose="02020603050405020304" pitchFamily="18" charset="0"/>
                <a:cs typeface="Arial" panose="020B0604020202020204" pitchFamily="34" charset="0"/>
              </a:rPr>
              <a:t>Nombre de visites par mois, espèces animales les plus traitées, répartition des cas par vétérinaire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r>
              <a:rPr lang="fr-FR" sz="1800" dirty="0">
                <a:effectLst/>
                <a:latin typeface="Times New Roman" panose="02020603050405020304" pitchFamily="18" charset="0"/>
                <a:ea typeface="Times New Roman" panose="02020603050405020304" pitchFamily="18" charset="0"/>
                <a:cs typeface="Arial" panose="020B0604020202020204" pitchFamily="34" charset="0"/>
              </a:rPr>
              <a:t> </a:t>
            </a:r>
          </a:p>
          <a:p>
            <a:r>
              <a:rPr lang="fr-FR" dirty="0">
                <a:latin typeface="Times New Roman" panose="02020603050405020304" pitchFamily="18" charset="0"/>
                <a:ea typeface="Calibri" panose="020F0502020204030204" pitchFamily="34" charset="0"/>
                <a:cs typeface="Arial" panose="020B0604020202020204" pitchFamily="34" charset="0"/>
              </a:rPr>
              <a:t>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r>
              <a:rPr lang="fr-FR" dirty="0"/>
              <a:t>                                                     </a:t>
            </a:r>
          </a:p>
        </p:txBody>
      </p:sp>
    </p:spTree>
    <p:extLst>
      <p:ext uri="{BB962C8B-B14F-4D97-AF65-F5344CB8AC3E}">
        <p14:creationId xmlns:p14="http://schemas.microsoft.com/office/powerpoint/2010/main" val="390489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17</a:t>
            </a:r>
            <a:endParaRPr lang="fr-FR" sz="2500" b="1"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B76C03EF-AE6E-4A7D-B906-C9AAD7BE6A34}"/>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9C9DD139-F790-41C8-9F8B-1DA763973104}"/>
              </a:ext>
            </a:extLst>
          </p:cNvPr>
          <p:cNvSpPr txBox="1"/>
          <p:nvPr/>
        </p:nvSpPr>
        <p:spPr>
          <a:xfrm>
            <a:off x="4406070" y="180202"/>
            <a:ext cx="3035300" cy="553998"/>
          </a:xfrm>
          <a:prstGeom prst="rect">
            <a:avLst/>
          </a:prstGeom>
          <a:noFill/>
        </p:spPr>
        <p:txBody>
          <a:bodyPr wrap="square" rtlCol="0">
            <a:spAutoFit/>
          </a:bodyPr>
          <a:lstStyle/>
          <a:p>
            <a:pPr algn="ctr"/>
            <a:r>
              <a:rPr lang="fr-FR" sz="3000" dirty="0">
                <a:latin typeface="Sitka Small Semibold" pitchFamily="2" charset="0"/>
              </a:rPr>
              <a:t>Conclusion</a:t>
            </a:r>
          </a:p>
        </p:txBody>
      </p:sp>
      <p:sp>
        <p:nvSpPr>
          <p:cNvPr id="9" name="ZoneTexte 8">
            <a:extLst>
              <a:ext uri="{FF2B5EF4-FFF2-40B4-BE49-F238E27FC236}">
                <a16:creationId xmlns:a16="http://schemas.microsoft.com/office/drawing/2014/main" id="{47EF0AE5-518C-4C92-8932-98153C117EF3}"/>
              </a:ext>
            </a:extLst>
          </p:cNvPr>
          <p:cNvSpPr txBox="1"/>
          <p:nvPr/>
        </p:nvSpPr>
        <p:spPr>
          <a:xfrm>
            <a:off x="735496" y="1284488"/>
            <a:ext cx="6109252" cy="830997"/>
          </a:xfrm>
          <a:prstGeom prst="rect">
            <a:avLst/>
          </a:prstGeom>
          <a:noFill/>
        </p:spPr>
        <p:txBody>
          <a:bodyPr wrap="square">
            <a:spAutoFit/>
          </a:bodyPr>
          <a:lstStyle/>
          <a:p>
            <a:r>
              <a:rPr lang="fr-FR" sz="2400" b="1" dirty="0">
                <a:effectLst/>
                <a:latin typeface="Times New Roman" panose="02020603050405020304" pitchFamily="18" charset="0"/>
                <a:ea typeface="Times New Roman" panose="02020603050405020304" pitchFamily="18" charset="0"/>
              </a:rPr>
              <a:t>Conclusion générale : </a:t>
            </a:r>
          </a:p>
          <a:p>
            <a:endParaRPr lang="fr-FR" sz="2400"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8EE8CB03-11AD-4504-81A6-D17EF7EB356C}"/>
              </a:ext>
            </a:extLst>
          </p:cNvPr>
          <p:cNvSpPr txBox="1"/>
          <p:nvPr/>
        </p:nvSpPr>
        <p:spPr>
          <a:xfrm>
            <a:off x="980661" y="1828803"/>
            <a:ext cx="10475843" cy="3477875"/>
          </a:xfrm>
          <a:prstGeom prst="rect">
            <a:avLst/>
          </a:prstGeom>
          <a:noFill/>
        </p:spPr>
        <p:txBody>
          <a:bodyPr wrap="square">
            <a:spAutoFit/>
          </a:bodyPr>
          <a:lstStyle/>
          <a:p>
            <a:r>
              <a:rPr lang="fr-FR" sz="2000" dirty="0">
                <a:latin typeface="Bookman Old Style" panose="02050604050505020204" pitchFamily="18" charset="0"/>
                <a:cs typeface="Times New Roman" panose="02020603050405020304" pitchFamily="18" charset="0"/>
              </a:rPr>
              <a:t>   Le projet </a:t>
            </a:r>
            <a:r>
              <a:rPr lang="fr-FR" sz="2000" b="1" dirty="0">
                <a:latin typeface="Bookman Old Style" panose="02050604050505020204" pitchFamily="18" charset="0"/>
                <a:cs typeface="Times New Roman" panose="02020603050405020304" pitchFamily="18" charset="0"/>
              </a:rPr>
              <a:t>VetCare360</a:t>
            </a:r>
            <a:r>
              <a:rPr lang="fr-FR" sz="2000" dirty="0">
                <a:latin typeface="Bookman Old Style" panose="02050604050505020204" pitchFamily="18" charset="0"/>
                <a:cs typeface="Times New Roman" panose="02020603050405020304" pitchFamily="18" charset="0"/>
              </a:rPr>
              <a:t> a été une expérience enrichissante, tant sur le plan technique que personnel. En répondant à un besoin réel de gestion numérique pour les cliniques vétérinaires et en partant de l'existant </a:t>
            </a:r>
            <a:r>
              <a:rPr lang="fr-FR" sz="2000" b="1" dirty="0" err="1">
                <a:latin typeface="Bookman Old Style" panose="02050604050505020204" pitchFamily="18" charset="0"/>
                <a:cs typeface="Times New Roman" panose="02020603050405020304" pitchFamily="18" charset="0"/>
              </a:rPr>
              <a:t>PetClinic</a:t>
            </a:r>
            <a:r>
              <a:rPr lang="fr-FR" sz="2000" b="1" dirty="0">
                <a:latin typeface="Bookman Old Style" panose="02050604050505020204" pitchFamily="18" charset="0"/>
                <a:cs typeface="Times New Roman" panose="02020603050405020304" pitchFamily="18" charset="0"/>
              </a:rPr>
              <a:t> Community</a:t>
            </a:r>
            <a:r>
              <a:rPr lang="fr-FR" sz="2000" dirty="0">
                <a:latin typeface="Bookman Old Style" panose="02050604050505020204" pitchFamily="18" charset="0"/>
                <a:cs typeface="Times New Roman" panose="02020603050405020304" pitchFamily="18" charset="0"/>
              </a:rPr>
              <a:t>, nous avons conçu une application moderne et fonctionnelle, respectant les standards du développement web. Ce projet a été l’occasion de mettre en œuvre nos compétences en développement full-stack, modélisation des données, et gestion de versions, tout en travaillant en équipe. L’utilisation de la pile </a:t>
            </a:r>
            <a:r>
              <a:rPr lang="fr-FR" sz="2000" b="1" dirty="0">
                <a:latin typeface="Bookman Old Style" panose="02050604050505020204" pitchFamily="18" charset="0"/>
                <a:cs typeface="Times New Roman" panose="02020603050405020304" pitchFamily="18" charset="0"/>
              </a:rPr>
              <a:t>MERN</a:t>
            </a:r>
            <a:r>
              <a:rPr lang="fr-FR" sz="2000" dirty="0">
                <a:latin typeface="Bookman Old Style" panose="02050604050505020204" pitchFamily="18" charset="0"/>
                <a:cs typeface="Times New Roman" panose="02020603050405020304" pitchFamily="18" charset="0"/>
              </a:rPr>
              <a:t> nous a permis de nous familiariser avec des technologies courantes dans le monde professionnel. Au-delà d'un projet académique, </a:t>
            </a:r>
            <a:r>
              <a:rPr lang="fr-FR" sz="2000" b="1" dirty="0">
                <a:latin typeface="Bookman Old Style" panose="02050604050505020204" pitchFamily="18" charset="0"/>
                <a:cs typeface="Times New Roman" panose="02020603050405020304" pitchFamily="18" charset="0"/>
              </a:rPr>
              <a:t>VetCare360</a:t>
            </a:r>
            <a:r>
              <a:rPr lang="fr-FR" sz="2000" dirty="0">
                <a:latin typeface="Bookman Old Style" panose="02050604050505020204" pitchFamily="18" charset="0"/>
                <a:cs typeface="Times New Roman" panose="02020603050405020304" pitchFamily="18" charset="0"/>
              </a:rPr>
              <a:t> a consolidé nos compétences pratiques et a ouvert des perspectives d’évolutions futures, voire de mise en production dans un cadre réel.</a:t>
            </a:r>
          </a:p>
        </p:txBody>
      </p:sp>
    </p:spTree>
    <p:extLst>
      <p:ext uri="{BB962C8B-B14F-4D97-AF65-F5344CB8AC3E}">
        <p14:creationId xmlns:p14="http://schemas.microsoft.com/office/powerpoint/2010/main" val="1835453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09D2AE4-B2F8-4CDF-98DF-1A525AD53582}"/>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ZoneTexte 2">
            <a:extLst>
              <a:ext uri="{FF2B5EF4-FFF2-40B4-BE49-F238E27FC236}">
                <a16:creationId xmlns:a16="http://schemas.microsoft.com/office/drawing/2014/main" id="{21BC9744-ECEB-472A-A17C-EB44A85F8C54}"/>
              </a:ext>
            </a:extLst>
          </p:cNvPr>
          <p:cNvSpPr txBox="1"/>
          <p:nvPr/>
        </p:nvSpPr>
        <p:spPr>
          <a:xfrm>
            <a:off x="1361632" y="166951"/>
            <a:ext cx="8620597" cy="553998"/>
          </a:xfrm>
          <a:prstGeom prst="rect">
            <a:avLst/>
          </a:prstGeom>
          <a:noFill/>
        </p:spPr>
        <p:txBody>
          <a:bodyPr wrap="square" rtlCol="0">
            <a:spAutoFit/>
          </a:bodyPr>
          <a:lstStyle/>
          <a:p>
            <a:pPr algn="ctr"/>
            <a:r>
              <a:rPr lang="fr-FR" sz="3000" dirty="0">
                <a:latin typeface="Sitka Small Semibold" pitchFamily="2" charset="0"/>
              </a:rPr>
              <a:t>Références bibliographiques  </a:t>
            </a:r>
          </a:p>
        </p:txBody>
      </p:sp>
      <p:sp>
        <p:nvSpPr>
          <p:cNvPr id="15" name="Zone de texte 2">
            <a:extLst>
              <a:ext uri="{FF2B5EF4-FFF2-40B4-BE49-F238E27FC236}">
                <a16:creationId xmlns:a16="http://schemas.microsoft.com/office/drawing/2014/main" id="{A01F6FB7-E460-49C3-8159-125C5FD9258D}"/>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18</a:t>
            </a:r>
            <a:endParaRPr lang="fr-FR" sz="2500" b="1" dirty="0">
              <a:effectLst/>
              <a:latin typeface="Times New Roman" panose="02020603050405020304" pitchFamily="18" charset="0"/>
              <a:ea typeface="Times New Roman" panose="02020603050405020304" pitchFamily="18" charset="0"/>
            </a:endParaRPr>
          </a:p>
        </p:txBody>
      </p:sp>
      <p:sp>
        <p:nvSpPr>
          <p:cNvPr id="16" name="ZoneTexte 15">
            <a:extLst>
              <a:ext uri="{FF2B5EF4-FFF2-40B4-BE49-F238E27FC236}">
                <a16:creationId xmlns:a16="http://schemas.microsoft.com/office/drawing/2014/main" id="{E2BD2AA1-A8D0-45AE-B6AD-D79BDF0FBCD9}"/>
              </a:ext>
            </a:extLst>
          </p:cNvPr>
          <p:cNvSpPr txBox="1"/>
          <p:nvPr/>
        </p:nvSpPr>
        <p:spPr>
          <a:xfrm>
            <a:off x="5650173" y="3022979"/>
            <a:ext cx="914400" cy="914400"/>
          </a:xfrm>
          <a:prstGeom prst="rect">
            <a:avLst/>
          </a:prstGeom>
          <a:noFill/>
        </p:spPr>
        <p:txBody>
          <a:bodyPr wrap="square" rtlCol="0">
            <a:spAutoFit/>
          </a:bodyPr>
          <a:lstStyle/>
          <a:p>
            <a:endParaRPr lang="fr-FR" dirty="0"/>
          </a:p>
        </p:txBody>
      </p:sp>
      <p:sp>
        <p:nvSpPr>
          <p:cNvPr id="27" name="ZoneTexte 26">
            <a:extLst>
              <a:ext uri="{FF2B5EF4-FFF2-40B4-BE49-F238E27FC236}">
                <a16:creationId xmlns:a16="http://schemas.microsoft.com/office/drawing/2014/main" id="{902500BA-91D5-4167-AA58-855C172D791E}"/>
              </a:ext>
            </a:extLst>
          </p:cNvPr>
          <p:cNvSpPr txBox="1"/>
          <p:nvPr/>
        </p:nvSpPr>
        <p:spPr>
          <a:xfrm>
            <a:off x="617706" y="1721580"/>
            <a:ext cx="10956588" cy="4401205"/>
          </a:xfrm>
          <a:prstGeom prst="rect">
            <a:avLst/>
          </a:prstGeom>
          <a:noFill/>
        </p:spPr>
        <p:txBody>
          <a:bodyPr wrap="square">
            <a:spAutoFit/>
          </a:bodyPr>
          <a:lstStyle/>
          <a:p>
            <a:pPr marL="285750" indent="-285750">
              <a:buFont typeface="Wingdings" panose="05000000000000000000" pitchFamily="2" charset="2"/>
              <a:buChar char="ü"/>
            </a:pPr>
            <a:r>
              <a:rPr lang="fr-FR" sz="2000" b="1" dirty="0">
                <a:latin typeface="Times New Roman" panose="02020603050405020304" pitchFamily="18" charset="0"/>
                <a:cs typeface="Times New Roman" panose="02020603050405020304" pitchFamily="18" charset="0"/>
              </a:rPr>
              <a:t>Spring Team</a:t>
            </a:r>
            <a:r>
              <a:rPr lang="fr-FR" sz="2000" dirty="0">
                <a:latin typeface="Times New Roman" panose="02020603050405020304" pitchFamily="18" charset="0"/>
                <a:cs typeface="Times New Roman" panose="02020603050405020304" pitchFamily="18" charset="0"/>
              </a:rPr>
              <a:t>. (2020). </a:t>
            </a:r>
            <a:r>
              <a:rPr lang="fr-FR" sz="2000" i="1" dirty="0">
                <a:latin typeface="Times New Roman" panose="02020603050405020304" pitchFamily="18" charset="0"/>
                <a:cs typeface="Times New Roman" panose="02020603050405020304" pitchFamily="18" charset="0"/>
              </a:rPr>
              <a:t>Spring </a:t>
            </a:r>
            <a:r>
              <a:rPr lang="fr-FR" sz="2000" i="1" dirty="0" err="1">
                <a:latin typeface="Times New Roman" panose="02020603050405020304" pitchFamily="18" charset="0"/>
                <a:cs typeface="Times New Roman" panose="02020603050405020304" pitchFamily="18" charset="0"/>
              </a:rPr>
              <a:t>PetClinic</a:t>
            </a:r>
            <a:r>
              <a:rPr lang="fr-FR" sz="2000" i="1" dirty="0">
                <a:latin typeface="Times New Roman" panose="02020603050405020304" pitchFamily="18" charset="0"/>
                <a:cs typeface="Times New Roman" panose="02020603050405020304" pitchFamily="18" charset="0"/>
              </a:rPr>
              <a:t> Community Edition</a:t>
            </a:r>
            <a:r>
              <a:rPr lang="fr-FR" sz="2000" dirty="0">
                <a:latin typeface="Times New Roman" panose="02020603050405020304" pitchFamily="18" charset="0"/>
                <a:cs typeface="Times New Roman" panose="02020603050405020304" pitchFamily="18" charset="0"/>
              </a:rPr>
              <a:t>. GitHub Repository. Disponible sur : </a:t>
            </a:r>
            <a:r>
              <a:rPr lang="fr-FR" sz="2000" dirty="0">
                <a:latin typeface="Times New Roman" panose="02020603050405020304" pitchFamily="18" charset="0"/>
                <a:cs typeface="Times New Roman" panose="02020603050405020304" pitchFamily="18" charset="0"/>
                <a:hlinkClick r:id="rId2"/>
              </a:rPr>
              <a:t>https://github.com/spring-projects/spring-petclinic</a:t>
            </a:r>
            <a:r>
              <a:rPr lang="fr-FR" sz="2000" dirty="0">
                <a:latin typeface="Times New Roman" panose="02020603050405020304" pitchFamily="18" charset="0"/>
                <a:cs typeface="Times New Roman" panose="02020603050405020304" pitchFamily="18" charset="0"/>
              </a:rPr>
              <a:t>.</a:t>
            </a:r>
          </a:p>
          <a:p>
            <a:endParaRPr lang="fr-FR"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fr-FR" sz="2000" b="1" dirty="0">
                <a:latin typeface="Times New Roman" panose="02020603050405020304" pitchFamily="18" charset="0"/>
                <a:cs typeface="Times New Roman" panose="02020603050405020304" pitchFamily="18" charset="0"/>
              </a:rPr>
              <a:t>MongoDB Inc.</a:t>
            </a:r>
            <a:r>
              <a:rPr lang="fr-FR" sz="2000" dirty="0">
                <a:latin typeface="Times New Roman" panose="02020603050405020304" pitchFamily="18" charset="0"/>
                <a:cs typeface="Times New Roman" panose="02020603050405020304" pitchFamily="18" charset="0"/>
              </a:rPr>
              <a:t> (2024). </a:t>
            </a:r>
            <a:r>
              <a:rPr lang="fr-FR" sz="2000" i="1" dirty="0">
                <a:latin typeface="Times New Roman" panose="02020603050405020304" pitchFamily="18" charset="0"/>
                <a:cs typeface="Times New Roman" panose="02020603050405020304" pitchFamily="18" charset="0"/>
              </a:rPr>
              <a:t>MongoDB Documentation</a:t>
            </a:r>
            <a:r>
              <a:rPr lang="fr-FR" sz="2000" dirty="0">
                <a:latin typeface="Times New Roman" panose="02020603050405020304" pitchFamily="18" charset="0"/>
                <a:cs typeface="Times New Roman" panose="02020603050405020304" pitchFamily="18" charset="0"/>
              </a:rPr>
              <a:t>. Disponible sur : </a:t>
            </a:r>
            <a:r>
              <a:rPr lang="fr-FR" sz="2000" dirty="0">
                <a:latin typeface="Times New Roman" panose="02020603050405020304" pitchFamily="18" charset="0"/>
                <a:cs typeface="Times New Roman" panose="02020603050405020304" pitchFamily="18" charset="0"/>
                <a:hlinkClick r:id="rId3"/>
              </a:rPr>
              <a:t>https://www.mongodb.com/docs</a:t>
            </a:r>
            <a:r>
              <a:rPr lang="fr-FR" sz="2000" dirty="0">
                <a:latin typeface="Times New Roman" panose="02020603050405020304" pitchFamily="18" charset="0"/>
                <a:cs typeface="Times New Roman" panose="02020603050405020304" pitchFamily="18" charset="0"/>
              </a:rPr>
              <a:t>.</a:t>
            </a:r>
          </a:p>
          <a:p>
            <a:endParaRPr lang="fr-FR"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fr-FR" sz="2000" b="1" dirty="0">
                <a:latin typeface="Times New Roman" panose="02020603050405020304" pitchFamily="18" charset="0"/>
                <a:cs typeface="Times New Roman" panose="02020603050405020304" pitchFamily="18" charset="0"/>
              </a:rPr>
              <a:t>Meta (</a:t>
            </a:r>
            <a:r>
              <a:rPr lang="fr-FR" sz="2000" b="1" dirty="0" err="1">
                <a:latin typeface="Times New Roman" panose="02020603050405020304" pitchFamily="18" charset="0"/>
                <a:cs typeface="Times New Roman" panose="02020603050405020304" pitchFamily="18" charset="0"/>
              </a:rPr>
              <a:t>React</a:t>
            </a:r>
            <a:r>
              <a:rPr lang="fr-FR" sz="2000" b="1" dirty="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(2024). </a:t>
            </a:r>
            <a:r>
              <a:rPr lang="fr-FR" sz="2000" i="1" dirty="0">
                <a:latin typeface="Times New Roman" panose="02020603050405020304" pitchFamily="18" charset="0"/>
                <a:cs typeface="Times New Roman" panose="02020603050405020304" pitchFamily="18" charset="0"/>
              </a:rPr>
              <a:t>React.js Official Documentation</a:t>
            </a:r>
            <a:r>
              <a:rPr lang="fr-FR" sz="2000" dirty="0">
                <a:latin typeface="Times New Roman" panose="02020603050405020304" pitchFamily="18" charset="0"/>
                <a:cs typeface="Times New Roman" panose="02020603050405020304" pitchFamily="18" charset="0"/>
              </a:rPr>
              <a:t>. Disponible sur : </a:t>
            </a:r>
            <a:r>
              <a:rPr lang="fr-FR" sz="2000" dirty="0">
                <a:latin typeface="Times New Roman" panose="02020603050405020304" pitchFamily="18" charset="0"/>
                <a:cs typeface="Times New Roman" panose="02020603050405020304" pitchFamily="18" charset="0"/>
                <a:hlinkClick r:id="rId4"/>
              </a:rPr>
              <a:t>https://reactjs.org/</a:t>
            </a:r>
            <a:r>
              <a:rPr lang="fr-FR" sz="2000" dirty="0">
                <a:latin typeface="Times New Roman" panose="02020603050405020304" pitchFamily="18" charset="0"/>
                <a:cs typeface="Times New Roman" panose="02020603050405020304" pitchFamily="18" charset="0"/>
              </a:rPr>
              <a:t>.</a:t>
            </a:r>
          </a:p>
          <a:p>
            <a:endParaRPr lang="fr-FR"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fr-FR" sz="2000" b="1" dirty="0">
                <a:latin typeface="Times New Roman" panose="02020603050405020304" pitchFamily="18" charset="0"/>
                <a:cs typeface="Times New Roman" panose="02020603050405020304" pitchFamily="18" charset="0"/>
              </a:rPr>
              <a:t>Node.js </a:t>
            </a:r>
            <a:r>
              <a:rPr lang="fr-FR" sz="2000" b="1" dirty="0" err="1">
                <a:latin typeface="Times New Roman" panose="02020603050405020304" pitchFamily="18" charset="0"/>
                <a:cs typeface="Times New Roman" panose="02020603050405020304" pitchFamily="18" charset="0"/>
              </a:rPr>
              <a:t>Foundation</a:t>
            </a:r>
            <a:r>
              <a:rPr lang="fr-FR" sz="2000" dirty="0">
                <a:latin typeface="Times New Roman" panose="02020603050405020304" pitchFamily="18" charset="0"/>
                <a:cs typeface="Times New Roman" panose="02020603050405020304" pitchFamily="18" charset="0"/>
              </a:rPr>
              <a:t>. (2024). </a:t>
            </a:r>
            <a:r>
              <a:rPr lang="fr-FR" sz="2000" i="1" dirty="0">
                <a:latin typeface="Times New Roman" panose="02020603050405020304" pitchFamily="18" charset="0"/>
                <a:cs typeface="Times New Roman" panose="02020603050405020304" pitchFamily="18" charset="0"/>
              </a:rPr>
              <a:t>Node.js Documentation</a:t>
            </a:r>
            <a:r>
              <a:rPr lang="fr-FR" sz="2000" dirty="0">
                <a:latin typeface="Times New Roman" panose="02020603050405020304" pitchFamily="18" charset="0"/>
                <a:cs typeface="Times New Roman" panose="02020603050405020304" pitchFamily="18" charset="0"/>
              </a:rPr>
              <a:t>. Disponible sur : </a:t>
            </a:r>
            <a:r>
              <a:rPr lang="fr-FR" sz="2000" dirty="0">
                <a:latin typeface="Times New Roman" panose="02020603050405020304" pitchFamily="18" charset="0"/>
                <a:cs typeface="Times New Roman" panose="02020603050405020304" pitchFamily="18" charset="0"/>
                <a:hlinkClick r:id="rId5"/>
              </a:rPr>
              <a:t>https://nodejs.org/en/docs</a:t>
            </a:r>
            <a:r>
              <a:rPr lang="fr-FR" sz="2000" dirty="0">
                <a:latin typeface="Times New Roman" panose="02020603050405020304" pitchFamily="18" charset="0"/>
                <a:cs typeface="Times New Roman" panose="02020603050405020304" pitchFamily="18" charset="0"/>
              </a:rPr>
              <a:t>.</a:t>
            </a:r>
          </a:p>
          <a:p>
            <a:endParaRPr lang="fr-FR"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fr-FR" sz="2000" b="1" dirty="0">
                <a:latin typeface="Times New Roman" panose="02020603050405020304" pitchFamily="18" charset="0"/>
                <a:cs typeface="Times New Roman" panose="02020603050405020304" pitchFamily="18" charset="0"/>
              </a:rPr>
              <a:t>Express.js</a:t>
            </a:r>
            <a:r>
              <a:rPr lang="fr-FR" sz="2000" dirty="0">
                <a:latin typeface="Times New Roman" panose="02020603050405020304" pitchFamily="18" charset="0"/>
                <a:cs typeface="Times New Roman" panose="02020603050405020304" pitchFamily="18" charset="0"/>
              </a:rPr>
              <a:t>. (2024). </a:t>
            </a:r>
            <a:r>
              <a:rPr lang="fr-FR" sz="2000" i="1" dirty="0">
                <a:latin typeface="Times New Roman" panose="02020603050405020304" pitchFamily="18" charset="0"/>
                <a:cs typeface="Times New Roman" panose="02020603050405020304" pitchFamily="18" charset="0"/>
              </a:rPr>
              <a:t>Express.js Guide</a:t>
            </a:r>
            <a:r>
              <a:rPr lang="fr-FR" sz="2000" dirty="0">
                <a:latin typeface="Times New Roman" panose="02020603050405020304" pitchFamily="18" charset="0"/>
                <a:cs typeface="Times New Roman" panose="02020603050405020304" pitchFamily="18" charset="0"/>
              </a:rPr>
              <a:t>. Disponible sur : </a:t>
            </a:r>
            <a:r>
              <a:rPr lang="fr-FR" sz="2000" dirty="0">
                <a:latin typeface="Times New Roman" panose="02020603050405020304" pitchFamily="18" charset="0"/>
                <a:cs typeface="Times New Roman" panose="02020603050405020304" pitchFamily="18" charset="0"/>
                <a:hlinkClick r:id="rId6"/>
              </a:rPr>
              <a:t>https://expressjs.com/</a:t>
            </a:r>
            <a:r>
              <a:rPr lang="fr-FR" sz="2000" dirty="0">
                <a:latin typeface="Times New Roman" panose="02020603050405020304" pitchFamily="18" charset="0"/>
                <a:cs typeface="Times New Roman" panose="02020603050405020304" pitchFamily="18" charset="0"/>
              </a:rPr>
              <a:t>.</a:t>
            </a:r>
          </a:p>
          <a:p>
            <a:endParaRPr lang="fr-FR"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fr-FR" sz="2000" b="1" dirty="0">
                <a:latin typeface="Times New Roman" panose="02020603050405020304" pitchFamily="18" charset="0"/>
                <a:cs typeface="Times New Roman" panose="02020603050405020304" pitchFamily="18" charset="0"/>
              </a:rPr>
              <a:t>Bootstrap</a:t>
            </a:r>
            <a:r>
              <a:rPr lang="fr-FR" sz="2000" dirty="0">
                <a:latin typeface="Times New Roman" panose="02020603050405020304" pitchFamily="18" charset="0"/>
                <a:cs typeface="Times New Roman" panose="02020603050405020304" pitchFamily="18" charset="0"/>
              </a:rPr>
              <a:t>. (2024). </a:t>
            </a:r>
            <a:r>
              <a:rPr lang="fr-FR" sz="2000" i="1" dirty="0">
                <a:latin typeface="Times New Roman" panose="02020603050405020304" pitchFamily="18" charset="0"/>
                <a:cs typeface="Times New Roman" panose="02020603050405020304" pitchFamily="18" charset="0"/>
              </a:rPr>
              <a:t>Bootstrap Documentation</a:t>
            </a:r>
            <a:r>
              <a:rPr lang="fr-FR" sz="2000" dirty="0">
                <a:latin typeface="Times New Roman" panose="02020603050405020304" pitchFamily="18" charset="0"/>
                <a:cs typeface="Times New Roman" panose="02020603050405020304" pitchFamily="18" charset="0"/>
              </a:rPr>
              <a:t>. Disponible sur : </a:t>
            </a:r>
            <a:r>
              <a:rPr lang="fr-FR" sz="2000" dirty="0">
                <a:latin typeface="Times New Roman" panose="02020603050405020304" pitchFamily="18" charset="0"/>
                <a:cs typeface="Times New Roman" panose="02020603050405020304" pitchFamily="18" charset="0"/>
                <a:hlinkClick r:id="rId7"/>
              </a:rPr>
              <a:t>https://getbootstrap.com</a:t>
            </a:r>
            <a:r>
              <a:rPr lang="fr-FR" sz="20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W3Schools</a:t>
            </a:r>
            <a:r>
              <a:rPr lang="en-US" sz="2000" dirty="0">
                <a:latin typeface="Times New Roman" panose="02020603050405020304" pitchFamily="18" charset="0"/>
                <a:cs typeface="Times New Roman" panose="02020603050405020304" pitchFamily="18" charset="0"/>
              </a:rPr>
              <a:t>. (2024). </a:t>
            </a:r>
            <a:r>
              <a:rPr lang="en-US" sz="2000" i="1" dirty="0">
                <a:latin typeface="Times New Roman" panose="02020603050405020304" pitchFamily="18" charset="0"/>
                <a:cs typeface="Times New Roman" panose="02020603050405020304" pitchFamily="18" charset="0"/>
              </a:rPr>
              <a:t>W3Schools Online Web Tutorials</a:t>
            </a:r>
            <a:r>
              <a:rPr lang="en-US" sz="2000" dirty="0">
                <a:latin typeface="Times New Roman" panose="02020603050405020304" pitchFamily="18" charset="0"/>
                <a:cs typeface="Times New Roman" panose="02020603050405020304" pitchFamily="18" charset="0"/>
              </a:rPr>
              <a:t>. Disponible sur : </a:t>
            </a:r>
            <a:r>
              <a:rPr lang="en-US" sz="2000" dirty="0">
                <a:latin typeface="Times New Roman" panose="02020603050405020304" pitchFamily="18" charset="0"/>
                <a:cs typeface="Times New Roman" panose="02020603050405020304" pitchFamily="18" charset="0"/>
                <a:hlinkClick r:id="rId8"/>
              </a:rPr>
              <a:t>https://www.w3schools.com/</a:t>
            </a:r>
            <a:r>
              <a:rPr lang="en-US" sz="2000"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8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latin typeface="Segoe Script" panose="030B0504020000000003" pitchFamily="66" charset="0"/>
                <a:ea typeface="Times New Roman" panose="02020603050405020304" pitchFamily="18" charset="0"/>
              </a:rPr>
              <a:t>19</a:t>
            </a:r>
            <a:endParaRPr lang="fr-FR" sz="2500" b="1" dirty="0">
              <a:effectLst/>
              <a:latin typeface="Times New Roman" panose="02020603050405020304" pitchFamily="18" charset="0"/>
              <a:ea typeface="Times New Roman" panose="02020603050405020304" pitchFamily="18" charset="0"/>
            </a:endParaRPr>
          </a:p>
        </p:txBody>
      </p:sp>
      <p:sp>
        <p:nvSpPr>
          <p:cNvPr id="4" name="ZoneTexte 3">
            <a:extLst>
              <a:ext uri="{FF2B5EF4-FFF2-40B4-BE49-F238E27FC236}">
                <a16:creationId xmlns:a16="http://schemas.microsoft.com/office/drawing/2014/main" id="{FA90921F-11A8-485E-9E69-6E97C58F12F6}"/>
              </a:ext>
            </a:extLst>
          </p:cNvPr>
          <p:cNvSpPr txBox="1"/>
          <p:nvPr/>
        </p:nvSpPr>
        <p:spPr>
          <a:xfrm>
            <a:off x="3144711" y="3036585"/>
            <a:ext cx="5902578" cy="784830"/>
          </a:xfrm>
          <a:prstGeom prst="rect">
            <a:avLst/>
          </a:prstGeom>
          <a:noFill/>
        </p:spPr>
        <p:txBody>
          <a:bodyPr wrap="none" rtlCol="0">
            <a:spAutoFit/>
          </a:bodyPr>
          <a:lstStyle/>
          <a:p>
            <a:r>
              <a:rPr lang="fr-FR" sz="4500" b="1" dirty="0">
                <a:latin typeface="Monotype Corsiva" panose="03010101010201010101" pitchFamily="66" charset="0"/>
              </a:rPr>
              <a:t>Merci pour votre attention </a:t>
            </a:r>
            <a:r>
              <a:rPr lang="en-US" sz="4500" b="1" dirty="0">
                <a:latin typeface="Monotype Corsiva" panose="03010101010201010101" pitchFamily="66" charset="0"/>
              </a:rPr>
              <a:t>!</a:t>
            </a:r>
            <a:endParaRPr lang="fr-FR" sz="4500" b="1" dirty="0">
              <a:latin typeface="Monotype Corsiva" panose="03010101010201010101" pitchFamily="66" charset="0"/>
            </a:endParaRPr>
          </a:p>
        </p:txBody>
      </p:sp>
      <p:sp>
        <p:nvSpPr>
          <p:cNvPr id="5" name="Rectangle 4">
            <a:extLst>
              <a:ext uri="{FF2B5EF4-FFF2-40B4-BE49-F238E27FC236}">
                <a16:creationId xmlns:a16="http://schemas.microsoft.com/office/drawing/2014/main" id="{8D30BFAB-5D56-4397-94E5-5D96A4E130BA}"/>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4496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Hexagon 67">
            <a:extLst>
              <a:ext uri="{FF2B5EF4-FFF2-40B4-BE49-F238E27FC236}">
                <a16:creationId xmlns:a16="http://schemas.microsoft.com/office/drawing/2014/main" id="{D35AC971-75D0-4899-BF0D-3E306C62B391}"/>
              </a:ext>
            </a:extLst>
          </p:cNvPr>
          <p:cNvSpPr/>
          <p:nvPr/>
        </p:nvSpPr>
        <p:spPr>
          <a:xfrm>
            <a:off x="2958969" y="2190053"/>
            <a:ext cx="6274795" cy="6305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Hexagon 72">
            <a:extLst>
              <a:ext uri="{FF2B5EF4-FFF2-40B4-BE49-F238E27FC236}">
                <a16:creationId xmlns:a16="http://schemas.microsoft.com/office/drawing/2014/main" id="{DB2B21D3-25FB-4B23-A2DB-1D822B3A8602}"/>
              </a:ext>
            </a:extLst>
          </p:cNvPr>
          <p:cNvSpPr/>
          <p:nvPr/>
        </p:nvSpPr>
        <p:spPr>
          <a:xfrm>
            <a:off x="3079386" y="2253366"/>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2400" dirty="0">
              <a:latin typeface="Sitka Heading Semibold" pitchFamily="2" charset="0"/>
            </a:endParaRPr>
          </a:p>
        </p:txBody>
      </p:sp>
      <p:sp>
        <p:nvSpPr>
          <p:cNvPr id="5" name="TextBox 4">
            <a:extLst>
              <a:ext uri="{FF2B5EF4-FFF2-40B4-BE49-F238E27FC236}">
                <a16:creationId xmlns:a16="http://schemas.microsoft.com/office/drawing/2014/main" id="{9D9A8E25-FB3D-4AB0-95A6-CC2773D8D2FC}"/>
              </a:ext>
            </a:extLst>
          </p:cNvPr>
          <p:cNvSpPr txBox="1"/>
          <p:nvPr/>
        </p:nvSpPr>
        <p:spPr>
          <a:xfrm>
            <a:off x="3276746" y="2234696"/>
            <a:ext cx="296876" cy="477054"/>
          </a:xfrm>
          <a:prstGeom prst="rect">
            <a:avLst/>
          </a:prstGeom>
          <a:noFill/>
        </p:spPr>
        <p:txBody>
          <a:bodyPr wrap="none" rtlCol="0">
            <a:spAutoFit/>
          </a:bodyPr>
          <a:lstStyle/>
          <a:p>
            <a:r>
              <a:rPr lang="fr-FR" sz="2400" b="1" dirty="0">
                <a:latin typeface="Sitka Heading" pitchFamily="2" charset="0"/>
              </a:rPr>
              <a:t>I</a:t>
            </a:r>
            <a:endParaRPr lang="fr-FR" sz="2500" b="1" dirty="0">
              <a:latin typeface="Sitka Heading" pitchFamily="2" charset="0"/>
            </a:endParaRPr>
          </a:p>
        </p:txBody>
      </p:sp>
      <p:sp>
        <p:nvSpPr>
          <p:cNvPr id="30" name="ZoneTexte 29">
            <a:extLst>
              <a:ext uri="{FF2B5EF4-FFF2-40B4-BE49-F238E27FC236}">
                <a16:creationId xmlns:a16="http://schemas.microsoft.com/office/drawing/2014/main" id="{7DE77A49-1F33-48BB-838B-7F1BC3733206}"/>
              </a:ext>
            </a:extLst>
          </p:cNvPr>
          <p:cNvSpPr txBox="1"/>
          <p:nvPr/>
        </p:nvSpPr>
        <p:spPr>
          <a:xfrm>
            <a:off x="3891398" y="2234696"/>
            <a:ext cx="1927131" cy="477054"/>
          </a:xfrm>
          <a:prstGeom prst="rect">
            <a:avLst/>
          </a:prstGeom>
          <a:noFill/>
        </p:spPr>
        <p:txBody>
          <a:bodyPr wrap="none" rtlCol="0">
            <a:spAutoFit/>
          </a:bodyPr>
          <a:lstStyle/>
          <a:p>
            <a:r>
              <a:rPr lang="fr-FR" sz="2400" dirty="0">
                <a:latin typeface="Sitka Heading Semibold" pitchFamily="2" charset="0"/>
              </a:rPr>
              <a:t>Introduction</a:t>
            </a:r>
            <a:endParaRPr lang="fr-FR" sz="2500" dirty="0">
              <a:latin typeface="Sitka Heading Semibold" pitchFamily="2" charset="0"/>
            </a:endParaRPr>
          </a:p>
        </p:txBody>
      </p:sp>
      <p:sp>
        <p:nvSpPr>
          <p:cNvPr id="33" name="Hexagon 67">
            <a:extLst>
              <a:ext uri="{FF2B5EF4-FFF2-40B4-BE49-F238E27FC236}">
                <a16:creationId xmlns:a16="http://schemas.microsoft.com/office/drawing/2014/main" id="{560C172E-59BD-4A93-8A04-8F204EE71BFB}"/>
              </a:ext>
            </a:extLst>
          </p:cNvPr>
          <p:cNvSpPr/>
          <p:nvPr/>
        </p:nvSpPr>
        <p:spPr>
          <a:xfrm>
            <a:off x="2958970" y="3008999"/>
            <a:ext cx="6274796" cy="6305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A60879DB-286D-4C5A-92E0-3A1ABDB0284B}"/>
              </a:ext>
            </a:extLst>
          </p:cNvPr>
          <p:cNvSpPr txBox="1"/>
          <p:nvPr/>
        </p:nvSpPr>
        <p:spPr>
          <a:xfrm>
            <a:off x="3891398" y="3088631"/>
            <a:ext cx="3677610" cy="461665"/>
          </a:xfrm>
          <a:prstGeom prst="rect">
            <a:avLst/>
          </a:prstGeom>
          <a:noFill/>
        </p:spPr>
        <p:txBody>
          <a:bodyPr wrap="none" rtlCol="0">
            <a:spAutoFit/>
          </a:bodyPr>
          <a:lstStyle/>
          <a:p>
            <a:r>
              <a:rPr lang="fr-FR" sz="2400" dirty="0">
                <a:latin typeface="Sitka Heading Semibold" pitchFamily="2" charset="0"/>
              </a:rPr>
              <a:t>Architecture et conception</a:t>
            </a:r>
          </a:p>
        </p:txBody>
      </p:sp>
      <p:sp>
        <p:nvSpPr>
          <p:cNvPr id="34" name="Hexagon 72">
            <a:extLst>
              <a:ext uri="{FF2B5EF4-FFF2-40B4-BE49-F238E27FC236}">
                <a16:creationId xmlns:a16="http://schemas.microsoft.com/office/drawing/2014/main" id="{E8669FE3-4FA9-47ED-9246-E52B4E5FDC43}"/>
              </a:ext>
            </a:extLst>
          </p:cNvPr>
          <p:cNvSpPr/>
          <p:nvPr/>
        </p:nvSpPr>
        <p:spPr>
          <a:xfrm>
            <a:off x="3079386" y="3099607"/>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2400" dirty="0">
              <a:latin typeface="Sitka Heading Semibold" pitchFamily="2" charset="0"/>
            </a:endParaRPr>
          </a:p>
        </p:txBody>
      </p:sp>
      <p:sp>
        <p:nvSpPr>
          <p:cNvPr id="35" name="TextBox 4">
            <a:extLst>
              <a:ext uri="{FF2B5EF4-FFF2-40B4-BE49-F238E27FC236}">
                <a16:creationId xmlns:a16="http://schemas.microsoft.com/office/drawing/2014/main" id="{8E2A4176-3113-4F16-AD11-84705DEE1C4B}"/>
              </a:ext>
            </a:extLst>
          </p:cNvPr>
          <p:cNvSpPr txBox="1"/>
          <p:nvPr/>
        </p:nvSpPr>
        <p:spPr>
          <a:xfrm>
            <a:off x="3225464" y="3088631"/>
            <a:ext cx="399468" cy="461665"/>
          </a:xfrm>
          <a:prstGeom prst="rect">
            <a:avLst/>
          </a:prstGeom>
          <a:noFill/>
        </p:spPr>
        <p:txBody>
          <a:bodyPr wrap="none" rtlCol="0">
            <a:spAutoFit/>
          </a:bodyPr>
          <a:lstStyle/>
          <a:p>
            <a:r>
              <a:rPr lang="fr-FR" sz="2400" b="1" dirty="0">
                <a:latin typeface="Sitka Heading" pitchFamily="2" charset="0"/>
              </a:rPr>
              <a:t>II</a:t>
            </a:r>
            <a:endParaRPr lang="fr-FR" sz="2500" b="1" dirty="0">
              <a:latin typeface="Sitka Heading" pitchFamily="2" charset="0"/>
            </a:endParaRPr>
          </a:p>
        </p:txBody>
      </p:sp>
      <p:sp>
        <p:nvSpPr>
          <p:cNvPr id="37" name="Hexagon 67">
            <a:extLst>
              <a:ext uri="{FF2B5EF4-FFF2-40B4-BE49-F238E27FC236}">
                <a16:creationId xmlns:a16="http://schemas.microsoft.com/office/drawing/2014/main" id="{B41E7300-E581-4C8A-83BC-D763282E73D9}"/>
              </a:ext>
            </a:extLst>
          </p:cNvPr>
          <p:cNvSpPr/>
          <p:nvPr/>
        </p:nvSpPr>
        <p:spPr>
          <a:xfrm>
            <a:off x="2958234" y="3855240"/>
            <a:ext cx="6275532" cy="6305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 72">
            <a:extLst>
              <a:ext uri="{FF2B5EF4-FFF2-40B4-BE49-F238E27FC236}">
                <a16:creationId xmlns:a16="http://schemas.microsoft.com/office/drawing/2014/main" id="{AB99697C-8644-4BA5-8C1D-2F314E2F1453}"/>
              </a:ext>
            </a:extLst>
          </p:cNvPr>
          <p:cNvSpPr/>
          <p:nvPr/>
        </p:nvSpPr>
        <p:spPr>
          <a:xfrm>
            <a:off x="3078650" y="3945848"/>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2400" dirty="0">
              <a:latin typeface="Sitka Heading Semibold" pitchFamily="2" charset="0"/>
            </a:endParaRPr>
          </a:p>
        </p:txBody>
      </p:sp>
      <p:sp>
        <p:nvSpPr>
          <p:cNvPr id="40" name="TextBox 4">
            <a:extLst>
              <a:ext uri="{FF2B5EF4-FFF2-40B4-BE49-F238E27FC236}">
                <a16:creationId xmlns:a16="http://schemas.microsoft.com/office/drawing/2014/main" id="{0C0BD6B3-16FA-4854-8338-0A8325AA6BFF}"/>
              </a:ext>
            </a:extLst>
          </p:cNvPr>
          <p:cNvSpPr txBox="1"/>
          <p:nvPr/>
        </p:nvSpPr>
        <p:spPr>
          <a:xfrm>
            <a:off x="3171013" y="3940395"/>
            <a:ext cx="506870" cy="461665"/>
          </a:xfrm>
          <a:prstGeom prst="rect">
            <a:avLst/>
          </a:prstGeom>
          <a:noFill/>
        </p:spPr>
        <p:txBody>
          <a:bodyPr wrap="none" rtlCol="0">
            <a:spAutoFit/>
          </a:bodyPr>
          <a:lstStyle/>
          <a:p>
            <a:r>
              <a:rPr lang="fr-FR" sz="2400" b="1" dirty="0">
                <a:latin typeface="Sitka Heading" pitchFamily="2" charset="0"/>
              </a:rPr>
              <a:t>III</a:t>
            </a:r>
            <a:endParaRPr lang="fr-FR" sz="2500" b="1" dirty="0">
              <a:latin typeface="Sitka Heading" pitchFamily="2" charset="0"/>
            </a:endParaRPr>
          </a:p>
        </p:txBody>
      </p:sp>
      <p:sp>
        <p:nvSpPr>
          <p:cNvPr id="41" name="ZoneTexte 40">
            <a:extLst>
              <a:ext uri="{FF2B5EF4-FFF2-40B4-BE49-F238E27FC236}">
                <a16:creationId xmlns:a16="http://schemas.microsoft.com/office/drawing/2014/main" id="{3E9C429E-D249-4594-8835-87FF08C5F4A0}"/>
              </a:ext>
            </a:extLst>
          </p:cNvPr>
          <p:cNvSpPr txBox="1"/>
          <p:nvPr/>
        </p:nvSpPr>
        <p:spPr>
          <a:xfrm>
            <a:off x="3890662" y="3927178"/>
            <a:ext cx="4780476" cy="461665"/>
          </a:xfrm>
          <a:prstGeom prst="rect">
            <a:avLst/>
          </a:prstGeom>
          <a:noFill/>
        </p:spPr>
        <p:txBody>
          <a:bodyPr wrap="none" rtlCol="0">
            <a:spAutoFit/>
          </a:bodyPr>
          <a:lstStyle/>
          <a:p>
            <a:r>
              <a:rPr lang="fr-FR" sz="2400" dirty="0">
                <a:latin typeface="Sitka Heading Semibold" pitchFamily="2" charset="0"/>
              </a:rPr>
              <a:t>Développement et Implémentation</a:t>
            </a:r>
          </a:p>
        </p:txBody>
      </p:sp>
      <p:grpSp>
        <p:nvGrpSpPr>
          <p:cNvPr id="8" name="Groupe 7">
            <a:extLst>
              <a:ext uri="{FF2B5EF4-FFF2-40B4-BE49-F238E27FC236}">
                <a16:creationId xmlns:a16="http://schemas.microsoft.com/office/drawing/2014/main" id="{55E469F0-0DC1-4F96-B1F0-D2E9240A1BAC}"/>
              </a:ext>
            </a:extLst>
          </p:cNvPr>
          <p:cNvGrpSpPr/>
          <p:nvPr/>
        </p:nvGrpSpPr>
        <p:grpSpPr>
          <a:xfrm>
            <a:off x="2958234" y="4701481"/>
            <a:ext cx="6275530" cy="630530"/>
            <a:chOff x="2854347" y="4426459"/>
            <a:chExt cx="6483304" cy="630530"/>
          </a:xfrm>
        </p:grpSpPr>
        <p:sp>
          <p:nvSpPr>
            <p:cNvPr id="36" name="Hexagon 67">
              <a:extLst>
                <a:ext uri="{FF2B5EF4-FFF2-40B4-BE49-F238E27FC236}">
                  <a16:creationId xmlns:a16="http://schemas.microsoft.com/office/drawing/2014/main" id="{7EA80BAF-6A50-4B93-8FD9-7ADC9A0B8111}"/>
                </a:ext>
              </a:extLst>
            </p:cNvPr>
            <p:cNvSpPr/>
            <p:nvPr/>
          </p:nvSpPr>
          <p:spPr>
            <a:xfrm>
              <a:off x="2854347" y="4426459"/>
              <a:ext cx="6483304" cy="6305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E7633CB0-C4D7-4F4D-987A-8038E86A3227}"/>
                </a:ext>
              </a:extLst>
            </p:cNvPr>
            <p:cNvSpPr txBox="1"/>
            <p:nvPr/>
          </p:nvSpPr>
          <p:spPr>
            <a:xfrm>
              <a:off x="3786775" y="4506091"/>
              <a:ext cx="1645002" cy="461665"/>
            </a:xfrm>
            <a:prstGeom prst="rect">
              <a:avLst/>
            </a:prstGeom>
            <a:noFill/>
            <a:ln w="28575">
              <a:noFill/>
            </a:ln>
          </p:spPr>
          <p:txBody>
            <a:bodyPr wrap="none" rtlCol="0">
              <a:spAutoFit/>
            </a:bodyPr>
            <a:lstStyle/>
            <a:p>
              <a:r>
                <a:rPr lang="fr-FR" sz="2400" dirty="0">
                  <a:latin typeface="Sitka Heading Semibold" pitchFamily="2" charset="0"/>
                </a:rPr>
                <a:t>Conclusion</a:t>
              </a:r>
            </a:p>
          </p:txBody>
        </p:sp>
        <p:sp>
          <p:nvSpPr>
            <p:cNvPr id="42" name="Hexagon 72">
              <a:extLst>
                <a:ext uri="{FF2B5EF4-FFF2-40B4-BE49-F238E27FC236}">
                  <a16:creationId xmlns:a16="http://schemas.microsoft.com/office/drawing/2014/main" id="{00280451-AE42-4A6B-9F2A-AC3FBE92B55C}"/>
                </a:ext>
              </a:extLst>
            </p:cNvPr>
            <p:cNvSpPr/>
            <p:nvPr/>
          </p:nvSpPr>
          <p:spPr>
            <a:xfrm>
              <a:off x="2974763" y="4517067"/>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2400" dirty="0">
                <a:latin typeface="Sitka Heading Semibold" pitchFamily="2" charset="0"/>
              </a:endParaRPr>
            </a:p>
          </p:txBody>
        </p:sp>
        <p:sp>
          <p:nvSpPr>
            <p:cNvPr id="43" name="TextBox 4">
              <a:extLst>
                <a:ext uri="{FF2B5EF4-FFF2-40B4-BE49-F238E27FC236}">
                  <a16:creationId xmlns:a16="http://schemas.microsoft.com/office/drawing/2014/main" id="{7BB50966-DC9E-4E1E-A02D-463E2BA34CEE}"/>
                </a:ext>
              </a:extLst>
            </p:cNvPr>
            <p:cNvSpPr txBox="1"/>
            <p:nvPr/>
          </p:nvSpPr>
          <p:spPr>
            <a:xfrm>
              <a:off x="3089568" y="4502631"/>
              <a:ext cx="484428" cy="461665"/>
            </a:xfrm>
            <a:prstGeom prst="rect">
              <a:avLst/>
            </a:prstGeom>
            <a:noFill/>
            <a:ln w="28575">
              <a:noFill/>
            </a:ln>
          </p:spPr>
          <p:txBody>
            <a:bodyPr wrap="none" rtlCol="0">
              <a:spAutoFit/>
            </a:bodyPr>
            <a:lstStyle/>
            <a:p>
              <a:r>
                <a:rPr lang="fr-FR" sz="2400" b="1" dirty="0">
                  <a:latin typeface="Sitka Heading" pitchFamily="2" charset="0"/>
                </a:rPr>
                <a:t>IV</a:t>
              </a:r>
              <a:endParaRPr lang="fr-FR" sz="2500" b="1" dirty="0">
                <a:latin typeface="Sitka Heading" pitchFamily="2" charset="0"/>
              </a:endParaRPr>
            </a:p>
          </p:txBody>
        </p:sp>
      </p:grpSp>
      <p:sp>
        <p:nvSpPr>
          <p:cNvPr id="52" name="Rectangle 51">
            <a:extLst>
              <a:ext uri="{FF2B5EF4-FFF2-40B4-BE49-F238E27FC236}">
                <a16:creationId xmlns:a16="http://schemas.microsoft.com/office/drawing/2014/main" id="{34A7F41B-3964-4ABE-93CB-92CC0D863B01}"/>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FFCF4B83-A610-434E-A20C-BCFADB245FCF}"/>
              </a:ext>
            </a:extLst>
          </p:cNvPr>
          <p:cNvSpPr txBox="1"/>
          <p:nvPr/>
        </p:nvSpPr>
        <p:spPr>
          <a:xfrm>
            <a:off x="3540556" y="236933"/>
            <a:ext cx="7484013" cy="584775"/>
          </a:xfrm>
          <a:prstGeom prst="rect">
            <a:avLst/>
          </a:prstGeom>
          <a:noFill/>
        </p:spPr>
        <p:txBody>
          <a:bodyPr wrap="square">
            <a:spAutoFit/>
          </a:bodyPr>
          <a:lstStyle/>
          <a:p>
            <a:r>
              <a:rPr lang="fr-FR" sz="3000" dirty="0">
                <a:latin typeface="Sitka Small Semibold" pitchFamily="2" charset="0"/>
              </a:rPr>
              <a:t>Le Plan Du</a:t>
            </a:r>
            <a:r>
              <a:rPr lang="fr-FR" sz="3200" dirty="0">
                <a:latin typeface="Sitka Small Semibold" pitchFamily="2" charset="0"/>
              </a:rPr>
              <a:t> </a:t>
            </a:r>
            <a:r>
              <a:rPr lang="fr-FR" sz="3000" dirty="0">
                <a:latin typeface="Sitka Small Semibold" pitchFamily="2" charset="0"/>
              </a:rPr>
              <a:t>Présentation</a:t>
            </a:r>
            <a:r>
              <a:rPr lang="fr-FR" sz="3200" dirty="0">
                <a:latin typeface="Sitka Small Semibold" pitchFamily="2" charset="0"/>
              </a:rPr>
              <a:t> </a:t>
            </a:r>
          </a:p>
        </p:txBody>
      </p:sp>
    </p:spTree>
    <p:extLst>
      <p:ext uri="{BB962C8B-B14F-4D97-AF65-F5344CB8AC3E}">
        <p14:creationId xmlns:p14="http://schemas.microsoft.com/office/powerpoint/2010/main" val="330858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30" grpId="0"/>
      <p:bldP spid="33" grpId="0" animBg="1"/>
      <p:bldP spid="31" grpId="0"/>
      <p:bldP spid="34" grpId="0" animBg="1"/>
      <p:bldP spid="35" grpId="0"/>
      <p:bldP spid="37" grpId="0" animBg="1"/>
      <p:bldP spid="39" grpId="0" animBg="1"/>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0"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03</a:t>
            </a:r>
            <a:endParaRPr lang="fr-FR" sz="2500" b="1"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C36EE65F-E540-4C6F-BC39-1496FD3DA9F2}"/>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EED202D5-78E6-4B57-A7FC-BC9A5CE2AAFF}"/>
              </a:ext>
            </a:extLst>
          </p:cNvPr>
          <p:cNvSpPr txBox="1"/>
          <p:nvPr/>
        </p:nvSpPr>
        <p:spPr>
          <a:xfrm>
            <a:off x="4440703" y="164813"/>
            <a:ext cx="7751297" cy="553998"/>
          </a:xfrm>
          <a:prstGeom prst="rect">
            <a:avLst/>
          </a:prstGeom>
          <a:noFill/>
        </p:spPr>
        <p:txBody>
          <a:bodyPr wrap="square" rtlCol="0">
            <a:spAutoFit/>
          </a:bodyPr>
          <a:lstStyle/>
          <a:p>
            <a:r>
              <a:rPr lang="fr-FR" sz="3000" dirty="0">
                <a:latin typeface="Sitka Small Semibold" pitchFamily="2" charset="0"/>
              </a:rPr>
              <a:t>Introduction</a:t>
            </a:r>
          </a:p>
        </p:txBody>
      </p:sp>
      <p:sp>
        <p:nvSpPr>
          <p:cNvPr id="8" name="ZoneTexte 7">
            <a:extLst>
              <a:ext uri="{FF2B5EF4-FFF2-40B4-BE49-F238E27FC236}">
                <a16:creationId xmlns:a16="http://schemas.microsoft.com/office/drawing/2014/main" id="{47FD9069-FF5B-4F98-8314-FF3AC80E4555}"/>
              </a:ext>
            </a:extLst>
          </p:cNvPr>
          <p:cNvSpPr txBox="1"/>
          <p:nvPr/>
        </p:nvSpPr>
        <p:spPr>
          <a:xfrm flipH="1">
            <a:off x="509233" y="1700987"/>
            <a:ext cx="11223671" cy="4401205"/>
          </a:xfrm>
          <a:prstGeom prst="rect">
            <a:avLst/>
          </a:prstGeom>
          <a:noFill/>
        </p:spPr>
        <p:txBody>
          <a:bodyPr wrap="square" rtlCol="0">
            <a:spAutoFit/>
          </a:bodyPr>
          <a:lstStyle/>
          <a:p>
            <a:r>
              <a:rPr lang="fr-FR" sz="2000" dirty="0">
                <a:latin typeface="Bookman Old Style" panose="02050604050505020204" pitchFamily="18" charset="0"/>
                <a:cs typeface="Times New Roman" panose="02020603050405020304" pitchFamily="18" charset="0"/>
              </a:rPr>
              <a:t>   Le secteur vétérinaire, à l’image des autres domaines de la santé, fait face à une transition numérique de plus en plus marquée. Les cliniques vétérinaires traitent chaque jour une quantité considérable de données : informations sur les propriétaires, dossiers médicaux des animaux, rendez-vous, et interventions.</a:t>
            </a:r>
          </a:p>
          <a:p>
            <a:endParaRPr lang="fr-FR" sz="2000" dirty="0">
              <a:latin typeface="Times New Roman" panose="02020603050405020304" pitchFamily="18" charset="0"/>
              <a:cs typeface="Times New Roman" panose="02020603050405020304" pitchFamily="18" charset="0"/>
            </a:endParaRPr>
          </a:p>
          <a:p>
            <a:r>
              <a:rPr lang="fr-FR" sz="2000" dirty="0">
                <a:latin typeface="Bookman Old Style" panose="02050604050505020204" pitchFamily="18" charset="0"/>
              </a:rPr>
              <a:t>   L’absence d’un système centralisé engendre des risques d’erreurs, de pertes de données et une surcharge administrative, ce qui impacte directement l’efficacité et la qualité des services. Pour remédier à ces enjeux, le développement d’applications spécifiques est devenu incontournable</a:t>
            </a:r>
          </a:p>
          <a:p>
            <a:endParaRPr lang="fr-FR" sz="2000" dirty="0">
              <a:latin typeface="Bookman Old Style" panose="02050604050505020204" pitchFamily="18" charset="0"/>
            </a:endParaRPr>
          </a:p>
          <a:p>
            <a:r>
              <a:rPr kumimoji="0" lang="fr-FR" altLang="fr-FR" sz="2000" b="0" i="0" u="none" strike="noStrike" cap="none" normalizeH="0" baseline="0" dirty="0">
                <a:ln>
                  <a:noFill/>
                </a:ln>
                <a:solidFill>
                  <a:schemeClr val="tx1"/>
                </a:solidFill>
                <a:effectLst/>
                <a:latin typeface="Bookman Old Style" panose="02050604050505020204" pitchFamily="18" charset="0"/>
              </a:rPr>
              <a:t>   </a:t>
            </a:r>
            <a:r>
              <a:rPr lang="fr-FR" sz="2000" dirty="0">
                <a:latin typeface="Bookman Old Style" panose="02050604050505020204" pitchFamily="18" charset="0"/>
              </a:rPr>
              <a:t>Dans ce contexte, le projet </a:t>
            </a:r>
            <a:r>
              <a:rPr lang="fr-FR" sz="2000" b="1" dirty="0">
                <a:latin typeface="Bookman Old Style" panose="02050604050505020204" pitchFamily="18" charset="0"/>
              </a:rPr>
              <a:t>VetCare360</a:t>
            </a:r>
            <a:r>
              <a:rPr lang="fr-FR" sz="2000" dirty="0">
                <a:latin typeface="Bookman Old Style" panose="02050604050505020204" pitchFamily="18" charset="0"/>
              </a:rPr>
              <a:t> propose une solution web moderne et performante, pensée pour répondre aux besoins particuliers des cliniques vétérinaires. S’inspirant de modèles existants, il adopte une architecture technique moderne, tirant parti des technologies web actuelles pour offrir une solution à la fois intuitive et efficace.</a:t>
            </a:r>
          </a:p>
        </p:txBody>
      </p:sp>
      <p:sp>
        <p:nvSpPr>
          <p:cNvPr id="9" name="ZoneTexte 8">
            <a:extLst>
              <a:ext uri="{FF2B5EF4-FFF2-40B4-BE49-F238E27FC236}">
                <a16:creationId xmlns:a16="http://schemas.microsoft.com/office/drawing/2014/main" id="{E95C1931-D56B-4A67-93A4-2BE2E6D7E442}"/>
              </a:ext>
            </a:extLst>
          </p:cNvPr>
          <p:cNvSpPr txBox="1"/>
          <p:nvPr/>
        </p:nvSpPr>
        <p:spPr>
          <a:xfrm>
            <a:off x="841513" y="1109992"/>
            <a:ext cx="6109252" cy="830997"/>
          </a:xfrm>
          <a:prstGeom prst="rect">
            <a:avLst/>
          </a:prstGeom>
          <a:noFill/>
        </p:spPr>
        <p:txBody>
          <a:bodyPr wrap="square">
            <a:spAutoFit/>
          </a:bodyPr>
          <a:lstStyle/>
          <a:p>
            <a:r>
              <a:rPr lang="fr-FR" sz="2400" b="1" dirty="0">
                <a:latin typeface="Times New Roman" panose="02020603050405020304" pitchFamily="18" charset="0"/>
                <a:ea typeface="Times New Roman" panose="02020603050405020304" pitchFamily="18" charset="0"/>
              </a:rPr>
              <a:t>Introduction</a:t>
            </a:r>
            <a:r>
              <a:rPr lang="fr-FR" sz="2400" b="1" dirty="0">
                <a:effectLst/>
                <a:latin typeface="Times New Roman" panose="02020603050405020304" pitchFamily="18" charset="0"/>
                <a:ea typeface="Times New Roman" panose="02020603050405020304" pitchFamily="18" charset="0"/>
              </a:rPr>
              <a:t> générale : </a:t>
            </a:r>
          </a:p>
          <a:p>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63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04</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E08FBCF5-8552-41DA-B46B-2A76FCC3AE05}"/>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64EA7076-F991-464B-A23D-81342F1F2A95}"/>
              </a:ext>
            </a:extLst>
          </p:cNvPr>
          <p:cNvSpPr txBox="1"/>
          <p:nvPr/>
        </p:nvSpPr>
        <p:spPr>
          <a:xfrm>
            <a:off x="4440703" y="164813"/>
            <a:ext cx="7751297" cy="553998"/>
          </a:xfrm>
          <a:prstGeom prst="rect">
            <a:avLst/>
          </a:prstGeom>
          <a:noFill/>
        </p:spPr>
        <p:txBody>
          <a:bodyPr wrap="square" rtlCol="0">
            <a:spAutoFit/>
          </a:bodyPr>
          <a:lstStyle/>
          <a:p>
            <a:r>
              <a:rPr lang="fr-FR" sz="3000" dirty="0">
                <a:latin typeface="Sitka Small Semibold" pitchFamily="2" charset="0"/>
              </a:rPr>
              <a:t>Introduction</a:t>
            </a:r>
          </a:p>
        </p:txBody>
      </p:sp>
      <p:sp>
        <p:nvSpPr>
          <p:cNvPr id="8" name="ZoneTexte 7">
            <a:extLst>
              <a:ext uri="{FF2B5EF4-FFF2-40B4-BE49-F238E27FC236}">
                <a16:creationId xmlns:a16="http://schemas.microsoft.com/office/drawing/2014/main" id="{D87FB1D4-6B98-4DE8-B7DB-D6B99C327C9C}"/>
              </a:ext>
            </a:extLst>
          </p:cNvPr>
          <p:cNvSpPr txBox="1"/>
          <p:nvPr/>
        </p:nvSpPr>
        <p:spPr>
          <a:xfrm>
            <a:off x="669236" y="1482950"/>
            <a:ext cx="6109252" cy="460895"/>
          </a:xfrm>
          <a:prstGeom prst="rect">
            <a:avLst/>
          </a:prstGeom>
          <a:noFill/>
        </p:spPr>
        <p:txBody>
          <a:bodyPr wrap="square">
            <a:spAutoFit/>
          </a:bodyPr>
          <a:lstStyle/>
          <a:p>
            <a:pPr>
              <a:lnSpc>
                <a:spcPct val="107000"/>
              </a:lnSpc>
              <a:spcAft>
                <a:spcPts val="800"/>
              </a:spcAft>
            </a:pP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Contexte et Motivations :</a:t>
            </a:r>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ZoneTexte 9">
            <a:extLst>
              <a:ext uri="{FF2B5EF4-FFF2-40B4-BE49-F238E27FC236}">
                <a16:creationId xmlns:a16="http://schemas.microsoft.com/office/drawing/2014/main" id="{C7CA342F-B92F-4589-84BE-DA5C27778A02}"/>
              </a:ext>
            </a:extLst>
          </p:cNvPr>
          <p:cNvSpPr txBox="1"/>
          <p:nvPr/>
        </p:nvSpPr>
        <p:spPr>
          <a:xfrm>
            <a:off x="851452" y="2424673"/>
            <a:ext cx="10489094" cy="2375330"/>
          </a:xfrm>
          <a:prstGeom prst="rect">
            <a:avLst/>
          </a:prstGeom>
          <a:noFill/>
        </p:spPr>
        <p:txBody>
          <a:bodyPr wrap="square">
            <a:spAutoFit/>
          </a:bodyPr>
          <a:lstStyle/>
          <a:p>
            <a:pPr>
              <a:lnSpc>
                <a:spcPct val="107000"/>
              </a:lnSpc>
              <a:spcAft>
                <a:spcPts val="800"/>
              </a:spcAft>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Dans un contexte de transformation numérique rapide, de nombreuses cliniques vétérinaires utilisent encore des méthodes traditionnelles, comme les dossiers papier ou Excel, pour gérer leurs activités. Ces pratiques entraînent des erreurs, un manque de traçabilité et une faible efficacité. Pour répondre à ces enjeux, nous avons développé </a:t>
            </a:r>
            <a:r>
              <a:rPr lang="fr-FR" sz="2000" b="1" dirty="0">
                <a:latin typeface="Times New Roman" panose="02020603050405020304" pitchFamily="18" charset="0"/>
                <a:cs typeface="Times New Roman" panose="02020603050405020304" pitchFamily="18" charset="0"/>
              </a:rPr>
              <a:t>VetCare360</a:t>
            </a:r>
            <a:r>
              <a:rPr lang="fr-FR" sz="2000" dirty="0">
                <a:latin typeface="Times New Roman" panose="02020603050405020304" pitchFamily="18" charset="0"/>
                <a:cs typeface="Times New Roman" panose="02020603050405020304" pitchFamily="18" charset="0"/>
              </a:rPr>
              <a:t>, une application web moderne qui centralise et automatise la gestion administrative et médicale d’un cabinet vétérinaire. Ce projet nous a également permis de mobiliser nos compétences en développement full-stack, architecture logicielle et gestion de projet.</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519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05</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D01DF358-F1BE-4069-83E2-2A43EFFDF37E}"/>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8AB5DA2A-C2FF-4B2D-B44A-F54E8769D4CA}"/>
              </a:ext>
            </a:extLst>
          </p:cNvPr>
          <p:cNvSpPr txBox="1"/>
          <p:nvPr/>
        </p:nvSpPr>
        <p:spPr>
          <a:xfrm>
            <a:off x="4440703" y="164813"/>
            <a:ext cx="7751297" cy="553998"/>
          </a:xfrm>
          <a:prstGeom prst="rect">
            <a:avLst/>
          </a:prstGeom>
          <a:noFill/>
        </p:spPr>
        <p:txBody>
          <a:bodyPr wrap="square" rtlCol="0">
            <a:spAutoFit/>
          </a:bodyPr>
          <a:lstStyle/>
          <a:p>
            <a:r>
              <a:rPr lang="fr-FR" sz="3000" dirty="0">
                <a:latin typeface="Sitka Small Semibold" pitchFamily="2" charset="0"/>
              </a:rPr>
              <a:t>Introduction</a:t>
            </a:r>
          </a:p>
        </p:txBody>
      </p:sp>
      <p:sp>
        <p:nvSpPr>
          <p:cNvPr id="8" name="ZoneTexte 7">
            <a:extLst>
              <a:ext uri="{FF2B5EF4-FFF2-40B4-BE49-F238E27FC236}">
                <a16:creationId xmlns:a16="http://schemas.microsoft.com/office/drawing/2014/main" id="{E963BFFC-7813-4A87-ABC7-578CF1118436}"/>
              </a:ext>
            </a:extLst>
          </p:cNvPr>
          <p:cNvSpPr txBox="1"/>
          <p:nvPr/>
        </p:nvSpPr>
        <p:spPr>
          <a:xfrm>
            <a:off x="735496" y="1284488"/>
            <a:ext cx="6109252" cy="461665"/>
          </a:xfrm>
          <a:prstGeom prst="rect">
            <a:avLst/>
          </a:prstGeom>
          <a:noFill/>
        </p:spPr>
        <p:txBody>
          <a:bodyPr wrap="square">
            <a:spAutoFit/>
          </a:bodyPr>
          <a:lstStyle/>
          <a:p>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Présentation du Projet</a:t>
            </a:r>
            <a:endParaRPr lang="fr-FR" sz="24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47425A9A-F472-41AD-A679-C63CB56D18A5}"/>
              </a:ext>
            </a:extLst>
          </p:cNvPr>
          <p:cNvSpPr txBox="1"/>
          <p:nvPr/>
        </p:nvSpPr>
        <p:spPr>
          <a:xfrm flipH="1">
            <a:off x="1032014" y="1952070"/>
            <a:ext cx="10361302" cy="2246769"/>
          </a:xfrm>
          <a:prstGeom prst="rect">
            <a:avLst/>
          </a:prstGeom>
          <a:noFill/>
        </p:spPr>
        <p:txBody>
          <a:bodyPr wrap="square" rtlCol="0">
            <a:spAutoFit/>
          </a:bodyPr>
          <a:lstStyle/>
          <a:p>
            <a:r>
              <a:rPr lang="fr-FR" sz="2000" b="1" dirty="0"/>
              <a:t>   </a:t>
            </a:r>
            <a:r>
              <a:rPr lang="fr-FR" sz="2000" b="1" dirty="0">
                <a:latin typeface="Times New Roman" panose="02020603050405020304" pitchFamily="18" charset="0"/>
                <a:cs typeface="Times New Roman" panose="02020603050405020304" pitchFamily="18" charset="0"/>
              </a:rPr>
              <a:t>VetCare360</a:t>
            </a:r>
            <a:r>
              <a:rPr lang="fr-FR" sz="2000" dirty="0">
                <a:latin typeface="Times New Roman" panose="02020603050405020304" pitchFamily="18" charset="0"/>
                <a:cs typeface="Times New Roman" panose="02020603050405020304" pitchFamily="18" charset="0"/>
              </a:rPr>
              <a:t> est une application web de gestion de clinique vétérinaire, inspirée du projet open source </a:t>
            </a:r>
            <a:r>
              <a:rPr lang="fr-FR" sz="2000" b="1" dirty="0" err="1">
                <a:latin typeface="Times New Roman" panose="02020603050405020304" pitchFamily="18" charset="0"/>
                <a:cs typeface="Times New Roman" panose="02020603050405020304" pitchFamily="18" charset="0"/>
              </a:rPr>
              <a:t>PetClinic</a:t>
            </a:r>
            <a:r>
              <a:rPr lang="fr-FR" sz="2000" b="1" dirty="0">
                <a:latin typeface="Times New Roman" panose="02020603050405020304" pitchFamily="18" charset="0"/>
                <a:cs typeface="Times New Roman" panose="02020603050405020304" pitchFamily="18" charset="0"/>
              </a:rPr>
              <a:t> Community</a:t>
            </a:r>
            <a:r>
              <a:rPr lang="fr-FR" sz="2000" dirty="0">
                <a:latin typeface="Times New Roman" panose="02020603050405020304" pitchFamily="18" charset="0"/>
                <a:cs typeface="Times New Roman" panose="02020603050405020304" pitchFamily="18" charset="0"/>
              </a:rPr>
              <a:t>. Contrairement à ce dernier, basé sur Java et Spring Boot, VetCare360 adopte une architecture </a:t>
            </a:r>
            <a:r>
              <a:rPr lang="fr-FR" sz="2000" b="1" dirty="0">
                <a:latin typeface="Times New Roman" panose="02020603050405020304" pitchFamily="18" charset="0"/>
                <a:cs typeface="Times New Roman" panose="02020603050405020304" pitchFamily="18" charset="0"/>
              </a:rPr>
              <a:t>MERN</a:t>
            </a:r>
            <a:r>
              <a:rPr lang="fr-FR" sz="2000" dirty="0">
                <a:latin typeface="Times New Roman" panose="02020603050405020304" pitchFamily="18" charset="0"/>
                <a:cs typeface="Times New Roman" panose="02020603050405020304" pitchFamily="18" charset="0"/>
              </a:rPr>
              <a:t> (MongoDB, Express.js, React.js, Node.js), plus moderne et orientée vers les applications web interactives. L’objectif n’est pas d’ajouter de nouvelles fonctionnalités, mais de </a:t>
            </a:r>
            <a:r>
              <a:rPr lang="fr-FR" sz="2000" b="1" dirty="0">
                <a:latin typeface="Times New Roman" panose="02020603050405020304" pitchFamily="18" charset="0"/>
                <a:cs typeface="Times New Roman" panose="02020603050405020304" pitchFamily="18" charset="0"/>
              </a:rPr>
              <a:t>réinterpréter une solution existante</a:t>
            </a:r>
            <a:r>
              <a:rPr lang="fr-FR" sz="2000" dirty="0">
                <a:latin typeface="Times New Roman" panose="02020603050405020304" pitchFamily="18" charset="0"/>
                <a:cs typeface="Times New Roman" panose="02020603050405020304" pitchFamily="18" charset="0"/>
              </a:rPr>
              <a:t> avec des technologies actuelles, plus légères et adaptées aux besoins du web d’aujourd’hui.</a:t>
            </a:r>
          </a:p>
          <a:p>
            <a:endParaRPr lang="fr-FR"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2852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06</a:t>
            </a:r>
            <a:endParaRPr lang="fr-FR" sz="2500" b="1" dirty="0">
              <a:effectLst/>
              <a:latin typeface="Times New Roman" panose="02020603050405020304" pitchFamily="18" charset="0"/>
              <a:ea typeface="Times New Roman" panose="02020603050405020304" pitchFamily="18" charset="0"/>
            </a:endParaRPr>
          </a:p>
        </p:txBody>
      </p:sp>
      <p:sp>
        <p:nvSpPr>
          <p:cNvPr id="2" name="ZoneTexte 1">
            <a:extLst>
              <a:ext uri="{FF2B5EF4-FFF2-40B4-BE49-F238E27FC236}">
                <a16:creationId xmlns:a16="http://schemas.microsoft.com/office/drawing/2014/main" id="{83C99547-4556-4F61-8072-A4B0F5A3BB99}"/>
              </a:ext>
            </a:extLst>
          </p:cNvPr>
          <p:cNvSpPr txBox="1"/>
          <p:nvPr/>
        </p:nvSpPr>
        <p:spPr>
          <a:xfrm>
            <a:off x="2982179" y="185530"/>
            <a:ext cx="5830517" cy="553998"/>
          </a:xfrm>
          <a:prstGeom prst="rect">
            <a:avLst/>
          </a:prstGeom>
          <a:noFill/>
        </p:spPr>
        <p:txBody>
          <a:bodyPr wrap="square" rtlCol="0">
            <a:spAutoFit/>
          </a:bodyPr>
          <a:lstStyle/>
          <a:p>
            <a:pPr algn="ctr"/>
            <a:r>
              <a:rPr lang="fr-FR" sz="3000" dirty="0">
                <a:latin typeface="Sitka Small Semibold" pitchFamily="2" charset="0"/>
              </a:rPr>
              <a:t>Architecture et conception</a:t>
            </a:r>
          </a:p>
        </p:txBody>
      </p:sp>
      <p:sp>
        <p:nvSpPr>
          <p:cNvPr id="5" name="Rectangle 4">
            <a:extLst>
              <a:ext uri="{FF2B5EF4-FFF2-40B4-BE49-F238E27FC236}">
                <a16:creationId xmlns:a16="http://schemas.microsoft.com/office/drawing/2014/main" id="{6E771753-40DD-4D28-B882-3B6C41489397}"/>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ADB30CCD-BCFD-4E5E-A61E-22741E99C152}"/>
              </a:ext>
            </a:extLst>
          </p:cNvPr>
          <p:cNvSpPr txBox="1"/>
          <p:nvPr/>
        </p:nvSpPr>
        <p:spPr>
          <a:xfrm>
            <a:off x="735496" y="1284488"/>
            <a:ext cx="6109252" cy="461665"/>
          </a:xfrm>
          <a:prstGeom prst="rect">
            <a:avLst/>
          </a:prstGeom>
          <a:noFill/>
        </p:spPr>
        <p:txBody>
          <a:bodyPr wrap="square">
            <a:spAutoFit/>
          </a:bodyPr>
          <a:lstStyle/>
          <a:p>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Présentation de l’architecture MERN :</a:t>
            </a:r>
            <a:endParaRPr lang="fr-FR" sz="2400"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3C53F334-46BF-42BC-B81E-02504C5B7E72}"/>
              </a:ext>
            </a:extLst>
          </p:cNvPr>
          <p:cNvSpPr txBox="1"/>
          <p:nvPr/>
        </p:nvSpPr>
        <p:spPr>
          <a:xfrm>
            <a:off x="1058278" y="2048896"/>
            <a:ext cx="10674626"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L'application VetCare360 s'appuie sur l'architecture MERN, un ensemble de technologies JavaScript modernes et complémentaires :</a:t>
            </a:r>
          </a:p>
        </p:txBody>
      </p:sp>
      <p:sp>
        <p:nvSpPr>
          <p:cNvPr id="6" name="ZoneTexte 5">
            <a:extLst>
              <a:ext uri="{FF2B5EF4-FFF2-40B4-BE49-F238E27FC236}">
                <a16:creationId xmlns:a16="http://schemas.microsoft.com/office/drawing/2014/main" id="{AFC91D55-617E-478D-BC0B-B24B4F092A86}"/>
              </a:ext>
            </a:extLst>
          </p:cNvPr>
          <p:cNvSpPr txBox="1"/>
          <p:nvPr/>
        </p:nvSpPr>
        <p:spPr>
          <a:xfrm flipH="1">
            <a:off x="1247421" y="2807150"/>
            <a:ext cx="9344137"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MongoDB</a:t>
            </a:r>
            <a:r>
              <a:rPr lang="fr-FR" sz="2000" dirty="0">
                <a:latin typeface="Times New Roman" panose="02020603050405020304" pitchFamily="18" charset="0"/>
                <a:cs typeface="Times New Roman" panose="02020603050405020304" pitchFamily="18" charset="0"/>
              </a:rPr>
              <a:t> stocke les données sous forme de documents JSON, idéal pour modéliser les informations des vétérinaires, animaux, et visites.</a:t>
            </a:r>
          </a:p>
        </p:txBody>
      </p:sp>
      <p:sp>
        <p:nvSpPr>
          <p:cNvPr id="12" name="ZoneTexte 11">
            <a:extLst>
              <a:ext uri="{FF2B5EF4-FFF2-40B4-BE49-F238E27FC236}">
                <a16:creationId xmlns:a16="http://schemas.microsoft.com/office/drawing/2014/main" id="{AEF36D14-16B7-49F7-B1F9-333BBA4C6992}"/>
              </a:ext>
            </a:extLst>
          </p:cNvPr>
          <p:cNvSpPr txBox="1"/>
          <p:nvPr/>
        </p:nvSpPr>
        <p:spPr>
          <a:xfrm>
            <a:off x="1247421" y="3501843"/>
            <a:ext cx="9230818" cy="400110"/>
          </a:xfrm>
          <a:prstGeom prst="rect">
            <a:avLst/>
          </a:prstGeom>
          <a:noFill/>
        </p:spPr>
        <p:txBody>
          <a:bodyPr wrap="square">
            <a:spAutoFit/>
          </a:bodyPr>
          <a:lstStyle/>
          <a:p>
            <a:pPr marL="342900" indent="-342900">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Express.js</a:t>
            </a:r>
            <a:r>
              <a:rPr lang="fr-FR" sz="2000" dirty="0">
                <a:latin typeface="Times New Roman" panose="02020603050405020304" pitchFamily="18" charset="0"/>
                <a:cs typeface="Times New Roman" panose="02020603050405020304" pitchFamily="18" charset="0"/>
              </a:rPr>
              <a:t>, couplé à Node.js, gère les requêtes serveur et les routes de l’application</a:t>
            </a:r>
            <a:r>
              <a:rPr lang="fr-FR" dirty="0"/>
              <a:t>.</a:t>
            </a:r>
          </a:p>
        </p:txBody>
      </p:sp>
      <p:sp>
        <p:nvSpPr>
          <p:cNvPr id="13" name="ZoneTexte 12">
            <a:extLst>
              <a:ext uri="{FF2B5EF4-FFF2-40B4-BE49-F238E27FC236}">
                <a16:creationId xmlns:a16="http://schemas.microsoft.com/office/drawing/2014/main" id="{1F2B49F1-2315-4B76-9C40-8CFC5CC35C51}"/>
              </a:ext>
            </a:extLst>
          </p:cNvPr>
          <p:cNvSpPr txBox="1"/>
          <p:nvPr/>
        </p:nvSpPr>
        <p:spPr>
          <a:xfrm>
            <a:off x="1247421" y="3921798"/>
            <a:ext cx="9524081" cy="707886"/>
          </a:xfrm>
          <a:prstGeom prst="rect">
            <a:avLst/>
          </a:prstGeom>
          <a:noFill/>
        </p:spPr>
        <p:txBody>
          <a:bodyPr wrap="square">
            <a:spAutoFit/>
          </a:bodyPr>
          <a:lstStyle/>
          <a:p>
            <a:pPr marL="342900" indent="-342900">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React.js</a:t>
            </a:r>
            <a:r>
              <a:rPr lang="fr-FR" sz="2000" dirty="0">
                <a:latin typeface="Times New Roman" panose="02020603050405020304" pitchFamily="18" charset="0"/>
                <a:cs typeface="Times New Roman" panose="02020603050405020304" pitchFamily="18" charset="0"/>
              </a:rPr>
              <a:t> permet de construire une interface utilisateur fluide et interactive en mode Single Page Application.</a:t>
            </a:r>
          </a:p>
        </p:txBody>
      </p:sp>
      <p:sp>
        <p:nvSpPr>
          <p:cNvPr id="15" name="ZoneTexte 14">
            <a:extLst>
              <a:ext uri="{FF2B5EF4-FFF2-40B4-BE49-F238E27FC236}">
                <a16:creationId xmlns:a16="http://schemas.microsoft.com/office/drawing/2014/main" id="{35F1CBF2-1CF7-4E03-BB56-95A570C46037}"/>
              </a:ext>
            </a:extLst>
          </p:cNvPr>
          <p:cNvSpPr txBox="1"/>
          <p:nvPr/>
        </p:nvSpPr>
        <p:spPr>
          <a:xfrm>
            <a:off x="1247421" y="4639607"/>
            <a:ext cx="10207608" cy="707886"/>
          </a:xfrm>
          <a:prstGeom prst="rect">
            <a:avLst/>
          </a:prstGeom>
          <a:noFill/>
        </p:spPr>
        <p:txBody>
          <a:bodyPr wrap="square">
            <a:spAutoFit/>
          </a:bodyPr>
          <a:lstStyle/>
          <a:p>
            <a:pPr marL="342900" indent="-342900">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Node.js</a:t>
            </a:r>
            <a:r>
              <a:rPr lang="fr-FR" sz="2000" dirty="0">
                <a:latin typeface="Times New Roman" panose="02020603050405020304" pitchFamily="18" charset="0"/>
                <a:cs typeface="Times New Roman" panose="02020603050405020304" pitchFamily="18" charset="0"/>
              </a:rPr>
              <a:t> assure l’exécution du code côté serveur et la communication avec la base de </a:t>
            </a:r>
          </a:p>
          <a:p>
            <a:r>
              <a:rPr lang="fr-FR" sz="2000" dirty="0">
                <a:latin typeface="Times New Roman" panose="02020603050405020304" pitchFamily="18" charset="0"/>
                <a:cs typeface="Times New Roman" panose="02020603050405020304" pitchFamily="18" charset="0"/>
              </a:rPr>
              <a:t>     données</a:t>
            </a:r>
            <a:r>
              <a:rPr lang="fr-FR" dirty="0"/>
              <a:t>.</a:t>
            </a:r>
          </a:p>
        </p:txBody>
      </p:sp>
      <p:sp>
        <p:nvSpPr>
          <p:cNvPr id="17" name="ZoneTexte 16">
            <a:extLst>
              <a:ext uri="{FF2B5EF4-FFF2-40B4-BE49-F238E27FC236}">
                <a16:creationId xmlns:a16="http://schemas.microsoft.com/office/drawing/2014/main" id="{1F69CE31-0AF3-4B04-A050-01E44069338A}"/>
              </a:ext>
            </a:extLst>
          </p:cNvPr>
          <p:cNvSpPr txBox="1"/>
          <p:nvPr/>
        </p:nvSpPr>
        <p:spPr>
          <a:xfrm>
            <a:off x="1058278" y="5357416"/>
            <a:ext cx="10164595" cy="1015663"/>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L’un des grands atouts de cette architecture est la </a:t>
            </a:r>
            <a:r>
              <a:rPr lang="fr-FR" sz="2000" b="1" dirty="0">
                <a:latin typeface="Times New Roman" panose="02020603050405020304" pitchFamily="18" charset="0"/>
                <a:cs typeface="Times New Roman" panose="02020603050405020304" pitchFamily="18" charset="0"/>
              </a:rPr>
              <a:t>cohérence technique</a:t>
            </a:r>
            <a:r>
              <a:rPr lang="fr-FR" sz="2000" dirty="0">
                <a:latin typeface="Times New Roman" panose="02020603050405020304" pitchFamily="18" charset="0"/>
                <a:cs typeface="Times New Roman" panose="02020603050405020304" pitchFamily="18" charset="0"/>
              </a:rPr>
              <a:t>, car tout le projet est développé en JavaScript, ce qui facilite l'intégration des modules, la maintenance et la collaboration entre les développeurs</a:t>
            </a:r>
            <a:r>
              <a:rPr lang="fr-FR" dirty="0"/>
              <a:t>.</a:t>
            </a:r>
          </a:p>
        </p:txBody>
      </p:sp>
      <p:pic>
        <p:nvPicPr>
          <p:cNvPr id="18" name="Image 17">
            <a:extLst>
              <a:ext uri="{FF2B5EF4-FFF2-40B4-BE49-F238E27FC236}">
                <a16:creationId xmlns:a16="http://schemas.microsoft.com/office/drawing/2014/main" id="{A639E989-4E2B-4AC5-92BB-54BC70E57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42757">
            <a:off x="10467509" y="2331386"/>
            <a:ext cx="464449" cy="1036095"/>
          </a:xfrm>
          <a:prstGeom prst="rect">
            <a:avLst/>
          </a:prstGeom>
        </p:spPr>
      </p:pic>
      <p:pic>
        <p:nvPicPr>
          <p:cNvPr id="20" name="Image 19">
            <a:extLst>
              <a:ext uri="{FF2B5EF4-FFF2-40B4-BE49-F238E27FC236}">
                <a16:creationId xmlns:a16="http://schemas.microsoft.com/office/drawing/2014/main" id="{2A59BFDE-12BC-4986-BA15-3C452CF5D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50" y="4752469"/>
            <a:ext cx="582229" cy="482162"/>
          </a:xfrm>
          <a:prstGeom prst="rect">
            <a:avLst/>
          </a:prstGeom>
        </p:spPr>
      </p:pic>
    </p:spTree>
    <p:extLst>
      <p:ext uri="{BB962C8B-B14F-4D97-AF65-F5344CB8AC3E}">
        <p14:creationId xmlns:p14="http://schemas.microsoft.com/office/powerpoint/2010/main" val="404292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07</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922BDB63-255F-41FD-A47D-BB7FDBA5CB92}"/>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2E4E5A71-B138-4CE2-925F-868F56A2B9B4}"/>
              </a:ext>
            </a:extLst>
          </p:cNvPr>
          <p:cNvSpPr txBox="1"/>
          <p:nvPr/>
        </p:nvSpPr>
        <p:spPr>
          <a:xfrm>
            <a:off x="2982179" y="185530"/>
            <a:ext cx="5830517" cy="553998"/>
          </a:xfrm>
          <a:prstGeom prst="rect">
            <a:avLst/>
          </a:prstGeom>
          <a:noFill/>
        </p:spPr>
        <p:txBody>
          <a:bodyPr wrap="square" rtlCol="0">
            <a:spAutoFit/>
          </a:bodyPr>
          <a:lstStyle/>
          <a:p>
            <a:pPr algn="ctr"/>
            <a:r>
              <a:rPr lang="fr-FR" sz="3000" dirty="0">
                <a:latin typeface="Sitka Small Semibold" pitchFamily="2" charset="0"/>
              </a:rPr>
              <a:t>Architecture et conception</a:t>
            </a:r>
          </a:p>
        </p:txBody>
      </p:sp>
      <p:sp>
        <p:nvSpPr>
          <p:cNvPr id="8" name="ZoneTexte 7">
            <a:extLst>
              <a:ext uri="{FF2B5EF4-FFF2-40B4-BE49-F238E27FC236}">
                <a16:creationId xmlns:a16="http://schemas.microsoft.com/office/drawing/2014/main" id="{5DDB9A62-88A3-4298-B08A-BD5A256A636F}"/>
              </a:ext>
            </a:extLst>
          </p:cNvPr>
          <p:cNvSpPr txBox="1"/>
          <p:nvPr/>
        </p:nvSpPr>
        <p:spPr>
          <a:xfrm>
            <a:off x="735496" y="1284488"/>
            <a:ext cx="6109252" cy="461665"/>
          </a:xfrm>
          <a:prstGeom prst="rect">
            <a:avLst/>
          </a:prstGeom>
          <a:noFill/>
        </p:spPr>
        <p:txBody>
          <a:bodyPr wrap="square">
            <a:spAutoFit/>
          </a:bodyPr>
          <a:lstStyle/>
          <a:p>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Présentation de l’architecture MVC :</a:t>
            </a:r>
            <a:endParaRPr lang="fr-FR" sz="2400"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420F2E5B-3FEF-48C1-83E7-8B6101C6A82F}"/>
              </a:ext>
            </a:extLst>
          </p:cNvPr>
          <p:cNvSpPr txBox="1"/>
          <p:nvPr/>
        </p:nvSpPr>
        <p:spPr>
          <a:xfrm>
            <a:off x="1023950" y="1983717"/>
            <a:ext cx="10836746"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L’architecture MVC (Modèle - Vue - Contrôleur) est utilisée dans VetCare360 pour structurer l’application de manière claire et modulaire.</a:t>
            </a:r>
          </a:p>
        </p:txBody>
      </p:sp>
      <p:sp>
        <p:nvSpPr>
          <p:cNvPr id="6" name="ZoneTexte 5">
            <a:extLst>
              <a:ext uri="{FF2B5EF4-FFF2-40B4-BE49-F238E27FC236}">
                <a16:creationId xmlns:a16="http://schemas.microsoft.com/office/drawing/2014/main" id="{00FA749B-83BE-4E83-98E4-591F87023B7D}"/>
              </a:ext>
            </a:extLst>
          </p:cNvPr>
          <p:cNvSpPr txBox="1"/>
          <p:nvPr/>
        </p:nvSpPr>
        <p:spPr>
          <a:xfrm flipH="1">
            <a:off x="1931285" y="2929167"/>
            <a:ext cx="11555896" cy="40011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modèle</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géré avec </a:t>
            </a:r>
            <a:r>
              <a:rPr kumimoji="0" lang="fr-FR" altLang="fr-FR"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Mongoose</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côté serveur, traite les données et la logique métier.</a:t>
            </a:r>
          </a:p>
        </p:txBody>
      </p:sp>
      <p:sp>
        <p:nvSpPr>
          <p:cNvPr id="12" name="ZoneTexte 11">
            <a:extLst>
              <a:ext uri="{FF2B5EF4-FFF2-40B4-BE49-F238E27FC236}">
                <a16:creationId xmlns:a16="http://schemas.microsoft.com/office/drawing/2014/main" id="{6413D24E-2F5D-4FC5-A353-F6A0D4CB79FC}"/>
              </a:ext>
            </a:extLst>
          </p:cNvPr>
          <p:cNvSpPr txBox="1"/>
          <p:nvPr/>
        </p:nvSpPr>
        <p:spPr>
          <a:xfrm flipH="1">
            <a:off x="1931285" y="3378572"/>
            <a:ext cx="11555896" cy="707886"/>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vue</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construite avec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propose une interface interactive sous</a:t>
            </a:r>
            <a:r>
              <a:rPr lang="fr-FR" altLang="fr-FR" sz="2000" dirty="0">
                <a:latin typeface="Times New Roman" panose="02020603050405020304" pitchFamily="18" charset="0"/>
                <a:cs typeface="Times New Roman" panose="02020603050405020304" pitchFamily="18" charset="0"/>
              </a:rPr>
              <a:t> </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forme de</a:t>
            </a:r>
          </a:p>
          <a:p>
            <a:pPr marR="0" lvl="0" algn="l" defTabSz="914400" rtl="0" eaLnBrk="0" fontAlgn="base" latinLnBrk="0" hangingPunct="0">
              <a:lnSpc>
                <a:spcPct val="100000"/>
              </a:lnSpc>
              <a:spcBef>
                <a:spcPct val="0"/>
              </a:spcBef>
              <a:spcAft>
                <a:spcPct val="0"/>
              </a:spcAft>
              <a:buClrTx/>
              <a:buSzTx/>
              <a:tabLst/>
            </a:pPr>
            <a:r>
              <a:rPr lang="fr-FR" altLang="fr-FR" sz="2000" dirty="0">
                <a:latin typeface="Times New Roman" panose="02020603050405020304" pitchFamily="18" charset="0"/>
                <a:cs typeface="Times New Roman" panose="02020603050405020304" pitchFamily="18" charset="0"/>
              </a:rPr>
              <a:t>    </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composants réutilisables.</a:t>
            </a:r>
          </a:p>
        </p:txBody>
      </p:sp>
      <p:sp>
        <p:nvSpPr>
          <p:cNvPr id="13" name="ZoneTexte 12">
            <a:extLst>
              <a:ext uri="{FF2B5EF4-FFF2-40B4-BE49-F238E27FC236}">
                <a16:creationId xmlns:a16="http://schemas.microsoft.com/office/drawing/2014/main" id="{3A324569-8AB6-4217-B2E2-97A2D6A39428}"/>
              </a:ext>
            </a:extLst>
          </p:cNvPr>
          <p:cNvSpPr txBox="1"/>
          <p:nvPr/>
        </p:nvSpPr>
        <p:spPr>
          <a:xfrm flipH="1">
            <a:off x="1865024" y="4135753"/>
            <a:ext cx="11555896" cy="707886"/>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contrôleur</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via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Express.js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fait le lien entre les requêtes utilisateur, les modèles et </a:t>
            </a:r>
          </a:p>
          <a:p>
            <a:pPr marR="0" lvl="0" algn="l" defTabSz="914400" rtl="0" eaLnBrk="0" fontAlgn="base" latinLnBrk="0" hangingPunct="0">
              <a:lnSpc>
                <a:spcPct val="100000"/>
              </a:lnSpc>
              <a:spcBef>
                <a:spcPct val="0"/>
              </a:spcBef>
              <a:spcAft>
                <a:spcPct val="0"/>
              </a:spcAft>
              <a:buClrTx/>
              <a:buSzTx/>
              <a:tabLst/>
            </a:pPr>
            <a:r>
              <a:rPr lang="fr-FR" altLang="fr-FR" sz="2000" dirty="0">
                <a:latin typeface="Times New Roman" panose="02020603050405020304" pitchFamily="18" charset="0"/>
                <a:cs typeface="Times New Roman" panose="02020603050405020304" pitchFamily="18" charset="0"/>
              </a:rPr>
              <a:t>      </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les réponses envoyées</a:t>
            </a:r>
            <a:r>
              <a:rPr kumimoji="0" lang="fr-FR" altLang="fr-FR" sz="1800" b="0" i="0" u="none" strike="noStrike" cap="none" normalizeH="0" baseline="0" dirty="0">
                <a:ln>
                  <a:noFill/>
                </a:ln>
                <a:solidFill>
                  <a:schemeClr val="tx1"/>
                </a:solidFill>
                <a:effectLst/>
                <a:latin typeface="Arial" panose="020B0604020202020204" pitchFamily="34" charset="0"/>
              </a:rPr>
              <a:t>.</a:t>
            </a:r>
          </a:p>
        </p:txBody>
      </p:sp>
      <p:sp>
        <p:nvSpPr>
          <p:cNvPr id="15" name="ZoneTexte 14">
            <a:extLst>
              <a:ext uri="{FF2B5EF4-FFF2-40B4-BE49-F238E27FC236}">
                <a16:creationId xmlns:a16="http://schemas.microsoft.com/office/drawing/2014/main" id="{D2DDE117-B70D-4184-B9DD-5D30AD8002B6}"/>
              </a:ext>
            </a:extLst>
          </p:cNvPr>
          <p:cNvSpPr txBox="1"/>
          <p:nvPr/>
        </p:nvSpPr>
        <p:spPr>
          <a:xfrm>
            <a:off x="1023950" y="5335114"/>
            <a:ext cx="10137673" cy="1015663"/>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Même si </a:t>
            </a:r>
            <a:r>
              <a:rPr lang="fr-FR" sz="2000" dirty="0" err="1">
                <a:latin typeface="Times New Roman" panose="02020603050405020304" pitchFamily="18" charset="0"/>
                <a:cs typeface="Times New Roman" panose="02020603050405020304" pitchFamily="18" charset="0"/>
              </a:rPr>
              <a:t>React</a:t>
            </a:r>
            <a:r>
              <a:rPr lang="fr-FR" sz="2000" dirty="0">
                <a:latin typeface="Times New Roman" panose="02020603050405020304" pitchFamily="18" charset="0"/>
                <a:cs typeface="Times New Roman" panose="02020603050405020304" pitchFamily="18" charset="0"/>
              </a:rPr>
              <a:t> n’est pas un </a:t>
            </a:r>
            <a:r>
              <a:rPr lang="fr-FR" sz="2000" dirty="0" err="1">
                <a:latin typeface="Times New Roman" panose="02020603050405020304" pitchFamily="18" charset="0"/>
                <a:cs typeface="Times New Roman" panose="02020603050405020304" pitchFamily="18" charset="0"/>
              </a:rPr>
              <a:t>framework</a:t>
            </a:r>
            <a:r>
              <a:rPr lang="fr-FR" sz="2000" dirty="0">
                <a:latin typeface="Times New Roman" panose="02020603050405020304" pitchFamily="18" charset="0"/>
                <a:cs typeface="Times New Roman" panose="02020603050405020304" pitchFamily="18" charset="0"/>
              </a:rPr>
              <a:t> MVC à part entière, </a:t>
            </a:r>
            <a:r>
              <a:rPr lang="fr-FR" sz="2000" b="1" dirty="0">
                <a:latin typeface="Times New Roman" panose="02020603050405020304" pitchFamily="18" charset="0"/>
                <a:cs typeface="Times New Roman" panose="02020603050405020304" pitchFamily="18" charset="0"/>
              </a:rPr>
              <a:t>le projet suit ce principe</a:t>
            </a:r>
            <a:r>
              <a:rPr lang="fr-FR" sz="2000" dirty="0">
                <a:latin typeface="Times New Roman" panose="02020603050405020304" pitchFamily="18" charset="0"/>
                <a:cs typeface="Times New Roman" panose="02020603050405020304" pitchFamily="18" charset="0"/>
              </a:rPr>
              <a:t> en séparant les responsabilités entre le backend (modèle + contrôleur) et le frontend (vue), ce qui facilite la maintenance et l’évolution de l’application.</a:t>
            </a:r>
          </a:p>
        </p:txBody>
      </p:sp>
    </p:spTree>
    <p:extLst>
      <p:ext uri="{BB962C8B-B14F-4D97-AF65-F5344CB8AC3E}">
        <p14:creationId xmlns:p14="http://schemas.microsoft.com/office/powerpoint/2010/main" val="266324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08</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01AD83CC-7441-4A5B-8B2A-94588024EE00}"/>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90C7B717-5A86-430B-A59A-96CA64DA9773}"/>
              </a:ext>
            </a:extLst>
          </p:cNvPr>
          <p:cNvSpPr txBox="1"/>
          <p:nvPr/>
        </p:nvSpPr>
        <p:spPr>
          <a:xfrm>
            <a:off x="2982179" y="185530"/>
            <a:ext cx="5830517" cy="553998"/>
          </a:xfrm>
          <a:prstGeom prst="rect">
            <a:avLst/>
          </a:prstGeom>
          <a:noFill/>
        </p:spPr>
        <p:txBody>
          <a:bodyPr wrap="square" rtlCol="0">
            <a:spAutoFit/>
          </a:bodyPr>
          <a:lstStyle/>
          <a:p>
            <a:pPr algn="ctr"/>
            <a:r>
              <a:rPr lang="fr-FR" sz="3000" dirty="0">
                <a:latin typeface="Sitka Small Semibold" pitchFamily="2" charset="0"/>
              </a:rPr>
              <a:t>Architecture et conception</a:t>
            </a:r>
          </a:p>
        </p:txBody>
      </p:sp>
      <p:sp>
        <p:nvSpPr>
          <p:cNvPr id="8" name="ZoneTexte 7">
            <a:extLst>
              <a:ext uri="{FF2B5EF4-FFF2-40B4-BE49-F238E27FC236}">
                <a16:creationId xmlns:a16="http://schemas.microsoft.com/office/drawing/2014/main" id="{E46C1481-D2DD-48B4-812E-837B7D906D89}"/>
              </a:ext>
            </a:extLst>
          </p:cNvPr>
          <p:cNvSpPr txBox="1"/>
          <p:nvPr/>
        </p:nvSpPr>
        <p:spPr>
          <a:xfrm>
            <a:off x="735496" y="1284488"/>
            <a:ext cx="6109252" cy="461665"/>
          </a:xfrm>
          <a:prstGeom prst="rect">
            <a:avLst/>
          </a:prstGeom>
          <a:noFill/>
        </p:spPr>
        <p:txBody>
          <a:bodyPr wrap="square">
            <a:spAutoFit/>
          </a:bodyPr>
          <a:lstStyle/>
          <a:p>
            <a:r>
              <a:rPr lang="fr-FR" sz="2400" b="1" dirty="0">
                <a:effectLst/>
                <a:latin typeface="Times New Roman" panose="02020603050405020304" pitchFamily="18" charset="0"/>
                <a:ea typeface="Times New Roman" panose="02020603050405020304" pitchFamily="18" charset="0"/>
              </a:rPr>
              <a:t>Modélisation de la base de données :</a:t>
            </a:r>
            <a:endParaRPr lang="fr-FR" sz="2400"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0EE32AA6-9BBB-4A66-B83D-C25DC7C468C0}"/>
              </a:ext>
            </a:extLst>
          </p:cNvPr>
          <p:cNvSpPr txBox="1"/>
          <p:nvPr/>
        </p:nvSpPr>
        <p:spPr>
          <a:xfrm>
            <a:off x="1077671" y="1796646"/>
            <a:ext cx="10614991" cy="1323439"/>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La base de données de VetCare360 repose sur MongoDB, une solution NoSQL qui stocke les données au format JSON, offrant ainsi une grande flexibilité et une gestion optimisée des évolutions du modèle de données. Grâce à l’utilisation de </a:t>
            </a:r>
            <a:r>
              <a:rPr lang="fr-FR" sz="2000" dirty="0" err="1">
                <a:latin typeface="Times New Roman" panose="02020603050405020304" pitchFamily="18" charset="0"/>
                <a:cs typeface="Times New Roman" panose="02020603050405020304" pitchFamily="18" charset="0"/>
              </a:rPr>
              <a:t>Mongoose</a:t>
            </a:r>
            <a:r>
              <a:rPr lang="fr-FR" sz="2000" dirty="0">
                <a:latin typeface="Times New Roman" panose="02020603050405020304" pitchFamily="18" charset="0"/>
                <a:cs typeface="Times New Roman" panose="02020603050405020304" pitchFamily="18" charset="0"/>
              </a:rPr>
              <a:t>, nous gérons efficacement les collections et les relations entre les entités.</a:t>
            </a:r>
          </a:p>
        </p:txBody>
      </p:sp>
      <p:sp>
        <p:nvSpPr>
          <p:cNvPr id="12" name="ZoneTexte 11">
            <a:extLst>
              <a:ext uri="{FF2B5EF4-FFF2-40B4-BE49-F238E27FC236}">
                <a16:creationId xmlns:a16="http://schemas.microsoft.com/office/drawing/2014/main" id="{1061E263-C8B1-48D2-AE37-8D734D3ADF3F}"/>
              </a:ext>
            </a:extLst>
          </p:cNvPr>
          <p:cNvSpPr txBox="1"/>
          <p:nvPr/>
        </p:nvSpPr>
        <p:spPr>
          <a:xfrm>
            <a:off x="1408893" y="3311217"/>
            <a:ext cx="6109252" cy="400110"/>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Les principales collections sont : </a:t>
            </a:r>
          </a:p>
        </p:txBody>
      </p:sp>
      <p:sp>
        <p:nvSpPr>
          <p:cNvPr id="9" name="Rectangle 1">
            <a:extLst>
              <a:ext uri="{FF2B5EF4-FFF2-40B4-BE49-F238E27FC236}">
                <a16:creationId xmlns:a16="http://schemas.microsoft.com/office/drawing/2014/main" id="{5A973B8C-C79B-4696-A74D-0E6CEC49AE50}"/>
              </a:ext>
            </a:extLst>
          </p:cNvPr>
          <p:cNvSpPr>
            <a:spLocks noChangeArrowheads="1"/>
          </p:cNvSpPr>
          <p:nvPr/>
        </p:nvSpPr>
        <p:spPr bwMode="auto">
          <a:xfrm>
            <a:off x="1077671" y="3926643"/>
            <a:ext cx="1061499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1" i="0" u="none" strike="noStrike" cap="none" normalizeH="0" baseline="0" dirty="0" err="1">
                <a:ln>
                  <a:noFill/>
                </a:ln>
                <a:solidFill>
                  <a:schemeClr val="tx1"/>
                </a:solidFill>
                <a:effectLst/>
                <a:latin typeface="Arial" panose="020B0604020202020204" pitchFamily="34" charset="0"/>
              </a:rPr>
              <a:t>owners</a:t>
            </a:r>
            <a:r>
              <a:rPr kumimoji="0" lang="fr-FR" altLang="fr-FR" sz="1800" b="0" i="0" u="none" strike="noStrike" cap="none" normalizeH="0" baseline="0" dirty="0">
                <a:ln>
                  <a:noFill/>
                </a:ln>
                <a:solidFill>
                  <a:schemeClr val="tx1"/>
                </a:solidFill>
                <a:effectLst/>
                <a:latin typeface="Arial" panose="020B0604020202020204" pitchFamily="34" charset="0"/>
              </a:rPr>
              <a:t> : Contient les informations des propriétaires d'animaux, avec leurs coordonnées et une liste des animaux associés.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1" i="0" u="none" strike="noStrike" cap="none" normalizeH="0" baseline="0" dirty="0">
                <a:ln>
                  <a:noFill/>
                </a:ln>
                <a:solidFill>
                  <a:schemeClr val="tx1"/>
                </a:solidFill>
                <a:effectLst/>
                <a:latin typeface="Arial" panose="020B0604020202020204" pitchFamily="34" charset="0"/>
              </a:rPr>
              <a:t>pets</a:t>
            </a:r>
            <a:r>
              <a:rPr kumimoji="0" lang="fr-FR" altLang="fr-FR" sz="1800" b="0" i="0" u="none" strike="noStrike" cap="none" normalizeH="0" baseline="0" dirty="0">
                <a:ln>
                  <a:noFill/>
                </a:ln>
                <a:solidFill>
                  <a:schemeClr val="tx1"/>
                </a:solidFill>
                <a:effectLst/>
                <a:latin typeface="Arial" panose="020B0604020202020204" pitchFamily="34" charset="0"/>
              </a:rPr>
              <a:t> : Regroupe les informations des animaux, dont le nom, la date de naissance, l’espèce, la race, et une référence au propriétaire via l'</a:t>
            </a:r>
            <a:r>
              <a:rPr kumimoji="0" lang="fr-FR" altLang="fr-FR" sz="1800" b="0" i="0" u="none" strike="noStrike" cap="none" normalizeH="0" baseline="0" dirty="0" err="1">
                <a:ln>
                  <a:noFill/>
                </a:ln>
                <a:solidFill>
                  <a:schemeClr val="tx1"/>
                </a:solidFill>
                <a:effectLst/>
                <a:latin typeface="Arial" panose="020B0604020202020204" pitchFamily="34" charset="0"/>
              </a:rPr>
              <a:t>ObjectId</a:t>
            </a:r>
            <a:r>
              <a:rPr kumimoji="0" lang="fr-FR" altLang="fr-FR"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1" i="0" u="none" strike="noStrike" cap="none" normalizeH="0" baseline="0" dirty="0" err="1">
                <a:ln>
                  <a:noFill/>
                </a:ln>
                <a:solidFill>
                  <a:schemeClr val="tx1"/>
                </a:solidFill>
                <a:effectLst/>
                <a:latin typeface="Arial" panose="020B0604020202020204" pitchFamily="34" charset="0"/>
              </a:rPr>
              <a:t>visits</a:t>
            </a:r>
            <a:r>
              <a:rPr kumimoji="0" lang="fr-FR" altLang="fr-FR" sz="1800" b="0" i="0" u="none" strike="noStrike" cap="none" normalizeH="0" baseline="0" dirty="0">
                <a:ln>
                  <a:noFill/>
                </a:ln>
                <a:solidFill>
                  <a:schemeClr val="tx1"/>
                </a:solidFill>
                <a:effectLst/>
                <a:latin typeface="Arial" panose="020B0604020202020204" pitchFamily="34" charset="0"/>
              </a:rPr>
              <a:t> : Enregistre les visites médicales des animaux, avec des détails tels que la date, la description, et les traitements associés.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1" i="0" u="none" strike="noStrike" cap="none" normalizeH="0" baseline="0" dirty="0" err="1">
                <a:ln>
                  <a:noFill/>
                </a:ln>
                <a:solidFill>
                  <a:schemeClr val="tx1"/>
                </a:solidFill>
                <a:effectLst/>
                <a:latin typeface="Arial" panose="020B0604020202020204" pitchFamily="34" charset="0"/>
              </a:rPr>
              <a:t>veterinarians</a:t>
            </a:r>
            <a:r>
              <a:rPr kumimoji="0" lang="fr-FR" altLang="fr-FR" sz="1800" b="0" i="0" u="none" strike="noStrike" cap="none" normalizeH="0" baseline="0" dirty="0">
                <a:ln>
                  <a:noFill/>
                </a:ln>
                <a:solidFill>
                  <a:schemeClr val="tx1"/>
                </a:solidFill>
                <a:effectLst/>
                <a:latin typeface="Arial" panose="020B0604020202020204" pitchFamily="34" charset="0"/>
              </a:rPr>
              <a:t> : Stocke les informations des vétérinaires, incluant leur nom et spécialité.</a:t>
            </a:r>
          </a:p>
        </p:txBody>
      </p:sp>
    </p:spTree>
    <p:extLst>
      <p:ext uri="{BB962C8B-B14F-4D97-AF65-F5344CB8AC3E}">
        <p14:creationId xmlns:p14="http://schemas.microsoft.com/office/powerpoint/2010/main" val="343196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09</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306036AB-F690-4DE9-A3C4-1E0C2D8D3A6E}"/>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480E9D5D-DF93-4B59-B8A6-F2E69B417343}"/>
              </a:ext>
            </a:extLst>
          </p:cNvPr>
          <p:cNvSpPr txBox="1"/>
          <p:nvPr/>
        </p:nvSpPr>
        <p:spPr>
          <a:xfrm>
            <a:off x="2982179" y="185530"/>
            <a:ext cx="5830517" cy="553998"/>
          </a:xfrm>
          <a:prstGeom prst="rect">
            <a:avLst/>
          </a:prstGeom>
          <a:noFill/>
        </p:spPr>
        <p:txBody>
          <a:bodyPr wrap="square" rtlCol="0">
            <a:spAutoFit/>
          </a:bodyPr>
          <a:lstStyle/>
          <a:p>
            <a:pPr algn="ctr"/>
            <a:r>
              <a:rPr lang="fr-FR" sz="3000" dirty="0">
                <a:latin typeface="Sitka Small Semibold" pitchFamily="2" charset="0"/>
              </a:rPr>
              <a:t>Architecture et conception</a:t>
            </a:r>
          </a:p>
        </p:txBody>
      </p:sp>
      <p:sp>
        <p:nvSpPr>
          <p:cNvPr id="12" name="ZoneTexte 11">
            <a:extLst>
              <a:ext uri="{FF2B5EF4-FFF2-40B4-BE49-F238E27FC236}">
                <a16:creationId xmlns:a16="http://schemas.microsoft.com/office/drawing/2014/main" id="{531E6601-ADF0-46DE-91B4-45C758857B80}"/>
              </a:ext>
            </a:extLst>
          </p:cNvPr>
          <p:cNvSpPr txBox="1"/>
          <p:nvPr/>
        </p:nvSpPr>
        <p:spPr>
          <a:xfrm>
            <a:off x="669235" y="1428693"/>
            <a:ext cx="8351942" cy="400110"/>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Les relations entre les entités sont établies par des références </a:t>
            </a:r>
            <a:r>
              <a:rPr lang="fr-FR" b="1" dirty="0" err="1"/>
              <a:t>ObjectId</a:t>
            </a:r>
            <a:r>
              <a:rPr lang="fr-FR" dirty="0"/>
              <a:t> :</a:t>
            </a:r>
          </a:p>
        </p:txBody>
      </p:sp>
      <p:sp>
        <p:nvSpPr>
          <p:cNvPr id="8" name="Rectangle 1">
            <a:extLst>
              <a:ext uri="{FF2B5EF4-FFF2-40B4-BE49-F238E27FC236}">
                <a16:creationId xmlns:a16="http://schemas.microsoft.com/office/drawing/2014/main" id="{D688646B-349C-4070-B0E9-6EA1D5E1CAA8}"/>
              </a:ext>
            </a:extLst>
          </p:cNvPr>
          <p:cNvSpPr>
            <a:spLocks noChangeArrowheads="1"/>
          </p:cNvSpPr>
          <p:nvPr/>
        </p:nvSpPr>
        <p:spPr bwMode="auto">
          <a:xfrm>
            <a:off x="1563757" y="2061048"/>
            <a:ext cx="906448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 propriétaire peut avoir plusieurs animaux.</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 animal peut avoir plusieurs visites médicales.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Chaque visite est associée à un seul animal.</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Les vétérinaires sont listés indépendamment, sans lien direct avec les visites,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mais cette fonctionnalité pourra être ajoutée ultérieurement.</a:t>
            </a:r>
          </a:p>
        </p:txBody>
      </p:sp>
      <p:sp>
        <p:nvSpPr>
          <p:cNvPr id="14" name="ZoneTexte 13">
            <a:extLst>
              <a:ext uri="{FF2B5EF4-FFF2-40B4-BE49-F238E27FC236}">
                <a16:creationId xmlns:a16="http://schemas.microsoft.com/office/drawing/2014/main" id="{69F5AA84-D4D2-4FC7-A6C8-E6165B93F940}"/>
              </a:ext>
            </a:extLst>
          </p:cNvPr>
          <p:cNvSpPr txBox="1"/>
          <p:nvPr/>
        </p:nvSpPr>
        <p:spPr>
          <a:xfrm>
            <a:off x="1146670" y="4484967"/>
            <a:ext cx="11204475" cy="707886"/>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Cette architecture assure une gestion efficace et souple des données, tout en restant facilement extensible pour intégrer de nouvelles fonctionnalités à l'avenir.</a:t>
            </a:r>
          </a:p>
        </p:txBody>
      </p:sp>
      <p:sp>
        <p:nvSpPr>
          <p:cNvPr id="13" name="Flèche : droite 12">
            <a:extLst>
              <a:ext uri="{FF2B5EF4-FFF2-40B4-BE49-F238E27FC236}">
                <a16:creationId xmlns:a16="http://schemas.microsoft.com/office/drawing/2014/main" id="{7CCBEF6A-48A7-4C39-B6E0-A3EF3643F3B3}"/>
              </a:ext>
            </a:extLst>
          </p:cNvPr>
          <p:cNvSpPr/>
          <p:nvPr/>
        </p:nvSpPr>
        <p:spPr>
          <a:xfrm flipV="1">
            <a:off x="828380" y="4598504"/>
            <a:ext cx="318290" cy="240406"/>
          </a:xfrm>
          <a:prstGeom prst="rightArrow">
            <a:avLst>
              <a:gd name="adj1" fmla="val 50000"/>
              <a:gd name="adj2" fmla="val 41673"/>
            </a:avLst>
          </a:prstGeom>
          <a:ln>
            <a:solidFill>
              <a:schemeClr val="tx1"/>
            </a:solidFill>
          </a:ln>
          <a:effectLst>
            <a:innerShdw blurRad="63500" dist="50800" dir="135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188876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2116</Words>
  <Application>Microsoft Office PowerPoint</Application>
  <PresentationFormat>Grand écran</PresentationFormat>
  <Paragraphs>144</Paragraphs>
  <Slides>19</Slides>
  <Notes>0</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19</vt:i4>
      </vt:variant>
    </vt:vector>
  </HeadingPairs>
  <TitlesOfParts>
    <vt:vector size="33" baseType="lpstr">
      <vt:lpstr>Arial</vt:lpstr>
      <vt:lpstr>Bookman Old Style</vt:lpstr>
      <vt:lpstr>Calibri</vt:lpstr>
      <vt:lpstr>Calibri Light</vt:lpstr>
      <vt:lpstr>Monotype Corsiva</vt:lpstr>
      <vt:lpstr>Segoe Script</vt:lpstr>
      <vt:lpstr>Sitka Heading</vt:lpstr>
      <vt:lpstr>Sitka Heading Semibold</vt:lpstr>
      <vt:lpstr>Sitka Small Semibold</vt:lpstr>
      <vt:lpstr>Sitka Text</vt:lpstr>
      <vt:lpstr>Tahoma</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 BOUADI YASSINE</dc:creator>
  <cp:lastModifiedBy>Ilham</cp:lastModifiedBy>
  <cp:revision>26</cp:revision>
  <dcterms:created xsi:type="dcterms:W3CDTF">2025-05-08T12:43:56Z</dcterms:created>
  <dcterms:modified xsi:type="dcterms:W3CDTF">2025-05-10T23:34:56Z</dcterms:modified>
</cp:coreProperties>
</file>