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8" r:id="rId3"/>
    <p:sldId id="259" r:id="rId4"/>
    <p:sldId id="260" r:id="rId5"/>
    <p:sldId id="263" r:id="rId6"/>
    <p:sldId id="269" r:id="rId7"/>
    <p:sldId id="265" r:id="rId8"/>
    <p:sldId id="267" r:id="rId9"/>
    <p:sldId id="268" r:id="rId10"/>
    <p:sldId id="270" r:id="rId11"/>
    <p:sldId id="454" r:id="rId12"/>
    <p:sldId id="452" r:id="rId13"/>
    <p:sldId id="451" r:id="rId1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ED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32" autoAdjust="0"/>
    <p:restoredTop sz="94660"/>
  </p:normalViewPr>
  <p:slideViewPr>
    <p:cSldViewPr snapToGrid="0">
      <p:cViewPr varScale="1">
        <p:scale>
          <a:sx n="67" d="100"/>
          <a:sy n="67" d="100"/>
        </p:scale>
        <p:origin x="54"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446A8C-4BAA-4A53-927A-9875087CDBBE}" type="datetimeFigureOut">
              <a:rPr lang="fr-FR" smtClean="0"/>
              <a:t>19/05/2025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985A33-830B-47BB-B551-EF47C08F0957}" type="slidenum">
              <a:rPr lang="fr-FR" smtClean="0"/>
              <a:t>‹N°›</a:t>
            </a:fld>
            <a:endParaRPr lang="fr-FR"/>
          </a:p>
        </p:txBody>
      </p:sp>
    </p:spTree>
    <p:extLst>
      <p:ext uri="{BB962C8B-B14F-4D97-AF65-F5344CB8AC3E}">
        <p14:creationId xmlns:p14="http://schemas.microsoft.com/office/powerpoint/2010/main" val="3028051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2658D8-1E4C-4472-9F7C-A0006FFE4EAB}"/>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201D3098-9FA9-4346-A055-B9987B5D0F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C72310D6-98E3-430D-B758-9691D0867302}"/>
              </a:ext>
            </a:extLst>
          </p:cNvPr>
          <p:cNvSpPr>
            <a:spLocks noGrp="1"/>
          </p:cNvSpPr>
          <p:nvPr>
            <p:ph type="dt" sz="half" idx="10"/>
          </p:nvPr>
        </p:nvSpPr>
        <p:spPr/>
        <p:txBody>
          <a:bodyPr/>
          <a:lstStyle/>
          <a:p>
            <a:fld id="{988F1458-E4C1-4401-B4B7-EE45DA2A7451}" type="datetimeFigureOut">
              <a:rPr lang="fr-FR" smtClean="0"/>
              <a:t>19/05/2025</a:t>
            </a:fld>
            <a:endParaRPr lang="fr-FR"/>
          </a:p>
        </p:txBody>
      </p:sp>
      <p:sp>
        <p:nvSpPr>
          <p:cNvPr id="5" name="Espace réservé du pied de page 4">
            <a:extLst>
              <a:ext uri="{FF2B5EF4-FFF2-40B4-BE49-F238E27FC236}">
                <a16:creationId xmlns:a16="http://schemas.microsoft.com/office/drawing/2014/main" id="{EBA6D683-1177-4A18-904B-D8BD86EA2E7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804B4E7-A836-44BC-BC9A-4296DF7A519A}"/>
              </a:ext>
            </a:extLst>
          </p:cNvPr>
          <p:cNvSpPr>
            <a:spLocks noGrp="1"/>
          </p:cNvSpPr>
          <p:nvPr>
            <p:ph type="sldNum" sz="quarter" idx="12"/>
          </p:nvPr>
        </p:nvSpPr>
        <p:spPr/>
        <p:txBody>
          <a:bodyPr/>
          <a:lstStyle/>
          <a:p>
            <a:fld id="{AB8E240B-F5D8-4AA4-B94B-B8CAC216B088}" type="slidenum">
              <a:rPr lang="fr-FR" smtClean="0"/>
              <a:t>‹N°›</a:t>
            </a:fld>
            <a:endParaRPr lang="fr-FR"/>
          </a:p>
        </p:txBody>
      </p:sp>
    </p:spTree>
    <p:extLst>
      <p:ext uri="{BB962C8B-B14F-4D97-AF65-F5344CB8AC3E}">
        <p14:creationId xmlns:p14="http://schemas.microsoft.com/office/powerpoint/2010/main" val="2551062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FF0A99-E464-48AC-A655-3039AB6C31B9}"/>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869D6F3B-F640-4A72-8E3F-FB3359748675}"/>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28BD814-02ED-4877-887A-FFD1C661DC8A}"/>
              </a:ext>
            </a:extLst>
          </p:cNvPr>
          <p:cNvSpPr>
            <a:spLocks noGrp="1"/>
          </p:cNvSpPr>
          <p:nvPr>
            <p:ph type="dt" sz="half" idx="10"/>
          </p:nvPr>
        </p:nvSpPr>
        <p:spPr/>
        <p:txBody>
          <a:bodyPr/>
          <a:lstStyle/>
          <a:p>
            <a:fld id="{988F1458-E4C1-4401-B4B7-EE45DA2A7451}" type="datetimeFigureOut">
              <a:rPr lang="fr-FR" smtClean="0"/>
              <a:t>19/05/2025</a:t>
            </a:fld>
            <a:endParaRPr lang="fr-FR"/>
          </a:p>
        </p:txBody>
      </p:sp>
      <p:sp>
        <p:nvSpPr>
          <p:cNvPr id="5" name="Espace réservé du pied de page 4">
            <a:extLst>
              <a:ext uri="{FF2B5EF4-FFF2-40B4-BE49-F238E27FC236}">
                <a16:creationId xmlns:a16="http://schemas.microsoft.com/office/drawing/2014/main" id="{7901DBDE-155F-4C99-882B-4C03E159235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8B0A8C6-53D5-4F7A-8CFD-CAE3DAE37542}"/>
              </a:ext>
            </a:extLst>
          </p:cNvPr>
          <p:cNvSpPr>
            <a:spLocks noGrp="1"/>
          </p:cNvSpPr>
          <p:nvPr>
            <p:ph type="sldNum" sz="quarter" idx="12"/>
          </p:nvPr>
        </p:nvSpPr>
        <p:spPr/>
        <p:txBody>
          <a:bodyPr/>
          <a:lstStyle/>
          <a:p>
            <a:fld id="{AB8E240B-F5D8-4AA4-B94B-B8CAC216B088}" type="slidenum">
              <a:rPr lang="fr-FR" smtClean="0"/>
              <a:t>‹N°›</a:t>
            </a:fld>
            <a:endParaRPr lang="fr-FR"/>
          </a:p>
        </p:txBody>
      </p:sp>
    </p:spTree>
    <p:extLst>
      <p:ext uri="{BB962C8B-B14F-4D97-AF65-F5344CB8AC3E}">
        <p14:creationId xmlns:p14="http://schemas.microsoft.com/office/powerpoint/2010/main" val="2178822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93569931-2698-4905-870C-68CB7251B35D}"/>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1E29899E-FFEA-49E0-B0E6-4ED06086F11C}"/>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1FF2759-B447-4A29-9599-8E7113FF485C}"/>
              </a:ext>
            </a:extLst>
          </p:cNvPr>
          <p:cNvSpPr>
            <a:spLocks noGrp="1"/>
          </p:cNvSpPr>
          <p:nvPr>
            <p:ph type="dt" sz="half" idx="10"/>
          </p:nvPr>
        </p:nvSpPr>
        <p:spPr/>
        <p:txBody>
          <a:bodyPr/>
          <a:lstStyle/>
          <a:p>
            <a:fld id="{988F1458-E4C1-4401-B4B7-EE45DA2A7451}" type="datetimeFigureOut">
              <a:rPr lang="fr-FR" smtClean="0"/>
              <a:t>19/05/2025</a:t>
            </a:fld>
            <a:endParaRPr lang="fr-FR"/>
          </a:p>
        </p:txBody>
      </p:sp>
      <p:sp>
        <p:nvSpPr>
          <p:cNvPr id="5" name="Espace réservé du pied de page 4">
            <a:extLst>
              <a:ext uri="{FF2B5EF4-FFF2-40B4-BE49-F238E27FC236}">
                <a16:creationId xmlns:a16="http://schemas.microsoft.com/office/drawing/2014/main" id="{DA56E513-C3AC-422E-9924-787154BE29E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736991C-DD82-4BD4-BF89-A6A181B7B4C4}"/>
              </a:ext>
            </a:extLst>
          </p:cNvPr>
          <p:cNvSpPr>
            <a:spLocks noGrp="1"/>
          </p:cNvSpPr>
          <p:nvPr>
            <p:ph type="sldNum" sz="quarter" idx="12"/>
          </p:nvPr>
        </p:nvSpPr>
        <p:spPr/>
        <p:txBody>
          <a:bodyPr/>
          <a:lstStyle/>
          <a:p>
            <a:fld id="{AB8E240B-F5D8-4AA4-B94B-B8CAC216B088}" type="slidenum">
              <a:rPr lang="fr-FR" smtClean="0"/>
              <a:t>‹N°›</a:t>
            </a:fld>
            <a:endParaRPr lang="fr-FR"/>
          </a:p>
        </p:txBody>
      </p:sp>
    </p:spTree>
    <p:extLst>
      <p:ext uri="{BB962C8B-B14F-4D97-AF65-F5344CB8AC3E}">
        <p14:creationId xmlns:p14="http://schemas.microsoft.com/office/powerpoint/2010/main" val="2252116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AAD110-78E2-4BA2-8855-3E47E4EB642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017AFC1F-BA52-4AF0-AA16-B0309631AE02}"/>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503DBDB-109B-4D7B-84A7-7EE1591976B5}"/>
              </a:ext>
            </a:extLst>
          </p:cNvPr>
          <p:cNvSpPr>
            <a:spLocks noGrp="1"/>
          </p:cNvSpPr>
          <p:nvPr>
            <p:ph type="dt" sz="half" idx="10"/>
          </p:nvPr>
        </p:nvSpPr>
        <p:spPr/>
        <p:txBody>
          <a:bodyPr/>
          <a:lstStyle/>
          <a:p>
            <a:fld id="{988F1458-E4C1-4401-B4B7-EE45DA2A7451}" type="datetimeFigureOut">
              <a:rPr lang="fr-FR" smtClean="0"/>
              <a:t>19/05/2025</a:t>
            </a:fld>
            <a:endParaRPr lang="fr-FR"/>
          </a:p>
        </p:txBody>
      </p:sp>
      <p:sp>
        <p:nvSpPr>
          <p:cNvPr id="5" name="Espace réservé du pied de page 4">
            <a:extLst>
              <a:ext uri="{FF2B5EF4-FFF2-40B4-BE49-F238E27FC236}">
                <a16:creationId xmlns:a16="http://schemas.microsoft.com/office/drawing/2014/main" id="{25F333AE-D756-4905-9509-F878289EB51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0E46D92-8BF6-4AD1-B289-60F28135C9A4}"/>
              </a:ext>
            </a:extLst>
          </p:cNvPr>
          <p:cNvSpPr>
            <a:spLocks noGrp="1"/>
          </p:cNvSpPr>
          <p:nvPr>
            <p:ph type="sldNum" sz="quarter" idx="12"/>
          </p:nvPr>
        </p:nvSpPr>
        <p:spPr/>
        <p:txBody>
          <a:bodyPr/>
          <a:lstStyle/>
          <a:p>
            <a:fld id="{AB8E240B-F5D8-4AA4-B94B-B8CAC216B088}" type="slidenum">
              <a:rPr lang="fr-FR" smtClean="0"/>
              <a:t>‹N°›</a:t>
            </a:fld>
            <a:endParaRPr lang="fr-FR"/>
          </a:p>
        </p:txBody>
      </p:sp>
    </p:spTree>
    <p:extLst>
      <p:ext uri="{BB962C8B-B14F-4D97-AF65-F5344CB8AC3E}">
        <p14:creationId xmlns:p14="http://schemas.microsoft.com/office/powerpoint/2010/main" val="3695457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C315E4-B723-4A7E-BAF4-153FCE8E960F}"/>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04452B13-8C67-45D6-8D2D-14CFC7F1C3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0FB3A367-64B3-4CC4-9F35-805243174088}"/>
              </a:ext>
            </a:extLst>
          </p:cNvPr>
          <p:cNvSpPr>
            <a:spLocks noGrp="1"/>
          </p:cNvSpPr>
          <p:nvPr>
            <p:ph type="dt" sz="half" idx="10"/>
          </p:nvPr>
        </p:nvSpPr>
        <p:spPr/>
        <p:txBody>
          <a:bodyPr/>
          <a:lstStyle/>
          <a:p>
            <a:fld id="{988F1458-E4C1-4401-B4B7-EE45DA2A7451}" type="datetimeFigureOut">
              <a:rPr lang="fr-FR" smtClean="0"/>
              <a:t>19/05/2025</a:t>
            </a:fld>
            <a:endParaRPr lang="fr-FR"/>
          </a:p>
        </p:txBody>
      </p:sp>
      <p:sp>
        <p:nvSpPr>
          <p:cNvPr id="5" name="Espace réservé du pied de page 4">
            <a:extLst>
              <a:ext uri="{FF2B5EF4-FFF2-40B4-BE49-F238E27FC236}">
                <a16:creationId xmlns:a16="http://schemas.microsoft.com/office/drawing/2014/main" id="{04278428-676E-400A-828B-D505CD4DCC3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79A2AC2-9DD5-4A9B-81C1-175D44E1F219}"/>
              </a:ext>
            </a:extLst>
          </p:cNvPr>
          <p:cNvSpPr>
            <a:spLocks noGrp="1"/>
          </p:cNvSpPr>
          <p:nvPr>
            <p:ph type="sldNum" sz="quarter" idx="12"/>
          </p:nvPr>
        </p:nvSpPr>
        <p:spPr/>
        <p:txBody>
          <a:bodyPr/>
          <a:lstStyle/>
          <a:p>
            <a:fld id="{AB8E240B-F5D8-4AA4-B94B-B8CAC216B088}" type="slidenum">
              <a:rPr lang="fr-FR" smtClean="0"/>
              <a:t>‹N°›</a:t>
            </a:fld>
            <a:endParaRPr lang="fr-FR"/>
          </a:p>
        </p:txBody>
      </p:sp>
    </p:spTree>
    <p:extLst>
      <p:ext uri="{BB962C8B-B14F-4D97-AF65-F5344CB8AC3E}">
        <p14:creationId xmlns:p14="http://schemas.microsoft.com/office/powerpoint/2010/main" val="2782083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213300-332D-420A-8D96-A28E44AEE8F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56792F06-65B8-4C7D-AE06-C5CB19A088C1}"/>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F4D830E0-1FA3-445A-97D6-254941CB7E2E}"/>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DFBC62F7-79CE-4FF7-8E6A-BD840392C097}"/>
              </a:ext>
            </a:extLst>
          </p:cNvPr>
          <p:cNvSpPr>
            <a:spLocks noGrp="1"/>
          </p:cNvSpPr>
          <p:nvPr>
            <p:ph type="dt" sz="half" idx="10"/>
          </p:nvPr>
        </p:nvSpPr>
        <p:spPr/>
        <p:txBody>
          <a:bodyPr/>
          <a:lstStyle/>
          <a:p>
            <a:fld id="{988F1458-E4C1-4401-B4B7-EE45DA2A7451}" type="datetimeFigureOut">
              <a:rPr lang="fr-FR" smtClean="0"/>
              <a:t>19/05/2025</a:t>
            </a:fld>
            <a:endParaRPr lang="fr-FR"/>
          </a:p>
        </p:txBody>
      </p:sp>
      <p:sp>
        <p:nvSpPr>
          <p:cNvPr id="6" name="Espace réservé du pied de page 5">
            <a:extLst>
              <a:ext uri="{FF2B5EF4-FFF2-40B4-BE49-F238E27FC236}">
                <a16:creationId xmlns:a16="http://schemas.microsoft.com/office/drawing/2014/main" id="{8FAB718C-7377-4BEB-9A29-2E9E315EC0E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E3F7758-148B-4DC5-8B03-2ED24FE21E40}"/>
              </a:ext>
            </a:extLst>
          </p:cNvPr>
          <p:cNvSpPr>
            <a:spLocks noGrp="1"/>
          </p:cNvSpPr>
          <p:nvPr>
            <p:ph type="sldNum" sz="quarter" idx="12"/>
          </p:nvPr>
        </p:nvSpPr>
        <p:spPr/>
        <p:txBody>
          <a:bodyPr/>
          <a:lstStyle/>
          <a:p>
            <a:fld id="{AB8E240B-F5D8-4AA4-B94B-B8CAC216B088}" type="slidenum">
              <a:rPr lang="fr-FR" smtClean="0"/>
              <a:t>‹N°›</a:t>
            </a:fld>
            <a:endParaRPr lang="fr-FR"/>
          </a:p>
        </p:txBody>
      </p:sp>
    </p:spTree>
    <p:extLst>
      <p:ext uri="{BB962C8B-B14F-4D97-AF65-F5344CB8AC3E}">
        <p14:creationId xmlns:p14="http://schemas.microsoft.com/office/powerpoint/2010/main" val="3192984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425BAF-1C69-4523-94C1-E0AEB2BEB703}"/>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DCA83D9A-B6AB-4BAA-AC5C-735ACA352E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4912CD19-063B-46C3-B2FA-FA954A515D00}"/>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25618853-11C5-4F57-908E-FE2B2CD3A3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125430C7-2065-4BC7-A969-D0779534E14B}"/>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71DA831A-84F8-4135-B755-19791807EFF3}"/>
              </a:ext>
            </a:extLst>
          </p:cNvPr>
          <p:cNvSpPr>
            <a:spLocks noGrp="1"/>
          </p:cNvSpPr>
          <p:nvPr>
            <p:ph type="dt" sz="half" idx="10"/>
          </p:nvPr>
        </p:nvSpPr>
        <p:spPr/>
        <p:txBody>
          <a:bodyPr/>
          <a:lstStyle/>
          <a:p>
            <a:fld id="{988F1458-E4C1-4401-B4B7-EE45DA2A7451}" type="datetimeFigureOut">
              <a:rPr lang="fr-FR" smtClean="0"/>
              <a:t>19/05/2025</a:t>
            </a:fld>
            <a:endParaRPr lang="fr-FR"/>
          </a:p>
        </p:txBody>
      </p:sp>
      <p:sp>
        <p:nvSpPr>
          <p:cNvPr id="8" name="Espace réservé du pied de page 7">
            <a:extLst>
              <a:ext uri="{FF2B5EF4-FFF2-40B4-BE49-F238E27FC236}">
                <a16:creationId xmlns:a16="http://schemas.microsoft.com/office/drawing/2014/main" id="{763E3619-C4C6-4ABD-A25D-91FB82D8CDF9}"/>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52A67A70-9CA9-4A58-AE83-27F0A7560532}"/>
              </a:ext>
            </a:extLst>
          </p:cNvPr>
          <p:cNvSpPr>
            <a:spLocks noGrp="1"/>
          </p:cNvSpPr>
          <p:nvPr>
            <p:ph type="sldNum" sz="quarter" idx="12"/>
          </p:nvPr>
        </p:nvSpPr>
        <p:spPr/>
        <p:txBody>
          <a:bodyPr/>
          <a:lstStyle/>
          <a:p>
            <a:fld id="{AB8E240B-F5D8-4AA4-B94B-B8CAC216B088}" type="slidenum">
              <a:rPr lang="fr-FR" smtClean="0"/>
              <a:t>‹N°›</a:t>
            </a:fld>
            <a:endParaRPr lang="fr-FR"/>
          </a:p>
        </p:txBody>
      </p:sp>
    </p:spTree>
    <p:extLst>
      <p:ext uri="{BB962C8B-B14F-4D97-AF65-F5344CB8AC3E}">
        <p14:creationId xmlns:p14="http://schemas.microsoft.com/office/powerpoint/2010/main" val="3706378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DCAAE5-1AC9-4CC0-9FF1-EAEF45A77A0B}"/>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69F7D517-166B-4BA1-AFC3-A717855AC52D}"/>
              </a:ext>
            </a:extLst>
          </p:cNvPr>
          <p:cNvSpPr>
            <a:spLocks noGrp="1"/>
          </p:cNvSpPr>
          <p:nvPr>
            <p:ph type="dt" sz="half" idx="10"/>
          </p:nvPr>
        </p:nvSpPr>
        <p:spPr/>
        <p:txBody>
          <a:bodyPr/>
          <a:lstStyle/>
          <a:p>
            <a:fld id="{988F1458-E4C1-4401-B4B7-EE45DA2A7451}" type="datetimeFigureOut">
              <a:rPr lang="fr-FR" smtClean="0"/>
              <a:t>19/05/2025</a:t>
            </a:fld>
            <a:endParaRPr lang="fr-FR"/>
          </a:p>
        </p:txBody>
      </p:sp>
      <p:sp>
        <p:nvSpPr>
          <p:cNvPr id="4" name="Espace réservé du pied de page 3">
            <a:extLst>
              <a:ext uri="{FF2B5EF4-FFF2-40B4-BE49-F238E27FC236}">
                <a16:creationId xmlns:a16="http://schemas.microsoft.com/office/drawing/2014/main" id="{2A4CE0C0-FE9A-4807-BC5D-5D5D4ECD8D01}"/>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A3520907-8084-4D2F-BC56-F48EF3092225}"/>
              </a:ext>
            </a:extLst>
          </p:cNvPr>
          <p:cNvSpPr>
            <a:spLocks noGrp="1"/>
          </p:cNvSpPr>
          <p:nvPr>
            <p:ph type="sldNum" sz="quarter" idx="12"/>
          </p:nvPr>
        </p:nvSpPr>
        <p:spPr/>
        <p:txBody>
          <a:bodyPr/>
          <a:lstStyle/>
          <a:p>
            <a:fld id="{AB8E240B-F5D8-4AA4-B94B-B8CAC216B088}" type="slidenum">
              <a:rPr lang="fr-FR" smtClean="0"/>
              <a:t>‹N°›</a:t>
            </a:fld>
            <a:endParaRPr lang="fr-FR"/>
          </a:p>
        </p:txBody>
      </p:sp>
    </p:spTree>
    <p:extLst>
      <p:ext uri="{BB962C8B-B14F-4D97-AF65-F5344CB8AC3E}">
        <p14:creationId xmlns:p14="http://schemas.microsoft.com/office/powerpoint/2010/main" val="1237874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B5FD2B1F-6A88-4E70-B9DB-64BA7022BF22}"/>
              </a:ext>
            </a:extLst>
          </p:cNvPr>
          <p:cNvSpPr>
            <a:spLocks noGrp="1"/>
          </p:cNvSpPr>
          <p:nvPr>
            <p:ph type="dt" sz="half" idx="10"/>
          </p:nvPr>
        </p:nvSpPr>
        <p:spPr/>
        <p:txBody>
          <a:bodyPr/>
          <a:lstStyle/>
          <a:p>
            <a:fld id="{988F1458-E4C1-4401-B4B7-EE45DA2A7451}" type="datetimeFigureOut">
              <a:rPr lang="fr-FR" smtClean="0"/>
              <a:t>19/05/2025</a:t>
            </a:fld>
            <a:endParaRPr lang="fr-FR"/>
          </a:p>
        </p:txBody>
      </p:sp>
      <p:sp>
        <p:nvSpPr>
          <p:cNvPr id="3" name="Espace réservé du pied de page 2">
            <a:extLst>
              <a:ext uri="{FF2B5EF4-FFF2-40B4-BE49-F238E27FC236}">
                <a16:creationId xmlns:a16="http://schemas.microsoft.com/office/drawing/2014/main" id="{0461DFAF-E373-4D34-8412-512BB7F2FAD6}"/>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7229FE88-8AA7-4837-AFA1-633DB4029389}"/>
              </a:ext>
            </a:extLst>
          </p:cNvPr>
          <p:cNvSpPr>
            <a:spLocks noGrp="1"/>
          </p:cNvSpPr>
          <p:nvPr>
            <p:ph type="sldNum" sz="quarter" idx="12"/>
          </p:nvPr>
        </p:nvSpPr>
        <p:spPr/>
        <p:txBody>
          <a:bodyPr/>
          <a:lstStyle/>
          <a:p>
            <a:fld id="{AB8E240B-F5D8-4AA4-B94B-B8CAC216B088}" type="slidenum">
              <a:rPr lang="fr-FR" smtClean="0"/>
              <a:t>‹N°›</a:t>
            </a:fld>
            <a:endParaRPr lang="fr-FR"/>
          </a:p>
        </p:txBody>
      </p:sp>
    </p:spTree>
    <p:extLst>
      <p:ext uri="{BB962C8B-B14F-4D97-AF65-F5344CB8AC3E}">
        <p14:creationId xmlns:p14="http://schemas.microsoft.com/office/powerpoint/2010/main" val="790544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2E38E2-4181-4692-9EA5-99287F9885B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574D4220-3CB1-428E-A649-62F6E31073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AD1FDCE0-9175-48C4-837D-C2168363A1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7291915-22AC-4171-824A-0A531B10A3EB}"/>
              </a:ext>
            </a:extLst>
          </p:cNvPr>
          <p:cNvSpPr>
            <a:spLocks noGrp="1"/>
          </p:cNvSpPr>
          <p:nvPr>
            <p:ph type="dt" sz="half" idx="10"/>
          </p:nvPr>
        </p:nvSpPr>
        <p:spPr/>
        <p:txBody>
          <a:bodyPr/>
          <a:lstStyle/>
          <a:p>
            <a:fld id="{988F1458-E4C1-4401-B4B7-EE45DA2A7451}" type="datetimeFigureOut">
              <a:rPr lang="fr-FR" smtClean="0"/>
              <a:t>19/05/2025</a:t>
            </a:fld>
            <a:endParaRPr lang="fr-FR"/>
          </a:p>
        </p:txBody>
      </p:sp>
      <p:sp>
        <p:nvSpPr>
          <p:cNvPr id="6" name="Espace réservé du pied de page 5">
            <a:extLst>
              <a:ext uri="{FF2B5EF4-FFF2-40B4-BE49-F238E27FC236}">
                <a16:creationId xmlns:a16="http://schemas.microsoft.com/office/drawing/2014/main" id="{2264BC9D-E8D2-4D6B-87F9-E5B71F2831C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B44FD3E-6069-46B4-B528-4007CB17D6A3}"/>
              </a:ext>
            </a:extLst>
          </p:cNvPr>
          <p:cNvSpPr>
            <a:spLocks noGrp="1"/>
          </p:cNvSpPr>
          <p:nvPr>
            <p:ph type="sldNum" sz="quarter" idx="12"/>
          </p:nvPr>
        </p:nvSpPr>
        <p:spPr/>
        <p:txBody>
          <a:bodyPr/>
          <a:lstStyle/>
          <a:p>
            <a:fld id="{AB8E240B-F5D8-4AA4-B94B-B8CAC216B088}" type="slidenum">
              <a:rPr lang="fr-FR" smtClean="0"/>
              <a:t>‹N°›</a:t>
            </a:fld>
            <a:endParaRPr lang="fr-FR"/>
          </a:p>
        </p:txBody>
      </p:sp>
    </p:spTree>
    <p:extLst>
      <p:ext uri="{BB962C8B-B14F-4D97-AF65-F5344CB8AC3E}">
        <p14:creationId xmlns:p14="http://schemas.microsoft.com/office/powerpoint/2010/main" val="3765775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E8FC84-2F9F-4DEB-87B9-CA56EA66611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7D2B6B69-3A70-4E74-B19F-B8626B8FA3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79E82A09-A3AA-4979-A24F-8AB5446253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A19C485-F9AC-40E8-B723-8AC8E4FD5024}"/>
              </a:ext>
            </a:extLst>
          </p:cNvPr>
          <p:cNvSpPr>
            <a:spLocks noGrp="1"/>
          </p:cNvSpPr>
          <p:nvPr>
            <p:ph type="dt" sz="half" idx="10"/>
          </p:nvPr>
        </p:nvSpPr>
        <p:spPr/>
        <p:txBody>
          <a:bodyPr/>
          <a:lstStyle/>
          <a:p>
            <a:fld id="{988F1458-E4C1-4401-B4B7-EE45DA2A7451}" type="datetimeFigureOut">
              <a:rPr lang="fr-FR" smtClean="0"/>
              <a:t>19/05/2025</a:t>
            </a:fld>
            <a:endParaRPr lang="fr-FR"/>
          </a:p>
        </p:txBody>
      </p:sp>
      <p:sp>
        <p:nvSpPr>
          <p:cNvPr id="6" name="Espace réservé du pied de page 5">
            <a:extLst>
              <a:ext uri="{FF2B5EF4-FFF2-40B4-BE49-F238E27FC236}">
                <a16:creationId xmlns:a16="http://schemas.microsoft.com/office/drawing/2014/main" id="{2AFE09A8-9AE3-423C-97F9-69BF790E4BC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0329AF3-347C-45DD-A6B1-9C588EC01737}"/>
              </a:ext>
            </a:extLst>
          </p:cNvPr>
          <p:cNvSpPr>
            <a:spLocks noGrp="1"/>
          </p:cNvSpPr>
          <p:nvPr>
            <p:ph type="sldNum" sz="quarter" idx="12"/>
          </p:nvPr>
        </p:nvSpPr>
        <p:spPr/>
        <p:txBody>
          <a:bodyPr/>
          <a:lstStyle/>
          <a:p>
            <a:fld id="{AB8E240B-F5D8-4AA4-B94B-B8CAC216B088}" type="slidenum">
              <a:rPr lang="fr-FR" smtClean="0"/>
              <a:t>‹N°›</a:t>
            </a:fld>
            <a:endParaRPr lang="fr-FR"/>
          </a:p>
        </p:txBody>
      </p:sp>
    </p:spTree>
    <p:extLst>
      <p:ext uri="{BB962C8B-B14F-4D97-AF65-F5344CB8AC3E}">
        <p14:creationId xmlns:p14="http://schemas.microsoft.com/office/powerpoint/2010/main" val="2462406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35E6EEDB-DDB3-4D0C-B923-1E5CDC20A9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A4147290-3061-4DF6-B3EC-09B6936213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EB3E098-14D4-44D9-8876-FADBE21FA5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8F1458-E4C1-4401-B4B7-EE45DA2A7451}" type="datetimeFigureOut">
              <a:rPr lang="fr-FR" smtClean="0"/>
              <a:t>19/05/2025</a:t>
            </a:fld>
            <a:endParaRPr lang="fr-FR"/>
          </a:p>
        </p:txBody>
      </p:sp>
      <p:sp>
        <p:nvSpPr>
          <p:cNvPr id="5" name="Espace réservé du pied de page 4">
            <a:extLst>
              <a:ext uri="{FF2B5EF4-FFF2-40B4-BE49-F238E27FC236}">
                <a16:creationId xmlns:a16="http://schemas.microsoft.com/office/drawing/2014/main" id="{615F6CAF-D07F-4FFB-80E9-9BABA013B7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2D169BCA-E84A-47CB-BCA2-B15903EA83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8E240B-F5D8-4AA4-B94B-B8CAC216B088}" type="slidenum">
              <a:rPr lang="fr-FR" smtClean="0"/>
              <a:t>‹N°›</a:t>
            </a:fld>
            <a:endParaRPr lang="fr-FR"/>
          </a:p>
        </p:txBody>
      </p:sp>
    </p:spTree>
    <p:extLst>
      <p:ext uri="{BB962C8B-B14F-4D97-AF65-F5344CB8AC3E}">
        <p14:creationId xmlns:p14="http://schemas.microsoft.com/office/powerpoint/2010/main" val="6896927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spring-projects/spring-petclinic" TargetMode="External"/><Relationship Id="rId2" Type="http://schemas.openxmlformats.org/officeDocument/2006/relationships/hyperlink" Target="https://openjfx.io/" TargetMode="External"/><Relationship Id="rId1" Type="http://schemas.openxmlformats.org/officeDocument/2006/relationships/slideLayout" Target="../slideLayouts/slideLayout7.xml"/><Relationship Id="rId4" Type="http://schemas.openxmlformats.org/officeDocument/2006/relationships/hyperlink" Target="https://docs.oracle.com/javase/8/javafx/api/javafx/scene/doc-files/cssref.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Zone de texte 2">
            <a:extLst>
              <a:ext uri="{FF2B5EF4-FFF2-40B4-BE49-F238E27FC236}">
                <a16:creationId xmlns:a16="http://schemas.microsoft.com/office/drawing/2014/main" id="{2324E7DC-EE72-4DC7-9047-479012222846}"/>
              </a:ext>
            </a:extLst>
          </p:cNvPr>
          <p:cNvSpPr txBox="1">
            <a:spLocks noChangeArrowheads="1"/>
          </p:cNvSpPr>
          <p:nvPr/>
        </p:nvSpPr>
        <p:spPr bwMode="auto">
          <a:xfrm>
            <a:off x="3177706" y="1784316"/>
            <a:ext cx="5772269" cy="476250"/>
          </a:xfrm>
          <a:prstGeom prst="rect">
            <a:avLst/>
          </a:prstGeom>
          <a:noFill/>
          <a:ln w="9525">
            <a:noFill/>
            <a:miter lim="800000"/>
            <a:headEnd/>
            <a:tailEnd/>
          </a:ln>
        </p:spPr>
        <p:txBody>
          <a:bodyPr rot="0" vert="horz" wrap="square" lIns="91440" tIns="45720" rIns="91440" bIns="45720" anchor="t" anchorCtr="0">
            <a:noAutofit/>
          </a:bodyPr>
          <a:lstStyle/>
          <a:p>
            <a:pPr algn="ctr"/>
            <a:r>
              <a:rPr lang="fr-FR" sz="2100" dirty="0">
                <a:ln w="9525" cap="rnd" cmpd="sng" algn="ctr">
                  <a:solidFill>
                    <a:srgbClr val="000000"/>
                  </a:solidFill>
                  <a:prstDash val="solid"/>
                  <a:bevel/>
                </a:ln>
                <a:latin typeface="Sitka Text" pitchFamily="2" charset="0"/>
                <a:ea typeface="Times New Roman" panose="02020603050405020304" pitchFamily="18" charset="0"/>
              </a:rPr>
              <a:t>Diplôme Universitaire de Technologie (DUT)</a:t>
            </a:r>
          </a:p>
        </p:txBody>
      </p:sp>
      <p:sp>
        <p:nvSpPr>
          <p:cNvPr id="9" name="Text Box 2">
            <a:extLst>
              <a:ext uri="{FF2B5EF4-FFF2-40B4-BE49-F238E27FC236}">
                <a16:creationId xmlns:a16="http://schemas.microsoft.com/office/drawing/2014/main" id="{C854661A-F980-4D9D-B4DF-AC2125AB51FE}"/>
              </a:ext>
            </a:extLst>
          </p:cNvPr>
          <p:cNvSpPr txBox="1">
            <a:spLocks noChangeArrowheads="1"/>
          </p:cNvSpPr>
          <p:nvPr/>
        </p:nvSpPr>
        <p:spPr bwMode="auto">
          <a:xfrm>
            <a:off x="3110882" y="2418100"/>
            <a:ext cx="5905915" cy="464293"/>
          </a:xfrm>
          <a:prstGeom prst="rect">
            <a:avLst/>
          </a:prstGeom>
          <a:noFill/>
          <a:ln w="9525">
            <a:noFill/>
            <a:miter lim="800000"/>
            <a:headEnd/>
            <a:tailEnd/>
          </a:ln>
        </p:spPr>
        <p:txBody>
          <a:bodyPr rot="0" vert="horz" wrap="square" lIns="91440" tIns="45720" rIns="91440" bIns="45720" anchor="t" anchorCtr="0">
            <a:noAutofit/>
          </a:bodyPr>
          <a:lstStyle/>
          <a:p>
            <a:pPr algn="ctr"/>
            <a:r>
              <a:rPr lang="fr-FR" sz="2000" dirty="0">
                <a:solidFill>
                  <a:srgbClr val="000000"/>
                </a:solidFill>
                <a:latin typeface="Sitka Text" panose="02000505000000020004" pitchFamily="2" charset="0"/>
                <a:ea typeface="Times New Roman" panose="02020603050405020304" pitchFamily="18" charset="0"/>
              </a:rPr>
              <a:t>Ingénierie Logicielle et Cybersécurité (ILCS</a:t>
            </a:r>
            <a:r>
              <a:rPr lang="fr-FR" sz="2000" dirty="0">
                <a:solidFill>
                  <a:srgbClr val="000000"/>
                </a:solidFill>
                <a:latin typeface="Bookman Old Style" panose="02050604050505020204" pitchFamily="18" charset="0"/>
                <a:ea typeface="Times New Roman" panose="02020603050405020304" pitchFamily="18" charset="0"/>
              </a:rPr>
              <a:t>)</a:t>
            </a:r>
            <a:endParaRPr lang="fr-FR" sz="2000" dirty="0">
              <a:latin typeface="Bookman Old Style" panose="02050604050505020204" pitchFamily="18" charset="0"/>
              <a:ea typeface="Times New Roman" panose="02020603050405020304" pitchFamily="18" charset="0"/>
            </a:endParaRPr>
          </a:p>
        </p:txBody>
      </p:sp>
      <p:pic>
        <p:nvPicPr>
          <p:cNvPr id="11" name="Image 10">
            <a:extLst>
              <a:ext uri="{FF2B5EF4-FFF2-40B4-BE49-F238E27FC236}">
                <a16:creationId xmlns:a16="http://schemas.microsoft.com/office/drawing/2014/main" id="{3A289B9D-B7D6-47B1-8B0A-39EC94A37611}"/>
              </a:ext>
            </a:extLst>
          </p:cNvPr>
          <p:cNvPicPr>
            <a:picLocks noChangeAspect="1"/>
          </p:cNvPicPr>
          <p:nvPr/>
        </p:nvPicPr>
        <p:blipFill rotWithShape="1">
          <a:blip r:embed="rId2"/>
          <a:srcRect b="8463"/>
          <a:stretch/>
        </p:blipFill>
        <p:spPr>
          <a:xfrm>
            <a:off x="6866490" y="189089"/>
            <a:ext cx="3344720" cy="873263"/>
          </a:xfrm>
          <a:prstGeom prst="rect">
            <a:avLst/>
          </a:prstGeom>
        </p:spPr>
      </p:pic>
      <p:pic>
        <p:nvPicPr>
          <p:cNvPr id="12" name="Image 11">
            <a:extLst>
              <a:ext uri="{FF2B5EF4-FFF2-40B4-BE49-F238E27FC236}">
                <a16:creationId xmlns:a16="http://schemas.microsoft.com/office/drawing/2014/main" id="{C5DB0977-2CC4-4B66-A594-CB66E4381607}"/>
              </a:ext>
            </a:extLst>
          </p:cNvPr>
          <p:cNvPicPr>
            <a:picLocks noChangeAspect="1"/>
          </p:cNvPicPr>
          <p:nvPr/>
        </p:nvPicPr>
        <p:blipFill>
          <a:blip r:embed="rId3"/>
          <a:stretch>
            <a:fillRect/>
          </a:stretch>
        </p:blipFill>
        <p:spPr>
          <a:xfrm>
            <a:off x="5692284" y="196145"/>
            <a:ext cx="925995" cy="871922"/>
          </a:xfrm>
          <a:prstGeom prst="rect">
            <a:avLst/>
          </a:prstGeom>
        </p:spPr>
      </p:pic>
      <p:cxnSp>
        <p:nvCxnSpPr>
          <p:cNvPr id="14" name="Connecteur droit 13">
            <a:extLst>
              <a:ext uri="{FF2B5EF4-FFF2-40B4-BE49-F238E27FC236}">
                <a16:creationId xmlns:a16="http://schemas.microsoft.com/office/drawing/2014/main" id="{91E5DBE4-F434-48CB-9F87-4E4570287B21}"/>
              </a:ext>
            </a:extLst>
          </p:cNvPr>
          <p:cNvCxnSpPr>
            <a:cxnSpLocks/>
          </p:cNvCxnSpPr>
          <p:nvPr/>
        </p:nvCxnSpPr>
        <p:spPr>
          <a:xfrm>
            <a:off x="1513657" y="1226941"/>
            <a:ext cx="8697553" cy="0"/>
          </a:xfrm>
          <a:prstGeom prst="line">
            <a:avLst/>
          </a:prstGeom>
          <a:ln w="28575"/>
        </p:spPr>
        <p:style>
          <a:lnRef idx="1">
            <a:schemeClr val="dk1"/>
          </a:lnRef>
          <a:fillRef idx="0">
            <a:schemeClr val="dk1"/>
          </a:fillRef>
          <a:effectRef idx="0">
            <a:schemeClr val="dk1"/>
          </a:effectRef>
          <a:fontRef idx="minor">
            <a:schemeClr val="tx1"/>
          </a:fontRef>
        </p:style>
      </p:cxnSp>
      <p:pic>
        <p:nvPicPr>
          <p:cNvPr id="16" name="Image 15">
            <a:extLst>
              <a:ext uri="{FF2B5EF4-FFF2-40B4-BE49-F238E27FC236}">
                <a16:creationId xmlns:a16="http://schemas.microsoft.com/office/drawing/2014/main" id="{CDF17B6C-B2EF-4E88-B500-C4E7375BE7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3657" y="207327"/>
            <a:ext cx="3930416" cy="874603"/>
          </a:xfrm>
          <a:prstGeom prst="rect">
            <a:avLst/>
          </a:prstGeom>
        </p:spPr>
      </p:pic>
      <p:sp>
        <p:nvSpPr>
          <p:cNvPr id="21" name="Rectangle 20">
            <a:extLst>
              <a:ext uri="{FF2B5EF4-FFF2-40B4-BE49-F238E27FC236}">
                <a16:creationId xmlns:a16="http://schemas.microsoft.com/office/drawing/2014/main" id="{76FC0E02-6C15-41E6-806E-6955D70A4EAD}"/>
              </a:ext>
            </a:extLst>
          </p:cNvPr>
          <p:cNvSpPr/>
          <p:nvPr/>
        </p:nvSpPr>
        <p:spPr>
          <a:xfrm>
            <a:off x="-1" y="0"/>
            <a:ext cx="12192001" cy="6858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Organigramme : Procédé 1">
            <a:extLst>
              <a:ext uri="{FF2B5EF4-FFF2-40B4-BE49-F238E27FC236}">
                <a16:creationId xmlns:a16="http://schemas.microsoft.com/office/drawing/2014/main" id="{2B89DF0C-D90E-4606-BCBC-CFD9FCD86763}"/>
              </a:ext>
            </a:extLst>
          </p:cNvPr>
          <p:cNvSpPr/>
          <p:nvPr/>
        </p:nvSpPr>
        <p:spPr>
          <a:xfrm>
            <a:off x="2941981" y="3196780"/>
            <a:ext cx="6308035" cy="1070872"/>
          </a:xfrm>
          <a:prstGeom prst="flowChartProcess">
            <a:avLst/>
          </a:prstGeom>
          <a:solidFill>
            <a:schemeClr val="bg1"/>
          </a:solidFill>
          <a:ln/>
          <a:effectLst>
            <a:innerShdw blurRad="63500" dist="50800" dir="2700000">
              <a:prstClr val="black">
                <a:alpha val="50000"/>
              </a:prstClr>
            </a:innerShdw>
          </a:effectLst>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Sitka Small Semibold" pitchFamily="2" charset="0"/>
              </a:rPr>
              <a:t>VetCare360 – Application Web de Gestion d’une Clinique Vétérinaire</a:t>
            </a:r>
          </a:p>
        </p:txBody>
      </p:sp>
      <p:sp>
        <p:nvSpPr>
          <p:cNvPr id="22" name="ZoneTexte 21">
            <a:extLst>
              <a:ext uri="{FF2B5EF4-FFF2-40B4-BE49-F238E27FC236}">
                <a16:creationId xmlns:a16="http://schemas.microsoft.com/office/drawing/2014/main" id="{C2248C66-72FD-405A-A0AB-4C421994775C}"/>
              </a:ext>
            </a:extLst>
          </p:cNvPr>
          <p:cNvSpPr txBox="1"/>
          <p:nvPr/>
        </p:nvSpPr>
        <p:spPr>
          <a:xfrm>
            <a:off x="992783" y="4868968"/>
            <a:ext cx="6098344" cy="646331"/>
          </a:xfrm>
          <a:prstGeom prst="rect">
            <a:avLst/>
          </a:prstGeom>
          <a:noFill/>
        </p:spPr>
        <p:txBody>
          <a:bodyPr wrap="square">
            <a:spAutoFit/>
          </a:bodyPr>
          <a:lstStyle/>
          <a:p>
            <a:r>
              <a:rPr lang="pt-BR" dirty="0">
                <a:latin typeface="Sitka Small Semibold" pitchFamily="2" charset="0"/>
                <a:cs typeface="Times New Roman" panose="02020603050405020304" pitchFamily="18" charset="0"/>
              </a:rPr>
              <a:t>Présenter Par :</a:t>
            </a:r>
          </a:p>
          <a:p>
            <a:r>
              <a:rPr lang="pt-BR" dirty="0">
                <a:latin typeface="Bookman Old Style" panose="02050604050505020204" pitchFamily="18" charset="0"/>
              </a:rPr>
              <a:t>       JAAI Malak &amp; MHARI Ilham</a:t>
            </a:r>
            <a:endParaRPr lang="fr-FR" dirty="0">
              <a:latin typeface="Bookman Old Style" panose="02050604050505020204" pitchFamily="18" charset="0"/>
            </a:endParaRPr>
          </a:p>
        </p:txBody>
      </p:sp>
      <p:sp>
        <p:nvSpPr>
          <p:cNvPr id="23" name="ZoneTexte 22">
            <a:extLst>
              <a:ext uri="{FF2B5EF4-FFF2-40B4-BE49-F238E27FC236}">
                <a16:creationId xmlns:a16="http://schemas.microsoft.com/office/drawing/2014/main" id="{3A4C65FF-00FD-4014-AE38-B5618F183A18}"/>
              </a:ext>
            </a:extLst>
          </p:cNvPr>
          <p:cNvSpPr txBox="1"/>
          <p:nvPr/>
        </p:nvSpPr>
        <p:spPr>
          <a:xfrm>
            <a:off x="8083910" y="4852230"/>
            <a:ext cx="6098344" cy="646331"/>
          </a:xfrm>
          <a:prstGeom prst="rect">
            <a:avLst/>
          </a:prstGeom>
          <a:noFill/>
        </p:spPr>
        <p:txBody>
          <a:bodyPr wrap="square">
            <a:spAutoFit/>
          </a:bodyPr>
          <a:lstStyle/>
          <a:p>
            <a:r>
              <a:rPr lang="fr-FR" dirty="0">
                <a:latin typeface="Sitka Small Semibold" pitchFamily="2" charset="0"/>
              </a:rPr>
              <a:t>Encadrer par:</a:t>
            </a:r>
          </a:p>
          <a:p>
            <a:r>
              <a:rPr lang="fr-FR" dirty="0"/>
              <a:t>          </a:t>
            </a:r>
            <a:r>
              <a:rPr lang="fr-FR" dirty="0">
                <a:latin typeface="Bookman Old Style" panose="02050604050505020204" pitchFamily="18" charset="0"/>
              </a:rPr>
              <a:t>Pr. ESBAI Redouane</a:t>
            </a:r>
          </a:p>
        </p:txBody>
      </p:sp>
      <p:sp>
        <p:nvSpPr>
          <p:cNvPr id="24" name="Organigramme : Procédé 23">
            <a:extLst>
              <a:ext uri="{FF2B5EF4-FFF2-40B4-BE49-F238E27FC236}">
                <a16:creationId xmlns:a16="http://schemas.microsoft.com/office/drawing/2014/main" id="{CDC33C77-FE7A-404B-8C9B-2154E08E4ECB}"/>
              </a:ext>
            </a:extLst>
          </p:cNvPr>
          <p:cNvSpPr/>
          <p:nvPr/>
        </p:nvSpPr>
        <p:spPr>
          <a:xfrm>
            <a:off x="3555961" y="6062628"/>
            <a:ext cx="4612943" cy="635044"/>
          </a:xfrm>
          <a:prstGeom prst="flowChartProcess">
            <a:avLst/>
          </a:prstGeom>
          <a:solidFill>
            <a:schemeClr val="bg1"/>
          </a:solidFill>
          <a:effectLst>
            <a:innerShdw blurRad="63500" dist="50800">
              <a:prstClr val="black">
                <a:alpha val="50000"/>
              </a:prstClr>
            </a:innerShdw>
          </a:effectLst>
        </p:spPr>
        <p:style>
          <a:lnRef idx="2">
            <a:schemeClr val="dk1"/>
          </a:lnRef>
          <a:fillRef idx="1">
            <a:schemeClr val="lt1"/>
          </a:fillRef>
          <a:effectRef idx="0">
            <a:schemeClr val="dk1"/>
          </a:effectRef>
          <a:fontRef idx="minor">
            <a:schemeClr val="dk1"/>
          </a:fontRef>
        </p:style>
        <p:txBody>
          <a:bodyPr rtlCol="0" anchor="ctr"/>
          <a:lstStyle/>
          <a:p>
            <a:pPr algn="ctr"/>
            <a:r>
              <a:rPr lang="fr-FR" sz="2900" dirty="0">
                <a:ln w="0"/>
                <a:solidFill>
                  <a:schemeClr val="tx1"/>
                </a:solidFill>
                <a:effectLst>
                  <a:outerShdw blurRad="38100" dist="19050" dir="2700000" algn="tl" rotWithShape="0">
                    <a:schemeClr val="dk1">
                      <a:alpha val="40000"/>
                    </a:schemeClr>
                  </a:outerShdw>
                </a:effectLst>
                <a:latin typeface="Monotype Corsiva" panose="03010101010201010101" pitchFamily="66" charset="0"/>
              </a:rPr>
              <a:t>Année universitaire : 2024-2025</a:t>
            </a:r>
          </a:p>
        </p:txBody>
      </p:sp>
    </p:spTree>
    <p:extLst>
      <p:ext uri="{BB962C8B-B14F-4D97-AF65-F5344CB8AC3E}">
        <p14:creationId xmlns:p14="http://schemas.microsoft.com/office/powerpoint/2010/main" val="3812051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Connecteur droit 10">
            <a:extLst>
              <a:ext uri="{FF2B5EF4-FFF2-40B4-BE49-F238E27FC236}">
                <a16:creationId xmlns:a16="http://schemas.microsoft.com/office/drawing/2014/main" id="{AB15108B-2FDE-49AD-B567-90B29CFED8A9}"/>
              </a:ext>
            </a:extLst>
          </p:cNvPr>
          <p:cNvCxnSpPr/>
          <p:nvPr/>
        </p:nvCxnSpPr>
        <p:spPr>
          <a:xfrm>
            <a:off x="-1" y="914401"/>
            <a:ext cx="1219200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29" name="Zone de texte 2">
            <a:extLst>
              <a:ext uri="{FF2B5EF4-FFF2-40B4-BE49-F238E27FC236}">
                <a16:creationId xmlns:a16="http://schemas.microsoft.com/office/drawing/2014/main" id="{B4A62EE8-EAA2-43B8-9F31-DAED664AF75A}"/>
              </a:ext>
            </a:extLst>
          </p:cNvPr>
          <p:cNvSpPr txBox="1">
            <a:spLocks noChangeArrowheads="1"/>
          </p:cNvSpPr>
          <p:nvPr/>
        </p:nvSpPr>
        <p:spPr bwMode="auto">
          <a:xfrm>
            <a:off x="11393316" y="6316238"/>
            <a:ext cx="679176" cy="424180"/>
          </a:xfrm>
          <a:prstGeom prst="rect">
            <a:avLst/>
          </a:prstGeom>
          <a:noFill/>
          <a:ln w="19050">
            <a:noFill/>
            <a:miter lim="800000"/>
            <a:headEnd/>
            <a:tailEnd/>
          </a:ln>
        </p:spPr>
        <p:txBody>
          <a:bodyPr rot="0" vert="horz" wrap="square" lIns="91440" tIns="45720" rIns="91440" bIns="45720" anchor="t" anchorCtr="0">
            <a:noAutofit/>
          </a:bodyPr>
          <a:lstStyle/>
          <a:p>
            <a:r>
              <a:rPr lang="fr-FR" sz="2500" b="1" dirty="0">
                <a:effectLst/>
                <a:latin typeface="Segoe Script" panose="030B0504020000000003" pitchFamily="66" charset="0"/>
                <a:ea typeface="Times New Roman" panose="02020603050405020304" pitchFamily="18" charset="0"/>
              </a:rPr>
              <a:t>10</a:t>
            </a:r>
            <a:endParaRPr lang="fr-FR" sz="2500" b="1" dirty="0">
              <a:effectLst/>
              <a:latin typeface="Times New Roman" panose="02020603050405020304" pitchFamily="18" charset="0"/>
              <a:ea typeface="Times New Roman" panose="02020603050405020304" pitchFamily="18" charset="0"/>
            </a:endParaRPr>
          </a:p>
        </p:txBody>
      </p:sp>
      <p:sp>
        <p:nvSpPr>
          <p:cNvPr id="5" name="Rectangle 4">
            <a:extLst>
              <a:ext uri="{FF2B5EF4-FFF2-40B4-BE49-F238E27FC236}">
                <a16:creationId xmlns:a16="http://schemas.microsoft.com/office/drawing/2014/main" id="{F9EF8975-6CBE-43CD-964E-C9CF1DE86089}"/>
              </a:ext>
            </a:extLst>
          </p:cNvPr>
          <p:cNvSpPr/>
          <p:nvPr/>
        </p:nvSpPr>
        <p:spPr>
          <a:xfrm>
            <a:off x="-1" y="0"/>
            <a:ext cx="12192001" cy="6858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2">
            <a:extLst>
              <a:ext uri="{FF2B5EF4-FFF2-40B4-BE49-F238E27FC236}">
                <a16:creationId xmlns:a16="http://schemas.microsoft.com/office/drawing/2014/main" id="{C206CB69-7A0D-4F53-B0E3-83DCD3CD3A7D}"/>
              </a:ext>
            </a:extLst>
          </p:cNvPr>
          <p:cNvSpPr>
            <a:spLocks noChangeArrowheads="1"/>
          </p:cNvSpPr>
          <p:nvPr/>
        </p:nvSpPr>
        <p:spPr bwMode="auto">
          <a:xfrm>
            <a:off x="1369741" y="4459162"/>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endParaRPr kumimoji="0" lang="fr-FR" altLang="fr-FR"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2" name="ZoneTexte 11">
            <a:extLst>
              <a:ext uri="{FF2B5EF4-FFF2-40B4-BE49-F238E27FC236}">
                <a16:creationId xmlns:a16="http://schemas.microsoft.com/office/drawing/2014/main" id="{781D2BA4-F9FF-4767-96FA-BF6DE97CF827}"/>
              </a:ext>
            </a:extLst>
          </p:cNvPr>
          <p:cNvSpPr txBox="1"/>
          <p:nvPr/>
        </p:nvSpPr>
        <p:spPr>
          <a:xfrm>
            <a:off x="1785700" y="180202"/>
            <a:ext cx="8620597" cy="523220"/>
          </a:xfrm>
          <a:prstGeom prst="rect">
            <a:avLst/>
          </a:prstGeom>
          <a:noFill/>
        </p:spPr>
        <p:txBody>
          <a:bodyPr wrap="square" rtlCol="0">
            <a:spAutoFit/>
          </a:bodyPr>
          <a:lstStyle/>
          <a:p>
            <a:pPr algn="ctr"/>
            <a:r>
              <a:rPr lang="fr-FR" sz="2800" dirty="0">
                <a:latin typeface="Sitka Small Semibold" pitchFamily="2" charset="0"/>
              </a:rPr>
              <a:t>Développement et Implémentation</a:t>
            </a:r>
          </a:p>
        </p:txBody>
      </p:sp>
      <p:sp>
        <p:nvSpPr>
          <p:cNvPr id="13" name="ZoneTexte 12">
            <a:extLst>
              <a:ext uri="{FF2B5EF4-FFF2-40B4-BE49-F238E27FC236}">
                <a16:creationId xmlns:a16="http://schemas.microsoft.com/office/drawing/2014/main" id="{083507D6-E3C9-4EBB-A81C-3EE0A0354AAF}"/>
              </a:ext>
            </a:extLst>
          </p:cNvPr>
          <p:cNvSpPr txBox="1"/>
          <p:nvPr/>
        </p:nvSpPr>
        <p:spPr>
          <a:xfrm>
            <a:off x="732970" y="1464960"/>
            <a:ext cx="6110514" cy="461665"/>
          </a:xfrm>
          <a:prstGeom prst="rect">
            <a:avLst/>
          </a:prstGeom>
          <a:noFill/>
        </p:spPr>
        <p:txBody>
          <a:bodyPr wrap="square">
            <a:spAutoFit/>
          </a:bodyPr>
          <a:lstStyle/>
          <a:p>
            <a:r>
              <a:rPr lang="fr-FR" sz="2400" b="1" dirty="0">
                <a:latin typeface="Times New Roman" panose="02020603050405020304" pitchFamily="18" charset="0"/>
                <a:cs typeface="Times New Roman" panose="02020603050405020304" pitchFamily="18" charset="0"/>
              </a:rPr>
              <a:t>Présentation de l’application :</a:t>
            </a:r>
          </a:p>
        </p:txBody>
      </p:sp>
      <p:sp>
        <p:nvSpPr>
          <p:cNvPr id="15" name="ZoneTexte 14">
            <a:extLst>
              <a:ext uri="{FF2B5EF4-FFF2-40B4-BE49-F238E27FC236}">
                <a16:creationId xmlns:a16="http://schemas.microsoft.com/office/drawing/2014/main" id="{BECC97B7-9733-461C-A25B-6683919053A9}"/>
              </a:ext>
            </a:extLst>
          </p:cNvPr>
          <p:cNvSpPr txBox="1"/>
          <p:nvPr/>
        </p:nvSpPr>
        <p:spPr>
          <a:xfrm>
            <a:off x="732970" y="2075672"/>
            <a:ext cx="10312401" cy="707886"/>
          </a:xfrm>
          <a:prstGeom prst="rect">
            <a:avLst/>
          </a:prstGeom>
          <a:noFill/>
        </p:spPr>
        <p:txBody>
          <a:bodyPr wrap="square">
            <a:spAutoFit/>
          </a:bodyPr>
          <a:lstStyle/>
          <a:p>
            <a:r>
              <a:rPr lang="fr-FR" sz="2000" dirty="0">
                <a:latin typeface="Times New Roman" panose="02020603050405020304" pitchFamily="18" charset="0"/>
                <a:cs typeface="Times New Roman" panose="02020603050405020304" pitchFamily="18" charset="0"/>
              </a:rPr>
              <a:t>L’application propose plusieurs interfaces accessibles via un menu principal, chacune gérée par un contrôleur spécifique :</a:t>
            </a:r>
          </a:p>
        </p:txBody>
      </p:sp>
      <p:sp>
        <p:nvSpPr>
          <p:cNvPr id="8" name="Rectangle 1">
            <a:extLst>
              <a:ext uri="{FF2B5EF4-FFF2-40B4-BE49-F238E27FC236}">
                <a16:creationId xmlns:a16="http://schemas.microsoft.com/office/drawing/2014/main" id="{46D598CF-79C8-49F3-840F-B215F6F7F112}"/>
              </a:ext>
            </a:extLst>
          </p:cNvPr>
          <p:cNvSpPr>
            <a:spLocks noChangeArrowheads="1"/>
          </p:cNvSpPr>
          <p:nvPr/>
        </p:nvSpPr>
        <p:spPr bwMode="auto">
          <a:xfrm rot="10800000" flipV="1">
            <a:off x="1502149" y="2824224"/>
            <a:ext cx="706128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fr-FR" altLang="fr-FR"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Une </a:t>
            </a:r>
            <a:r>
              <a:rPr kumimoji="0" lang="fr-FR" altLang="fr-FR"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interface de gestion des propriétaires</a:t>
            </a:r>
            <a:r>
              <a:rPr kumimoji="0" lang="fr-FR" altLang="fr-FR"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(ajout, modification, suppression).</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fr-FR" altLang="fr-FR"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Une </a:t>
            </a:r>
            <a:r>
              <a:rPr kumimoji="0" lang="fr-FR" altLang="fr-FR"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vue dédiée aux animaux</a:t>
            </a:r>
            <a:r>
              <a:rPr kumimoji="0" lang="fr-FR" altLang="fr-FR"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associés à leurs propriétaires respectifs.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fr-FR" altLang="fr-FR"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 </a:t>
            </a:r>
            <a:r>
              <a:rPr kumimoji="0" lang="fr-FR" altLang="fr-FR"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formulaire d’enregistrement des visites vétérinaires</a:t>
            </a:r>
            <a:r>
              <a:rPr kumimoji="0" lang="fr-FR" altLang="fr-FR"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pour chaque animal.</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fr-FR" altLang="fr-FR"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Une </a:t>
            </a:r>
            <a:r>
              <a:rPr kumimoji="0" lang="fr-FR" altLang="fr-FR"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page d’affichage des vétérinaires</a:t>
            </a:r>
            <a:r>
              <a:rPr kumimoji="0" lang="fr-FR" altLang="fr-FR"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avec leurs informations et spécialités.</a:t>
            </a:r>
          </a:p>
        </p:txBody>
      </p:sp>
      <p:sp>
        <p:nvSpPr>
          <p:cNvPr id="19" name="ZoneTexte 18">
            <a:extLst>
              <a:ext uri="{FF2B5EF4-FFF2-40B4-BE49-F238E27FC236}">
                <a16:creationId xmlns:a16="http://schemas.microsoft.com/office/drawing/2014/main" id="{D634E534-0297-426D-BE5C-C44A051E88D3}"/>
              </a:ext>
            </a:extLst>
          </p:cNvPr>
          <p:cNvSpPr txBox="1"/>
          <p:nvPr/>
        </p:nvSpPr>
        <p:spPr>
          <a:xfrm>
            <a:off x="732970" y="5419436"/>
            <a:ext cx="10660346" cy="707886"/>
          </a:xfrm>
          <a:prstGeom prst="rect">
            <a:avLst/>
          </a:prstGeom>
          <a:noFill/>
        </p:spPr>
        <p:txBody>
          <a:bodyPr wrap="square">
            <a:spAutoFit/>
          </a:bodyPr>
          <a:lstStyle/>
          <a:p>
            <a:r>
              <a:rPr lang="fr-FR" sz="2000" dirty="0">
                <a:latin typeface="Times New Roman" panose="02020603050405020304" pitchFamily="18" charset="0"/>
                <a:cs typeface="Times New Roman" panose="02020603050405020304" pitchFamily="18" charset="0"/>
              </a:rPr>
              <a:t>Chaque interface est conçue en FXML, stylisée avec CSS, et reliée à un contrôleur Java qui assure la gestion des événements et la manipulation des données en mémoire.</a:t>
            </a:r>
          </a:p>
        </p:txBody>
      </p:sp>
      <p:pic>
        <p:nvPicPr>
          <p:cNvPr id="21" name="Image 20">
            <a:extLst>
              <a:ext uri="{FF2B5EF4-FFF2-40B4-BE49-F238E27FC236}">
                <a16:creationId xmlns:a16="http://schemas.microsoft.com/office/drawing/2014/main" id="{AD13417F-4D58-4683-8141-26447CC4FA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98550" y="3319384"/>
            <a:ext cx="2734057" cy="1133633"/>
          </a:xfrm>
          <a:prstGeom prst="rect">
            <a:avLst/>
          </a:prstGeom>
        </p:spPr>
      </p:pic>
    </p:spTree>
    <p:extLst>
      <p:ext uri="{BB962C8B-B14F-4D97-AF65-F5344CB8AC3E}">
        <p14:creationId xmlns:p14="http://schemas.microsoft.com/office/powerpoint/2010/main" val="215220097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51BA02-3352-AB1F-3F5C-3D8FCE9541B3}"/>
            </a:ext>
          </a:extLst>
        </p:cNvPr>
        <p:cNvGrpSpPr/>
        <p:nvPr/>
      </p:nvGrpSpPr>
      <p:grpSpPr>
        <a:xfrm>
          <a:off x="0" y="0"/>
          <a:ext cx="0" cy="0"/>
          <a:chOff x="0" y="0"/>
          <a:chExt cx="0" cy="0"/>
        </a:xfrm>
      </p:grpSpPr>
      <p:cxnSp>
        <p:nvCxnSpPr>
          <p:cNvPr id="11" name="Connecteur droit 10">
            <a:extLst>
              <a:ext uri="{FF2B5EF4-FFF2-40B4-BE49-F238E27FC236}">
                <a16:creationId xmlns:a16="http://schemas.microsoft.com/office/drawing/2014/main" id="{6895FD07-A5E1-8940-206A-57023EA4CED6}"/>
              </a:ext>
            </a:extLst>
          </p:cNvPr>
          <p:cNvCxnSpPr/>
          <p:nvPr/>
        </p:nvCxnSpPr>
        <p:spPr>
          <a:xfrm>
            <a:off x="-1" y="914401"/>
            <a:ext cx="1219200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29" name="Zone de texte 2">
            <a:extLst>
              <a:ext uri="{FF2B5EF4-FFF2-40B4-BE49-F238E27FC236}">
                <a16:creationId xmlns:a16="http://schemas.microsoft.com/office/drawing/2014/main" id="{2DF48B98-476B-1D16-8BD9-F29CD5AC04FC}"/>
              </a:ext>
            </a:extLst>
          </p:cNvPr>
          <p:cNvSpPr txBox="1">
            <a:spLocks noChangeArrowheads="1"/>
          </p:cNvSpPr>
          <p:nvPr/>
        </p:nvSpPr>
        <p:spPr bwMode="auto">
          <a:xfrm>
            <a:off x="11393316" y="6316238"/>
            <a:ext cx="679176" cy="424180"/>
          </a:xfrm>
          <a:prstGeom prst="rect">
            <a:avLst/>
          </a:prstGeom>
          <a:noFill/>
          <a:ln w="19050">
            <a:noFill/>
            <a:miter lim="800000"/>
            <a:headEnd/>
            <a:tailEnd/>
          </a:ln>
        </p:spPr>
        <p:txBody>
          <a:bodyPr rot="0" vert="horz" wrap="square" lIns="91440" tIns="45720" rIns="91440" bIns="45720" anchor="t" anchorCtr="0">
            <a:noAutofit/>
          </a:bodyPr>
          <a:lstStyle/>
          <a:p>
            <a:r>
              <a:rPr lang="fr-FR" sz="2500" b="1" dirty="0">
                <a:effectLst/>
                <a:latin typeface="Segoe Script" panose="030B0504020000000003" pitchFamily="66" charset="0"/>
                <a:ea typeface="Times New Roman" panose="02020603050405020304" pitchFamily="18" charset="0"/>
              </a:rPr>
              <a:t>11</a:t>
            </a:r>
            <a:endParaRPr lang="fr-FR" sz="2500" b="1" dirty="0">
              <a:effectLst/>
              <a:latin typeface="Times New Roman" panose="02020603050405020304" pitchFamily="18" charset="0"/>
              <a:ea typeface="Times New Roman" panose="02020603050405020304" pitchFamily="18" charset="0"/>
            </a:endParaRPr>
          </a:p>
        </p:txBody>
      </p:sp>
      <p:sp>
        <p:nvSpPr>
          <p:cNvPr id="5" name="Rectangle 4">
            <a:extLst>
              <a:ext uri="{FF2B5EF4-FFF2-40B4-BE49-F238E27FC236}">
                <a16:creationId xmlns:a16="http://schemas.microsoft.com/office/drawing/2014/main" id="{32E0DDD2-A2FC-BFD7-90AE-54968098A545}"/>
              </a:ext>
            </a:extLst>
          </p:cNvPr>
          <p:cNvSpPr/>
          <p:nvPr/>
        </p:nvSpPr>
        <p:spPr>
          <a:xfrm>
            <a:off x="-1" y="0"/>
            <a:ext cx="12192001" cy="6858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a:extLst>
              <a:ext uri="{FF2B5EF4-FFF2-40B4-BE49-F238E27FC236}">
                <a16:creationId xmlns:a16="http://schemas.microsoft.com/office/drawing/2014/main" id="{64B9069A-3F71-8367-7C75-FD1CCED997E4}"/>
              </a:ext>
            </a:extLst>
          </p:cNvPr>
          <p:cNvSpPr txBox="1"/>
          <p:nvPr/>
        </p:nvSpPr>
        <p:spPr>
          <a:xfrm>
            <a:off x="1785700" y="180202"/>
            <a:ext cx="8620597" cy="1046440"/>
          </a:xfrm>
          <a:prstGeom prst="rect">
            <a:avLst/>
          </a:prstGeom>
          <a:noFill/>
        </p:spPr>
        <p:txBody>
          <a:bodyPr wrap="square" rtlCol="0">
            <a:spAutoFit/>
          </a:bodyPr>
          <a:lstStyle/>
          <a:p>
            <a:pPr algn="ctr"/>
            <a:r>
              <a:rPr lang="fr-FR" sz="3200" b="1" dirty="0">
                <a:effectLst/>
                <a:latin typeface="Times New Roman" panose="02020603050405020304" pitchFamily="18" charset="0"/>
                <a:ea typeface="Times New Roman" panose="02020603050405020304" pitchFamily="18" charset="0"/>
                <a:cs typeface="Arial" panose="020B0604020202020204" pitchFamily="34" charset="0"/>
              </a:rPr>
              <a:t> Conclusion</a:t>
            </a:r>
            <a:endParaRPr lang="fr-FR" sz="3200" dirty="0">
              <a:effectLst/>
              <a:latin typeface="Calibri" panose="020F0502020204030204" pitchFamily="34" charset="0"/>
              <a:ea typeface="Calibri" panose="020F0502020204030204" pitchFamily="34" charset="0"/>
              <a:cs typeface="Arial" panose="020B0604020202020204" pitchFamily="34" charset="0"/>
            </a:endParaRPr>
          </a:p>
          <a:p>
            <a:pPr algn="ctr"/>
            <a:endParaRPr lang="fr-FR" sz="3000" dirty="0">
              <a:latin typeface="Sitka Small Semibold" pitchFamily="2" charset="0"/>
            </a:endParaRPr>
          </a:p>
        </p:txBody>
      </p:sp>
      <p:sp>
        <p:nvSpPr>
          <p:cNvPr id="18" name="Rectangle 2">
            <a:extLst>
              <a:ext uri="{FF2B5EF4-FFF2-40B4-BE49-F238E27FC236}">
                <a16:creationId xmlns:a16="http://schemas.microsoft.com/office/drawing/2014/main" id="{4288EC9B-1EB7-D325-9A9D-A2A8FC0C1577}"/>
              </a:ext>
            </a:extLst>
          </p:cNvPr>
          <p:cNvSpPr>
            <a:spLocks noChangeArrowheads="1"/>
          </p:cNvSpPr>
          <p:nvPr/>
        </p:nvSpPr>
        <p:spPr bwMode="auto">
          <a:xfrm>
            <a:off x="1369741" y="4459162"/>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endParaRPr kumimoji="0" lang="fr-FR" altLang="fr-FR"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3" name="ZoneTexte 2">
            <a:extLst>
              <a:ext uri="{FF2B5EF4-FFF2-40B4-BE49-F238E27FC236}">
                <a16:creationId xmlns:a16="http://schemas.microsoft.com/office/drawing/2014/main" id="{4E139C7C-2D86-0703-B106-D64FC8B7B689}"/>
              </a:ext>
            </a:extLst>
          </p:cNvPr>
          <p:cNvSpPr txBox="1"/>
          <p:nvPr/>
        </p:nvSpPr>
        <p:spPr>
          <a:xfrm>
            <a:off x="732152" y="1271345"/>
            <a:ext cx="6109252" cy="344069"/>
          </a:xfrm>
          <a:prstGeom prst="rect">
            <a:avLst/>
          </a:prstGeom>
          <a:noFill/>
        </p:spPr>
        <p:txBody>
          <a:bodyPr wrap="square">
            <a:spAutoFit/>
          </a:bodyPr>
          <a:lstStyle/>
          <a:p>
            <a:pPr>
              <a:lnSpc>
                <a:spcPct val="107000"/>
              </a:lnSpc>
              <a:spcAft>
                <a:spcPts val="800"/>
              </a:spcAft>
            </a:pPr>
            <a:endParaRPr lang="fr-FR" sz="16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7" name="ZoneTexte 6">
            <a:extLst>
              <a:ext uri="{FF2B5EF4-FFF2-40B4-BE49-F238E27FC236}">
                <a16:creationId xmlns:a16="http://schemas.microsoft.com/office/drawing/2014/main" id="{ABEC2752-7F7E-5419-F0CF-1993B5075C8D}"/>
              </a:ext>
            </a:extLst>
          </p:cNvPr>
          <p:cNvSpPr txBox="1"/>
          <p:nvPr/>
        </p:nvSpPr>
        <p:spPr>
          <a:xfrm>
            <a:off x="1068458" y="1645422"/>
            <a:ext cx="10664446" cy="344069"/>
          </a:xfrm>
          <a:prstGeom prst="rect">
            <a:avLst/>
          </a:prstGeom>
          <a:noFill/>
        </p:spPr>
        <p:txBody>
          <a:bodyPr wrap="square">
            <a:spAutoFit/>
          </a:bodyPr>
          <a:lstStyle/>
          <a:p>
            <a:pPr>
              <a:lnSpc>
                <a:spcPct val="107000"/>
              </a:lnSpc>
              <a:spcAft>
                <a:spcPts val="800"/>
              </a:spcAft>
              <a:buNone/>
            </a:pPr>
            <a:endParaRPr lang="fr-FR" sz="16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0" name="ZoneTexte 9">
            <a:extLst>
              <a:ext uri="{FF2B5EF4-FFF2-40B4-BE49-F238E27FC236}">
                <a16:creationId xmlns:a16="http://schemas.microsoft.com/office/drawing/2014/main" id="{681DE0C1-B769-1B30-9891-269EF2DB69BE}"/>
              </a:ext>
            </a:extLst>
          </p:cNvPr>
          <p:cNvSpPr txBox="1"/>
          <p:nvPr/>
        </p:nvSpPr>
        <p:spPr>
          <a:xfrm>
            <a:off x="577856" y="2638393"/>
            <a:ext cx="10226134" cy="1015663"/>
          </a:xfrm>
          <a:prstGeom prst="rect">
            <a:avLst/>
          </a:prstGeom>
          <a:noFill/>
        </p:spPr>
        <p:txBody>
          <a:bodyPr wrap="square">
            <a:spAutoFit/>
          </a:bodyPr>
          <a:lstStyle/>
          <a:p>
            <a:r>
              <a:rPr lang="fr-FR" sz="2000" dirty="0">
                <a:latin typeface="Times New Roman" panose="02020603050405020304" pitchFamily="18" charset="0"/>
                <a:cs typeface="Times New Roman" panose="02020603050405020304" pitchFamily="18" charset="0"/>
              </a:rPr>
              <a:t>  Ce projet nous a permis d’appliquer concrètement nos connaissances en programmation orientée objet, architecture MVC, conception d’interfaces graphiques, ainsi que des compétences en travail d’équipe, gestion de versions avec Git, et résolution de problèmes techniques.</a:t>
            </a:r>
            <a:endParaRPr lang="fr-FR"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6" name="ZoneTexte 15">
            <a:extLst>
              <a:ext uri="{FF2B5EF4-FFF2-40B4-BE49-F238E27FC236}">
                <a16:creationId xmlns:a16="http://schemas.microsoft.com/office/drawing/2014/main" id="{EAE0B6B9-6ED1-48ED-9CC8-1BC43BC37CA4}"/>
              </a:ext>
            </a:extLst>
          </p:cNvPr>
          <p:cNvSpPr txBox="1"/>
          <p:nvPr/>
        </p:nvSpPr>
        <p:spPr>
          <a:xfrm>
            <a:off x="577856" y="1550535"/>
            <a:ext cx="11155048" cy="1015663"/>
          </a:xfrm>
          <a:prstGeom prst="rect">
            <a:avLst/>
          </a:prstGeom>
          <a:noFill/>
        </p:spPr>
        <p:txBody>
          <a:bodyPr wrap="square">
            <a:spAutoFit/>
          </a:bodyPr>
          <a:lstStyle/>
          <a:p>
            <a:r>
              <a:rPr lang="fr-FR" sz="2000" dirty="0">
                <a:latin typeface="Times New Roman" panose="02020603050405020304" pitchFamily="18" charset="0"/>
                <a:cs typeface="Times New Roman" panose="02020603050405020304" pitchFamily="18" charset="0"/>
              </a:rPr>
              <a:t>   La réalisation du projet VetCare360 a été une expérience enrichissante tant sur le plan technique qu’humain. En répondant à un besoin concret de gestion numérique d’une clinique vétérinaire, nous avons conçu une application moderne, complète et conforme aux standards actuels.</a:t>
            </a:r>
          </a:p>
        </p:txBody>
      </p:sp>
      <p:sp>
        <p:nvSpPr>
          <p:cNvPr id="19" name="ZoneTexte 18">
            <a:extLst>
              <a:ext uri="{FF2B5EF4-FFF2-40B4-BE49-F238E27FC236}">
                <a16:creationId xmlns:a16="http://schemas.microsoft.com/office/drawing/2014/main" id="{2A4C0C56-CE13-4F06-9252-78F2BB7321BD}"/>
              </a:ext>
            </a:extLst>
          </p:cNvPr>
          <p:cNvSpPr txBox="1"/>
          <p:nvPr/>
        </p:nvSpPr>
        <p:spPr>
          <a:xfrm>
            <a:off x="577856" y="3751276"/>
            <a:ext cx="10525573" cy="707886"/>
          </a:xfrm>
          <a:prstGeom prst="rect">
            <a:avLst/>
          </a:prstGeom>
          <a:noFill/>
        </p:spPr>
        <p:txBody>
          <a:bodyPr wrap="square">
            <a:spAutoFit/>
          </a:bodyPr>
          <a:lstStyle/>
          <a:p>
            <a:r>
              <a:rPr lang="fr-FR" sz="2000" dirty="0">
                <a:latin typeface="Times New Roman" panose="02020603050405020304" pitchFamily="18" charset="0"/>
                <a:cs typeface="Times New Roman" panose="02020603050405020304" pitchFamily="18" charset="0"/>
              </a:rPr>
              <a:t>Le choix de </a:t>
            </a:r>
            <a:r>
              <a:rPr lang="fr-FR" sz="2000" dirty="0" err="1">
                <a:latin typeface="Times New Roman" panose="02020603050405020304" pitchFamily="18" charset="0"/>
                <a:cs typeface="Times New Roman" panose="02020603050405020304" pitchFamily="18" charset="0"/>
              </a:rPr>
              <a:t>JavaFX</a:t>
            </a:r>
            <a:r>
              <a:rPr lang="fr-FR" sz="2000" dirty="0">
                <a:latin typeface="Times New Roman" panose="02020603050405020304" pitchFamily="18" charset="0"/>
                <a:cs typeface="Times New Roman" panose="02020603050405020304" pitchFamily="18" charset="0"/>
              </a:rPr>
              <a:t> nous a offert un cadre puissant pour développer une application desktop fonctionnelle et modulaire.</a:t>
            </a:r>
          </a:p>
        </p:txBody>
      </p:sp>
      <p:sp>
        <p:nvSpPr>
          <p:cNvPr id="20" name="ZoneTexte 19">
            <a:extLst>
              <a:ext uri="{FF2B5EF4-FFF2-40B4-BE49-F238E27FC236}">
                <a16:creationId xmlns:a16="http://schemas.microsoft.com/office/drawing/2014/main" id="{4FCCC676-752D-41BA-ABD5-2AA72D1883A7}"/>
              </a:ext>
            </a:extLst>
          </p:cNvPr>
          <p:cNvSpPr txBox="1"/>
          <p:nvPr/>
        </p:nvSpPr>
        <p:spPr>
          <a:xfrm>
            <a:off x="577856" y="4538332"/>
            <a:ext cx="10815460" cy="707886"/>
          </a:xfrm>
          <a:prstGeom prst="rect">
            <a:avLst/>
          </a:prstGeom>
          <a:noFill/>
        </p:spPr>
        <p:txBody>
          <a:bodyPr wrap="square">
            <a:spAutoFit/>
          </a:bodyPr>
          <a:lstStyle/>
          <a:p>
            <a:r>
              <a:rPr lang="fr-FR" sz="2000" dirty="0">
                <a:latin typeface="Times New Roman" panose="02020603050405020304" pitchFamily="18" charset="0"/>
                <a:cs typeface="Times New Roman" panose="02020603050405020304" pitchFamily="18" charset="0"/>
              </a:rPr>
              <a:t>Au-delà d’un simple exercice, VetCare360 a renforcé notre compréhension du métier de développeur et posé les bases pour des améliorations futures.</a:t>
            </a:r>
          </a:p>
        </p:txBody>
      </p:sp>
    </p:spTree>
    <p:extLst>
      <p:ext uri="{BB962C8B-B14F-4D97-AF65-F5344CB8AC3E}">
        <p14:creationId xmlns:p14="http://schemas.microsoft.com/office/powerpoint/2010/main" val="34766574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09D2AE4-B2F8-4CDF-98DF-1A525AD53582}"/>
              </a:ext>
            </a:extLst>
          </p:cNvPr>
          <p:cNvCxnSpPr/>
          <p:nvPr/>
        </p:nvCxnSpPr>
        <p:spPr>
          <a:xfrm>
            <a:off x="-1" y="914401"/>
            <a:ext cx="1219200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 name="ZoneTexte 2">
            <a:extLst>
              <a:ext uri="{FF2B5EF4-FFF2-40B4-BE49-F238E27FC236}">
                <a16:creationId xmlns:a16="http://schemas.microsoft.com/office/drawing/2014/main" id="{21BC9744-ECEB-472A-A17C-EB44A85F8C54}"/>
              </a:ext>
            </a:extLst>
          </p:cNvPr>
          <p:cNvSpPr txBox="1"/>
          <p:nvPr/>
        </p:nvSpPr>
        <p:spPr>
          <a:xfrm>
            <a:off x="1679685" y="166951"/>
            <a:ext cx="8620597" cy="553998"/>
          </a:xfrm>
          <a:prstGeom prst="rect">
            <a:avLst/>
          </a:prstGeom>
          <a:noFill/>
        </p:spPr>
        <p:txBody>
          <a:bodyPr wrap="square" rtlCol="0">
            <a:spAutoFit/>
          </a:bodyPr>
          <a:lstStyle/>
          <a:p>
            <a:pPr algn="ctr"/>
            <a:r>
              <a:rPr lang="fr-FR" sz="3000" dirty="0">
                <a:latin typeface="Sitka Small Semibold" pitchFamily="2" charset="0"/>
              </a:rPr>
              <a:t>Références bibliographiques  </a:t>
            </a:r>
          </a:p>
        </p:txBody>
      </p:sp>
      <p:sp>
        <p:nvSpPr>
          <p:cNvPr id="15" name="Zone de texte 2">
            <a:extLst>
              <a:ext uri="{FF2B5EF4-FFF2-40B4-BE49-F238E27FC236}">
                <a16:creationId xmlns:a16="http://schemas.microsoft.com/office/drawing/2014/main" id="{A01F6FB7-E460-49C3-8159-125C5FD9258D}"/>
              </a:ext>
            </a:extLst>
          </p:cNvPr>
          <p:cNvSpPr txBox="1">
            <a:spLocks noChangeArrowheads="1"/>
          </p:cNvSpPr>
          <p:nvPr/>
        </p:nvSpPr>
        <p:spPr bwMode="auto">
          <a:xfrm>
            <a:off x="11393316" y="6316238"/>
            <a:ext cx="679176" cy="424180"/>
          </a:xfrm>
          <a:prstGeom prst="rect">
            <a:avLst/>
          </a:prstGeom>
          <a:noFill/>
          <a:ln w="19050">
            <a:noFill/>
            <a:miter lim="800000"/>
            <a:headEnd/>
            <a:tailEnd/>
          </a:ln>
        </p:spPr>
        <p:txBody>
          <a:bodyPr rot="0" vert="horz" wrap="square" lIns="91440" tIns="45720" rIns="91440" bIns="45720" anchor="t" anchorCtr="0">
            <a:noAutofit/>
          </a:bodyPr>
          <a:lstStyle/>
          <a:p>
            <a:r>
              <a:rPr lang="fr-FR" sz="2500" b="1" dirty="0">
                <a:effectLst/>
                <a:latin typeface="Segoe Script" panose="030B0504020000000003" pitchFamily="66" charset="0"/>
                <a:ea typeface="Times New Roman" panose="02020603050405020304" pitchFamily="18" charset="0"/>
              </a:rPr>
              <a:t>12</a:t>
            </a:r>
            <a:endParaRPr lang="fr-FR" sz="2500" b="1" dirty="0">
              <a:effectLst/>
              <a:latin typeface="Times New Roman" panose="02020603050405020304" pitchFamily="18" charset="0"/>
              <a:ea typeface="Times New Roman" panose="02020603050405020304" pitchFamily="18" charset="0"/>
            </a:endParaRPr>
          </a:p>
        </p:txBody>
      </p:sp>
      <p:sp>
        <p:nvSpPr>
          <p:cNvPr id="16" name="ZoneTexte 15">
            <a:extLst>
              <a:ext uri="{FF2B5EF4-FFF2-40B4-BE49-F238E27FC236}">
                <a16:creationId xmlns:a16="http://schemas.microsoft.com/office/drawing/2014/main" id="{E2BD2AA1-A8D0-45AE-B6AD-D79BDF0FBCD9}"/>
              </a:ext>
            </a:extLst>
          </p:cNvPr>
          <p:cNvSpPr txBox="1"/>
          <p:nvPr/>
        </p:nvSpPr>
        <p:spPr>
          <a:xfrm>
            <a:off x="5650173" y="3022979"/>
            <a:ext cx="914400"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CFFA5C38-A73D-4962-99A2-197A58AA84AA}"/>
              </a:ext>
            </a:extLst>
          </p:cNvPr>
          <p:cNvSpPr txBox="1"/>
          <p:nvPr/>
        </p:nvSpPr>
        <p:spPr>
          <a:xfrm>
            <a:off x="1457359" y="2183195"/>
            <a:ext cx="8385628" cy="707886"/>
          </a:xfrm>
          <a:prstGeom prst="rect">
            <a:avLst/>
          </a:prstGeom>
          <a:noFill/>
        </p:spPr>
        <p:txBody>
          <a:bodyPr wrap="square">
            <a:spAutoFit/>
          </a:bodyPr>
          <a:lstStyle/>
          <a:p>
            <a:r>
              <a:rPr lang="fr-FR" sz="2000" dirty="0">
                <a:latin typeface="Times New Roman" panose="02020603050405020304" pitchFamily="18" charset="0"/>
                <a:cs typeface="Times New Roman" panose="02020603050405020304" pitchFamily="18" charset="0"/>
              </a:rPr>
              <a:t>[1] Oracle Corporation. (2024). </a:t>
            </a:r>
            <a:r>
              <a:rPr lang="fr-FR" sz="2000" i="1" dirty="0" err="1">
                <a:latin typeface="Times New Roman" panose="02020603050405020304" pitchFamily="18" charset="0"/>
                <a:cs typeface="Times New Roman" panose="02020603050405020304" pitchFamily="18" charset="0"/>
              </a:rPr>
              <a:t>JavaFX</a:t>
            </a:r>
            <a:r>
              <a:rPr lang="fr-FR" sz="2000" i="1" dirty="0">
                <a:latin typeface="Times New Roman" panose="02020603050405020304" pitchFamily="18" charset="0"/>
                <a:cs typeface="Times New Roman" panose="02020603050405020304" pitchFamily="18" charset="0"/>
              </a:rPr>
              <a:t> Documentation</a:t>
            </a:r>
            <a:r>
              <a:rPr lang="fr-FR" sz="2000" dirty="0">
                <a:latin typeface="Times New Roman" panose="02020603050405020304" pitchFamily="18" charset="0"/>
                <a:cs typeface="Times New Roman" panose="02020603050405020304" pitchFamily="18" charset="0"/>
              </a:rPr>
              <a:t>. Disponible sur : </a:t>
            </a:r>
            <a:r>
              <a:rPr lang="fr-FR" sz="2000" dirty="0">
                <a:latin typeface="Times New Roman" panose="02020603050405020304" pitchFamily="18" charset="0"/>
                <a:cs typeface="Times New Roman" panose="02020603050405020304" pitchFamily="18" charset="0"/>
                <a:hlinkClick r:id="rId2"/>
              </a:rPr>
              <a:t>https://openjfx.io/</a:t>
            </a:r>
            <a:endParaRPr lang="fr-FR" sz="2000" dirty="0">
              <a:latin typeface="Times New Roman" panose="02020603050405020304" pitchFamily="18" charset="0"/>
              <a:cs typeface="Times New Roman" panose="02020603050405020304" pitchFamily="18" charset="0"/>
            </a:endParaRPr>
          </a:p>
        </p:txBody>
      </p:sp>
      <p:sp>
        <p:nvSpPr>
          <p:cNvPr id="11" name="ZoneTexte 10">
            <a:extLst>
              <a:ext uri="{FF2B5EF4-FFF2-40B4-BE49-F238E27FC236}">
                <a16:creationId xmlns:a16="http://schemas.microsoft.com/office/drawing/2014/main" id="{56D11AC3-94B1-4AE2-8188-47DC1CE2F3C9}"/>
              </a:ext>
            </a:extLst>
          </p:cNvPr>
          <p:cNvSpPr txBox="1"/>
          <p:nvPr/>
        </p:nvSpPr>
        <p:spPr>
          <a:xfrm>
            <a:off x="1457358" y="2955447"/>
            <a:ext cx="9277282" cy="707886"/>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[2] Spring Team. (2020). </a:t>
            </a:r>
            <a:r>
              <a:rPr lang="en-US" sz="2000" i="1" dirty="0">
                <a:latin typeface="Times New Roman" panose="02020603050405020304" pitchFamily="18" charset="0"/>
                <a:cs typeface="Times New Roman" panose="02020603050405020304" pitchFamily="18" charset="0"/>
              </a:rPr>
              <a:t>Spring </a:t>
            </a:r>
            <a:r>
              <a:rPr lang="en-US" sz="2000" i="1" dirty="0" err="1">
                <a:latin typeface="Times New Roman" panose="02020603050405020304" pitchFamily="18" charset="0"/>
                <a:cs typeface="Times New Roman" panose="02020603050405020304" pitchFamily="18" charset="0"/>
              </a:rPr>
              <a:t>PetClinic</a:t>
            </a:r>
            <a:r>
              <a:rPr lang="en-US" sz="2000" i="1" dirty="0">
                <a:latin typeface="Times New Roman" panose="02020603050405020304" pitchFamily="18" charset="0"/>
                <a:cs typeface="Times New Roman" panose="02020603050405020304" pitchFamily="18" charset="0"/>
              </a:rPr>
              <a:t> Community Edition</a:t>
            </a:r>
            <a:r>
              <a:rPr lang="en-US" sz="2000" dirty="0">
                <a:latin typeface="Times New Roman" panose="02020603050405020304" pitchFamily="18" charset="0"/>
                <a:cs typeface="Times New Roman" panose="02020603050405020304" pitchFamily="18" charset="0"/>
              </a:rPr>
              <a:t>. GitHub Repository. Disponible sur : </a:t>
            </a:r>
            <a:r>
              <a:rPr lang="en-US" sz="2000" dirty="0">
                <a:latin typeface="Times New Roman" panose="02020603050405020304" pitchFamily="18" charset="0"/>
                <a:cs typeface="Times New Roman" panose="02020603050405020304" pitchFamily="18" charset="0"/>
                <a:hlinkClick r:id="rId3"/>
              </a:rPr>
              <a:t>https://github.com/spring-projects/spring-petclinic</a:t>
            </a:r>
            <a:endParaRPr lang="fr-FR" sz="2000" dirty="0">
              <a:latin typeface="Times New Roman" panose="02020603050405020304" pitchFamily="18" charset="0"/>
              <a:cs typeface="Times New Roman" panose="02020603050405020304" pitchFamily="18" charset="0"/>
            </a:endParaRPr>
          </a:p>
        </p:txBody>
      </p:sp>
      <p:sp>
        <p:nvSpPr>
          <p:cNvPr id="18" name="ZoneTexte 17">
            <a:extLst>
              <a:ext uri="{FF2B5EF4-FFF2-40B4-BE49-F238E27FC236}">
                <a16:creationId xmlns:a16="http://schemas.microsoft.com/office/drawing/2014/main" id="{0FF6CFD9-E60B-4D32-883B-D26EF0F75C08}"/>
              </a:ext>
            </a:extLst>
          </p:cNvPr>
          <p:cNvSpPr txBox="1"/>
          <p:nvPr/>
        </p:nvSpPr>
        <p:spPr>
          <a:xfrm>
            <a:off x="1458509" y="3706783"/>
            <a:ext cx="10212128" cy="707886"/>
          </a:xfrm>
          <a:prstGeom prst="rect">
            <a:avLst/>
          </a:prstGeom>
          <a:noFill/>
        </p:spPr>
        <p:txBody>
          <a:bodyPr wrap="square">
            <a:spAutoFit/>
          </a:bodyPr>
          <a:lstStyle/>
          <a:p>
            <a:r>
              <a:rPr lang="fr-FR" sz="2000" dirty="0">
                <a:latin typeface="Times New Roman" panose="02020603050405020304" pitchFamily="18" charset="0"/>
                <a:cs typeface="Times New Roman" panose="02020603050405020304" pitchFamily="18" charset="0"/>
              </a:rPr>
              <a:t>[3] Oracle Corporation. (2024). </a:t>
            </a:r>
            <a:r>
              <a:rPr lang="fr-FR" sz="2000" i="1" dirty="0">
                <a:latin typeface="Times New Roman" panose="02020603050405020304" pitchFamily="18" charset="0"/>
                <a:cs typeface="Times New Roman" panose="02020603050405020304" pitchFamily="18" charset="0"/>
              </a:rPr>
              <a:t>Introduction to FXML – </a:t>
            </a:r>
            <a:r>
              <a:rPr lang="fr-FR" sz="2000" i="1" dirty="0" err="1">
                <a:latin typeface="Times New Roman" panose="02020603050405020304" pitchFamily="18" charset="0"/>
                <a:cs typeface="Times New Roman" panose="02020603050405020304" pitchFamily="18" charset="0"/>
              </a:rPr>
              <a:t>JavaFX</a:t>
            </a:r>
            <a:r>
              <a:rPr lang="fr-FR" sz="2000" i="1" dirty="0">
                <a:latin typeface="Times New Roman" panose="02020603050405020304" pitchFamily="18" charset="0"/>
                <a:cs typeface="Times New Roman" panose="02020603050405020304" pitchFamily="18" charset="0"/>
              </a:rPr>
              <a:t> Documentation</a:t>
            </a:r>
            <a:r>
              <a:rPr lang="fr-FR" sz="2000" dirty="0">
                <a:latin typeface="Times New Roman" panose="02020603050405020304" pitchFamily="18" charset="0"/>
                <a:cs typeface="Times New Roman" panose="02020603050405020304" pitchFamily="18" charset="0"/>
              </a:rPr>
              <a:t>. Disponible sur : </a:t>
            </a:r>
            <a:r>
              <a:rPr lang="fr-FR" sz="2000" dirty="0">
                <a:solidFill>
                  <a:schemeClr val="accent1"/>
                </a:solidFill>
                <a:latin typeface="Times New Roman" panose="02020603050405020304" pitchFamily="18" charset="0"/>
                <a:cs typeface="Times New Roman" panose="02020603050405020304" pitchFamily="18" charset="0"/>
              </a:rPr>
              <a:t>https://openjfx.io/javadoc/17/javafx.fxml/javafx/fxml/doc-files/introduction_to_fxml.html</a:t>
            </a:r>
          </a:p>
        </p:txBody>
      </p:sp>
      <p:sp>
        <p:nvSpPr>
          <p:cNvPr id="14" name="Rectangle 1">
            <a:extLst>
              <a:ext uri="{FF2B5EF4-FFF2-40B4-BE49-F238E27FC236}">
                <a16:creationId xmlns:a16="http://schemas.microsoft.com/office/drawing/2014/main" id="{46A0DDE2-EE0D-478C-9FD3-46997A1FCD8C}"/>
              </a:ext>
            </a:extLst>
          </p:cNvPr>
          <p:cNvSpPr>
            <a:spLocks noChangeArrowheads="1"/>
          </p:cNvSpPr>
          <p:nvPr/>
        </p:nvSpPr>
        <p:spPr bwMode="auto">
          <a:xfrm>
            <a:off x="1457358" y="4458119"/>
            <a:ext cx="10072914"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 Oracle Corporation. (2024). </a:t>
            </a:r>
            <a:r>
              <a:rPr kumimoji="0" lang="fr-FR" altLang="fr-FR" sz="20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Cascading</a:t>
            </a:r>
            <a:r>
              <a:rPr kumimoji="0" lang="fr-FR" altLang="fr-FR" sz="2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Style Sheets Reference Guide – </a:t>
            </a:r>
            <a:r>
              <a:rPr kumimoji="0" lang="fr-FR" altLang="fr-FR" sz="20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JavaFX</a:t>
            </a:r>
            <a:r>
              <a:rPr kumimoji="0" lang="fr-FR" altLang="fr-FR" sz="2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CSS</a:t>
            </a:r>
            <a:r>
              <a:rPr kumimoji="0" lang="fr-FR" altLang="fr-FR"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Disponible sur : </a:t>
            </a:r>
            <a:r>
              <a:rPr kumimoji="0" lang="fr-FR" altLang="fr-FR"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4"/>
              </a:rPr>
              <a:t>https://docs.oracle.com/javase/8/javafx/api/javafx/scene/doc-files/cssref.html</a:t>
            </a:r>
            <a:endParaRPr kumimoji="0" lang="fr-FR" altLang="fr-FR"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08874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Zone de texte 2">
            <a:extLst>
              <a:ext uri="{FF2B5EF4-FFF2-40B4-BE49-F238E27FC236}">
                <a16:creationId xmlns:a16="http://schemas.microsoft.com/office/drawing/2014/main" id="{B4A62EE8-EAA2-43B8-9F31-DAED664AF75A}"/>
              </a:ext>
            </a:extLst>
          </p:cNvPr>
          <p:cNvSpPr txBox="1">
            <a:spLocks noChangeArrowheads="1"/>
          </p:cNvSpPr>
          <p:nvPr/>
        </p:nvSpPr>
        <p:spPr bwMode="auto">
          <a:xfrm>
            <a:off x="11393316" y="6316238"/>
            <a:ext cx="679176" cy="424180"/>
          </a:xfrm>
          <a:prstGeom prst="rect">
            <a:avLst/>
          </a:prstGeom>
          <a:noFill/>
          <a:ln w="19050">
            <a:noFill/>
            <a:miter lim="800000"/>
            <a:headEnd/>
            <a:tailEnd/>
          </a:ln>
        </p:spPr>
        <p:txBody>
          <a:bodyPr rot="0" vert="horz" wrap="square" lIns="91440" tIns="45720" rIns="91440" bIns="45720" anchor="t" anchorCtr="0">
            <a:noAutofit/>
          </a:bodyPr>
          <a:lstStyle/>
          <a:p>
            <a:r>
              <a:rPr lang="fr-FR" sz="2500" b="1" dirty="0">
                <a:latin typeface="Segoe Script" panose="030B0504020000000003" pitchFamily="66" charset="0"/>
                <a:ea typeface="Times New Roman" panose="02020603050405020304" pitchFamily="18" charset="0"/>
              </a:rPr>
              <a:t>13</a:t>
            </a:r>
            <a:endParaRPr lang="fr-FR" sz="2500" b="1" dirty="0">
              <a:effectLst/>
              <a:latin typeface="Times New Roman" panose="02020603050405020304" pitchFamily="18" charset="0"/>
              <a:ea typeface="Times New Roman" panose="02020603050405020304" pitchFamily="18" charset="0"/>
            </a:endParaRPr>
          </a:p>
        </p:txBody>
      </p:sp>
      <p:sp>
        <p:nvSpPr>
          <p:cNvPr id="4" name="ZoneTexte 3">
            <a:extLst>
              <a:ext uri="{FF2B5EF4-FFF2-40B4-BE49-F238E27FC236}">
                <a16:creationId xmlns:a16="http://schemas.microsoft.com/office/drawing/2014/main" id="{FA90921F-11A8-485E-9E69-6E97C58F12F6}"/>
              </a:ext>
            </a:extLst>
          </p:cNvPr>
          <p:cNvSpPr txBox="1"/>
          <p:nvPr/>
        </p:nvSpPr>
        <p:spPr>
          <a:xfrm>
            <a:off x="3144711" y="3036585"/>
            <a:ext cx="5902578" cy="784830"/>
          </a:xfrm>
          <a:prstGeom prst="rect">
            <a:avLst/>
          </a:prstGeom>
          <a:noFill/>
        </p:spPr>
        <p:txBody>
          <a:bodyPr wrap="none" rtlCol="0">
            <a:spAutoFit/>
          </a:bodyPr>
          <a:lstStyle/>
          <a:p>
            <a:r>
              <a:rPr lang="fr-FR" sz="4500" b="1" dirty="0">
                <a:latin typeface="Monotype Corsiva" panose="03010101010201010101" pitchFamily="66" charset="0"/>
              </a:rPr>
              <a:t>Merci pour votre attention </a:t>
            </a:r>
            <a:r>
              <a:rPr lang="en-US" sz="4500" b="1" dirty="0">
                <a:latin typeface="Monotype Corsiva" panose="03010101010201010101" pitchFamily="66" charset="0"/>
              </a:rPr>
              <a:t>!</a:t>
            </a:r>
            <a:endParaRPr lang="fr-FR" sz="4500" b="1" dirty="0">
              <a:latin typeface="Monotype Corsiva" panose="03010101010201010101" pitchFamily="66" charset="0"/>
            </a:endParaRPr>
          </a:p>
        </p:txBody>
      </p:sp>
      <p:sp>
        <p:nvSpPr>
          <p:cNvPr id="5" name="Rectangle 4">
            <a:extLst>
              <a:ext uri="{FF2B5EF4-FFF2-40B4-BE49-F238E27FC236}">
                <a16:creationId xmlns:a16="http://schemas.microsoft.com/office/drawing/2014/main" id="{8D30BFAB-5D56-4397-94E5-5D96A4E130BA}"/>
              </a:ext>
            </a:extLst>
          </p:cNvPr>
          <p:cNvSpPr/>
          <p:nvPr/>
        </p:nvSpPr>
        <p:spPr>
          <a:xfrm>
            <a:off x="-1" y="0"/>
            <a:ext cx="12192001" cy="6858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24496650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Hexagon 67">
            <a:extLst>
              <a:ext uri="{FF2B5EF4-FFF2-40B4-BE49-F238E27FC236}">
                <a16:creationId xmlns:a16="http://schemas.microsoft.com/office/drawing/2014/main" id="{D35AC971-75D0-4899-BF0D-3E306C62B391}"/>
              </a:ext>
            </a:extLst>
          </p:cNvPr>
          <p:cNvSpPr/>
          <p:nvPr/>
        </p:nvSpPr>
        <p:spPr>
          <a:xfrm>
            <a:off x="2898385" y="3967024"/>
            <a:ext cx="6274795" cy="630530"/>
          </a:xfrm>
          <a:prstGeom prst="hexagon">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Hexagon 72">
            <a:extLst>
              <a:ext uri="{FF2B5EF4-FFF2-40B4-BE49-F238E27FC236}">
                <a16:creationId xmlns:a16="http://schemas.microsoft.com/office/drawing/2014/main" id="{DB2B21D3-25FB-4B23-A2DB-1D822B3A8602}"/>
              </a:ext>
            </a:extLst>
          </p:cNvPr>
          <p:cNvSpPr/>
          <p:nvPr/>
        </p:nvSpPr>
        <p:spPr>
          <a:xfrm>
            <a:off x="3084966" y="4066736"/>
            <a:ext cx="691596" cy="439714"/>
          </a:xfrm>
          <a:prstGeom prst="hexagon">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2400" dirty="0">
                <a:latin typeface="Sitka Heading Semibold" pitchFamily="2" charset="0"/>
              </a:rPr>
              <a:t>III</a:t>
            </a:r>
          </a:p>
        </p:txBody>
      </p:sp>
      <p:sp>
        <p:nvSpPr>
          <p:cNvPr id="37" name="Hexagon 67">
            <a:extLst>
              <a:ext uri="{FF2B5EF4-FFF2-40B4-BE49-F238E27FC236}">
                <a16:creationId xmlns:a16="http://schemas.microsoft.com/office/drawing/2014/main" id="{B41E7300-E581-4C8A-83BC-D763282E73D9}"/>
              </a:ext>
            </a:extLst>
          </p:cNvPr>
          <p:cNvSpPr/>
          <p:nvPr/>
        </p:nvSpPr>
        <p:spPr>
          <a:xfrm>
            <a:off x="2898385" y="2283540"/>
            <a:ext cx="6275532" cy="677374"/>
          </a:xfrm>
          <a:prstGeom prst="hexagon">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ZoneTexte 40">
            <a:extLst>
              <a:ext uri="{FF2B5EF4-FFF2-40B4-BE49-F238E27FC236}">
                <a16:creationId xmlns:a16="http://schemas.microsoft.com/office/drawing/2014/main" id="{3E9C429E-D249-4594-8835-87FF08C5F4A0}"/>
              </a:ext>
            </a:extLst>
          </p:cNvPr>
          <p:cNvSpPr txBox="1"/>
          <p:nvPr/>
        </p:nvSpPr>
        <p:spPr>
          <a:xfrm>
            <a:off x="3963143" y="4027618"/>
            <a:ext cx="4780476" cy="461665"/>
          </a:xfrm>
          <a:prstGeom prst="rect">
            <a:avLst/>
          </a:prstGeom>
          <a:noFill/>
        </p:spPr>
        <p:txBody>
          <a:bodyPr wrap="none" rtlCol="0">
            <a:spAutoFit/>
          </a:bodyPr>
          <a:lstStyle/>
          <a:p>
            <a:r>
              <a:rPr lang="fr-FR" sz="2400" dirty="0">
                <a:latin typeface="Sitka Heading Semibold" pitchFamily="2" charset="0"/>
              </a:rPr>
              <a:t>Développement et Implémentation</a:t>
            </a:r>
          </a:p>
        </p:txBody>
      </p:sp>
      <p:grpSp>
        <p:nvGrpSpPr>
          <p:cNvPr id="8" name="Groupe 7">
            <a:extLst>
              <a:ext uri="{FF2B5EF4-FFF2-40B4-BE49-F238E27FC236}">
                <a16:creationId xmlns:a16="http://schemas.microsoft.com/office/drawing/2014/main" id="{55E469F0-0DC1-4F96-B1F0-D2E9240A1BAC}"/>
              </a:ext>
            </a:extLst>
          </p:cNvPr>
          <p:cNvGrpSpPr/>
          <p:nvPr/>
        </p:nvGrpSpPr>
        <p:grpSpPr>
          <a:xfrm>
            <a:off x="2897650" y="4811077"/>
            <a:ext cx="6275530" cy="630530"/>
            <a:chOff x="2854347" y="4426459"/>
            <a:chExt cx="6483304" cy="630530"/>
          </a:xfrm>
        </p:grpSpPr>
        <p:sp>
          <p:nvSpPr>
            <p:cNvPr id="36" name="Hexagon 67">
              <a:extLst>
                <a:ext uri="{FF2B5EF4-FFF2-40B4-BE49-F238E27FC236}">
                  <a16:creationId xmlns:a16="http://schemas.microsoft.com/office/drawing/2014/main" id="{7EA80BAF-6A50-4B93-8FD9-7ADC9A0B8111}"/>
                </a:ext>
              </a:extLst>
            </p:cNvPr>
            <p:cNvSpPr/>
            <p:nvPr/>
          </p:nvSpPr>
          <p:spPr>
            <a:xfrm>
              <a:off x="2854347" y="4426459"/>
              <a:ext cx="6483304" cy="630530"/>
            </a:xfrm>
            <a:prstGeom prst="hexagon">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ZoneTexte 37">
              <a:extLst>
                <a:ext uri="{FF2B5EF4-FFF2-40B4-BE49-F238E27FC236}">
                  <a16:creationId xmlns:a16="http://schemas.microsoft.com/office/drawing/2014/main" id="{E7633CB0-C4D7-4F4D-987A-8038E86A3227}"/>
                </a:ext>
              </a:extLst>
            </p:cNvPr>
            <p:cNvSpPr txBox="1"/>
            <p:nvPr/>
          </p:nvSpPr>
          <p:spPr>
            <a:xfrm>
              <a:off x="3955117" y="4489102"/>
              <a:ext cx="1645002" cy="461665"/>
            </a:xfrm>
            <a:prstGeom prst="rect">
              <a:avLst/>
            </a:prstGeom>
            <a:noFill/>
            <a:ln w="28575">
              <a:noFill/>
            </a:ln>
          </p:spPr>
          <p:txBody>
            <a:bodyPr wrap="none" rtlCol="0">
              <a:spAutoFit/>
            </a:bodyPr>
            <a:lstStyle/>
            <a:p>
              <a:r>
                <a:rPr lang="fr-FR" sz="2400" dirty="0">
                  <a:latin typeface="Sitka Heading Semibold" pitchFamily="2" charset="0"/>
                </a:rPr>
                <a:t>Conclusion</a:t>
              </a:r>
            </a:p>
          </p:txBody>
        </p:sp>
        <p:sp>
          <p:nvSpPr>
            <p:cNvPr id="42" name="Hexagon 72">
              <a:extLst>
                <a:ext uri="{FF2B5EF4-FFF2-40B4-BE49-F238E27FC236}">
                  <a16:creationId xmlns:a16="http://schemas.microsoft.com/office/drawing/2014/main" id="{00280451-AE42-4A6B-9F2A-AC3FBE92B55C}"/>
                </a:ext>
              </a:extLst>
            </p:cNvPr>
            <p:cNvSpPr/>
            <p:nvPr/>
          </p:nvSpPr>
          <p:spPr>
            <a:xfrm>
              <a:off x="2974763" y="4517067"/>
              <a:ext cx="691596" cy="439714"/>
            </a:xfrm>
            <a:prstGeom prst="hexagon">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2400" dirty="0">
                <a:latin typeface="Sitka Heading Semibold" pitchFamily="2" charset="0"/>
              </a:endParaRPr>
            </a:p>
          </p:txBody>
        </p:sp>
        <p:sp>
          <p:nvSpPr>
            <p:cNvPr id="43" name="TextBox 4">
              <a:extLst>
                <a:ext uri="{FF2B5EF4-FFF2-40B4-BE49-F238E27FC236}">
                  <a16:creationId xmlns:a16="http://schemas.microsoft.com/office/drawing/2014/main" id="{7BB50966-DC9E-4E1E-A02D-463E2BA34CEE}"/>
                </a:ext>
              </a:extLst>
            </p:cNvPr>
            <p:cNvSpPr txBox="1"/>
            <p:nvPr/>
          </p:nvSpPr>
          <p:spPr>
            <a:xfrm>
              <a:off x="3089568" y="4502631"/>
              <a:ext cx="484428" cy="461665"/>
            </a:xfrm>
            <a:prstGeom prst="rect">
              <a:avLst/>
            </a:prstGeom>
            <a:noFill/>
            <a:ln w="28575">
              <a:noFill/>
            </a:ln>
          </p:spPr>
          <p:txBody>
            <a:bodyPr wrap="none" rtlCol="0">
              <a:spAutoFit/>
            </a:bodyPr>
            <a:lstStyle/>
            <a:p>
              <a:r>
                <a:rPr lang="fr-FR" sz="2400" b="1" dirty="0">
                  <a:latin typeface="Sitka Heading" pitchFamily="2" charset="0"/>
                </a:rPr>
                <a:t>IV</a:t>
              </a:r>
              <a:endParaRPr lang="fr-FR" sz="2500" b="1" dirty="0">
                <a:latin typeface="Sitka Heading" pitchFamily="2" charset="0"/>
              </a:endParaRPr>
            </a:p>
          </p:txBody>
        </p:sp>
      </p:grpSp>
      <p:sp>
        <p:nvSpPr>
          <p:cNvPr id="52" name="Rectangle 51">
            <a:extLst>
              <a:ext uri="{FF2B5EF4-FFF2-40B4-BE49-F238E27FC236}">
                <a16:creationId xmlns:a16="http://schemas.microsoft.com/office/drawing/2014/main" id="{34A7F41B-3964-4ABE-93CB-92CC0D863B01}"/>
              </a:ext>
            </a:extLst>
          </p:cNvPr>
          <p:cNvSpPr/>
          <p:nvPr/>
        </p:nvSpPr>
        <p:spPr>
          <a:xfrm>
            <a:off x="-1" y="0"/>
            <a:ext cx="12192001" cy="6858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ZoneTexte 21">
            <a:extLst>
              <a:ext uri="{FF2B5EF4-FFF2-40B4-BE49-F238E27FC236}">
                <a16:creationId xmlns:a16="http://schemas.microsoft.com/office/drawing/2014/main" id="{FFCF4B83-A610-434E-A20C-BCFADB245FCF}"/>
              </a:ext>
            </a:extLst>
          </p:cNvPr>
          <p:cNvSpPr txBox="1"/>
          <p:nvPr/>
        </p:nvSpPr>
        <p:spPr>
          <a:xfrm>
            <a:off x="3136036" y="342137"/>
            <a:ext cx="7484013" cy="584775"/>
          </a:xfrm>
          <a:prstGeom prst="rect">
            <a:avLst/>
          </a:prstGeom>
          <a:noFill/>
        </p:spPr>
        <p:txBody>
          <a:bodyPr wrap="square">
            <a:spAutoFit/>
          </a:bodyPr>
          <a:lstStyle/>
          <a:p>
            <a:r>
              <a:rPr lang="fr-FR" sz="3000" dirty="0">
                <a:latin typeface="Sitka Small Semibold" pitchFamily="2" charset="0"/>
              </a:rPr>
              <a:t>Le Plan Du</a:t>
            </a:r>
            <a:r>
              <a:rPr lang="fr-FR" sz="3200" dirty="0">
                <a:latin typeface="Sitka Small Semibold" pitchFamily="2" charset="0"/>
              </a:rPr>
              <a:t> </a:t>
            </a:r>
            <a:r>
              <a:rPr lang="fr-FR" sz="3000" dirty="0">
                <a:latin typeface="Sitka Small Semibold" pitchFamily="2" charset="0"/>
              </a:rPr>
              <a:t>Présentation</a:t>
            </a:r>
            <a:r>
              <a:rPr lang="fr-FR" sz="3200" dirty="0">
                <a:latin typeface="Sitka Small Semibold" pitchFamily="2" charset="0"/>
              </a:rPr>
              <a:t> </a:t>
            </a:r>
          </a:p>
        </p:txBody>
      </p:sp>
      <p:cxnSp>
        <p:nvCxnSpPr>
          <p:cNvPr id="21" name="Connecteur droit 20">
            <a:extLst>
              <a:ext uri="{FF2B5EF4-FFF2-40B4-BE49-F238E27FC236}">
                <a16:creationId xmlns:a16="http://schemas.microsoft.com/office/drawing/2014/main" id="{AC793770-140D-4C59-9B28-C0E23DCFA0C8}"/>
              </a:ext>
            </a:extLst>
          </p:cNvPr>
          <p:cNvCxnSpPr/>
          <p:nvPr/>
        </p:nvCxnSpPr>
        <p:spPr>
          <a:xfrm>
            <a:off x="769" y="1132116"/>
            <a:ext cx="1219200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25" name="Hexagon 72">
            <a:extLst>
              <a:ext uri="{FF2B5EF4-FFF2-40B4-BE49-F238E27FC236}">
                <a16:creationId xmlns:a16="http://schemas.microsoft.com/office/drawing/2014/main" id="{C2831C37-CE40-4758-BB9C-12578A552C6C}"/>
              </a:ext>
            </a:extLst>
          </p:cNvPr>
          <p:cNvSpPr/>
          <p:nvPr/>
        </p:nvSpPr>
        <p:spPr>
          <a:xfrm>
            <a:off x="3110963" y="2379725"/>
            <a:ext cx="691596" cy="439714"/>
          </a:xfrm>
          <a:prstGeom prst="hexagon">
            <a:avLst/>
          </a:prstGeom>
          <a:ln w="28575"/>
        </p:spPr>
        <p:style>
          <a:lnRef idx="2">
            <a:schemeClr val="dk1"/>
          </a:lnRef>
          <a:fillRef idx="1">
            <a:schemeClr val="lt1"/>
          </a:fillRef>
          <a:effectRef idx="0">
            <a:schemeClr val="dk1"/>
          </a:effectRef>
          <a:fontRef idx="minor">
            <a:schemeClr val="dk1"/>
          </a:fontRef>
        </p:style>
        <p:txBody>
          <a:bodyPr rtlCol="0" anchor="ctr"/>
          <a:lstStyle/>
          <a:p>
            <a:r>
              <a:rPr lang="fr-FR" sz="2400" b="1" dirty="0">
                <a:latin typeface="Sitka Heading" pitchFamily="2" charset="0"/>
              </a:rPr>
              <a:t> I</a:t>
            </a:r>
            <a:endParaRPr lang="fr-FR" sz="2500" b="1" dirty="0">
              <a:latin typeface="Sitka Heading" pitchFamily="2" charset="0"/>
            </a:endParaRPr>
          </a:p>
        </p:txBody>
      </p:sp>
      <p:sp>
        <p:nvSpPr>
          <p:cNvPr id="26" name="Hexagon 67">
            <a:extLst>
              <a:ext uri="{FF2B5EF4-FFF2-40B4-BE49-F238E27FC236}">
                <a16:creationId xmlns:a16="http://schemas.microsoft.com/office/drawing/2014/main" id="{2B37BCE7-6B00-4BEF-B3C3-E65674A7D542}"/>
              </a:ext>
            </a:extLst>
          </p:cNvPr>
          <p:cNvSpPr/>
          <p:nvPr/>
        </p:nvSpPr>
        <p:spPr>
          <a:xfrm>
            <a:off x="2898385" y="3106363"/>
            <a:ext cx="6275532" cy="677374"/>
          </a:xfrm>
          <a:prstGeom prst="hexagon">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Hexagon 72">
            <a:extLst>
              <a:ext uri="{FF2B5EF4-FFF2-40B4-BE49-F238E27FC236}">
                <a16:creationId xmlns:a16="http://schemas.microsoft.com/office/drawing/2014/main" id="{A169FA79-4222-4828-BE3D-1DE423D238BB}"/>
              </a:ext>
            </a:extLst>
          </p:cNvPr>
          <p:cNvSpPr/>
          <p:nvPr/>
        </p:nvSpPr>
        <p:spPr>
          <a:xfrm>
            <a:off x="3084966" y="3220865"/>
            <a:ext cx="691596" cy="439714"/>
          </a:xfrm>
          <a:prstGeom prst="hexagon">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2400" dirty="0">
                <a:latin typeface="Sitka Heading Semibold" pitchFamily="2" charset="0"/>
              </a:rPr>
              <a:t>II</a:t>
            </a:r>
          </a:p>
        </p:txBody>
      </p:sp>
      <p:sp>
        <p:nvSpPr>
          <p:cNvPr id="28" name="ZoneTexte 27">
            <a:extLst>
              <a:ext uri="{FF2B5EF4-FFF2-40B4-BE49-F238E27FC236}">
                <a16:creationId xmlns:a16="http://schemas.microsoft.com/office/drawing/2014/main" id="{D88CB794-6015-4B77-96B9-313280C5D389}"/>
              </a:ext>
            </a:extLst>
          </p:cNvPr>
          <p:cNvSpPr txBox="1"/>
          <p:nvPr/>
        </p:nvSpPr>
        <p:spPr>
          <a:xfrm>
            <a:off x="3963143" y="3248341"/>
            <a:ext cx="3677610" cy="461665"/>
          </a:xfrm>
          <a:prstGeom prst="rect">
            <a:avLst/>
          </a:prstGeom>
          <a:noFill/>
        </p:spPr>
        <p:txBody>
          <a:bodyPr wrap="square" rtlCol="0">
            <a:spAutoFit/>
          </a:bodyPr>
          <a:lstStyle/>
          <a:p>
            <a:r>
              <a:rPr lang="fr-FR" sz="2400" dirty="0">
                <a:latin typeface="Times New Roman" panose="02020603050405020304" pitchFamily="18" charset="0"/>
                <a:cs typeface="Times New Roman" panose="02020603050405020304" pitchFamily="18" charset="0"/>
              </a:rPr>
              <a:t>Architecture et conception</a:t>
            </a:r>
          </a:p>
        </p:txBody>
      </p:sp>
      <p:sp>
        <p:nvSpPr>
          <p:cNvPr id="29" name="ZoneTexte 28">
            <a:extLst>
              <a:ext uri="{FF2B5EF4-FFF2-40B4-BE49-F238E27FC236}">
                <a16:creationId xmlns:a16="http://schemas.microsoft.com/office/drawing/2014/main" id="{5322EF3A-F338-402A-A411-899212A40947}"/>
              </a:ext>
            </a:extLst>
          </p:cNvPr>
          <p:cNvSpPr txBox="1"/>
          <p:nvPr/>
        </p:nvSpPr>
        <p:spPr>
          <a:xfrm>
            <a:off x="4015137" y="2425999"/>
            <a:ext cx="1927131" cy="477054"/>
          </a:xfrm>
          <a:prstGeom prst="rect">
            <a:avLst/>
          </a:prstGeom>
          <a:noFill/>
        </p:spPr>
        <p:txBody>
          <a:bodyPr wrap="none" rtlCol="0">
            <a:spAutoFit/>
          </a:bodyPr>
          <a:lstStyle/>
          <a:p>
            <a:r>
              <a:rPr lang="fr-FR" sz="2400" dirty="0">
                <a:latin typeface="Sitka Heading Semibold" pitchFamily="2" charset="0"/>
              </a:rPr>
              <a:t>Introduction</a:t>
            </a:r>
            <a:endParaRPr lang="fr-FR" sz="2500" dirty="0">
              <a:latin typeface="Sitka Heading Semibold" pitchFamily="2" charset="0"/>
            </a:endParaRPr>
          </a:p>
        </p:txBody>
      </p:sp>
    </p:spTree>
    <p:extLst>
      <p:ext uri="{BB962C8B-B14F-4D97-AF65-F5344CB8AC3E}">
        <p14:creationId xmlns:p14="http://schemas.microsoft.com/office/powerpoint/2010/main" val="3308581181"/>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Connecteur droit 10">
            <a:extLst>
              <a:ext uri="{FF2B5EF4-FFF2-40B4-BE49-F238E27FC236}">
                <a16:creationId xmlns:a16="http://schemas.microsoft.com/office/drawing/2014/main" id="{AB15108B-2FDE-49AD-B567-90B29CFED8A9}"/>
              </a:ext>
            </a:extLst>
          </p:cNvPr>
          <p:cNvCxnSpPr/>
          <p:nvPr/>
        </p:nvCxnSpPr>
        <p:spPr>
          <a:xfrm>
            <a:off x="0" y="914401"/>
            <a:ext cx="1219200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29" name="Zone de texte 2">
            <a:extLst>
              <a:ext uri="{FF2B5EF4-FFF2-40B4-BE49-F238E27FC236}">
                <a16:creationId xmlns:a16="http://schemas.microsoft.com/office/drawing/2014/main" id="{B4A62EE8-EAA2-43B8-9F31-DAED664AF75A}"/>
              </a:ext>
            </a:extLst>
          </p:cNvPr>
          <p:cNvSpPr txBox="1">
            <a:spLocks noChangeArrowheads="1"/>
          </p:cNvSpPr>
          <p:nvPr/>
        </p:nvSpPr>
        <p:spPr bwMode="auto">
          <a:xfrm>
            <a:off x="11393316" y="6316238"/>
            <a:ext cx="679176" cy="424180"/>
          </a:xfrm>
          <a:prstGeom prst="rect">
            <a:avLst/>
          </a:prstGeom>
          <a:noFill/>
          <a:ln w="19050">
            <a:noFill/>
            <a:miter lim="800000"/>
            <a:headEnd/>
            <a:tailEnd/>
          </a:ln>
        </p:spPr>
        <p:txBody>
          <a:bodyPr rot="0" vert="horz" wrap="square" lIns="91440" tIns="45720" rIns="91440" bIns="45720" anchor="t" anchorCtr="0">
            <a:noAutofit/>
          </a:bodyPr>
          <a:lstStyle/>
          <a:p>
            <a:r>
              <a:rPr lang="fr-FR" sz="2500" b="1" dirty="0">
                <a:effectLst/>
                <a:latin typeface="Segoe Script" panose="030B0504020000000003" pitchFamily="66" charset="0"/>
                <a:ea typeface="Times New Roman" panose="02020603050405020304" pitchFamily="18" charset="0"/>
              </a:rPr>
              <a:t>03</a:t>
            </a:r>
            <a:endParaRPr lang="fr-FR" sz="2500" b="1" dirty="0">
              <a:effectLst/>
              <a:latin typeface="Times New Roman" panose="02020603050405020304" pitchFamily="18" charset="0"/>
              <a:ea typeface="Times New Roman" panose="02020603050405020304" pitchFamily="18" charset="0"/>
            </a:endParaRPr>
          </a:p>
        </p:txBody>
      </p:sp>
      <p:sp>
        <p:nvSpPr>
          <p:cNvPr id="6" name="Rectangle 5">
            <a:extLst>
              <a:ext uri="{FF2B5EF4-FFF2-40B4-BE49-F238E27FC236}">
                <a16:creationId xmlns:a16="http://schemas.microsoft.com/office/drawing/2014/main" id="{C36EE65F-E540-4C6F-BC39-1496FD3DA9F2}"/>
              </a:ext>
            </a:extLst>
          </p:cNvPr>
          <p:cNvSpPr/>
          <p:nvPr/>
        </p:nvSpPr>
        <p:spPr>
          <a:xfrm>
            <a:off x="-1" y="0"/>
            <a:ext cx="12192001" cy="6858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EED202D5-78E6-4B57-A7FC-BC9A5CE2AAFF}"/>
              </a:ext>
            </a:extLst>
          </p:cNvPr>
          <p:cNvSpPr txBox="1"/>
          <p:nvPr/>
        </p:nvSpPr>
        <p:spPr>
          <a:xfrm>
            <a:off x="4440703" y="164813"/>
            <a:ext cx="7751297" cy="553998"/>
          </a:xfrm>
          <a:prstGeom prst="rect">
            <a:avLst/>
          </a:prstGeom>
          <a:noFill/>
        </p:spPr>
        <p:txBody>
          <a:bodyPr wrap="square" rtlCol="0">
            <a:spAutoFit/>
          </a:bodyPr>
          <a:lstStyle/>
          <a:p>
            <a:r>
              <a:rPr lang="fr-FR" sz="3000" dirty="0">
                <a:latin typeface="Sitka Small Semibold" pitchFamily="2" charset="0"/>
              </a:rPr>
              <a:t>Introduction</a:t>
            </a:r>
          </a:p>
        </p:txBody>
      </p:sp>
      <p:sp>
        <p:nvSpPr>
          <p:cNvPr id="19" name="Rectangle 3">
            <a:extLst>
              <a:ext uri="{FF2B5EF4-FFF2-40B4-BE49-F238E27FC236}">
                <a16:creationId xmlns:a16="http://schemas.microsoft.com/office/drawing/2014/main" id="{78E89AFF-5D17-4B52-A01C-B9F135EEC6BD}"/>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20" name="Rectangle 4">
            <a:extLst>
              <a:ext uri="{FF2B5EF4-FFF2-40B4-BE49-F238E27FC236}">
                <a16:creationId xmlns:a16="http://schemas.microsoft.com/office/drawing/2014/main" id="{E655B9C2-4B07-4DE5-9F41-4C2198DA07FE}"/>
              </a:ext>
            </a:extLst>
          </p:cNvPr>
          <p:cNvSpPr>
            <a:spLocks noChangeArrowheads="1"/>
          </p:cNvSpPr>
          <p:nvPr/>
        </p:nvSpPr>
        <p:spPr bwMode="auto">
          <a:xfrm>
            <a:off x="785069" y="1555014"/>
            <a:ext cx="1062186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Avec l’évolution des outils informatiques, la gestion numérique des cliniques devient une nécessité incontournable. C’est dans ce cadre que nous avons développé </a:t>
            </a:r>
            <a:r>
              <a:rPr kumimoji="0" lang="fr-FR" altLang="fr-FR"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VetCare360</a:t>
            </a:r>
            <a:r>
              <a:rPr kumimoji="0" lang="fr-FR" altLang="fr-FR"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une application desktop réalisée en </a:t>
            </a:r>
            <a:r>
              <a:rPr kumimoji="0" lang="fr-FR" altLang="fr-FR"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Java</a:t>
            </a:r>
            <a:r>
              <a:rPr kumimoji="0" lang="fr-FR" altLang="fr-FR"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avec </a:t>
            </a:r>
            <a:r>
              <a:rPr kumimoji="0" lang="fr-FR" altLang="fr-FR"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JavaFX</a:t>
            </a:r>
            <a:r>
              <a:rPr kumimoji="0" lang="fr-FR" altLang="fr-FR"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destinée à la gestion complète d’une clinique vétérinaire. Elle intègre plusieurs fonctionnalités adaptées aux besoins du personnel médical et administratif, avec une interface graphique conviviale et intuitive. Le projet est né d’une volonté de moderniser les pratiques manuelles souvent longues, inefficaces et sujettes aux erreurs, en offrant une meilleure organisation, une traçabilité accrue des données et une prise de décision facilitée.</a:t>
            </a:r>
          </a:p>
        </p:txBody>
      </p:sp>
      <p:sp>
        <p:nvSpPr>
          <p:cNvPr id="23" name="ZoneTexte 22">
            <a:extLst>
              <a:ext uri="{FF2B5EF4-FFF2-40B4-BE49-F238E27FC236}">
                <a16:creationId xmlns:a16="http://schemas.microsoft.com/office/drawing/2014/main" id="{6BDDE6DF-A14D-471F-B07A-F0887CC52071}"/>
              </a:ext>
            </a:extLst>
          </p:cNvPr>
          <p:cNvSpPr txBox="1"/>
          <p:nvPr/>
        </p:nvSpPr>
        <p:spPr>
          <a:xfrm>
            <a:off x="785069" y="3808153"/>
            <a:ext cx="10734262" cy="2246769"/>
          </a:xfrm>
          <a:prstGeom prst="rect">
            <a:avLst/>
          </a:prstGeom>
          <a:noFill/>
        </p:spPr>
        <p:txBody>
          <a:bodyPr wrap="square">
            <a:spAutoFit/>
          </a:bodyPr>
          <a:lstStyle/>
          <a:p>
            <a:r>
              <a:rPr lang="fr-FR" sz="2000" b="1" dirty="0"/>
              <a:t>   </a:t>
            </a:r>
            <a:r>
              <a:rPr lang="fr-FR" sz="2000" b="1" dirty="0">
                <a:latin typeface="Times New Roman" panose="02020603050405020304" pitchFamily="18" charset="0"/>
                <a:cs typeface="Times New Roman" panose="02020603050405020304" pitchFamily="18" charset="0"/>
              </a:rPr>
              <a:t>VetCare360</a:t>
            </a:r>
            <a:r>
              <a:rPr lang="fr-FR" sz="2000" dirty="0">
                <a:latin typeface="Times New Roman" panose="02020603050405020304" pitchFamily="18" charset="0"/>
                <a:cs typeface="Times New Roman" panose="02020603050405020304" pitchFamily="18" charset="0"/>
              </a:rPr>
              <a:t> permet ainsi la gestion des propriétaires et de leurs animaux de compagnie, l’enregistrement et la consultation des visites médicales, la gestion du personnel vétérinaire avec leurs spécialités, tout en utilisant un système de </a:t>
            </a:r>
            <a:r>
              <a:rPr lang="fr-FR" sz="2000" b="1" dirty="0">
                <a:latin typeface="Times New Roman" panose="02020603050405020304" pitchFamily="18" charset="0"/>
                <a:cs typeface="Times New Roman" panose="02020603050405020304" pitchFamily="18" charset="0"/>
              </a:rPr>
              <a:t>stockage temporaire en mémoire</a:t>
            </a:r>
            <a:r>
              <a:rPr lang="fr-FR" sz="2000" dirty="0">
                <a:latin typeface="Times New Roman" panose="02020603050405020304" pitchFamily="18" charset="0"/>
                <a:cs typeface="Times New Roman" panose="02020603050405020304" pitchFamily="18" charset="0"/>
              </a:rPr>
              <a:t>, sans recourir à une base de données .Chaque entité du domaine (propriétaire, animal, visite, vétérinaire) est modélisée sous forme de classes </a:t>
            </a:r>
            <a:r>
              <a:rPr lang="fr-FR" sz="2000" b="1" dirty="0">
                <a:latin typeface="Times New Roman" panose="02020603050405020304" pitchFamily="18" charset="0"/>
                <a:cs typeface="Times New Roman" panose="02020603050405020304" pitchFamily="18" charset="0"/>
              </a:rPr>
              <a:t>Java</a:t>
            </a:r>
            <a:r>
              <a:rPr lang="fr-FR" sz="2000" dirty="0">
                <a:latin typeface="Times New Roman" panose="02020603050405020304" pitchFamily="18" charset="0"/>
                <a:cs typeface="Times New Roman" panose="02020603050405020304" pitchFamily="18" charset="0"/>
              </a:rPr>
              <a:t> manipulées via une interface ergonomique, ce qui fait de </a:t>
            </a:r>
            <a:r>
              <a:rPr lang="fr-FR" sz="2000" b="1" dirty="0">
                <a:latin typeface="Times New Roman" panose="02020603050405020304" pitchFamily="18" charset="0"/>
                <a:cs typeface="Times New Roman" panose="02020603050405020304" pitchFamily="18" charset="0"/>
              </a:rPr>
              <a:t>VetCare360</a:t>
            </a:r>
            <a:r>
              <a:rPr lang="fr-FR" sz="2000" dirty="0">
                <a:latin typeface="Times New Roman" panose="02020603050405020304" pitchFamily="18" charset="0"/>
                <a:cs typeface="Times New Roman" panose="02020603050405020304" pitchFamily="18" charset="0"/>
              </a:rPr>
              <a:t> une solution à la fois fonctionnelle et pédagogique, alignée sur les bonnes pratiques du développement logiciel.</a:t>
            </a:r>
          </a:p>
        </p:txBody>
      </p:sp>
    </p:spTree>
    <p:extLst>
      <p:ext uri="{BB962C8B-B14F-4D97-AF65-F5344CB8AC3E}">
        <p14:creationId xmlns:p14="http://schemas.microsoft.com/office/powerpoint/2010/main" val="95563192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Connecteur droit 10">
            <a:extLst>
              <a:ext uri="{FF2B5EF4-FFF2-40B4-BE49-F238E27FC236}">
                <a16:creationId xmlns:a16="http://schemas.microsoft.com/office/drawing/2014/main" id="{AB15108B-2FDE-49AD-B567-90B29CFED8A9}"/>
              </a:ext>
            </a:extLst>
          </p:cNvPr>
          <p:cNvCxnSpPr>
            <a:cxnSpLocks/>
          </p:cNvCxnSpPr>
          <p:nvPr/>
        </p:nvCxnSpPr>
        <p:spPr>
          <a:xfrm>
            <a:off x="-1" y="914401"/>
            <a:ext cx="1219200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29" name="Zone de texte 2">
            <a:extLst>
              <a:ext uri="{FF2B5EF4-FFF2-40B4-BE49-F238E27FC236}">
                <a16:creationId xmlns:a16="http://schemas.microsoft.com/office/drawing/2014/main" id="{B4A62EE8-EAA2-43B8-9F31-DAED664AF75A}"/>
              </a:ext>
            </a:extLst>
          </p:cNvPr>
          <p:cNvSpPr txBox="1">
            <a:spLocks noChangeArrowheads="1"/>
          </p:cNvSpPr>
          <p:nvPr/>
        </p:nvSpPr>
        <p:spPr bwMode="auto">
          <a:xfrm>
            <a:off x="11393316" y="6316238"/>
            <a:ext cx="679176" cy="424180"/>
          </a:xfrm>
          <a:prstGeom prst="rect">
            <a:avLst/>
          </a:prstGeom>
          <a:noFill/>
          <a:ln w="19050">
            <a:noFill/>
            <a:miter lim="800000"/>
            <a:headEnd/>
            <a:tailEnd/>
          </a:ln>
        </p:spPr>
        <p:txBody>
          <a:bodyPr rot="0" vert="horz" wrap="square" lIns="91440" tIns="45720" rIns="91440" bIns="45720" anchor="t" anchorCtr="0">
            <a:noAutofit/>
          </a:bodyPr>
          <a:lstStyle/>
          <a:p>
            <a:r>
              <a:rPr lang="fr-FR" sz="2500" b="1" dirty="0">
                <a:effectLst/>
                <a:latin typeface="Segoe Script" panose="030B0504020000000003" pitchFamily="66" charset="0"/>
                <a:ea typeface="Times New Roman" panose="02020603050405020304" pitchFamily="18" charset="0"/>
              </a:rPr>
              <a:t>04</a:t>
            </a:r>
            <a:endParaRPr lang="fr-FR" sz="2500" b="1" dirty="0">
              <a:effectLst/>
              <a:latin typeface="Times New Roman" panose="02020603050405020304" pitchFamily="18" charset="0"/>
              <a:ea typeface="Times New Roman" panose="02020603050405020304" pitchFamily="18" charset="0"/>
            </a:endParaRPr>
          </a:p>
        </p:txBody>
      </p:sp>
      <p:sp>
        <p:nvSpPr>
          <p:cNvPr id="5" name="Rectangle 4">
            <a:extLst>
              <a:ext uri="{FF2B5EF4-FFF2-40B4-BE49-F238E27FC236}">
                <a16:creationId xmlns:a16="http://schemas.microsoft.com/office/drawing/2014/main" id="{E08FBCF5-8552-41DA-B46B-2A76FCC3AE05}"/>
              </a:ext>
            </a:extLst>
          </p:cNvPr>
          <p:cNvSpPr/>
          <p:nvPr/>
        </p:nvSpPr>
        <p:spPr>
          <a:xfrm>
            <a:off x="-1" y="0"/>
            <a:ext cx="12192001" cy="6858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8">
            <a:extLst>
              <a:ext uri="{FF2B5EF4-FFF2-40B4-BE49-F238E27FC236}">
                <a16:creationId xmlns:a16="http://schemas.microsoft.com/office/drawing/2014/main" id="{6285B23E-29F9-81CC-76F6-51BE780DF86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8" name="ZoneTexte 7">
            <a:extLst>
              <a:ext uri="{FF2B5EF4-FFF2-40B4-BE49-F238E27FC236}">
                <a16:creationId xmlns:a16="http://schemas.microsoft.com/office/drawing/2014/main" id="{1879AC97-EAF0-4849-8D49-82953E9C3CF8}"/>
              </a:ext>
            </a:extLst>
          </p:cNvPr>
          <p:cNvSpPr txBox="1"/>
          <p:nvPr/>
        </p:nvSpPr>
        <p:spPr>
          <a:xfrm>
            <a:off x="2982179" y="185530"/>
            <a:ext cx="5830517" cy="553998"/>
          </a:xfrm>
          <a:prstGeom prst="rect">
            <a:avLst/>
          </a:prstGeom>
          <a:noFill/>
        </p:spPr>
        <p:txBody>
          <a:bodyPr wrap="square" rtlCol="0">
            <a:spAutoFit/>
          </a:bodyPr>
          <a:lstStyle/>
          <a:p>
            <a:pPr algn="ctr"/>
            <a:r>
              <a:rPr lang="fr-FR" sz="3000" dirty="0">
                <a:latin typeface="Sitka Small Semibold" pitchFamily="2" charset="0"/>
              </a:rPr>
              <a:t>Architecture et conception</a:t>
            </a:r>
          </a:p>
        </p:txBody>
      </p:sp>
      <p:sp>
        <p:nvSpPr>
          <p:cNvPr id="10" name="ZoneTexte 9">
            <a:extLst>
              <a:ext uri="{FF2B5EF4-FFF2-40B4-BE49-F238E27FC236}">
                <a16:creationId xmlns:a16="http://schemas.microsoft.com/office/drawing/2014/main" id="{A2992DFC-1875-4719-88A7-8EE512739B7D}"/>
              </a:ext>
            </a:extLst>
          </p:cNvPr>
          <p:cNvSpPr txBox="1"/>
          <p:nvPr/>
        </p:nvSpPr>
        <p:spPr>
          <a:xfrm>
            <a:off x="828261" y="1423095"/>
            <a:ext cx="6109252" cy="461665"/>
          </a:xfrm>
          <a:prstGeom prst="rect">
            <a:avLst/>
          </a:prstGeom>
          <a:noFill/>
        </p:spPr>
        <p:txBody>
          <a:bodyPr wrap="square">
            <a:spAutoFit/>
          </a:bodyPr>
          <a:lstStyle/>
          <a:p>
            <a:r>
              <a:rPr lang="fr-FR" sz="2400" b="1" dirty="0">
                <a:latin typeface="Times New Roman" panose="02020603050405020304" pitchFamily="18" charset="0"/>
                <a:cs typeface="Times New Roman" panose="02020603050405020304" pitchFamily="18" charset="0"/>
              </a:rPr>
              <a:t>Architecture MVC :</a:t>
            </a:r>
          </a:p>
        </p:txBody>
      </p:sp>
      <p:sp>
        <p:nvSpPr>
          <p:cNvPr id="12" name="ZoneTexte 11">
            <a:extLst>
              <a:ext uri="{FF2B5EF4-FFF2-40B4-BE49-F238E27FC236}">
                <a16:creationId xmlns:a16="http://schemas.microsoft.com/office/drawing/2014/main" id="{0BAE3DF0-2D62-45B8-82EB-AF8D518CBFEB}"/>
              </a:ext>
            </a:extLst>
          </p:cNvPr>
          <p:cNvSpPr txBox="1"/>
          <p:nvPr/>
        </p:nvSpPr>
        <p:spPr>
          <a:xfrm>
            <a:off x="1119809" y="2070287"/>
            <a:ext cx="9919252" cy="707886"/>
          </a:xfrm>
          <a:prstGeom prst="rect">
            <a:avLst/>
          </a:prstGeom>
          <a:noFill/>
        </p:spPr>
        <p:txBody>
          <a:bodyPr wrap="square">
            <a:spAutoFit/>
          </a:bodyPr>
          <a:lstStyle/>
          <a:p>
            <a:r>
              <a:rPr lang="fr-FR" sz="2000" dirty="0">
                <a:latin typeface="Times New Roman" panose="02020603050405020304" pitchFamily="18" charset="0"/>
                <a:cs typeface="Times New Roman" panose="02020603050405020304" pitchFamily="18" charset="0"/>
              </a:rPr>
              <a:t>L’application utilise l’architecture MVC (Modèle-Vue-Contrôleur) afin de bien distinguer les rôles et faciliter la gestion du code :</a:t>
            </a:r>
          </a:p>
        </p:txBody>
      </p:sp>
      <p:sp>
        <p:nvSpPr>
          <p:cNvPr id="15" name="ZoneTexte 14">
            <a:extLst>
              <a:ext uri="{FF2B5EF4-FFF2-40B4-BE49-F238E27FC236}">
                <a16:creationId xmlns:a16="http://schemas.microsoft.com/office/drawing/2014/main" id="{3F891B49-D5A3-416F-87BA-EB76788DAFF1}"/>
              </a:ext>
            </a:extLst>
          </p:cNvPr>
          <p:cNvSpPr txBox="1"/>
          <p:nvPr/>
        </p:nvSpPr>
        <p:spPr>
          <a:xfrm>
            <a:off x="1123341" y="2867869"/>
            <a:ext cx="9548191" cy="1323439"/>
          </a:xfrm>
          <a:prstGeom prst="rect">
            <a:avLst/>
          </a:prstGeom>
          <a:noFill/>
        </p:spPr>
        <p:txBody>
          <a:bodyPr wrap="square">
            <a:spAutoFit/>
          </a:bodyPr>
          <a:lstStyle/>
          <a:p>
            <a:pPr marL="342900" indent="-342900">
              <a:buFont typeface="Wingdings" panose="05000000000000000000" pitchFamily="2" charset="2"/>
              <a:buChar char="q"/>
            </a:pPr>
            <a:r>
              <a:rPr lang="fr-FR" sz="2000" b="1" dirty="0">
                <a:latin typeface="Times New Roman" panose="02020603050405020304" pitchFamily="18" charset="0"/>
                <a:cs typeface="Times New Roman" panose="02020603050405020304" pitchFamily="18" charset="0"/>
              </a:rPr>
              <a:t>Modèle (Model)</a:t>
            </a: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Contient la logique métier et les données (Propriétaire, Animal, Visite, Vétérinaire).</a:t>
            </a: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Données gérées uniquement en mémoire avec des listes </a:t>
            </a:r>
            <a:r>
              <a:rPr lang="fr-FR" sz="2000" dirty="0" err="1">
                <a:latin typeface="Times New Roman" panose="02020603050405020304" pitchFamily="18" charset="0"/>
                <a:cs typeface="Times New Roman" panose="02020603050405020304" pitchFamily="18" charset="0"/>
              </a:rPr>
              <a:t>JavaFX</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ArrayList</a:t>
            </a:r>
            <a:r>
              <a:rPr lang="fr-FR" sz="2000" dirty="0">
                <a:latin typeface="Times New Roman" panose="02020603050405020304" pitchFamily="18" charset="0"/>
                <a:cs typeface="Times New Roman" panose="02020603050405020304" pitchFamily="18" charset="0"/>
              </a:rPr>
              <a:t>, ObservableList).</a:t>
            </a:r>
          </a:p>
        </p:txBody>
      </p:sp>
      <p:sp>
        <p:nvSpPr>
          <p:cNvPr id="17" name="ZoneTexte 16">
            <a:extLst>
              <a:ext uri="{FF2B5EF4-FFF2-40B4-BE49-F238E27FC236}">
                <a16:creationId xmlns:a16="http://schemas.microsoft.com/office/drawing/2014/main" id="{0F0BEE68-2BA2-4215-A01D-2C43C9A23A0B}"/>
              </a:ext>
            </a:extLst>
          </p:cNvPr>
          <p:cNvSpPr txBox="1"/>
          <p:nvPr/>
        </p:nvSpPr>
        <p:spPr>
          <a:xfrm>
            <a:off x="1119809" y="4242988"/>
            <a:ext cx="9614452" cy="1015663"/>
          </a:xfrm>
          <a:prstGeom prst="rect">
            <a:avLst/>
          </a:prstGeom>
          <a:noFill/>
        </p:spPr>
        <p:txBody>
          <a:bodyPr wrap="square">
            <a:spAutoFit/>
          </a:bodyPr>
          <a:lstStyle/>
          <a:p>
            <a:pPr marL="342900" indent="-342900">
              <a:buFont typeface="Wingdings" panose="05000000000000000000" pitchFamily="2" charset="2"/>
              <a:buChar char="q"/>
            </a:pPr>
            <a:r>
              <a:rPr lang="fr-FR" sz="2000" b="1" dirty="0">
                <a:latin typeface="Times New Roman" panose="02020603050405020304" pitchFamily="18" charset="0"/>
                <a:cs typeface="Times New Roman" panose="02020603050405020304" pitchFamily="18" charset="0"/>
              </a:rPr>
              <a:t>Vue (</a:t>
            </a:r>
            <a:r>
              <a:rPr lang="fr-FR" sz="2000" b="1" dirty="0" err="1">
                <a:latin typeface="Times New Roman" panose="02020603050405020304" pitchFamily="18" charset="0"/>
                <a:cs typeface="Times New Roman" panose="02020603050405020304" pitchFamily="18" charset="0"/>
              </a:rPr>
              <a:t>View</a:t>
            </a:r>
            <a:r>
              <a:rPr lang="fr-FR" sz="2000" b="1" dirty="0">
                <a:latin typeface="Times New Roman" panose="02020603050405020304" pitchFamily="18" charset="0"/>
                <a:cs typeface="Times New Roman" panose="02020603050405020304" pitchFamily="18" charset="0"/>
              </a:rPr>
              <a:t>)</a:t>
            </a: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Interface utilisateur conçue avec FXML pour une organisation claire.</a:t>
            </a: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Style graphique appliqué via un fichier CSS pour une interface moderne.</a:t>
            </a:r>
          </a:p>
        </p:txBody>
      </p:sp>
      <p:sp>
        <p:nvSpPr>
          <p:cNvPr id="18" name="ZoneTexte 17">
            <a:extLst>
              <a:ext uri="{FF2B5EF4-FFF2-40B4-BE49-F238E27FC236}">
                <a16:creationId xmlns:a16="http://schemas.microsoft.com/office/drawing/2014/main" id="{D848EE07-F79B-493E-AC07-EE5BC37951A0}"/>
              </a:ext>
            </a:extLst>
          </p:cNvPr>
          <p:cNvSpPr txBox="1"/>
          <p:nvPr/>
        </p:nvSpPr>
        <p:spPr>
          <a:xfrm>
            <a:off x="1119809" y="5309228"/>
            <a:ext cx="8209721" cy="1015663"/>
          </a:xfrm>
          <a:prstGeom prst="rect">
            <a:avLst/>
          </a:prstGeom>
          <a:noFill/>
        </p:spPr>
        <p:txBody>
          <a:bodyPr wrap="square">
            <a:spAutoFit/>
          </a:bodyPr>
          <a:lstStyle/>
          <a:p>
            <a:pPr marL="342900" indent="-342900">
              <a:buFont typeface="Wingdings" panose="05000000000000000000" pitchFamily="2" charset="2"/>
              <a:buChar char="q"/>
            </a:pPr>
            <a:r>
              <a:rPr lang="fr-FR" sz="2000" b="1" dirty="0">
                <a:latin typeface="Times New Roman" panose="02020603050405020304" pitchFamily="18" charset="0"/>
                <a:cs typeface="Times New Roman" panose="02020603050405020304" pitchFamily="18" charset="0"/>
              </a:rPr>
              <a:t>Contrôleur (Controller)</a:t>
            </a: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Gère les interactions utilisateur (clics, formulaires).</a:t>
            </a: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Met à jour le modèle et la vue en fonction des actions</a:t>
            </a:r>
            <a:r>
              <a:rPr lang="fr-FR" dirty="0"/>
              <a:t>.</a:t>
            </a:r>
          </a:p>
        </p:txBody>
      </p:sp>
    </p:spTree>
    <p:extLst>
      <p:ext uri="{BB962C8B-B14F-4D97-AF65-F5344CB8AC3E}">
        <p14:creationId xmlns:p14="http://schemas.microsoft.com/office/powerpoint/2010/main" val="203519765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Connecteur droit 10">
            <a:extLst>
              <a:ext uri="{FF2B5EF4-FFF2-40B4-BE49-F238E27FC236}">
                <a16:creationId xmlns:a16="http://schemas.microsoft.com/office/drawing/2014/main" id="{AB15108B-2FDE-49AD-B567-90B29CFED8A9}"/>
              </a:ext>
            </a:extLst>
          </p:cNvPr>
          <p:cNvCxnSpPr/>
          <p:nvPr/>
        </p:nvCxnSpPr>
        <p:spPr>
          <a:xfrm>
            <a:off x="-1" y="914401"/>
            <a:ext cx="1219200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29" name="Zone de texte 2">
            <a:extLst>
              <a:ext uri="{FF2B5EF4-FFF2-40B4-BE49-F238E27FC236}">
                <a16:creationId xmlns:a16="http://schemas.microsoft.com/office/drawing/2014/main" id="{B4A62EE8-EAA2-43B8-9F31-DAED664AF75A}"/>
              </a:ext>
            </a:extLst>
          </p:cNvPr>
          <p:cNvSpPr txBox="1">
            <a:spLocks noChangeArrowheads="1"/>
          </p:cNvSpPr>
          <p:nvPr/>
        </p:nvSpPr>
        <p:spPr bwMode="auto">
          <a:xfrm>
            <a:off x="11393316" y="6316238"/>
            <a:ext cx="679176" cy="424180"/>
          </a:xfrm>
          <a:prstGeom prst="rect">
            <a:avLst/>
          </a:prstGeom>
          <a:noFill/>
          <a:ln w="19050">
            <a:noFill/>
            <a:miter lim="800000"/>
            <a:headEnd/>
            <a:tailEnd/>
          </a:ln>
        </p:spPr>
        <p:txBody>
          <a:bodyPr rot="0" vert="horz" wrap="square" lIns="91440" tIns="45720" rIns="91440" bIns="45720" anchor="t" anchorCtr="0">
            <a:noAutofit/>
          </a:bodyPr>
          <a:lstStyle/>
          <a:p>
            <a:r>
              <a:rPr lang="fr-FR" sz="2500" b="1" dirty="0">
                <a:effectLst/>
                <a:latin typeface="Segoe Script" panose="030B0504020000000003" pitchFamily="66" charset="0"/>
                <a:ea typeface="Times New Roman" panose="02020603050405020304" pitchFamily="18" charset="0"/>
              </a:rPr>
              <a:t>05</a:t>
            </a:r>
            <a:endParaRPr lang="fr-FR" sz="2500" b="1" dirty="0">
              <a:effectLst/>
              <a:latin typeface="Times New Roman" panose="02020603050405020304" pitchFamily="18" charset="0"/>
              <a:ea typeface="Times New Roman" panose="02020603050405020304" pitchFamily="18" charset="0"/>
            </a:endParaRPr>
          </a:p>
        </p:txBody>
      </p:sp>
      <p:sp>
        <p:nvSpPr>
          <p:cNvPr id="5" name="Rectangle 4">
            <a:extLst>
              <a:ext uri="{FF2B5EF4-FFF2-40B4-BE49-F238E27FC236}">
                <a16:creationId xmlns:a16="http://schemas.microsoft.com/office/drawing/2014/main" id="{922BDB63-255F-41FD-A47D-BB7FDBA5CB92}"/>
              </a:ext>
            </a:extLst>
          </p:cNvPr>
          <p:cNvSpPr/>
          <p:nvPr/>
        </p:nvSpPr>
        <p:spPr>
          <a:xfrm>
            <a:off x="-1" y="0"/>
            <a:ext cx="12192001" cy="6858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2E4E5A71-B138-4CE2-925F-868F56A2B9B4}"/>
              </a:ext>
            </a:extLst>
          </p:cNvPr>
          <p:cNvSpPr txBox="1"/>
          <p:nvPr/>
        </p:nvSpPr>
        <p:spPr>
          <a:xfrm>
            <a:off x="2982179" y="185530"/>
            <a:ext cx="5830517" cy="553998"/>
          </a:xfrm>
          <a:prstGeom prst="rect">
            <a:avLst/>
          </a:prstGeom>
          <a:noFill/>
        </p:spPr>
        <p:txBody>
          <a:bodyPr wrap="square" rtlCol="0">
            <a:spAutoFit/>
          </a:bodyPr>
          <a:lstStyle/>
          <a:p>
            <a:pPr algn="ctr"/>
            <a:r>
              <a:rPr lang="fr-FR" sz="3000" dirty="0">
                <a:latin typeface="Sitka Small Semibold" pitchFamily="2" charset="0"/>
              </a:rPr>
              <a:t>Architecture et conception</a:t>
            </a:r>
          </a:p>
        </p:txBody>
      </p:sp>
      <p:sp>
        <p:nvSpPr>
          <p:cNvPr id="12" name="ZoneTexte 11">
            <a:extLst>
              <a:ext uri="{FF2B5EF4-FFF2-40B4-BE49-F238E27FC236}">
                <a16:creationId xmlns:a16="http://schemas.microsoft.com/office/drawing/2014/main" id="{CD5DEC4E-C933-4C7B-8E0E-611F089779B9}"/>
              </a:ext>
            </a:extLst>
          </p:cNvPr>
          <p:cNvSpPr txBox="1"/>
          <p:nvPr/>
        </p:nvSpPr>
        <p:spPr>
          <a:xfrm>
            <a:off x="729309" y="1316266"/>
            <a:ext cx="6109252" cy="830997"/>
          </a:xfrm>
          <a:prstGeom prst="rect">
            <a:avLst/>
          </a:prstGeom>
          <a:noFill/>
        </p:spPr>
        <p:txBody>
          <a:bodyPr wrap="square">
            <a:spAutoFit/>
          </a:bodyPr>
          <a:lstStyle/>
          <a:p>
            <a:r>
              <a:rPr lang="fr-FR" sz="2400" b="1" dirty="0">
                <a:latin typeface="Times New Roman" panose="02020603050405020304" pitchFamily="18" charset="0"/>
                <a:cs typeface="Times New Roman" panose="02020603050405020304" pitchFamily="18" charset="0"/>
              </a:rPr>
              <a:t>Données en mémoire :</a:t>
            </a:r>
          </a:p>
          <a:p>
            <a:endParaRPr lang="fr-FR" sz="2400" b="1" dirty="0">
              <a:latin typeface="Times New Roman" panose="02020603050405020304" pitchFamily="18" charset="0"/>
              <a:cs typeface="Times New Roman" panose="02020603050405020304" pitchFamily="18" charset="0"/>
            </a:endParaRPr>
          </a:p>
        </p:txBody>
      </p:sp>
      <p:sp>
        <p:nvSpPr>
          <p:cNvPr id="13" name="ZoneTexte 12">
            <a:extLst>
              <a:ext uri="{FF2B5EF4-FFF2-40B4-BE49-F238E27FC236}">
                <a16:creationId xmlns:a16="http://schemas.microsoft.com/office/drawing/2014/main" id="{66F3A61E-FA53-46A0-8A3C-22B120EA7345}"/>
              </a:ext>
            </a:extLst>
          </p:cNvPr>
          <p:cNvSpPr txBox="1"/>
          <p:nvPr/>
        </p:nvSpPr>
        <p:spPr>
          <a:xfrm>
            <a:off x="729308" y="1921706"/>
            <a:ext cx="10402517" cy="1631216"/>
          </a:xfrm>
          <a:prstGeom prst="rect">
            <a:avLst/>
          </a:prstGeom>
          <a:noFill/>
        </p:spPr>
        <p:txBody>
          <a:bodyPr wrap="square">
            <a:spAutoFit/>
          </a:bodyPr>
          <a:lstStyle/>
          <a:p>
            <a:r>
              <a:rPr lang="fr-FR" sz="2000" dirty="0">
                <a:latin typeface="Times New Roman" panose="02020603050405020304" pitchFamily="18" charset="0"/>
                <a:cs typeface="Times New Roman" panose="02020603050405020304" pitchFamily="18" charset="0"/>
              </a:rPr>
              <a:t>   Dans cette version de </a:t>
            </a:r>
            <a:r>
              <a:rPr lang="fr-FR" sz="2000" dirty="0" err="1">
                <a:latin typeface="Times New Roman" panose="02020603050405020304" pitchFamily="18" charset="0"/>
                <a:cs typeface="Times New Roman" panose="02020603050405020304" pitchFamily="18" charset="0"/>
              </a:rPr>
              <a:t>VetCare</a:t>
            </a:r>
            <a:r>
              <a:rPr lang="fr-FR" sz="2000" dirty="0">
                <a:latin typeface="Times New Roman" panose="02020603050405020304" pitchFamily="18" charset="0"/>
                <a:cs typeface="Times New Roman" panose="02020603050405020304" pitchFamily="18" charset="0"/>
              </a:rPr>
              <a:t> 360, les données ne sont pas stockées dans une base de données externe, mais directement en mémoire. Ainsi, au démarrage de l’application, toutes les listes sont initialement vides. L’utilisateur peut ensuite ajouter, modifier ou supprimer des informations (propriétaires, animaux, visites) durant l’utilisation, mais ces données ne sont conservées que pendant la session en cours.</a:t>
            </a:r>
          </a:p>
        </p:txBody>
      </p:sp>
    </p:spTree>
    <p:extLst>
      <p:ext uri="{BB962C8B-B14F-4D97-AF65-F5344CB8AC3E}">
        <p14:creationId xmlns:p14="http://schemas.microsoft.com/office/powerpoint/2010/main" val="266324120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Zone de texte 2">
            <a:extLst>
              <a:ext uri="{FF2B5EF4-FFF2-40B4-BE49-F238E27FC236}">
                <a16:creationId xmlns:a16="http://schemas.microsoft.com/office/drawing/2014/main" id="{B4A62EE8-EAA2-43B8-9F31-DAED664AF75A}"/>
              </a:ext>
            </a:extLst>
          </p:cNvPr>
          <p:cNvSpPr txBox="1">
            <a:spLocks noChangeArrowheads="1"/>
          </p:cNvSpPr>
          <p:nvPr/>
        </p:nvSpPr>
        <p:spPr bwMode="auto">
          <a:xfrm>
            <a:off x="11393316" y="6316238"/>
            <a:ext cx="679176" cy="424180"/>
          </a:xfrm>
          <a:prstGeom prst="rect">
            <a:avLst/>
          </a:prstGeom>
          <a:noFill/>
          <a:ln w="19050">
            <a:noFill/>
            <a:miter lim="800000"/>
            <a:headEnd/>
            <a:tailEnd/>
          </a:ln>
        </p:spPr>
        <p:txBody>
          <a:bodyPr rot="0" vert="horz" wrap="square" lIns="91440" tIns="45720" rIns="91440" bIns="45720" anchor="t" anchorCtr="0">
            <a:noAutofit/>
          </a:bodyPr>
          <a:lstStyle/>
          <a:p>
            <a:r>
              <a:rPr lang="fr-FR" sz="2500" b="1" dirty="0">
                <a:effectLst/>
                <a:latin typeface="Segoe Script" panose="030B0504020000000003" pitchFamily="66" charset="0"/>
                <a:ea typeface="Times New Roman" panose="02020603050405020304" pitchFamily="18" charset="0"/>
              </a:rPr>
              <a:t>06</a:t>
            </a:r>
          </a:p>
          <a:p>
            <a:endParaRPr lang="fr-FR" sz="2500" b="1" dirty="0">
              <a:effectLst/>
              <a:latin typeface="Times New Roman" panose="02020603050405020304" pitchFamily="18" charset="0"/>
              <a:ea typeface="Times New Roman" panose="02020603050405020304" pitchFamily="18" charset="0"/>
            </a:endParaRPr>
          </a:p>
        </p:txBody>
      </p:sp>
      <p:sp>
        <p:nvSpPr>
          <p:cNvPr id="5" name="Rectangle 4">
            <a:extLst>
              <a:ext uri="{FF2B5EF4-FFF2-40B4-BE49-F238E27FC236}">
                <a16:creationId xmlns:a16="http://schemas.microsoft.com/office/drawing/2014/main" id="{D5E75F0C-D601-4568-A83D-EC9D7509DA3A}"/>
              </a:ext>
            </a:extLst>
          </p:cNvPr>
          <p:cNvSpPr/>
          <p:nvPr/>
        </p:nvSpPr>
        <p:spPr>
          <a:xfrm>
            <a:off x="0" y="0"/>
            <a:ext cx="12192001" cy="6858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4" name="Connecteur droit 23">
            <a:extLst>
              <a:ext uri="{FF2B5EF4-FFF2-40B4-BE49-F238E27FC236}">
                <a16:creationId xmlns:a16="http://schemas.microsoft.com/office/drawing/2014/main" id="{000AC44A-BE63-406E-A0E9-1F7BEBD5ECE9}"/>
              </a:ext>
            </a:extLst>
          </p:cNvPr>
          <p:cNvCxnSpPr/>
          <p:nvPr/>
        </p:nvCxnSpPr>
        <p:spPr>
          <a:xfrm>
            <a:off x="-1" y="914401"/>
            <a:ext cx="1219200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10" name="ZoneTexte 9">
            <a:extLst>
              <a:ext uri="{FF2B5EF4-FFF2-40B4-BE49-F238E27FC236}">
                <a16:creationId xmlns:a16="http://schemas.microsoft.com/office/drawing/2014/main" id="{CCDC27F8-55A2-410E-B2F0-E86FFB4904E8}"/>
              </a:ext>
            </a:extLst>
          </p:cNvPr>
          <p:cNvSpPr txBox="1"/>
          <p:nvPr/>
        </p:nvSpPr>
        <p:spPr>
          <a:xfrm>
            <a:off x="828260" y="1423095"/>
            <a:ext cx="6182139" cy="830997"/>
          </a:xfrm>
          <a:prstGeom prst="rect">
            <a:avLst/>
          </a:prstGeom>
          <a:noFill/>
        </p:spPr>
        <p:txBody>
          <a:bodyPr wrap="square">
            <a:spAutoFit/>
          </a:bodyPr>
          <a:lstStyle/>
          <a:p>
            <a:r>
              <a:rPr lang="fr-FR" sz="2400" b="1" dirty="0">
                <a:latin typeface="Times New Roman" panose="02020603050405020304" pitchFamily="18" charset="0"/>
                <a:cs typeface="Times New Roman" panose="02020603050405020304" pitchFamily="18" charset="0"/>
              </a:rPr>
              <a:t>Conception orientée objet</a:t>
            </a:r>
          </a:p>
          <a:p>
            <a:endParaRPr lang="fr-FR" sz="2400" b="1" dirty="0">
              <a:latin typeface="Times New Roman" panose="02020603050405020304" pitchFamily="18" charset="0"/>
              <a:cs typeface="Times New Roman" panose="02020603050405020304" pitchFamily="18" charset="0"/>
            </a:endParaRPr>
          </a:p>
        </p:txBody>
      </p:sp>
      <p:sp>
        <p:nvSpPr>
          <p:cNvPr id="14" name="ZoneTexte 13">
            <a:extLst>
              <a:ext uri="{FF2B5EF4-FFF2-40B4-BE49-F238E27FC236}">
                <a16:creationId xmlns:a16="http://schemas.microsoft.com/office/drawing/2014/main" id="{5C86A5C4-1344-4EF2-8E83-F59AA92D683D}"/>
              </a:ext>
            </a:extLst>
          </p:cNvPr>
          <p:cNvSpPr txBox="1"/>
          <p:nvPr/>
        </p:nvSpPr>
        <p:spPr>
          <a:xfrm>
            <a:off x="828261" y="1979653"/>
            <a:ext cx="10979426" cy="707886"/>
          </a:xfrm>
          <a:prstGeom prst="rect">
            <a:avLst/>
          </a:prstGeom>
          <a:noFill/>
        </p:spPr>
        <p:txBody>
          <a:bodyPr wrap="square">
            <a:spAutoFit/>
          </a:bodyPr>
          <a:lstStyle/>
          <a:p>
            <a:r>
              <a:rPr lang="fr-FR" sz="2000" dirty="0">
                <a:latin typeface="Times New Roman" panose="02020603050405020304" pitchFamily="18" charset="0"/>
                <a:cs typeface="Times New Roman" panose="02020603050405020304" pitchFamily="18" charset="0"/>
              </a:rPr>
              <a:t>L’application repose sur une conception orientée objet, où chaque entité métier est représentée par une classe Java adaptée. Les principales classes sont :</a:t>
            </a:r>
          </a:p>
        </p:txBody>
      </p:sp>
      <p:sp>
        <p:nvSpPr>
          <p:cNvPr id="16" name="ZoneTexte 15">
            <a:extLst>
              <a:ext uri="{FF2B5EF4-FFF2-40B4-BE49-F238E27FC236}">
                <a16:creationId xmlns:a16="http://schemas.microsoft.com/office/drawing/2014/main" id="{648C39FE-B72E-429A-B8FD-E779AFD688E0}"/>
              </a:ext>
            </a:extLst>
          </p:cNvPr>
          <p:cNvSpPr txBox="1"/>
          <p:nvPr/>
        </p:nvSpPr>
        <p:spPr>
          <a:xfrm>
            <a:off x="1351722" y="2762785"/>
            <a:ext cx="6109252" cy="400110"/>
          </a:xfrm>
          <a:prstGeom prst="rect">
            <a:avLst/>
          </a:prstGeom>
          <a:noFill/>
        </p:spPr>
        <p:txBody>
          <a:bodyPr wrap="square">
            <a:spAutoFit/>
          </a:bodyPr>
          <a:lstStyle/>
          <a:p>
            <a:pPr marL="342900" indent="-342900">
              <a:buFont typeface="Wingdings" panose="05000000000000000000" pitchFamily="2" charset="2"/>
              <a:buChar char="§"/>
            </a:pPr>
            <a:r>
              <a:rPr lang="fr-FR" sz="2000" b="1" dirty="0">
                <a:latin typeface="Times New Roman" panose="02020603050405020304" pitchFamily="18" charset="0"/>
                <a:cs typeface="Times New Roman" panose="02020603050405020304" pitchFamily="18" charset="0"/>
              </a:rPr>
              <a:t>Propriétaire</a:t>
            </a:r>
            <a:r>
              <a:rPr lang="fr-FR" sz="2000" dirty="0">
                <a:latin typeface="Times New Roman" panose="02020603050405020304" pitchFamily="18" charset="0"/>
                <a:cs typeface="Times New Roman" panose="02020603050405020304" pitchFamily="18" charset="0"/>
              </a:rPr>
              <a:t> (informations personnelles)</a:t>
            </a:r>
          </a:p>
        </p:txBody>
      </p:sp>
      <p:sp>
        <p:nvSpPr>
          <p:cNvPr id="18" name="ZoneTexte 17">
            <a:extLst>
              <a:ext uri="{FF2B5EF4-FFF2-40B4-BE49-F238E27FC236}">
                <a16:creationId xmlns:a16="http://schemas.microsoft.com/office/drawing/2014/main" id="{EF6BCCF0-0D6D-4845-9B6C-3D306303A563}"/>
              </a:ext>
            </a:extLst>
          </p:cNvPr>
          <p:cNvSpPr txBox="1"/>
          <p:nvPr/>
        </p:nvSpPr>
        <p:spPr>
          <a:xfrm>
            <a:off x="1351722" y="3126456"/>
            <a:ext cx="6109252" cy="400110"/>
          </a:xfrm>
          <a:prstGeom prst="rect">
            <a:avLst/>
          </a:prstGeom>
          <a:noFill/>
        </p:spPr>
        <p:txBody>
          <a:bodyPr wrap="square">
            <a:spAutoFit/>
          </a:bodyPr>
          <a:lstStyle/>
          <a:p>
            <a:pPr marL="342900" indent="-342900">
              <a:buFont typeface="Wingdings" panose="05000000000000000000" pitchFamily="2" charset="2"/>
              <a:buChar char="§"/>
            </a:pPr>
            <a:r>
              <a:rPr lang="fr-FR" sz="2000" b="1" dirty="0">
                <a:latin typeface="Times New Roman" panose="02020603050405020304" pitchFamily="18" charset="0"/>
                <a:cs typeface="Times New Roman" panose="02020603050405020304" pitchFamily="18" charset="0"/>
              </a:rPr>
              <a:t>Animal</a:t>
            </a:r>
            <a:r>
              <a:rPr lang="fr-FR" sz="2000" dirty="0">
                <a:latin typeface="Times New Roman" panose="02020603050405020304" pitchFamily="18" charset="0"/>
                <a:cs typeface="Times New Roman" panose="02020603050405020304" pitchFamily="18" charset="0"/>
              </a:rPr>
              <a:t> (détails et référence au propriétaire</a:t>
            </a:r>
            <a:r>
              <a:rPr lang="fr-FR" dirty="0"/>
              <a:t>)</a:t>
            </a:r>
          </a:p>
        </p:txBody>
      </p:sp>
      <p:sp>
        <p:nvSpPr>
          <p:cNvPr id="20" name="ZoneTexte 19">
            <a:extLst>
              <a:ext uri="{FF2B5EF4-FFF2-40B4-BE49-F238E27FC236}">
                <a16:creationId xmlns:a16="http://schemas.microsoft.com/office/drawing/2014/main" id="{4DBADC31-C05A-4604-828F-759E6E560156}"/>
              </a:ext>
            </a:extLst>
          </p:cNvPr>
          <p:cNvSpPr txBox="1"/>
          <p:nvPr/>
        </p:nvSpPr>
        <p:spPr>
          <a:xfrm>
            <a:off x="1351722" y="3490127"/>
            <a:ext cx="6109252" cy="400110"/>
          </a:xfrm>
          <a:prstGeom prst="rect">
            <a:avLst/>
          </a:prstGeom>
          <a:noFill/>
        </p:spPr>
        <p:txBody>
          <a:bodyPr wrap="square">
            <a:spAutoFit/>
          </a:bodyPr>
          <a:lstStyle/>
          <a:p>
            <a:pPr marL="342900" indent="-342900">
              <a:buFont typeface="Wingdings" panose="05000000000000000000" pitchFamily="2" charset="2"/>
              <a:buChar char="§"/>
            </a:pPr>
            <a:r>
              <a:rPr lang="fr-FR" sz="2000" b="1" dirty="0">
                <a:latin typeface="Times New Roman" panose="02020603050405020304" pitchFamily="18" charset="0"/>
                <a:cs typeface="Times New Roman" panose="02020603050405020304" pitchFamily="18" charset="0"/>
              </a:rPr>
              <a:t>Visite</a:t>
            </a:r>
            <a:r>
              <a:rPr lang="fr-FR" sz="2000" dirty="0">
                <a:latin typeface="Times New Roman" panose="02020603050405020304" pitchFamily="18" charset="0"/>
                <a:cs typeface="Times New Roman" panose="02020603050405020304" pitchFamily="18" charset="0"/>
              </a:rPr>
              <a:t> (date, motif et lien vers l’animal)</a:t>
            </a:r>
          </a:p>
        </p:txBody>
      </p:sp>
      <p:sp>
        <p:nvSpPr>
          <p:cNvPr id="22" name="ZoneTexte 21">
            <a:extLst>
              <a:ext uri="{FF2B5EF4-FFF2-40B4-BE49-F238E27FC236}">
                <a16:creationId xmlns:a16="http://schemas.microsoft.com/office/drawing/2014/main" id="{870D0813-3FA2-4BDF-B8C7-26711A89927D}"/>
              </a:ext>
            </a:extLst>
          </p:cNvPr>
          <p:cNvSpPr txBox="1"/>
          <p:nvPr/>
        </p:nvSpPr>
        <p:spPr>
          <a:xfrm>
            <a:off x="1351722" y="3868386"/>
            <a:ext cx="6109252" cy="400110"/>
          </a:xfrm>
          <a:prstGeom prst="rect">
            <a:avLst/>
          </a:prstGeom>
          <a:noFill/>
        </p:spPr>
        <p:txBody>
          <a:bodyPr wrap="square">
            <a:spAutoFit/>
          </a:bodyPr>
          <a:lstStyle/>
          <a:p>
            <a:pPr marL="342900" indent="-342900">
              <a:buFont typeface="Wingdings" panose="05000000000000000000" pitchFamily="2" charset="2"/>
              <a:buChar char="§"/>
            </a:pPr>
            <a:r>
              <a:rPr lang="fr-FR" sz="2000" b="1" dirty="0">
                <a:latin typeface="Times New Roman" panose="02020603050405020304" pitchFamily="18" charset="0"/>
                <a:cs typeface="Times New Roman" panose="02020603050405020304" pitchFamily="18" charset="0"/>
              </a:rPr>
              <a:t>Vétérinaire</a:t>
            </a:r>
            <a:r>
              <a:rPr lang="fr-FR" sz="2000" dirty="0">
                <a:latin typeface="Times New Roman" panose="02020603050405020304" pitchFamily="18" charset="0"/>
                <a:cs typeface="Times New Roman" panose="02020603050405020304" pitchFamily="18" charset="0"/>
              </a:rPr>
              <a:t> (données du praticien)</a:t>
            </a:r>
          </a:p>
        </p:txBody>
      </p:sp>
      <p:sp>
        <p:nvSpPr>
          <p:cNvPr id="19" name="Rectangle 1">
            <a:extLst>
              <a:ext uri="{FF2B5EF4-FFF2-40B4-BE49-F238E27FC236}">
                <a16:creationId xmlns:a16="http://schemas.microsoft.com/office/drawing/2014/main" id="{37B1F13A-64B2-4F6A-959C-5AF8AEAC3D67}"/>
              </a:ext>
            </a:extLst>
          </p:cNvPr>
          <p:cNvSpPr>
            <a:spLocks noChangeArrowheads="1"/>
          </p:cNvSpPr>
          <p:nvPr/>
        </p:nvSpPr>
        <p:spPr bwMode="auto">
          <a:xfrm>
            <a:off x="828261" y="4368227"/>
            <a:ext cx="11125200"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Chaque classe contient ses données et méthodes, et les relations entre elles sont gérées par des associations. Cette organisation en mémoire reflète efficacement le fonctionnement d’une clinique vétérinaire sans base de données.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25" name="ZoneTexte 24">
            <a:extLst>
              <a:ext uri="{FF2B5EF4-FFF2-40B4-BE49-F238E27FC236}">
                <a16:creationId xmlns:a16="http://schemas.microsoft.com/office/drawing/2014/main" id="{68B076A7-6CEF-4153-90C2-B60BFBB40DA6}"/>
              </a:ext>
            </a:extLst>
          </p:cNvPr>
          <p:cNvSpPr txBox="1"/>
          <p:nvPr/>
        </p:nvSpPr>
        <p:spPr>
          <a:xfrm>
            <a:off x="2982179" y="185530"/>
            <a:ext cx="5830517" cy="553998"/>
          </a:xfrm>
          <a:prstGeom prst="rect">
            <a:avLst/>
          </a:prstGeom>
          <a:noFill/>
        </p:spPr>
        <p:txBody>
          <a:bodyPr wrap="square" rtlCol="0">
            <a:spAutoFit/>
          </a:bodyPr>
          <a:lstStyle/>
          <a:p>
            <a:pPr algn="ctr"/>
            <a:r>
              <a:rPr lang="fr-FR" sz="3000" dirty="0">
                <a:latin typeface="Sitka Small Semibold" pitchFamily="2" charset="0"/>
              </a:rPr>
              <a:t>Architecture et conception</a:t>
            </a:r>
          </a:p>
        </p:txBody>
      </p:sp>
    </p:spTree>
    <p:extLst>
      <p:ext uri="{BB962C8B-B14F-4D97-AF65-F5344CB8AC3E}">
        <p14:creationId xmlns:p14="http://schemas.microsoft.com/office/powerpoint/2010/main" val="104542186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Connecteur droit 10">
            <a:extLst>
              <a:ext uri="{FF2B5EF4-FFF2-40B4-BE49-F238E27FC236}">
                <a16:creationId xmlns:a16="http://schemas.microsoft.com/office/drawing/2014/main" id="{AB15108B-2FDE-49AD-B567-90B29CFED8A9}"/>
              </a:ext>
            </a:extLst>
          </p:cNvPr>
          <p:cNvCxnSpPr/>
          <p:nvPr/>
        </p:nvCxnSpPr>
        <p:spPr>
          <a:xfrm>
            <a:off x="-1" y="914401"/>
            <a:ext cx="1219200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29" name="Zone de texte 2">
            <a:extLst>
              <a:ext uri="{FF2B5EF4-FFF2-40B4-BE49-F238E27FC236}">
                <a16:creationId xmlns:a16="http://schemas.microsoft.com/office/drawing/2014/main" id="{B4A62EE8-EAA2-43B8-9F31-DAED664AF75A}"/>
              </a:ext>
            </a:extLst>
          </p:cNvPr>
          <p:cNvSpPr txBox="1">
            <a:spLocks noChangeArrowheads="1"/>
          </p:cNvSpPr>
          <p:nvPr/>
        </p:nvSpPr>
        <p:spPr bwMode="auto">
          <a:xfrm>
            <a:off x="11393316" y="6316238"/>
            <a:ext cx="679176" cy="424180"/>
          </a:xfrm>
          <a:prstGeom prst="rect">
            <a:avLst/>
          </a:prstGeom>
          <a:noFill/>
          <a:ln w="19050">
            <a:noFill/>
            <a:miter lim="800000"/>
            <a:headEnd/>
            <a:tailEnd/>
          </a:ln>
        </p:spPr>
        <p:txBody>
          <a:bodyPr rot="0" vert="horz" wrap="square" lIns="91440" tIns="45720" rIns="91440" bIns="45720" anchor="t" anchorCtr="0">
            <a:noAutofit/>
          </a:bodyPr>
          <a:lstStyle/>
          <a:p>
            <a:r>
              <a:rPr lang="fr-FR" sz="2500" b="1" dirty="0">
                <a:effectLst/>
                <a:latin typeface="Segoe Script" panose="030B0504020000000003" pitchFamily="66" charset="0"/>
                <a:ea typeface="Times New Roman" panose="02020603050405020304" pitchFamily="18" charset="0"/>
              </a:rPr>
              <a:t>07</a:t>
            </a:r>
            <a:endParaRPr lang="fr-FR" sz="2500" b="1" dirty="0">
              <a:effectLst/>
              <a:latin typeface="Times New Roman" panose="02020603050405020304" pitchFamily="18" charset="0"/>
              <a:ea typeface="Times New Roman" panose="02020603050405020304" pitchFamily="18" charset="0"/>
            </a:endParaRPr>
          </a:p>
        </p:txBody>
      </p:sp>
      <p:sp>
        <p:nvSpPr>
          <p:cNvPr id="5" name="Rectangle 4">
            <a:extLst>
              <a:ext uri="{FF2B5EF4-FFF2-40B4-BE49-F238E27FC236}">
                <a16:creationId xmlns:a16="http://schemas.microsoft.com/office/drawing/2014/main" id="{306036AB-F690-4DE9-A3C4-1E0C2D8D3A6E}"/>
              </a:ext>
            </a:extLst>
          </p:cNvPr>
          <p:cNvSpPr/>
          <p:nvPr/>
        </p:nvSpPr>
        <p:spPr>
          <a:xfrm>
            <a:off x="-1" y="0"/>
            <a:ext cx="12192001" cy="6858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ZoneTexte 12">
            <a:extLst>
              <a:ext uri="{FF2B5EF4-FFF2-40B4-BE49-F238E27FC236}">
                <a16:creationId xmlns:a16="http://schemas.microsoft.com/office/drawing/2014/main" id="{773E0876-344B-4EC3-8068-9D8DA660ED4D}"/>
              </a:ext>
            </a:extLst>
          </p:cNvPr>
          <p:cNvSpPr txBox="1"/>
          <p:nvPr/>
        </p:nvSpPr>
        <p:spPr>
          <a:xfrm>
            <a:off x="2982179" y="185530"/>
            <a:ext cx="5830517" cy="553998"/>
          </a:xfrm>
          <a:prstGeom prst="rect">
            <a:avLst/>
          </a:prstGeom>
          <a:noFill/>
        </p:spPr>
        <p:txBody>
          <a:bodyPr wrap="square" rtlCol="0">
            <a:spAutoFit/>
          </a:bodyPr>
          <a:lstStyle/>
          <a:p>
            <a:pPr algn="ctr"/>
            <a:r>
              <a:rPr lang="fr-FR" sz="3000" dirty="0">
                <a:latin typeface="Sitka Small Semibold" pitchFamily="2" charset="0"/>
              </a:rPr>
              <a:t>Architecture et conception</a:t>
            </a:r>
          </a:p>
        </p:txBody>
      </p:sp>
      <p:pic>
        <p:nvPicPr>
          <p:cNvPr id="9" name="Image 8">
            <a:extLst>
              <a:ext uri="{FF2B5EF4-FFF2-40B4-BE49-F238E27FC236}">
                <a16:creationId xmlns:a16="http://schemas.microsoft.com/office/drawing/2014/main" id="{409699A5-65AA-4A37-AB48-025E88A6E2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9" y="1233456"/>
            <a:ext cx="5213159" cy="5082782"/>
          </a:xfrm>
          <a:prstGeom prst="rect">
            <a:avLst/>
          </a:prstGeom>
          <a:ln>
            <a:noFill/>
          </a:ln>
          <a:effectLst>
            <a:outerShdw blurRad="292100" dist="139700" dir="2700000" algn="tl" rotWithShape="0">
              <a:srgbClr val="333333">
                <a:alpha val="65000"/>
              </a:srgbClr>
            </a:outerShdw>
          </a:effectLst>
        </p:spPr>
      </p:pic>
      <p:sp>
        <p:nvSpPr>
          <p:cNvPr id="19" name="ZoneTexte 18">
            <a:extLst>
              <a:ext uri="{FF2B5EF4-FFF2-40B4-BE49-F238E27FC236}">
                <a16:creationId xmlns:a16="http://schemas.microsoft.com/office/drawing/2014/main" id="{E7D2FEC6-5E96-43E5-8E66-96C96524D46B}"/>
              </a:ext>
            </a:extLst>
          </p:cNvPr>
          <p:cNvSpPr txBox="1"/>
          <p:nvPr/>
        </p:nvSpPr>
        <p:spPr>
          <a:xfrm>
            <a:off x="828261" y="1423096"/>
            <a:ext cx="4004996" cy="830997"/>
          </a:xfrm>
          <a:prstGeom prst="rect">
            <a:avLst/>
          </a:prstGeom>
          <a:noFill/>
        </p:spPr>
        <p:txBody>
          <a:bodyPr wrap="square">
            <a:spAutoFit/>
          </a:bodyPr>
          <a:lstStyle/>
          <a:p>
            <a:r>
              <a:rPr lang="fr-FR" sz="2400" b="1" dirty="0">
                <a:latin typeface="Times New Roman" panose="02020603050405020304" pitchFamily="18" charset="0"/>
                <a:cs typeface="Times New Roman" panose="02020603050405020304" pitchFamily="18" charset="0"/>
              </a:rPr>
              <a:t>Diagramme de classes :</a:t>
            </a:r>
          </a:p>
          <a:p>
            <a:endParaRPr lang="fr-FR" sz="2400" b="1" dirty="0">
              <a:latin typeface="Times New Roman" panose="02020603050405020304" pitchFamily="18" charset="0"/>
              <a:cs typeface="Times New Roman" panose="02020603050405020304" pitchFamily="18" charset="0"/>
            </a:endParaRPr>
          </a:p>
        </p:txBody>
      </p:sp>
      <p:sp>
        <p:nvSpPr>
          <p:cNvPr id="21" name="ZoneTexte 20">
            <a:extLst>
              <a:ext uri="{FF2B5EF4-FFF2-40B4-BE49-F238E27FC236}">
                <a16:creationId xmlns:a16="http://schemas.microsoft.com/office/drawing/2014/main" id="{B8E5C350-3567-4C6B-9885-C160C92661DE}"/>
              </a:ext>
            </a:extLst>
          </p:cNvPr>
          <p:cNvSpPr txBox="1"/>
          <p:nvPr/>
        </p:nvSpPr>
        <p:spPr>
          <a:xfrm>
            <a:off x="882842" y="2067054"/>
            <a:ext cx="6110514" cy="405367"/>
          </a:xfrm>
          <a:prstGeom prst="rect">
            <a:avLst/>
          </a:prstGeom>
          <a:noFill/>
        </p:spPr>
        <p:txBody>
          <a:bodyPr wrap="square">
            <a:spAutoFit/>
          </a:bodyPr>
          <a:lstStyle/>
          <a:p>
            <a:pPr>
              <a:lnSpc>
                <a:spcPct val="107000"/>
              </a:lnSpc>
              <a:spcAft>
                <a:spcPts val="800"/>
              </a:spcAft>
            </a:pPr>
            <a:r>
              <a:rPr lang="fr-FR" sz="2000" dirty="0">
                <a:effectLst/>
                <a:latin typeface="Times New Roman" panose="02020603050405020304" pitchFamily="18" charset="0"/>
                <a:ea typeface="Times New Roman" panose="02020603050405020304" pitchFamily="18" charset="0"/>
                <a:cs typeface="Arial" panose="020B0604020202020204" pitchFamily="34" charset="0"/>
              </a:rPr>
              <a:t>Les principales classes du modèle sont :</a:t>
            </a:r>
            <a:endParaRPr lang="fr-FR" sz="20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3" name="ZoneTexte 22">
            <a:extLst>
              <a:ext uri="{FF2B5EF4-FFF2-40B4-BE49-F238E27FC236}">
                <a16:creationId xmlns:a16="http://schemas.microsoft.com/office/drawing/2014/main" id="{12E65F88-6EE0-4EBE-BDBF-5A2DCA3B51B7}"/>
              </a:ext>
            </a:extLst>
          </p:cNvPr>
          <p:cNvSpPr txBox="1"/>
          <p:nvPr/>
        </p:nvSpPr>
        <p:spPr>
          <a:xfrm>
            <a:off x="882842" y="2562006"/>
            <a:ext cx="5128999" cy="2103204"/>
          </a:xfrm>
          <a:prstGeom prst="rect">
            <a:avLst/>
          </a:prstGeom>
          <a:noFill/>
        </p:spPr>
        <p:txBody>
          <a:bodyPr wrap="square">
            <a:spAutoFit/>
          </a:bodyPr>
          <a:lstStyle/>
          <a:p>
            <a:pPr marL="342900" indent="-342900">
              <a:lnSpc>
                <a:spcPct val="107000"/>
              </a:lnSpc>
              <a:spcAft>
                <a:spcPts val="800"/>
              </a:spcAft>
              <a:buFont typeface="Wingdings" panose="05000000000000000000" pitchFamily="2" charset="2"/>
              <a:buChar char="§"/>
            </a:pPr>
            <a:r>
              <a:rPr lang="fr-FR" sz="2000" b="1"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2000" b="1" dirty="0" err="1">
                <a:effectLst/>
                <a:latin typeface="Times New Roman" panose="02020603050405020304" pitchFamily="18" charset="0"/>
                <a:ea typeface="Calibri" panose="020F0502020204030204" pitchFamily="34" charset="0"/>
                <a:cs typeface="Times New Roman" panose="02020603050405020304" pitchFamily="18" charset="0"/>
              </a:rPr>
              <a:t>Owner</a:t>
            </a:r>
            <a:r>
              <a:rPr lang="fr-FR" sz="2000" b="1" dirty="0">
                <a:effectLst/>
                <a:latin typeface="Times New Roman" panose="02020603050405020304" pitchFamily="18" charset="0"/>
                <a:ea typeface="Calibri" panose="020F0502020204030204" pitchFamily="34" charset="0"/>
                <a:cs typeface="Times New Roman" panose="02020603050405020304" pitchFamily="18" charset="0"/>
              </a:rPr>
              <a:t> : </a:t>
            </a:r>
            <a:r>
              <a:rPr lang="fr-FR" sz="2000" dirty="0">
                <a:effectLst/>
                <a:latin typeface="Times New Roman" panose="02020603050405020304" pitchFamily="18" charset="0"/>
                <a:ea typeface="Calibri" panose="020F0502020204030204" pitchFamily="34" charset="0"/>
                <a:cs typeface="Times New Roman" panose="02020603050405020304" pitchFamily="18" charset="0"/>
              </a:rPr>
              <a:t>id, </a:t>
            </a:r>
            <a:r>
              <a:rPr lang="fr-FR" sz="2000" dirty="0" err="1">
                <a:effectLst/>
                <a:latin typeface="Times New Roman" panose="02020603050405020304" pitchFamily="18" charset="0"/>
                <a:ea typeface="Calibri" panose="020F0502020204030204" pitchFamily="34" charset="0"/>
                <a:cs typeface="Times New Roman" panose="02020603050405020304" pitchFamily="18" charset="0"/>
              </a:rPr>
              <a:t>name</a:t>
            </a:r>
            <a:r>
              <a:rPr lang="fr-FR" sz="2000" dirty="0">
                <a:effectLst/>
                <a:latin typeface="Times New Roman" panose="02020603050405020304" pitchFamily="18" charset="0"/>
                <a:ea typeface="Calibri" panose="020F0502020204030204" pitchFamily="34" charset="0"/>
                <a:cs typeface="Times New Roman" panose="02020603050405020304" pitchFamily="18" charset="0"/>
              </a:rPr>
              <a:t>, phone, email </a:t>
            </a:r>
          </a:p>
          <a:p>
            <a:pPr marL="342900" indent="-342900">
              <a:lnSpc>
                <a:spcPct val="107000"/>
              </a:lnSpc>
              <a:spcAft>
                <a:spcPts val="800"/>
              </a:spcAft>
              <a:buFont typeface="Wingdings" panose="05000000000000000000" pitchFamily="2" charset="2"/>
              <a:buChar char="§"/>
            </a:pPr>
            <a:r>
              <a:rPr lang="fr-FR" sz="2000" b="1" dirty="0">
                <a:effectLst/>
                <a:latin typeface="Times New Roman" panose="02020603050405020304" pitchFamily="18" charset="0"/>
                <a:ea typeface="Calibri" panose="020F0502020204030204" pitchFamily="34" charset="0"/>
                <a:cs typeface="Times New Roman" panose="02020603050405020304" pitchFamily="18" charset="0"/>
              </a:rPr>
              <a:t> Pet : </a:t>
            </a:r>
            <a:r>
              <a:rPr lang="fr-FR" sz="2000" dirty="0">
                <a:effectLst/>
                <a:latin typeface="Times New Roman" panose="02020603050405020304" pitchFamily="18" charset="0"/>
                <a:ea typeface="Calibri" panose="020F0502020204030204" pitchFamily="34" charset="0"/>
                <a:cs typeface="Times New Roman" panose="02020603050405020304" pitchFamily="18" charset="0"/>
              </a:rPr>
              <a:t>id, </a:t>
            </a:r>
            <a:r>
              <a:rPr lang="fr-FR" sz="2000" dirty="0" err="1">
                <a:effectLst/>
                <a:latin typeface="Times New Roman" panose="02020603050405020304" pitchFamily="18" charset="0"/>
                <a:ea typeface="Calibri" panose="020F0502020204030204" pitchFamily="34" charset="0"/>
                <a:cs typeface="Times New Roman" panose="02020603050405020304" pitchFamily="18" charset="0"/>
              </a:rPr>
              <a:t>name</a:t>
            </a:r>
            <a:r>
              <a:rPr lang="fr-FR"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2000" dirty="0" err="1">
                <a:effectLst/>
                <a:latin typeface="Times New Roman" panose="02020603050405020304" pitchFamily="18" charset="0"/>
                <a:ea typeface="Calibri" panose="020F0502020204030204" pitchFamily="34" charset="0"/>
                <a:cs typeface="Times New Roman" panose="02020603050405020304" pitchFamily="18" charset="0"/>
              </a:rPr>
              <a:t>birthDate</a:t>
            </a:r>
            <a:r>
              <a:rPr lang="fr-FR" sz="2000" dirty="0">
                <a:effectLst/>
                <a:latin typeface="Times New Roman" panose="02020603050405020304" pitchFamily="18" charset="0"/>
                <a:ea typeface="Calibri" panose="020F0502020204030204" pitchFamily="34" charset="0"/>
                <a:cs typeface="Times New Roman" panose="02020603050405020304" pitchFamily="18" charset="0"/>
              </a:rPr>
              <a:t>, type, </a:t>
            </a:r>
            <a:r>
              <a:rPr lang="fr-FR" sz="2000" dirty="0" err="1">
                <a:effectLst/>
                <a:latin typeface="Times New Roman" panose="02020603050405020304" pitchFamily="18" charset="0"/>
                <a:ea typeface="Calibri" panose="020F0502020204030204" pitchFamily="34" charset="0"/>
                <a:cs typeface="Times New Roman" panose="02020603050405020304" pitchFamily="18" charset="0"/>
              </a:rPr>
              <a:t>owner</a:t>
            </a:r>
            <a:r>
              <a:rPr lang="fr-FR"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2000" dirty="0" err="1">
                <a:effectLst/>
                <a:latin typeface="Times New Roman" panose="02020603050405020304" pitchFamily="18" charset="0"/>
                <a:ea typeface="Calibri" panose="020F0502020204030204" pitchFamily="34" charset="0"/>
                <a:cs typeface="Times New Roman" panose="02020603050405020304" pitchFamily="18" charset="0"/>
              </a:rPr>
              <a:t>visits</a:t>
            </a:r>
            <a:r>
              <a:rPr lang="fr-FR" sz="2000" dirty="0">
                <a:effectLst/>
                <a:latin typeface="Times New Roman" panose="02020603050405020304" pitchFamily="18" charset="0"/>
                <a:ea typeface="Calibri" panose="020F0502020204030204" pitchFamily="34" charset="0"/>
                <a:cs typeface="Times New Roman" panose="02020603050405020304" pitchFamily="18" charset="0"/>
              </a:rPr>
              <a:t> </a:t>
            </a:r>
          </a:p>
          <a:p>
            <a:pPr marL="342900" indent="-342900">
              <a:lnSpc>
                <a:spcPct val="107000"/>
              </a:lnSpc>
              <a:spcAft>
                <a:spcPts val="800"/>
              </a:spcAft>
              <a:buFont typeface="Wingdings" panose="05000000000000000000" pitchFamily="2" charset="2"/>
              <a:buChar char="§"/>
            </a:pPr>
            <a:r>
              <a:rPr lang="fr-FR" sz="2000" b="1"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2000" b="1" dirty="0" err="1">
                <a:effectLst/>
                <a:latin typeface="Times New Roman" panose="02020603050405020304" pitchFamily="18" charset="0"/>
                <a:ea typeface="Calibri" panose="020F0502020204030204" pitchFamily="34" charset="0"/>
                <a:cs typeface="Times New Roman" panose="02020603050405020304" pitchFamily="18" charset="0"/>
              </a:rPr>
              <a:t>Visit</a:t>
            </a:r>
            <a:r>
              <a:rPr lang="fr-FR" sz="2000" b="1" dirty="0">
                <a:effectLst/>
                <a:latin typeface="Times New Roman" panose="02020603050405020304" pitchFamily="18" charset="0"/>
                <a:ea typeface="Calibri" panose="020F0502020204030204" pitchFamily="34" charset="0"/>
                <a:cs typeface="Times New Roman" panose="02020603050405020304" pitchFamily="18" charset="0"/>
              </a:rPr>
              <a:t> : </a:t>
            </a:r>
            <a:r>
              <a:rPr lang="fr-FR" sz="2000" dirty="0">
                <a:effectLst/>
                <a:latin typeface="Times New Roman" panose="02020603050405020304" pitchFamily="18" charset="0"/>
                <a:ea typeface="Calibri" panose="020F0502020204030204" pitchFamily="34" charset="0"/>
                <a:cs typeface="Times New Roman" panose="02020603050405020304" pitchFamily="18" charset="0"/>
              </a:rPr>
              <a:t>id, date, description, pet </a:t>
            </a:r>
          </a:p>
          <a:p>
            <a:pPr marL="342900" indent="-342900">
              <a:lnSpc>
                <a:spcPct val="107000"/>
              </a:lnSpc>
              <a:spcAft>
                <a:spcPts val="800"/>
              </a:spcAft>
              <a:buFont typeface="Wingdings" panose="05000000000000000000" pitchFamily="2" charset="2"/>
              <a:buChar char="§"/>
            </a:pPr>
            <a:r>
              <a:rPr lang="fr-FR"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2000" b="1" dirty="0" err="1">
                <a:effectLst/>
                <a:latin typeface="Times New Roman" panose="02020603050405020304" pitchFamily="18" charset="0"/>
                <a:ea typeface="Calibri" panose="020F0502020204030204" pitchFamily="34" charset="0"/>
                <a:cs typeface="Times New Roman" panose="02020603050405020304" pitchFamily="18" charset="0"/>
              </a:rPr>
              <a:t>Veterinarian</a:t>
            </a:r>
            <a:r>
              <a:rPr lang="fr-FR" sz="2000" b="1" dirty="0">
                <a:effectLst/>
                <a:latin typeface="Times New Roman" panose="02020603050405020304" pitchFamily="18" charset="0"/>
                <a:ea typeface="Calibri" panose="020F0502020204030204" pitchFamily="34" charset="0"/>
                <a:cs typeface="Times New Roman" panose="02020603050405020304" pitchFamily="18" charset="0"/>
              </a:rPr>
              <a:t> : </a:t>
            </a:r>
            <a:r>
              <a:rPr lang="fr-FR" sz="2000" dirty="0">
                <a:effectLst/>
                <a:latin typeface="Times New Roman" panose="02020603050405020304" pitchFamily="18" charset="0"/>
                <a:ea typeface="Calibri" panose="020F0502020204030204" pitchFamily="34" charset="0"/>
                <a:cs typeface="Times New Roman" panose="02020603050405020304" pitchFamily="18" charset="0"/>
              </a:rPr>
              <a:t>id, </a:t>
            </a:r>
            <a:r>
              <a:rPr lang="fr-FR" sz="2000" dirty="0" err="1">
                <a:effectLst/>
                <a:latin typeface="Times New Roman" panose="02020603050405020304" pitchFamily="18" charset="0"/>
                <a:ea typeface="Calibri" panose="020F0502020204030204" pitchFamily="34" charset="0"/>
                <a:cs typeface="Times New Roman" panose="02020603050405020304" pitchFamily="18" charset="0"/>
              </a:rPr>
              <a:t>name</a:t>
            </a:r>
            <a:r>
              <a:rPr lang="fr-FR"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2000" dirty="0" err="1">
                <a:effectLst/>
                <a:latin typeface="Times New Roman" panose="02020603050405020304" pitchFamily="18" charset="0"/>
                <a:ea typeface="Calibri" panose="020F0502020204030204" pitchFamily="34" charset="0"/>
                <a:cs typeface="Times New Roman" panose="02020603050405020304" pitchFamily="18" charset="0"/>
              </a:rPr>
              <a:t>specialty</a:t>
            </a:r>
            <a:endParaRPr lang="fr-FR"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buSzPts val="1000"/>
              <a:tabLst>
                <a:tab pos="457200" algn="l"/>
              </a:tabLst>
            </a:pPr>
            <a:endParaRPr lang="fr-FR"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5" name="ZoneTexte 24">
            <a:extLst>
              <a:ext uri="{FF2B5EF4-FFF2-40B4-BE49-F238E27FC236}">
                <a16:creationId xmlns:a16="http://schemas.microsoft.com/office/drawing/2014/main" id="{D18FE3E5-DDE9-4C9F-A657-CAC6CA377067}"/>
              </a:ext>
            </a:extLst>
          </p:cNvPr>
          <p:cNvSpPr txBox="1"/>
          <p:nvPr/>
        </p:nvSpPr>
        <p:spPr>
          <a:xfrm>
            <a:off x="392084" y="4811655"/>
            <a:ext cx="6110514" cy="831318"/>
          </a:xfrm>
          <a:prstGeom prst="rect">
            <a:avLst/>
          </a:prstGeom>
          <a:noFill/>
        </p:spPr>
        <p:txBody>
          <a:bodyPr wrap="square">
            <a:spAutoFit/>
          </a:bodyPr>
          <a:lstStyle/>
          <a:p>
            <a:pPr marL="800100" indent="-342900">
              <a:lnSpc>
                <a:spcPct val="107000"/>
              </a:lnSpc>
              <a:spcAft>
                <a:spcPts val="800"/>
              </a:spcAft>
              <a:buFont typeface="Wingdings" panose="05000000000000000000" pitchFamily="2" charset="2"/>
              <a:buChar char="§"/>
            </a:pP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Un </a:t>
            </a:r>
            <a:r>
              <a:rPr lang="fr-FR" sz="2000" b="1" dirty="0" err="1">
                <a:effectLst/>
                <a:latin typeface="Times New Roman" panose="02020603050405020304" pitchFamily="18" charset="0"/>
                <a:ea typeface="Times New Roman" panose="02020603050405020304" pitchFamily="18" charset="0"/>
                <a:cs typeface="Times New Roman" panose="02020603050405020304" pitchFamily="18" charset="0"/>
              </a:rPr>
              <a:t>Owner</a:t>
            </a: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 peut avoir plusieurs </a:t>
            </a:r>
            <a:r>
              <a:rPr lang="fr-FR" sz="2000" b="1" dirty="0">
                <a:effectLst/>
                <a:latin typeface="Times New Roman" panose="02020603050405020304" pitchFamily="18" charset="0"/>
                <a:ea typeface="Times New Roman" panose="02020603050405020304" pitchFamily="18" charset="0"/>
                <a:cs typeface="Times New Roman" panose="02020603050405020304" pitchFamily="18" charset="0"/>
              </a:rPr>
              <a:t>Pets</a:t>
            </a: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 (1---*)</a:t>
            </a:r>
            <a:endParaRPr lang="fr-FR"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indent="-342900">
              <a:lnSpc>
                <a:spcPct val="107000"/>
              </a:lnSpc>
              <a:spcAft>
                <a:spcPts val="800"/>
              </a:spcAft>
              <a:buFont typeface="Wingdings" panose="05000000000000000000" pitchFamily="2" charset="2"/>
              <a:buChar char="§"/>
            </a:pP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Un </a:t>
            </a:r>
            <a:r>
              <a:rPr lang="fr-FR" sz="2000" b="1" dirty="0">
                <a:effectLst/>
                <a:latin typeface="Times New Roman" panose="02020603050405020304" pitchFamily="18" charset="0"/>
                <a:ea typeface="Times New Roman" panose="02020603050405020304" pitchFamily="18" charset="0"/>
                <a:cs typeface="Times New Roman" panose="02020603050405020304" pitchFamily="18" charset="0"/>
              </a:rPr>
              <a:t>Pet</a:t>
            </a: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 peut avoir plusieurs </a:t>
            </a:r>
            <a:r>
              <a:rPr lang="fr-FR" sz="2000" b="1" dirty="0" err="1">
                <a:effectLst/>
                <a:latin typeface="Times New Roman" panose="02020603050405020304" pitchFamily="18" charset="0"/>
                <a:ea typeface="Times New Roman" panose="02020603050405020304" pitchFamily="18" charset="0"/>
                <a:cs typeface="Times New Roman" panose="02020603050405020304" pitchFamily="18" charset="0"/>
              </a:rPr>
              <a:t>Visits</a:t>
            </a:r>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 (1---*)</a:t>
            </a:r>
            <a:endParaRPr lang="fr-FR"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7" name="ZoneTexte 26">
            <a:extLst>
              <a:ext uri="{FF2B5EF4-FFF2-40B4-BE49-F238E27FC236}">
                <a16:creationId xmlns:a16="http://schemas.microsoft.com/office/drawing/2014/main" id="{8C505D41-7456-45AD-BA44-F3DE0D6BA916}"/>
              </a:ext>
            </a:extLst>
          </p:cNvPr>
          <p:cNvSpPr txBox="1"/>
          <p:nvPr/>
        </p:nvSpPr>
        <p:spPr>
          <a:xfrm>
            <a:off x="882842" y="4352950"/>
            <a:ext cx="6212114" cy="405367"/>
          </a:xfrm>
          <a:prstGeom prst="rect">
            <a:avLst/>
          </a:prstGeom>
          <a:noFill/>
        </p:spPr>
        <p:txBody>
          <a:bodyPr wrap="square">
            <a:spAutoFit/>
          </a:bodyPr>
          <a:lstStyle/>
          <a:p>
            <a:pPr>
              <a:lnSpc>
                <a:spcPct val="107000"/>
              </a:lnSpc>
              <a:spcAft>
                <a:spcPts val="800"/>
              </a:spcAft>
            </a:pPr>
            <a:r>
              <a:rPr lang="fr-FR" sz="2000" b="1" dirty="0">
                <a:effectLst/>
                <a:latin typeface="Times New Roman" panose="02020603050405020304" pitchFamily="18" charset="0"/>
                <a:ea typeface="Times New Roman" panose="02020603050405020304" pitchFamily="18" charset="0"/>
                <a:cs typeface="Arial" panose="020B0604020202020204" pitchFamily="34" charset="0"/>
              </a:rPr>
              <a:t>Relations entre les classes :</a:t>
            </a:r>
            <a:endParaRPr lang="fr-FR" sz="20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41188876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Connecteur droit 10">
            <a:extLst>
              <a:ext uri="{FF2B5EF4-FFF2-40B4-BE49-F238E27FC236}">
                <a16:creationId xmlns:a16="http://schemas.microsoft.com/office/drawing/2014/main" id="{AB15108B-2FDE-49AD-B567-90B29CFED8A9}"/>
              </a:ext>
            </a:extLst>
          </p:cNvPr>
          <p:cNvCxnSpPr/>
          <p:nvPr/>
        </p:nvCxnSpPr>
        <p:spPr>
          <a:xfrm>
            <a:off x="-1" y="914401"/>
            <a:ext cx="1219200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29" name="Zone de texte 2">
            <a:extLst>
              <a:ext uri="{FF2B5EF4-FFF2-40B4-BE49-F238E27FC236}">
                <a16:creationId xmlns:a16="http://schemas.microsoft.com/office/drawing/2014/main" id="{B4A62EE8-EAA2-43B8-9F31-DAED664AF75A}"/>
              </a:ext>
            </a:extLst>
          </p:cNvPr>
          <p:cNvSpPr txBox="1">
            <a:spLocks noChangeArrowheads="1"/>
          </p:cNvSpPr>
          <p:nvPr/>
        </p:nvSpPr>
        <p:spPr bwMode="auto">
          <a:xfrm>
            <a:off x="11393316" y="6316238"/>
            <a:ext cx="679176" cy="424180"/>
          </a:xfrm>
          <a:prstGeom prst="rect">
            <a:avLst/>
          </a:prstGeom>
          <a:noFill/>
          <a:ln w="19050">
            <a:noFill/>
            <a:miter lim="800000"/>
            <a:headEnd/>
            <a:tailEnd/>
          </a:ln>
        </p:spPr>
        <p:txBody>
          <a:bodyPr rot="0" vert="horz" wrap="square" lIns="91440" tIns="45720" rIns="91440" bIns="45720" anchor="t" anchorCtr="0">
            <a:noAutofit/>
          </a:bodyPr>
          <a:lstStyle/>
          <a:p>
            <a:r>
              <a:rPr lang="fr-FR" sz="2500" b="1" dirty="0">
                <a:effectLst/>
                <a:latin typeface="Segoe Script" panose="030B0504020000000003" pitchFamily="66" charset="0"/>
                <a:ea typeface="Times New Roman" panose="02020603050405020304" pitchFamily="18" charset="0"/>
              </a:rPr>
              <a:t>08  </a:t>
            </a:r>
            <a:endParaRPr lang="fr-FR" sz="2500" b="1" dirty="0">
              <a:effectLst/>
              <a:latin typeface="Times New Roman" panose="02020603050405020304" pitchFamily="18" charset="0"/>
              <a:ea typeface="Times New Roman" panose="02020603050405020304" pitchFamily="18" charset="0"/>
            </a:endParaRPr>
          </a:p>
        </p:txBody>
      </p:sp>
      <p:sp>
        <p:nvSpPr>
          <p:cNvPr id="2" name="ZoneTexte 1">
            <a:extLst>
              <a:ext uri="{FF2B5EF4-FFF2-40B4-BE49-F238E27FC236}">
                <a16:creationId xmlns:a16="http://schemas.microsoft.com/office/drawing/2014/main" id="{83C99547-4556-4F61-8072-A4B0F5A3BB99}"/>
              </a:ext>
            </a:extLst>
          </p:cNvPr>
          <p:cNvSpPr txBox="1"/>
          <p:nvPr/>
        </p:nvSpPr>
        <p:spPr>
          <a:xfrm>
            <a:off x="1785700" y="180202"/>
            <a:ext cx="8620597" cy="523220"/>
          </a:xfrm>
          <a:prstGeom prst="rect">
            <a:avLst/>
          </a:prstGeom>
          <a:noFill/>
        </p:spPr>
        <p:txBody>
          <a:bodyPr wrap="square" rtlCol="0">
            <a:spAutoFit/>
          </a:bodyPr>
          <a:lstStyle/>
          <a:p>
            <a:pPr algn="ctr"/>
            <a:r>
              <a:rPr lang="fr-FR" sz="2800" dirty="0">
                <a:latin typeface="Sitka Small Semibold" pitchFamily="2" charset="0"/>
              </a:rPr>
              <a:t>Développement et Implémentation</a:t>
            </a:r>
          </a:p>
        </p:txBody>
      </p:sp>
      <p:sp>
        <p:nvSpPr>
          <p:cNvPr id="5" name="Rectangle 4">
            <a:extLst>
              <a:ext uri="{FF2B5EF4-FFF2-40B4-BE49-F238E27FC236}">
                <a16:creationId xmlns:a16="http://schemas.microsoft.com/office/drawing/2014/main" id="{0B4D54E4-8938-4FED-9853-D353E69B6B4D}"/>
              </a:ext>
            </a:extLst>
          </p:cNvPr>
          <p:cNvSpPr/>
          <p:nvPr/>
        </p:nvSpPr>
        <p:spPr>
          <a:xfrm>
            <a:off x="-1" y="13252"/>
            <a:ext cx="12192001" cy="6858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ZoneTexte 12">
            <a:extLst>
              <a:ext uri="{FF2B5EF4-FFF2-40B4-BE49-F238E27FC236}">
                <a16:creationId xmlns:a16="http://schemas.microsoft.com/office/drawing/2014/main" id="{82DA3226-E3AC-4164-BAAC-A522EA1A61FF}"/>
              </a:ext>
            </a:extLst>
          </p:cNvPr>
          <p:cNvSpPr txBox="1"/>
          <p:nvPr/>
        </p:nvSpPr>
        <p:spPr>
          <a:xfrm>
            <a:off x="664029" y="1446219"/>
            <a:ext cx="6204856" cy="461665"/>
          </a:xfrm>
          <a:prstGeom prst="rect">
            <a:avLst/>
          </a:prstGeom>
          <a:noFill/>
        </p:spPr>
        <p:txBody>
          <a:bodyPr wrap="square">
            <a:spAutoFit/>
          </a:bodyPr>
          <a:lstStyle/>
          <a:p>
            <a:r>
              <a:rPr lang="fr-FR" sz="2400" b="1" dirty="0">
                <a:latin typeface="Times New Roman" panose="02020603050405020304" pitchFamily="18" charset="0"/>
                <a:cs typeface="Times New Roman" panose="02020603050405020304" pitchFamily="18" charset="0"/>
              </a:rPr>
              <a:t>Environnement de développement (IDE) :</a:t>
            </a:r>
          </a:p>
        </p:txBody>
      </p:sp>
      <p:sp>
        <p:nvSpPr>
          <p:cNvPr id="15" name="ZoneTexte 14">
            <a:extLst>
              <a:ext uri="{FF2B5EF4-FFF2-40B4-BE49-F238E27FC236}">
                <a16:creationId xmlns:a16="http://schemas.microsoft.com/office/drawing/2014/main" id="{6A15B93E-6A2C-48A6-A35D-8289705AFA6F}"/>
              </a:ext>
            </a:extLst>
          </p:cNvPr>
          <p:cNvSpPr txBox="1"/>
          <p:nvPr/>
        </p:nvSpPr>
        <p:spPr>
          <a:xfrm>
            <a:off x="664029" y="2044967"/>
            <a:ext cx="10062028" cy="1015663"/>
          </a:xfrm>
          <a:prstGeom prst="rect">
            <a:avLst/>
          </a:prstGeom>
          <a:noFill/>
        </p:spPr>
        <p:txBody>
          <a:bodyPr wrap="square">
            <a:spAutoFit/>
          </a:bodyPr>
          <a:lstStyle/>
          <a:p>
            <a:r>
              <a:rPr lang="fr-FR" sz="2000" dirty="0">
                <a:latin typeface="Times New Roman" panose="02020603050405020304" pitchFamily="18" charset="0"/>
                <a:cs typeface="Times New Roman" panose="02020603050405020304" pitchFamily="18" charset="0"/>
              </a:rPr>
              <a:t>L’IDE </a:t>
            </a:r>
            <a:r>
              <a:rPr lang="fr-FR" sz="2000" b="1" dirty="0" err="1">
                <a:latin typeface="Times New Roman" panose="02020603050405020304" pitchFamily="18" charset="0"/>
                <a:cs typeface="Times New Roman" panose="02020603050405020304" pitchFamily="18" charset="0"/>
              </a:rPr>
              <a:t>IntelliJ</a:t>
            </a:r>
            <a:r>
              <a:rPr lang="fr-FR" sz="2000" b="1" dirty="0">
                <a:latin typeface="Times New Roman" panose="02020603050405020304" pitchFamily="18" charset="0"/>
                <a:cs typeface="Times New Roman" panose="02020603050405020304" pitchFamily="18" charset="0"/>
              </a:rPr>
              <a:t> IDEA Community Edition</a:t>
            </a:r>
            <a:r>
              <a:rPr lang="fr-FR" sz="2000" dirty="0">
                <a:latin typeface="Times New Roman" panose="02020603050405020304" pitchFamily="18" charset="0"/>
                <a:cs typeface="Times New Roman" panose="02020603050405020304" pitchFamily="18" charset="0"/>
              </a:rPr>
              <a:t> a été choisi pour sa richesse fonctionnelle, sa compatibilité native avec </a:t>
            </a:r>
            <a:r>
              <a:rPr lang="fr-FR" sz="2000" dirty="0" err="1">
                <a:latin typeface="Times New Roman" panose="02020603050405020304" pitchFamily="18" charset="0"/>
                <a:cs typeface="Times New Roman" panose="02020603050405020304" pitchFamily="18" charset="0"/>
              </a:rPr>
              <a:t>JavaFX</a:t>
            </a:r>
            <a:r>
              <a:rPr lang="fr-FR" sz="2000" dirty="0">
                <a:latin typeface="Times New Roman" panose="02020603050405020304" pitchFamily="18" charset="0"/>
                <a:cs typeface="Times New Roman" panose="02020603050405020304" pitchFamily="18" charset="0"/>
              </a:rPr>
              <a:t>, ainsi que sa capacité à organiser des projets multi-fichiers dans une architecture modulaire claire et maintenable.</a:t>
            </a:r>
          </a:p>
        </p:txBody>
      </p:sp>
      <p:sp>
        <p:nvSpPr>
          <p:cNvPr id="17" name="ZoneTexte 16">
            <a:extLst>
              <a:ext uri="{FF2B5EF4-FFF2-40B4-BE49-F238E27FC236}">
                <a16:creationId xmlns:a16="http://schemas.microsoft.com/office/drawing/2014/main" id="{FB88EB5E-6B33-41F7-A98D-74EFECEAB0D8}"/>
              </a:ext>
            </a:extLst>
          </p:cNvPr>
          <p:cNvSpPr txBox="1"/>
          <p:nvPr/>
        </p:nvSpPr>
        <p:spPr>
          <a:xfrm>
            <a:off x="664029" y="3127849"/>
            <a:ext cx="6204856" cy="461665"/>
          </a:xfrm>
          <a:prstGeom prst="rect">
            <a:avLst/>
          </a:prstGeom>
          <a:noFill/>
        </p:spPr>
        <p:txBody>
          <a:bodyPr wrap="square">
            <a:spAutoFit/>
          </a:bodyPr>
          <a:lstStyle/>
          <a:p>
            <a:r>
              <a:rPr lang="fr-FR" sz="2400" b="1" dirty="0">
                <a:latin typeface="Times New Roman" panose="02020603050405020304" pitchFamily="18" charset="0"/>
                <a:cs typeface="Times New Roman" panose="02020603050405020304" pitchFamily="18" charset="0"/>
              </a:rPr>
              <a:t>Gestion de projet </a:t>
            </a:r>
            <a:r>
              <a:rPr lang="fr-FR" sz="2000" b="1" dirty="0">
                <a:latin typeface="Times New Roman" panose="02020603050405020304" pitchFamily="18" charset="0"/>
                <a:cs typeface="Times New Roman" panose="02020603050405020304" pitchFamily="18" charset="0"/>
              </a:rPr>
              <a:t>:</a:t>
            </a:r>
          </a:p>
        </p:txBody>
      </p:sp>
      <p:sp>
        <p:nvSpPr>
          <p:cNvPr id="19" name="ZoneTexte 18">
            <a:extLst>
              <a:ext uri="{FF2B5EF4-FFF2-40B4-BE49-F238E27FC236}">
                <a16:creationId xmlns:a16="http://schemas.microsoft.com/office/drawing/2014/main" id="{3DA75098-2F8D-4982-99B8-8FB8502360C0}"/>
              </a:ext>
            </a:extLst>
          </p:cNvPr>
          <p:cNvSpPr txBox="1"/>
          <p:nvPr/>
        </p:nvSpPr>
        <p:spPr>
          <a:xfrm>
            <a:off x="664029" y="3591030"/>
            <a:ext cx="9742268" cy="1015663"/>
          </a:xfrm>
          <a:prstGeom prst="rect">
            <a:avLst/>
          </a:prstGeom>
          <a:noFill/>
        </p:spPr>
        <p:txBody>
          <a:bodyPr wrap="square">
            <a:spAutoFit/>
          </a:bodyPr>
          <a:lstStyle/>
          <a:p>
            <a:r>
              <a:rPr lang="fr-FR" sz="2000" dirty="0">
                <a:latin typeface="Times New Roman" panose="02020603050405020304" pitchFamily="18" charset="0"/>
                <a:cs typeface="Times New Roman" panose="02020603050405020304" pitchFamily="18" charset="0"/>
              </a:rPr>
              <a:t>Le projet a été versionné à l’aide de Git et hébergé sur GitHub. Cela a permis de Suivre précisément l’historique des modifications du code, Organiser le travail par fonctionnalités via l’utilisation de branches dédiées.</a:t>
            </a:r>
          </a:p>
        </p:txBody>
      </p:sp>
    </p:spTree>
    <p:extLst>
      <p:ext uri="{BB962C8B-B14F-4D97-AF65-F5344CB8AC3E}">
        <p14:creationId xmlns:p14="http://schemas.microsoft.com/office/powerpoint/2010/main" val="61838837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Connecteur droit 10">
            <a:extLst>
              <a:ext uri="{FF2B5EF4-FFF2-40B4-BE49-F238E27FC236}">
                <a16:creationId xmlns:a16="http://schemas.microsoft.com/office/drawing/2014/main" id="{AB15108B-2FDE-49AD-B567-90B29CFED8A9}"/>
              </a:ext>
            </a:extLst>
          </p:cNvPr>
          <p:cNvCxnSpPr/>
          <p:nvPr/>
        </p:nvCxnSpPr>
        <p:spPr>
          <a:xfrm>
            <a:off x="-1" y="914401"/>
            <a:ext cx="1219200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29" name="Zone de texte 2">
            <a:extLst>
              <a:ext uri="{FF2B5EF4-FFF2-40B4-BE49-F238E27FC236}">
                <a16:creationId xmlns:a16="http://schemas.microsoft.com/office/drawing/2014/main" id="{B4A62EE8-EAA2-43B8-9F31-DAED664AF75A}"/>
              </a:ext>
            </a:extLst>
          </p:cNvPr>
          <p:cNvSpPr txBox="1">
            <a:spLocks noChangeArrowheads="1"/>
          </p:cNvSpPr>
          <p:nvPr/>
        </p:nvSpPr>
        <p:spPr bwMode="auto">
          <a:xfrm>
            <a:off x="11393316" y="6316238"/>
            <a:ext cx="679176" cy="424180"/>
          </a:xfrm>
          <a:prstGeom prst="rect">
            <a:avLst/>
          </a:prstGeom>
          <a:noFill/>
          <a:ln w="19050">
            <a:noFill/>
            <a:miter lim="800000"/>
            <a:headEnd/>
            <a:tailEnd/>
          </a:ln>
        </p:spPr>
        <p:txBody>
          <a:bodyPr rot="0" vert="horz" wrap="square" lIns="91440" tIns="45720" rIns="91440" bIns="45720" anchor="t" anchorCtr="0">
            <a:noAutofit/>
          </a:bodyPr>
          <a:lstStyle/>
          <a:p>
            <a:r>
              <a:rPr lang="en-US" sz="2500" b="1" dirty="0">
                <a:latin typeface="Segoe Script" panose="030B0504020000000003" pitchFamily="66" charset="0"/>
                <a:ea typeface="Times New Roman" panose="02020603050405020304" pitchFamily="18" charset="0"/>
              </a:rPr>
              <a:t>0</a:t>
            </a:r>
            <a:r>
              <a:rPr lang="fr-FR" sz="2500" b="1" dirty="0">
                <a:latin typeface="Segoe Script" panose="030B0504020000000003" pitchFamily="66" charset="0"/>
                <a:ea typeface="Times New Roman" panose="02020603050405020304" pitchFamily="18" charset="0"/>
              </a:rPr>
              <a:t>9</a:t>
            </a:r>
            <a:endParaRPr lang="fr-FR" sz="2500" b="1" dirty="0">
              <a:effectLst/>
              <a:latin typeface="Times New Roman" panose="02020603050405020304" pitchFamily="18" charset="0"/>
              <a:ea typeface="Times New Roman" panose="02020603050405020304" pitchFamily="18" charset="0"/>
            </a:endParaRPr>
          </a:p>
        </p:txBody>
      </p:sp>
      <p:sp>
        <p:nvSpPr>
          <p:cNvPr id="5" name="Rectangle 4">
            <a:extLst>
              <a:ext uri="{FF2B5EF4-FFF2-40B4-BE49-F238E27FC236}">
                <a16:creationId xmlns:a16="http://schemas.microsoft.com/office/drawing/2014/main" id="{886FA59E-5226-4279-A74B-A94A01A75B0E}"/>
              </a:ext>
            </a:extLst>
          </p:cNvPr>
          <p:cNvSpPr/>
          <p:nvPr/>
        </p:nvSpPr>
        <p:spPr>
          <a:xfrm>
            <a:off x="-1" y="0"/>
            <a:ext cx="12192001" cy="6858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a:extLst>
              <a:ext uri="{FF2B5EF4-FFF2-40B4-BE49-F238E27FC236}">
                <a16:creationId xmlns:a16="http://schemas.microsoft.com/office/drawing/2014/main" id="{385F80F4-3972-4EF0-8216-277A7D04F781}"/>
              </a:ext>
            </a:extLst>
          </p:cNvPr>
          <p:cNvSpPr txBox="1"/>
          <p:nvPr/>
        </p:nvSpPr>
        <p:spPr>
          <a:xfrm>
            <a:off x="1785700" y="180202"/>
            <a:ext cx="8620597" cy="523220"/>
          </a:xfrm>
          <a:prstGeom prst="rect">
            <a:avLst/>
          </a:prstGeom>
          <a:noFill/>
        </p:spPr>
        <p:txBody>
          <a:bodyPr wrap="square" rtlCol="0">
            <a:spAutoFit/>
          </a:bodyPr>
          <a:lstStyle/>
          <a:p>
            <a:pPr algn="ctr"/>
            <a:r>
              <a:rPr lang="fr-FR" sz="2800" dirty="0">
                <a:latin typeface="Sitka Small Semibold" pitchFamily="2" charset="0"/>
              </a:rPr>
              <a:t>Développement et Implémentation</a:t>
            </a:r>
          </a:p>
        </p:txBody>
      </p:sp>
      <p:sp>
        <p:nvSpPr>
          <p:cNvPr id="3" name="ZoneTexte 2">
            <a:extLst>
              <a:ext uri="{FF2B5EF4-FFF2-40B4-BE49-F238E27FC236}">
                <a16:creationId xmlns:a16="http://schemas.microsoft.com/office/drawing/2014/main" id="{685677E6-4EBC-619A-CC19-CD8044A4AD5E}"/>
              </a:ext>
            </a:extLst>
          </p:cNvPr>
          <p:cNvSpPr txBox="1"/>
          <p:nvPr/>
        </p:nvSpPr>
        <p:spPr>
          <a:xfrm>
            <a:off x="483781" y="1423436"/>
            <a:ext cx="6113720" cy="468077"/>
          </a:xfrm>
          <a:prstGeom prst="rect">
            <a:avLst/>
          </a:prstGeom>
          <a:noFill/>
        </p:spPr>
        <p:txBody>
          <a:bodyPr wrap="square">
            <a:spAutoFit/>
          </a:bodyPr>
          <a:lstStyle/>
          <a:p>
            <a:pPr>
              <a:lnSpc>
                <a:spcPct val="107000"/>
              </a:lnSpc>
              <a:spcAft>
                <a:spcPts val="800"/>
              </a:spcAft>
            </a:pPr>
            <a:r>
              <a:rPr lang="fr-FR" sz="2400" b="1" dirty="0">
                <a:effectLst/>
                <a:latin typeface="Times New Roman" panose="02020603050405020304" pitchFamily="18" charset="0"/>
                <a:ea typeface="Times New Roman" panose="02020603050405020304" pitchFamily="18" charset="0"/>
                <a:cs typeface="Arial" panose="020B0604020202020204" pitchFamily="34" charset="0"/>
              </a:rPr>
              <a:t>Technologies et outils :</a:t>
            </a:r>
            <a:endParaRPr lang="fr-FR" sz="2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0" name="ZoneTexte 9">
            <a:extLst>
              <a:ext uri="{FF2B5EF4-FFF2-40B4-BE49-F238E27FC236}">
                <a16:creationId xmlns:a16="http://schemas.microsoft.com/office/drawing/2014/main" id="{AA176EC2-24F6-4B77-BFA6-B444AB50C79F}"/>
              </a:ext>
            </a:extLst>
          </p:cNvPr>
          <p:cNvSpPr txBox="1"/>
          <p:nvPr/>
        </p:nvSpPr>
        <p:spPr>
          <a:xfrm>
            <a:off x="970769" y="1891513"/>
            <a:ext cx="6110514" cy="400110"/>
          </a:xfrm>
          <a:prstGeom prst="rect">
            <a:avLst/>
          </a:prstGeom>
          <a:noFill/>
        </p:spPr>
        <p:txBody>
          <a:bodyPr wrap="square">
            <a:spAutoFit/>
          </a:bodyPr>
          <a:lstStyle/>
          <a:p>
            <a:r>
              <a:rPr lang="fr-FR" sz="2000" b="1" dirty="0">
                <a:latin typeface="Times New Roman" panose="02020603050405020304" pitchFamily="18" charset="0"/>
                <a:cs typeface="Times New Roman" panose="02020603050405020304" pitchFamily="18" charset="0"/>
              </a:rPr>
              <a:t>Langages utilisés :</a:t>
            </a:r>
          </a:p>
        </p:txBody>
      </p:sp>
      <p:sp>
        <p:nvSpPr>
          <p:cNvPr id="4" name="Rectangle 1">
            <a:extLst>
              <a:ext uri="{FF2B5EF4-FFF2-40B4-BE49-F238E27FC236}">
                <a16:creationId xmlns:a16="http://schemas.microsoft.com/office/drawing/2014/main" id="{D1FAA53B-C44A-4550-AF69-25E607323C62}"/>
              </a:ext>
            </a:extLst>
          </p:cNvPr>
          <p:cNvSpPr>
            <a:spLocks noChangeArrowheads="1"/>
          </p:cNvSpPr>
          <p:nvPr/>
        </p:nvSpPr>
        <p:spPr bwMode="auto">
          <a:xfrm>
            <a:off x="970769" y="2389441"/>
            <a:ext cx="972626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fr-FR" altLang="fr-FR"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Java</a:t>
            </a:r>
            <a:r>
              <a:rPr kumimoji="0" lang="fr-FR" altLang="fr-FR"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est utilisé pour implémenter la logique de l’application, définir les entités métier et gérer les actions via les contrôleurs.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fr-FR" altLang="fr-FR"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FXML</a:t>
            </a:r>
            <a:r>
              <a:rPr kumimoji="0" lang="fr-FR" altLang="fr-FR"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permet de concevoir les interfaces graphiques de manière déclarative, facilitant la séparation entre la logique et la présentation.</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fr-FR" altLang="fr-FR"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CSS</a:t>
            </a:r>
            <a:r>
              <a:rPr kumimoji="0" lang="fr-FR" altLang="fr-FR"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est employé pour styliser l’interface et personnaliser l’apparence visuelle des composants </a:t>
            </a:r>
            <a:r>
              <a:rPr kumimoji="0" lang="fr-FR" altLang="fr-FR"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JavaFX</a:t>
            </a:r>
            <a:r>
              <a:rPr kumimoji="0" lang="fr-FR" altLang="fr-FR"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p:txBody>
      </p:sp>
      <p:sp>
        <p:nvSpPr>
          <p:cNvPr id="12" name="ZoneTexte 11">
            <a:extLst>
              <a:ext uri="{FF2B5EF4-FFF2-40B4-BE49-F238E27FC236}">
                <a16:creationId xmlns:a16="http://schemas.microsoft.com/office/drawing/2014/main" id="{CE3A646B-FD93-444D-AF09-8B5716F45D2D}"/>
              </a:ext>
            </a:extLst>
          </p:cNvPr>
          <p:cNvSpPr txBox="1"/>
          <p:nvPr/>
        </p:nvSpPr>
        <p:spPr>
          <a:xfrm>
            <a:off x="970769" y="4506854"/>
            <a:ext cx="6110514" cy="400110"/>
          </a:xfrm>
          <a:prstGeom prst="rect">
            <a:avLst/>
          </a:prstGeom>
          <a:noFill/>
        </p:spPr>
        <p:txBody>
          <a:bodyPr wrap="square">
            <a:spAutoFit/>
          </a:bodyPr>
          <a:lstStyle/>
          <a:p>
            <a:r>
              <a:rPr lang="fr-FR" sz="2000" b="1" dirty="0" err="1">
                <a:latin typeface="Times New Roman" panose="02020603050405020304" pitchFamily="18" charset="0"/>
                <a:cs typeface="Times New Roman" panose="02020603050405020304" pitchFamily="18" charset="0"/>
              </a:rPr>
              <a:t>Frameworks</a:t>
            </a:r>
            <a:r>
              <a:rPr lang="fr-FR" sz="2000" b="1" dirty="0">
                <a:latin typeface="Times New Roman" panose="02020603050405020304" pitchFamily="18" charset="0"/>
                <a:cs typeface="Times New Roman" panose="02020603050405020304" pitchFamily="18" charset="0"/>
              </a:rPr>
              <a:t> et bibliothèques : </a:t>
            </a:r>
          </a:p>
        </p:txBody>
      </p:sp>
      <p:sp>
        <p:nvSpPr>
          <p:cNvPr id="14" name="ZoneTexte 13">
            <a:extLst>
              <a:ext uri="{FF2B5EF4-FFF2-40B4-BE49-F238E27FC236}">
                <a16:creationId xmlns:a16="http://schemas.microsoft.com/office/drawing/2014/main" id="{532F8CB2-244F-4F80-B4A4-12DD3181025A}"/>
              </a:ext>
            </a:extLst>
          </p:cNvPr>
          <p:cNvSpPr txBox="1"/>
          <p:nvPr/>
        </p:nvSpPr>
        <p:spPr>
          <a:xfrm>
            <a:off x="970769" y="5085385"/>
            <a:ext cx="10248774" cy="1015663"/>
          </a:xfrm>
          <a:prstGeom prst="rect">
            <a:avLst/>
          </a:prstGeom>
          <a:noFill/>
        </p:spPr>
        <p:txBody>
          <a:bodyPr wrap="square">
            <a:spAutoFit/>
          </a:bodyPr>
          <a:lstStyle/>
          <a:p>
            <a:pPr marL="342900" indent="-342900">
              <a:buFont typeface="Wingdings" panose="05000000000000000000" pitchFamily="2" charset="2"/>
              <a:buChar char="§"/>
            </a:pPr>
            <a:r>
              <a:rPr lang="fr-FR" sz="2000" b="1" dirty="0" err="1">
                <a:latin typeface="Times New Roman" panose="02020603050405020304" pitchFamily="18" charset="0"/>
                <a:cs typeface="Times New Roman" panose="02020603050405020304" pitchFamily="18" charset="0"/>
              </a:rPr>
              <a:t>JavaFX</a:t>
            </a:r>
            <a:r>
              <a:rPr lang="fr-FR" sz="2000" dirty="0">
                <a:latin typeface="Times New Roman" panose="02020603050405020304" pitchFamily="18" charset="0"/>
                <a:cs typeface="Times New Roman" panose="02020603050405020304" pitchFamily="18" charset="0"/>
              </a:rPr>
              <a:t> : </a:t>
            </a:r>
            <a:r>
              <a:rPr lang="fr-FR" sz="2000" dirty="0" err="1">
                <a:latin typeface="Times New Roman" panose="02020603050405020304" pitchFamily="18" charset="0"/>
                <a:cs typeface="Times New Roman" panose="02020603050405020304" pitchFamily="18" charset="0"/>
              </a:rPr>
              <a:t>framework</a:t>
            </a:r>
            <a:r>
              <a:rPr lang="fr-FR" sz="2000" dirty="0">
                <a:latin typeface="Times New Roman" panose="02020603050405020304" pitchFamily="18" charset="0"/>
                <a:cs typeface="Times New Roman" panose="02020603050405020304" pitchFamily="18" charset="0"/>
              </a:rPr>
              <a:t> utilisé pour concevoir et gérer l’interface graphique de l’application.</a:t>
            </a:r>
          </a:p>
          <a:p>
            <a:pPr marL="342900" indent="-342900">
              <a:buFont typeface="Wingdings" panose="05000000000000000000" pitchFamily="2" charset="2"/>
              <a:buChar char="§"/>
            </a:pPr>
            <a:r>
              <a:rPr lang="fr-FR" sz="2000" b="1" dirty="0">
                <a:latin typeface="Times New Roman" panose="02020603050405020304" pitchFamily="18" charset="0"/>
                <a:cs typeface="Times New Roman" panose="02020603050405020304" pitchFamily="18" charset="0"/>
              </a:rPr>
              <a:t>Collections Java</a:t>
            </a:r>
            <a:r>
              <a:rPr lang="fr-FR" sz="2000" dirty="0">
                <a:latin typeface="Times New Roman" panose="02020603050405020304" pitchFamily="18" charset="0"/>
                <a:cs typeface="Times New Roman" panose="02020603050405020304" pitchFamily="18" charset="0"/>
              </a:rPr>
              <a:t> (telles que </a:t>
            </a:r>
            <a:r>
              <a:rPr lang="fr-FR" sz="2000" dirty="0" err="1">
                <a:latin typeface="Times New Roman" panose="02020603050405020304" pitchFamily="18" charset="0"/>
                <a:cs typeface="Times New Roman" panose="02020603050405020304" pitchFamily="18" charset="0"/>
              </a:rPr>
              <a:t>ArrayList</a:t>
            </a:r>
            <a:r>
              <a:rPr lang="fr-FR" sz="2000" dirty="0">
                <a:latin typeface="Times New Roman" panose="02020603050405020304" pitchFamily="18" charset="0"/>
                <a:cs typeface="Times New Roman" panose="02020603050405020304" pitchFamily="18" charset="0"/>
              </a:rPr>
              <a:t>) : bibliothèques employées pour stocker temporairement les données en mémoire durant l’exécution du programme</a:t>
            </a:r>
            <a:r>
              <a:rPr lang="fr-FR" dirty="0"/>
              <a:t>.</a:t>
            </a:r>
          </a:p>
        </p:txBody>
      </p:sp>
    </p:spTree>
    <p:extLst>
      <p:ext uri="{BB962C8B-B14F-4D97-AF65-F5344CB8AC3E}">
        <p14:creationId xmlns:p14="http://schemas.microsoft.com/office/powerpoint/2010/main" val="119023890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3845</TotalTime>
  <Words>1225</Words>
  <Application>Microsoft Office PowerPoint</Application>
  <PresentationFormat>Grand écran</PresentationFormat>
  <Paragraphs>91</Paragraphs>
  <Slides>13</Slides>
  <Notes>0</Notes>
  <HiddenSlides>0</HiddenSlides>
  <MMClips>0</MMClips>
  <ScaleCrop>false</ScaleCrop>
  <HeadingPairs>
    <vt:vector size="6" baseType="variant">
      <vt:variant>
        <vt:lpstr>Polices utilisées</vt:lpstr>
      </vt:variant>
      <vt:variant>
        <vt:i4>12</vt:i4>
      </vt:variant>
      <vt:variant>
        <vt:lpstr>Thème</vt:lpstr>
      </vt:variant>
      <vt:variant>
        <vt:i4>1</vt:i4>
      </vt:variant>
      <vt:variant>
        <vt:lpstr>Titres des diapositives</vt:lpstr>
      </vt:variant>
      <vt:variant>
        <vt:i4>13</vt:i4>
      </vt:variant>
    </vt:vector>
  </HeadingPairs>
  <TitlesOfParts>
    <vt:vector size="26" baseType="lpstr">
      <vt:lpstr>Arial</vt:lpstr>
      <vt:lpstr>Bookman Old Style</vt:lpstr>
      <vt:lpstr>Calibri</vt:lpstr>
      <vt:lpstr>Calibri Light</vt:lpstr>
      <vt:lpstr>Monotype Corsiva</vt:lpstr>
      <vt:lpstr>Segoe Script</vt:lpstr>
      <vt:lpstr>Sitka Heading</vt:lpstr>
      <vt:lpstr>Sitka Heading Semibold</vt:lpstr>
      <vt:lpstr>Sitka Small Semibold</vt:lpstr>
      <vt:lpstr>Sitka Text</vt:lpstr>
      <vt:lpstr>Times New Roman</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EL BOUADI YASSINE</dc:creator>
  <cp:lastModifiedBy>Ilham</cp:lastModifiedBy>
  <cp:revision>39</cp:revision>
  <dcterms:created xsi:type="dcterms:W3CDTF">2025-05-08T12:43:56Z</dcterms:created>
  <dcterms:modified xsi:type="dcterms:W3CDTF">2025-05-19T08:25:00Z</dcterms:modified>
</cp:coreProperties>
</file>