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83" r:id="rId12"/>
    <p:sldId id="267" r:id="rId13"/>
    <p:sldId id="284" r:id="rId14"/>
    <p:sldId id="269" r:id="rId15"/>
    <p:sldId id="281" r:id="rId16"/>
    <p:sldId id="282" r:id="rId17"/>
    <p:sldId id="268" r:id="rId18"/>
  </p:sldIdLst>
  <p:sldSz cx="9144000" cy="5143500" type="screen16x9"/>
  <p:notesSz cx="6858000" cy="9144000"/>
  <p:embeddedFontLst>
    <p:embeddedFont>
      <p:font typeface="Assistant" pitchFamily="2" charset="-79"/>
      <p:regular r:id="rId20"/>
      <p:bold r:id="rId21"/>
    </p:embeddedFont>
    <p:embeddedFont>
      <p:font typeface="Calibri" panose="020F0502020204030204" pitchFamily="34" charset="0"/>
      <p:regular r:id="rId22"/>
      <p:bold r:id="rId23"/>
      <p:italic r:id="rId24"/>
      <p:boldItalic r:id="rId25"/>
    </p:embeddedFont>
    <p:embeddedFont>
      <p:font typeface="Manrope" panose="020B0604020202020204" charset="0"/>
      <p:regular r:id="rId26"/>
      <p:bold r:id="rId27"/>
    </p:embeddedFont>
    <p:embeddedFont>
      <p:font typeface="ROG Fonts" panose="00000500000000000000"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74D5DC-AC12-4765-B9C8-E966C22A750F}">
  <a:tblStyle styleId="{4174D5DC-AC12-4765-B9C8-E966C22A75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3db5bf7c37_1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db5bf7c37_1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3db5bf7c37_1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db5bf7c37_1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64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13db5bf7c37_1_17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13db5bf7c37_1_17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9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677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57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db5bf7c37_1_17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db5bf7c37_1_17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daf14e5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daf14e5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daf14e5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af14e5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3db5bf7c37_1_17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3db5bf7c37_1_17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3db5bf7c37_1_17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db5bf7c37_1_17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BLANK_18">
    <p:bg>
      <p:bgPr>
        <a:gradFill>
          <a:gsLst>
            <a:gs pos="0">
              <a:schemeClr val="dk2"/>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3" name="Google Shape;123;p19"/>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4" name="Google Shape;124;p19"/>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6" name="Google Shape;126;p19"/>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9"/>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8" name="Google Shape;128;p19"/>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8">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20"/>
          <p:cNvSpPr txBox="1">
            <a:spLocks noGrp="1"/>
          </p:cNvSpPr>
          <p:nvPr>
            <p:ph type="subTitle" idx="1"/>
          </p:nvPr>
        </p:nvSpPr>
        <p:spPr>
          <a:xfrm>
            <a:off x="1084344" y="3096125"/>
            <a:ext cx="2089800" cy="417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2" name="Google Shape;132;p20"/>
          <p:cNvSpPr txBox="1">
            <a:spLocks noGrp="1"/>
          </p:cNvSpPr>
          <p:nvPr>
            <p:ph type="subTitle" idx="2"/>
          </p:nvPr>
        </p:nvSpPr>
        <p:spPr>
          <a:xfrm>
            <a:off x="1084356" y="3514023"/>
            <a:ext cx="2089800" cy="7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subTitle" idx="3"/>
          </p:nvPr>
        </p:nvSpPr>
        <p:spPr>
          <a:xfrm>
            <a:off x="5969844" y="3096125"/>
            <a:ext cx="20898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4" name="Google Shape;134;p20"/>
          <p:cNvSpPr txBox="1">
            <a:spLocks noGrp="1"/>
          </p:cNvSpPr>
          <p:nvPr>
            <p:ph type="subTitle" idx="4"/>
          </p:nvPr>
        </p:nvSpPr>
        <p:spPr>
          <a:xfrm>
            <a:off x="5969856" y="3514023"/>
            <a:ext cx="20898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0"/>
          <p:cNvSpPr txBox="1">
            <a:spLocks noGrp="1"/>
          </p:cNvSpPr>
          <p:nvPr>
            <p:ph type="subTitle" idx="5"/>
          </p:nvPr>
        </p:nvSpPr>
        <p:spPr>
          <a:xfrm>
            <a:off x="1084344" y="1531574"/>
            <a:ext cx="2089800" cy="417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6" name="Google Shape;136;p20"/>
          <p:cNvSpPr txBox="1">
            <a:spLocks noGrp="1"/>
          </p:cNvSpPr>
          <p:nvPr>
            <p:ph type="subTitle" idx="6"/>
          </p:nvPr>
        </p:nvSpPr>
        <p:spPr>
          <a:xfrm>
            <a:off x="1084356" y="1949472"/>
            <a:ext cx="2089800" cy="7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0"/>
          <p:cNvSpPr txBox="1">
            <a:spLocks noGrp="1"/>
          </p:cNvSpPr>
          <p:nvPr>
            <p:ph type="subTitle" idx="7"/>
          </p:nvPr>
        </p:nvSpPr>
        <p:spPr>
          <a:xfrm>
            <a:off x="5969844" y="1531574"/>
            <a:ext cx="20898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8" name="Google Shape;138;p20"/>
          <p:cNvSpPr txBox="1">
            <a:spLocks noGrp="1"/>
          </p:cNvSpPr>
          <p:nvPr>
            <p:ph type="subTitle" idx="8"/>
          </p:nvPr>
        </p:nvSpPr>
        <p:spPr>
          <a:xfrm>
            <a:off x="5969856" y="1949472"/>
            <a:ext cx="20898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p:nvPr/>
        </p:nvSpPr>
        <p:spPr>
          <a:xfrm>
            <a:off x="4472500" y="-908700"/>
            <a:ext cx="1306800" cy="1306800"/>
          </a:xfrm>
          <a:prstGeom prst="donut">
            <a:avLst>
              <a:gd name="adj" fmla="val 1206"/>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8209225" y="2200925"/>
            <a:ext cx="1708200" cy="17082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1237375" y="37583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4" name="Google Shape;144;p21"/>
          <p:cNvSpPr txBox="1">
            <a:spLocks noGrp="1"/>
          </p:cNvSpPr>
          <p:nvPr>
            <p:ph type="subTitle" idx="1"/>
          </p:nvPr>
        </p:nvSpPr>
        <p:spPr>
          <a:xfrm>
            <a:off x="91807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5" name="Google Shape;145;p21"/>
          <p:cNvSpPr txBox="1">
            <a:spLocks noGrp="1"/>
          </p:cNvSpPr>
          <p:nvPr>
            <p:ph type="subTitle" idx="2"/>
          </p:nvPr>
        </p:nvSpPr>
        <p:spPr>
          <a:xfrm>
            <a:off x="91807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subTitle" idx="3"/>
          </p:nvPr>
        </p:nvSpPr>
        <p:spPr>
          <a:xfrm>
            <a:off x="3468450"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7" name="Google Shape;147;p21"/>
          <p:cNvSpPr txBox="1">
            <a:spLocks noGrp="1"/>
          </p:cNvSpPr>
          <p:nvPr>
            <p:ph type="subTitle" idx="4"/>
          </p:nvPr>
        </p:nvSpPr>
        <p:spPr>
          <a:xfrm>
            <a:off x="3468450"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1"/>
          <p:cNvSpPr txBox="1">
            <a:spLocks noGrp="1"/>
          </p:cNvSpPr>
          <p:nvPr>
            <p:ph type="subTitle" idx="5"/>
          </p:nvPr>
        </p:nvSpPr>
        <p:spPr>
          <a:xfrm>
            <a:off x="601882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9" name="Google Shape;149;p21"/>
          <p:cNvSpPr txBox="1">
            <a:spLocks noGrp="1"/>
          </p:cNvSpPr>
          <p:nvPr>
            <p:ph type="subTitle" idx="6"/>
          </p:nvPr>
        </p:nvSpPr>
        <p:spPr>
          <a:xfrm>
            <a:off x="601882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1"/>
          <p:cNvSpPr txBox="1">
            <a:spLocks noGrp="1"/>
          </p:cNvSpPr>
          <p:nvPr>
            <p:ph type="subTitle" idx="7"/>
          </p:nvPr>
        </p:nvSpPr>
        <p:spPr>
          <a:xfrm>
            <a:off x="91807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1" name="Google Shape;151;p21"/>
          <p:cNvSpPr txBox="1">
            <a:spLocks noGrp="1"/>
          </p:cNvSpPr>
          <p:nvPr>
            <p:ph type="subTitle" idx="8"/>
          </p:nvPr>
        </p:nvSpPr>
        <p:spPr>
          <a:xfrm>
            <a:off x="91807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1"/>
          <p:cNvSpPr txBox="1">
            <a:spLocks noGrp="1"/>
          </p:cNvSpPr>
          <p:nvPr>
            <p:ph type="subTitle" idx="9"/>
          </p:nvPr>
        </p:nvSpPr>
        <p:spPr>
          <a:xfrm>
            <a:off x="3468450"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3" name="Google Shape;153;p21"/>
          <p:cNvSpPr txBox="1">
            <a:spLocks noGrp="1"/>
          </p:cNvSpPr>
          <p:nvPr>
            <p:ph type="subTitle" idx="13"/>
          </p:nvPr>
        </p:nvSpPr>
        <p:spPr>
          <a:xfrm>
            <a:off x="3468450"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1"/>
          <p:cNvSpPr txBox="1">
            <a:spLocks noGrp="1"/>
          </p:cNvSpPr>
          <p:nvPr>
            <p:ph type="subTitle" idx="14"/>
          </p:nvPr>
        </p:nvSpPr>
        <p:spPr>
          <a:xfrm>
            <a:off x="601882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5" name="Google Shape;155;p21"/>
          <p:cNvSpPr txBox="1">
            <a:spLocks noGrp="1"/>
          </p:cNvSpPr>
          <p:nvPr>
            <p:ph type="subTitle" idx="15"/>
          </p:nvPr>
        </p:nvSpPr>
        <p:spPr>
          <a:xfrm>
            <a:off x="601882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1"/>
          <p:cNvSpPr/>
          <p:nvPr/>
        </p:nvSpPr>
        <p:spPr>
          <a:xfrm>
            <a:off x="7751025" y="-952100"/>
            <a:ext cx="2207100" cy="2206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140100" y="4717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1133400" y="158017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7">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61" name="Google Shape;161;p22"/>
          <p:cNvSpPr txBox="1">
            <a:spLocks noGrp="1"/>
          </p:cNvSpPr>
          <p:nvPr>
            <p:ph type="subTitle" idx="1"/>
          </p:nvPr>
        </p:nvSpPr>
        <p:spPr>
          <a:xfrm>
            <a:off x="7981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2" name="Google Shape;162;p22"/>
          <p:cNvSpPr txBox="1">
            <a:spLocks noGrp="1"/>
          </p:cNvSpPr>
          <p:nvPr>
            <p:ph type="title" idx="2" hasCustomPrompt="1"/>
          </p:nvPr>
        </p:nvSpPr>
        <p:spPr>
          <a:xfrm>
            <a:off x="7981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3" name="Google Shape;163;p22"/>
          <p:cNvSpPr txBox="1">
            <a:spLocks noGrp="1"/>
          </p:cNvSpPr>
          <p:nvPr>
            <p:ph type="subTitle" idx="3"/>
          </p:nvPr>
        </p:nvSpPr>
        <p:spPr>
          <a:xfrm>
            <a:off x="34428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4" name="Google Shape;164;p22"/>
          <p:cNvSpPr txBox="1">
            <a:spLocks noGrp="1"/>
          </p:cNvSpPr>
          <p:nvPr>
            <p:ph type="title" idx="4" hasCustomPrompt="1"/>
          </p:nvPr>
        </p:nvSpPr>
        <p:spPr>
          <a:xfrm>
            <a:off x="34428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5" name="Google Shape;165;p22"/>
          <p:cNvSpPr txBox="1">
            <a:spLocks noGrp="1"/>
          </p:cNvSpPr>
          <p:nvPr>
            <p:ph type="subTitle" idx="5"/>
          </p:nvPr>
        </p:nvSpPr>
        <p:spPr>
          <a:xfrm>
            <a:off x="60875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6" name="Google Shape;166;p22"/>
          <p:cNvSpPr txBox="1">
            <a:spLocks noGrp="1"/>
          </p:cNvSpPr>
          <p:nvPr>
            <p:ph type="title" idx="6" hasCustomPrompt="1"/>
          </p:nvPr>
        </p:nvSpPr>
        <p:spPr>
          <a:xfrm>
            <a:off x="60875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7" name="Google Shape;167;p22"/>
          <p:cNvSpPr txBox="1">
            <a:spLocks noGrp="1"/>
          </p:cNvSpPr>
          <p:nvPr>
            <p:ph type="subTitle" idx="7"/>
          </p:nvPr>
        </p:nvSpPr>
        <p:spPr>
          <a:xfrm>
            <a:off x="7981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2"/>
          <p:cNvSpPr txBox="1">
            <a:spLocks noGrp="1"/>
          </p:cNvSpPr>
          <p:nvPr>
            <p:ph type="subTitle" idx="8"/>
          </p:nvPr>
        </p:nvSpPr>
        <p:spPr>
          <a:xfrm>
            <a:off x="34428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9" name="Google Shape;169;p22"/>
          <p:cNvSpPr txBox="1">
            <a:spLocks noGrp="1"/>
          </p:cNvSpPr>
          <p:nvPr>
            <p:ph type="subTitle" idx="9"/>
          </p:nvPr>
        </p:nvSpPr>
        <p:spPr>
          <a:xfrm>
            <a:off x="60875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4"/>
          <p:cNvSpPr txBox="1">
            <a:spLocks noGrp="1"/>
          </p:cNvSpPr>
          <p:nvPr>
            <p:ph type="body" idx="1"/>
          </p:nvPr>
        </p:nvSpPr>
        <p:spPr>
          <a:xfrm>
            <a:off x="713100" y="1127649"/>
            <a:ext cx="7717800" cy="4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p:nvPr/>
        </p:nvSpPr>
        <p:spPr>
          <a:xfrm>
            <a:off x="-738200" y="319165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088925" y="-913625"/>
            <a:ext cx="1893300" cy="18933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5"/>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28" name="Google Shape;28;p5"/>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0" name="Google Shape;30;p5"/>
          <p:cNvSpPr txBox="1">
            <a:spLocks noGrp="1"/>
          </p:cNvSpPr>
          <p:nvPr>
            <p:ph type="subTitle" idx="4"/>
          </p:nvPr>
        </p:nvSpPr>
        <p:spPr>
          <a:xfrm>
            <a:off x="502237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p:nvPr/>
        </p:nvSpPr>
        <p:spPr>
          <a:xfrm>
            <a:off x="7557450" y="36727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766125" y="3377400"/>
            <a:ext cx="1306800" cy="1306800"/>
          </a:xfrm>
          <a:prstGeom prst="donut">
            <a:avLst>
              <a:gd name="adj" fmla="val 1206"/>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833575" y="-10856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 name="Google Shape;69;p13"/>
          <p:cNvSpPr txBox="1">
            <a:spLocks noGrp="1"/>
          </p:cNvSpPr>
          <p:nvPr>
            <p:ph type="subTitle" idx="1"/>
          </p:nvPr>
        </p:nvSpPr>
        <p:spPr>
          <a:xfrm>
            <a:off x="70593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0" name="Google Shape;70;p13"/>
          <p:cNvSpPr txBox="1">
            <a:spLocks noGrp="1"/>
          </p:cNvSpPr>
          <p:nvPr>
            <p:ph type="subTitle" idx="2"/>
          </p:nvPr>
        </p:nvSpPr>
        <p:spPr>
          <a:xfrm>
            <a:off x="79383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2662713"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2" name="Google Shape;72;p13"/>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subTitle" idx="5"/>
          </p:nvPr>
        </p:nvSpPr>
        <p:spPr>
          <a:xfrm>
            <a:off x="461948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4" name="Google Shape;74;p13"/>
          <p:cNvSpPr txBox="1">
            <a:spLocks noGrp="1"/>
          </p:cNvSpPr>
          <p:nvPr>
            <p:ph type="subTitle" idx="6"/>
          </p:nvPr>
        </p:nvSpPr>
        <p:spPr>
          <a:xfrm>
            <a:off x="470738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7"/>
          </p:nvPr>
        </p:nvSpPr>
        <p:spPr>
          <a:xfrm>
            <a:off x="6576262"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6" name="Google Shape;76;p13"/>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05603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 name="Google Shape;78;p13"/>
          <p:cNvSpPr txBox="1">
            <a:spLocks noGrp="1"/>
          </p:cNvSpPr>
          <p:nvPr>
            <p:ph type="title" idx="13" hasCustomPrompt="1"/>
          </p:nvPr>
        </p:nvSpPr>
        <p:spPr>
          <a:xfrm>
            <a:off x="3012813"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9" name="Google Shape;79;p13"/>
          <p:cNvSpPr txBox="1">
            <a:spLocks noGrp="1"/>
          </p:cNvSpPr>
          <p:nvPr>
            <p:ph type="title" idx="14" hasCustomPrompt="1"/>
          </p:nvPr>
        </p:nvSpPr>
        <p:spPr>
          <a:xfrm>
            <a:off x="496958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0" name="Google Shape;80;p13"/>
          <p:cNvSpPr txBox="1">
            <a:spLocks noGrp="1"/>
          </p:cNvSpPr>
          <p:nvPr>
            <p:ph type="title" idx="15" hasCustomPrompt="1"/>
          </p:nvPr>
        </p:nvSpPr>
        <p:spPr>
          <a:xfrm>
            <a:off x="6926362"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1" name="Google Shape;81;p13"/>
          <p:cNvSpPr/>
          <p:nvPr/>
        </p:nvSpPr>
        <p:spPr>
          <a:xfrm>
            <a:off x="4897000" y="-861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0">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4448279" y="2595350"/>
            <a:ext cx="3982800" cy="44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5" name="Google Shape;85;p14"/>
          <p:cNvSpPr txBox="1">
            <a:spLocks noGrp="1"/>
          </p:cNvSpPr>
          <p:nvPr>
            <p:ph type="subTitle" idx="1"/>
          </p:nvPr>
        </p:nvSpPr>
        <p:spPr>
          <a:xfrm>
            <a:off x="4448279" y="756250"/>
            <a:ext cx="3982800" cy="16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17"/>
          <p:cNvSpPr txBox="1">
            <a:spLocks noGrp="1"/>
          </p:cNvSpPr>
          <p:nvPr>
            <p:ph type="subTitle" idx="1"/>
          </p:nvPr>
        </p:nvSpPr>
        <p:spPr>
          <a:xfrm>
            <a:off x="91807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3" name="Google Shape;103;p17"/>
          <p:cNvSpPr txBox="1">
            <a:spLocks noGrp="1"/>
          </p:cNvSpPr>
          <p:nvPr>
            <p:ph type="subTitle" idx="2"/>
          </p:nvPr>
        </p:nvSpPr>
        <p:spPr>
          <a:xfrm>
            <a:off x="91807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7"/>
          <p:cNvSpPr txBox="1">
            <a:spLocks noGrp="1"/>
          </p:cNvSpPr>
          <p:nvPr>
            <p:ph type="subTitle" idx="3"/>
          </p:nvPr>
        </p:nvSpPr>
        <p:spPr>
          <a:xfrm>
            <a:off x="3468450" y="2489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5" name="Google Shape;105;p17"/>
          <p:cNvSpPr txBox="1">
            <a:spLocks noGrp="1"/>
          </p:cNvSpPr>
          <p:nvPr>
            <p:ph type="subTitle" idx="4"/>
          </p:nvPr>
        </p:nvSpPr>
        <p:spPr>
          <a:xfrm>
            <a:off x="3468450" y="2973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subTitle" idx="5"/>
          </p:nvPr>
        </p:nvSpPr>
        <p:spPr>
          <a:xfrm>
            <a:off x="601882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7" name="Google Shape;107;p17"/>
          <p:cNvSpPr txBox="1">
            <a:spLocks noGrp="1"/>
          </p:cNvSpPr>
          <p:nvPr>
            <p:ph type="subTitle" idx="6"/>
          </p:nvPr>
        </p:nvSpPr>
        <p:spPr>
          <a:xfrm>
            <a:off x="601882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7"/>
          <p:cNvSpPr/>
          <p:nvPr/>
        </p:nvSpPr>
        <p:spPr>
          <a:xfrm>
            <a:off x="8569200" y="285575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5869725" y="-97485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008775" y="4076700"/>
            <a:ext cx="2142000" cy="21420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0" r:id="rId8"/>
    <p:sldLayoutId id="2147483663" r:id="rId9"/>
    <p:sldLayoutId id="2147483665" r:id="rId10"/>
    <p:sldLayoutId id="2147483666" r:id="rId11"/>
    <p:sldLayoutId id="2147483667" r:id="rId12"/>
    <p:sldLayoutId id="2147483668" r:id="rId13"/>
    <p:sldLayoutId id="2147483670"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20" name="Google Shape;220;p34"/>
          <p:cNvCxnSpPr/>
          <p:nvPr/>
        </p:nvCxnSpPr>
        <p:spPr>
          <a:xfrm>
            <a:off x="713100" y="353991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526058" y="1322648"/>
            <a:ext cx="5684547" cy="24278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ROG Fonts" panose="00000500000000000000" pitchFamily="50" charset="0"/>
              </a:rPr>
              <a:t>Kontes Robot Tematik Indonesia (KRTMI)</a:t>
            </a:r>
            <a:endParaRPr sz="4000" dirty="0">
              <a:solidFill>
                <a:schemeClr val="accent6"/>
              </a:solidFill>
              <a:latin typeface="ROG Fonts" panose="00000500000000000000" pitchFamily="50" charset="0"/>
            </a:endParaRPr>
          </a:p>
        </p:txBody>
      </p:sp>
      <p:grpSp>
        <p:nvGrpSpPr>
          <p:cNvPr id="223" name="Google Shape;223;p34"/>
          <p:cNvGrpSpPr/>
          <p:nvPr/>
        </p:nvGrpSpPr>
        <p:grpSpPr>
          <a:xfrm flipH="1">
            <a:off x="4981451" y="434116"/>
            <a:ext cx="4819425" cy="5143328"/>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Kotak Teks 1">
            <a:extLst>
              <a:ext uri="{FF2B5EF4-FFF2-40B4-BE49-F238E27FC236}">
                <a16:creationId xmlns:a16="http://schemas.microsoft.com/office/drawing/2014/main" id="{0DA00B7F-68D1-D515-A4C0-5EADE28E4932}"/>
              </a:ext>
            </a:extLst>
          </p:cNvPr>
          <p:cNvSpPr txBox="1"/>
          <p:nvPr/>
        </p:nvSpPr>
        <p:spPr>
          <a:xfrm>
            <a:off x="593446" y="3520544"/>
            <a:ext cx="3113353" cy="523220"/>
          </a:xfrm>
          <a:prstGeom prst="rect">
            <a:avLst/>
          </a:prstGeom>
          <a:noFill/>
        </p:spPr>
        <p:txBody>
          <a:bodyPr wrap="none" rtlCol="0">
            <a:spAutoFit/>
          </a:bodyPr>
          <a:lstStyle/>
          <a:p>
            <a:r>
              <a:rPr lang="en" dirty="0">
                <a:solidFill>
                  <a:schemeClr val="bg1"/>
                </a:solidFill>
                <a:latin typeface="ROG Fonts" panose="00000500000000000000" pitchFamily="50" charset="0"/>
              </a:rPr>
              <a:t>Tema kontes</a:t>
            </a:r>
            <a:br>
              <a:rPr lang="en" dirty="0">
                <a:solidFill>
                  <a:schemeClr val="bg1"/>
                </a:solidFill>
                <a:latin typeface="ROG Fonts" panose="00000500000000000000" pitchFamily="50" charset="0"/>
              </a:rPr>
            </a:br>
            <a:r>
              <a:rPr lang="en" sz="1400" dirty="0">
                <a:solidFill>
                  <a:schemeClr val="bg1"/>
                </a:solidFill>
                <a:latin typeface="ROG Fonts" panose="00000500000000000000" pitchFamily="50" charset="0"/>
              </a:rPr>
              <a:t>Robo Game-Digital Twin</a:t>
            </a:r>
            <a:endParaRPr lang="id-ID" dirty="0">
              <a:solidFill>
                <a:schemeClr val="bg1"/>
              </a:solidFill>
              <a:latin typeface="ROG Fonts" panose="00000500000000000000"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title"/>
          </p:nvPr>
        </p:nvSpPr>
        <p:spPr>
          <a:xfrm>
            <a:off x="341625" y="-90757"/>
            <a:ext cx="27801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err="1">
                <a:latin typeface="ROG Fonts" panose="00000500000000000000" pitchFamily="50" charset="0"/>
              </a:rPr>
              <a:t>Time</a:t>
            </a:r>
            <a:r>
              <a:rPr lang="id-ID" dirty="0" err="1">
                <a:solidFill>
                  <a:schemeClr val="accent6"/>
                </a:solidFill>
                <a:latin typeface="ROG Fonts" panose="00000500000000000000" pitchFamily="50" charset="0"/>
              </a:rPr>
              <a:t>line</a:t>
            </a:r>
            <a:endParaRPr lang="id-ID" dirty="0">
              <a:solidFill>
                <a:schemeClr val="accent6"/>
              </a:solidFill>
              <a:latin typeface="ROG Fonts" panose="00000500000000000000" pitchFamily="50" charset="0"/>
            </a:endParaRPr>
          </a:p>
        </p:txBody>
      </p:sp>
      <p:graphicFrame>
        <p:nvGraphicFramePr>
          <p:cNvPr id="19" name="Tabel 19">
            <a:extLst>
              <a:ext uri="{FF2B5EF4-FFF2-40B4-BE49-F238E27FC236}">
                <a16:creationId xmlns:a16="http://schemas.microsoft.com/office/drawing/2014/main" id="{DD7F6B8A-28C0-F22C-9CB1-B09E479A00D9}"/>
              </a:ext>
            </a:extLst>
          </p:cNvPr>
          <p:cNvGraphicFramePr>
            <a:graphicFrameLocks noGrp="1"/>
          </p:cNvGraphicFramePr>
          <p:nvPr>
            <p:extLst>
              <p:ext uri="{D42A27DB-BD31-4B8C-83A1-F6EECF244321}">
                <p14:modId xmlns:p14="http://schemas.microsoft.com/office/powerpoint/2010/main" val="3384402724"/>
              </p:ext>
            </p:extLst>
          </p:nvPr>
        </p:nvGraphicFramePr>
        <p:xfrm>
          <a:off x="385762" y="717550"/>
          <a:ext cx="8372475" cy="3632200"/>
        </p:xfrm>
        <a:graphic>
          <a:graphicData uri="http://schemas.openxmlformats.org/drawingml/2006/table">
            <a:tbl>
              <a:tblPr firstRow="1" bandRow="1">
                <a:tableStyleId>{4174D5DC-AC12-4765-B9C8-E966C22A750F}</a:tableStyleId>
              </a:tblPr>
              <a:tblGrid>
                <a:gridCol w="414062">
                  <a:extLst>
                    <a:ext uri="{9D8B030D-6E8A-4147-A177-3AD203B41FA5}">
                      <a16:colId xmlns:a16="http://schemas.microsoft.com/office/drawing/2014/main" val="3749853667"/>
                    </a:ext>
                  </a:extLst>
                </a:gridCol>
                <a:gridCol w="3705504">
                  <a:extLst>
                    <a:ext uri="{9D8B030D-6E8A-4147-A177-3AD203B41FA5}">
                      <a16:colId xmlns:a16="http://schemas.microsoft.com/office/drawing/2014/main" val="3420419454"/>
                    </a:ext>
                  </a:extLst>
                </a:gridCol>
                <a:gridCol w="4252909">
                  <a:extLst>
                    <a:ext uri="{9D8B030D-6E8A-4147-A177-3AD203B41FA5}">
                      <a16:colId xmlns:a16="http://schemas.microsoft.com/office/drawing/2014/main" val="1809877596"/>
                    </a:ext>
                  </a:extLst>
                </a:gridCol>
              </a:tblGrid>
              <a:tr h="370840">
                <a:tc>
                  <a:txBody>
                    <a:bodyPr/>
                    <a:lstStyle/>
                    <a:p>
                      <a:pPr algn="ctr"/>
                      <a:r>
                        <a:rPr lang="id-ID" dirty="0" err="1">
                          <a:latin typeface="Calibri" panose="020F0502020204030204" pitchFamily="34" charset="0"/>
                          <a:cs typeface="Calibri" panose="020F0502020204030204" pitchFamily="34" charset="0"/>
                        </a:rPr>
                        <a:t>No</a:t>
                      </a:r>
                      <a:endParaRPr lang="id-ID" dirty="0">
                        <a:latin typeface="Calibri" panose="020F0502020204030204" pitchFamily="34" charset="0"/>
                        <a:cs typeface="Calibri" panose="020F0502020204030204" pitchFamily="34" charset="0"/>
                      </a:endParaRPr>
                    </a:p>
                  </a:txBody>
                  <a:tcPr>
                    <a:solidFill>
                      <a:schemeClr val="accent6"/>
                    </a:solidFill>
                  </a:tcPr>
                </a:tc>
                <a:tc>
                  <a:txBody>
                    <a:bodyPr/>
                    <a:lstStyle/>
                    <a:p>
                      <a:pPr algn="ctr"/>
                      <a:r>
                        <a:rPr lang="id-ID" dirty="0">
                          <a:latin typeface="Calibri" panose="020F0502020204030204" pitchFamily="34" charset="0"/>
                          <a:cs typeface="Calibri" panose="020F0502020204030204" pitchFamily="34" charset="0"/>
                        </a:rPr>
                        <a:t>TANGGAL</a:t>
                      </a:r>
                    </a:p>
                  </a:txBody>
                  <a:tcPr>
                    <a:solidFill>
                      <a:schemeClr val="accent6"/>
                    </a:solidFill>
                  </a:tcPr>
                </a:tc>
                <a:tc>
                  <a:txBody>
                    <a:bodyPr/>
                    <a:lstStyle/>
                    <a:p>
                      <a:pPr algn="ctr"/>
                      <a:r>
                        <a:rPr lang="id-ID" dirty="0">
                          <a:latin typeface="Calibri" panose="020F0502020204030204" pitchFamily="34" charset="0"/>
                          <a:cs typeface="Calibri" panose="020F0502020204030204" pitchFamily="34" charset="0"/>
                        </a:rPr>
                        <a:t>KEGIATAN</a:t>
                      </a:r>
                    </a:p>
                  </a:txBody>
                  <a:tcPr>
                    <a:solidFill>
                      <a:schemeClr val="accent6"/>
                    </a:solidFill>
                  </a:tcPr>
                </a:tc>
                <a:extLst>
                  <a:ext uri="{0D108BD9-81ED-4DB2-BD59-A6C34878D82A}">
                    <a16:rowId xmlns:a16="http://schemas.microsoft.com/office/drawing/2014/main" val="1183159602"/>
                  </a:ext>
                </a:extLst>
              </a:tr>
              <a:tr h="370840">
                <a:tc>
                  <a:txBody>
                    <a:bodyPr/>
                    <a:lstStyle/>
                    <a:p>
                      <a:pPr algn="ctr"/>
                      <a:r>
                        <a:rPr lang="id-ID" dirty="0">
                          <a:latin typeface="Calibri" panose="020F0502020204030204" pitchFamily="34" charset="0"/>
                          <a:cs typeface="Calibri" panose="020F0502020204030204" pitchFamily="34" charset="0"/>
                        </a:rPr>
                        <a:t>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15 Februari – 10 Maret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Pendaftaran proposal KRI 2023</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289446750"/>
                  </a:ext>
                </a:extLst>
              </a:tr>
              <a:tr h="370840">
                <a:tc>
                  <a:txBody>
                    <a:bodyPr/>
                    <a:lstStyle/>
                    <a:p>
                      <a:pPr algn="ctr"/>
                      <a:r>
                        <a:rPr lang="id-ID" dirty="0">
                          <a:latin typeface="Calibri" panose="020F0502020204030204" pitchFamily="34" charset="0"/>
                          <a:cs typeface="Calibri" panose="020F0502020204030204" pitchFamily="34" charset="0"/>
                        </a:rPr>
                        <a:t>2.</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21-22 Februari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Sosialisasi KRI 2023</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92620235"/>
                  </a:ext>
                </a:extLst>
              </a:tr>
              <a:tr h="370840">
                <a:tc>
                  <a:txBody>
                    <a:bodyPr/>
                    <a:lstStyle/>
                    <a:p>
                      <a:pPr algn="ctr"/>
                      <a:r>
                        <a:rPr lang="id-ID" dirty="0">
                          <a:latin typeface="Calibri" panose="020F0502020204030204" pitchFamily="34" charset="0"/>
                          <a:cs typeface="Calibri" panose="020F0502020204030204" pitchFamily="34" charset="0"/>
                        </a:rPr>
                        <a:t>3.</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20 Maret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hasil seleksi proposal(tahap I)</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054672070"/>
                  </a:ext>
                </a:extLst>
              </a:tr>
              <a:tr h="370840">
                <a:tc>
                  <a:txBody>
                    <a:bodyPr/>
                    <a:lstStyle/>
                    <a:p>
                      <a:pPr algn="ctr"/>
                      <a:r>
                        <a:rPr lang="id-ID" dirty="0">
                          <a:latin typeface="Calibri" panose="020F0502020204030204" pitchFamily="34" charset="0"/>
                          <a:cs typeface="Calibri" panose="020F0502020204030204" pitchFamily="34" charset="0"/>
                        </a:rPr>
                        <a:t>4.</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1-12 Mei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Pengiriman laporan kemajuan dan video penampilan robot (seleksi tahap II)</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416992116"/>
                  </a:ext>
                </a:extLst>
              </a:tr>
              <a:tr h="370840">
                <a:tc>
                  <a:txBody>
                    <a:bodyPr/>
                    <a:lstStyle/>
                    <a:p>
                      <a:pPr algn="ctr"/>
                      <a:r>
                        <a:rPr lang="id-ID" dirty="0">
                          <a:latin typeface="Calibri" panose="020F0502020204030204" pitchFamily="34" charset="0"/>
                          <a:cs typeface="Calibri" panose="020F0502020204030204" pitchFamily="34" charset="0"/>
                        </a:rPr>
                        <a:t>5.</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20 Mei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hasil seleksi tahap II dan peserta KRI tingkat wilayah</a:t>
                      </a:r>
                      <a:endParaRPr lang="en-US"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950569031"/>
                  </a:ext>
                </a:extLst>
              </a:tr>
              <a:tr h="370840">
                <a:tc>
                  <a:txBody>
                    <a:bodyPr/>
                    <a:lstStyle/>
                    <a:p>
                      <a:pPr algn="ctr"/>
                      <a:r>
                        <a:rPr lang="id-ID" dirty="0">
                          <a:latin typeface="Calibri" panose="020F0502020204030204" pitchFamily="34" charset="0"/>
                          <a:cs typeface="Calibri" panose="020F0502020204030204" pitchFamily="34" charset="0"/>
                        </a:rPr>
                        <a:t>6.</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28 Mei – 5 Juni 2023</a:t>
                      </a: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Pelaksanaan KRI tingkat wilayah I dan II</a:t>
                      </a:r>
                    </a:p>
                  </a:txBody>
                  <a:tcPr>
                    <a:solidFill>
                      <a:schemeClr val="bg1"/>
                    </a:solidFill>
                  </a:tcPr>
                </a:tc>
                <a:extLst>
                  <a:ext uri="{0D108BD9-81ED-4DB2-BD59-A6C34878D82A}">
                    <a16:rowId xmlns:a16="http://schemas.microsoft.com/office/drawing/2014/main" val="3211928072"/>
                  </a:ext>
                </a:extLst>
              </a:tr>
              <a:tr h="370840">
                <a:tc>
                  <a:txBody>
                    <a:bodyPr/>
                    <a:lstStyle/>
                    <a:p>
                      <a:pPr algn="ctr"/>
                      <a:r>
                        <a:rPr lang="id-ID" dirty="0">
                          <a:latin typeface="Calibri" panose="020F0502020204030204" pitchFamily="34" charset="0"/>
                          <a:cs typeface="Calibri" panose="020F0502020204030204" pitchFamily="34" charset="0"/>
                        </a:rPr>
                        <a:t>7.</a:t>
                      </a:r>
                    </a:p>
                  </a:txBody>
                  <a:tcPr>
                    <a:solidFill>
                      <a:schemeClr val="accent6"/>
                    </a:solidFill>
                  </a:tcPr>
                </a:tc>
                <a:tc>
                  <a:txBody>
                    <a:bodyPr/>
                    <a:lstStyle/>
                    <a:p>
                      <a:pPr algn="l"/>
                      <a:r>
                        <a:rPr lang="id-ID">
                          <a:latin typeface="Calibri" panose="020F0502020204030204" pitchFamily="34" charset="0"/>
                          <a:cs typeface="Calibri" panose="020F0502020204030204" pitchFamily="34" charset="0"/>
                        </a:rPr>
                        <a:t>6 Juni 2023 </a:t>
                      </a:r>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peserta KRI tingkat  Nasional </a:t>
                      </a:r>
                    </a:p>
                  </a:txBody>
                  <a:tcPr>
                    <a:solidFill>
                      <a:schemeClr val="bg1"/>
                    </a:solidFill>
                  </a:tcPr>
                </a:tc>
                <a:extLst>
                  <a:ext uri="{0D108BD9-81ED-4DB2-BD59-A6C34878D82A}">
                    <a16:rowId xmlns:a16="http://schemas.microsoft.com/office/drawing/2014/main" val="4021963582"/>
                  </a:ext>
                </a:extLst>
              </a:tr>
              <a:tr h="370840">
                <a:tc>
                  <a:txBody>
                    <a:bodyPr/>
                    <a:lstStyle/>
                    <a:p>
                      <a:pPr algn="ctr"/>
                      <a:r>
                        <a:rPr lang="id-ID" dirty="0">
                          <a:latin typeface="Calibri" panose="020F0502020204030204" pitchFamily="34" charset="0"/>
                          <a:cs typeface="Calibri" panose="020F0502020204030204" pitchFamily="34" charset="0"/>
                        </a:rPr>
                        <a:t>8.</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21 – 26 Juni 2023</a:t>
                      </a: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Pelaksanaan KRI tingkat Nasional 2023</a:t>
                      </a:r>
                    </a:p>
                  </a:txBody>
                  <a:tcPr>
                    <a:solidFill>
                      <a:schemeClr val="bg1"/>
                    </a:solidFill>
                  </a:tcPr>
                </a:tc>
                <a:extLst>
                  <a:ext uri="{0D108BD9-81ED-4DB2-BD59-A6C34878D82A}">
                    <a16:rowId xmlns:a16="http://schemas.microsoft.com/office/drawing/2014/main" val="7143757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title"/>
          </p:nvPr>
        </p:nvSpPr>
        <p:spPr>
          <a:xfrm>
            <a:off x="341624" y="-90757"/>
            <a:ext cx="48733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err="1">
                <a:latin typeface="ROG Fonts" panose="00000500000000000000" pitchFamily="50" charset="0"/>
              </a:rPr>
              <a:t>Time</a:t>
            </a:r>
            <a:r>
              <a:rPr lang="id-ID" dirty="0" err="1">
                <a:solidFill>
                  <a:schemeClr val="bg1"/>
                </a:solidFill>
                <a:latin typeface="ROG Fonts" panose="00000500000000000000" pitchFamily="50" charset="0"/>
              </a:rPr>
              <a:t>line</a:t>
            </a:r>
            <a:r>
              <a:rPr lang="id-ID" dirty="0">
                <a:solidFill>
                  <a:schemeClr val="accent6"/>
                </a:solidFill>
                <a:latin typeface="ROG Fonts" panose="00000500000000000000" pitchFamily="50" charset="0"/>
              </a:rPr>
              <a:t> riset</a:t>
            </a:r>
          </a:p>
        </p:txBody>
      </p:sp>
      <p:graphicFrame>
        <p:nvGraphicFramePr>
          <p:cNvPr id="19" name="Tabel 19">
            <a:extLst>
              <a:ext uri="{FF2B5EF4-FFF2-40B4-BE49-F238E27FC236}">
                <a16:creationId xmlns:a16="http://schemas.microsoft.com/office/drawing/2014/main" id="{DD7F6B8A-28C0-F22C-9CB1-B09E479A00D9}"/>
              </a:ext>
            </a:extLst>
          </p:cNvPr>
          <p:cNvGraphicFramePr>
            <a:graphicFrameLocks noGrp="1"/>
          </p:cNvGraphicFramePr>
          <p:nvPr>
            <p:extLst>
              <p:ext uri="{D42A27DB-BD31-4B8C-83A1-F6EECF244321}">
                <p14:modId xmlns:p14="http://schemas.microsoft.com/office/powerpoint/2010/main" val="14328141"/>
              </p:ext>
            </p:extLst>
          </p:nvPr>
        </p:nvGraphicFramePr>
        <p:xfrm>
          <a:off x="146362" y="583350"/>
          <a:ext cx="8851275" cy="3976800"/>
        </p:xfrm>
        <a:graphic>
          <a:graphicData uri="http://schemas.openxmlformats.org/drawingml/2006/table">
            <a:tbl>
              <a:tblPr firstRow="1" bandRow="1">
                <a:tableStyleId>{4174D5DC-AC12-4765-B9C8-E966C22A750F}</a:tableStyleId>
              </a:tblPr>
              <a:tblGrid>
                <a:gridCol w="414338">
                  <a:extLst>
                    <a:ext uri="{9D8B030D-6E8A-4147-A177-3AD203B41FA5}">
                      <a16:colId xmlns:a16="http://schemas.microsoft.com/office/drawing/2014/main" val="3749853667"/>
                    </a:ext>
                  </a:extLst>
                </a:gridCol>
                <a:gridCol w="2316937">
                  <a:extLst>
                    <a:ext uri="{9D8B030D-6E8A-4147-A177-3AD203B41FA5}">
                      <a16:colId xmlns:a16="http://schemas.microsoft.com/office/drawing/2014/main" val="3420419454"/>
                    </a:ext>
                  </a:extLst>
                </a:gridCol>
                <a:gridCol w="306000">
                  <a:extLst>
                    <a:ext uri="{9D8B030D-6E8A-4147-A177-3AD203B41FA5}">
                      <a16:colId xmlns:a16="http://schemas.microsoft.com/office/drawing/2014/main" val="1809877596"/>
                    </a:ext>
                  </a:extLst>
                </a:gridCol>
                <a:gridCol w="306000">
                  <a:extLst>
                    <a:ext uri="{9D8B030D-6E8A-4147-A177-3AD203B41FA5}">
                      <a16:colId xmlns:a16="http://schemas.microsoft.com/office/drawing/2014/main" val="262779623"/>
                    </a:ext>
                  </a:extLst>
                </a:gridCol>
                <a:gridCol w="306000">
                  <a:extLst>
                    <a:ext uri="{9D8B030D-6E8A-4147-A177-3AD203B41FA5}">
                      <a16:colId xmlns:a16="http://schemas.microsoft.com/office/drawing/2014/main" val="3101786191"/>
                    </a:ext>
                  </a:extLst>
                </a:gridCol>
                <a:gridCol w="306000">
                  <a:extLst>
                    <a:ext uri="{9D8B030D-6E8A-4147-A177-3AD203B41FA5}">
                      <a16:colId xmlns:a16="http://schemas.microsoft.com/office/drawing/2014/main" val="2268516350"/>
                    </a:ext>
                  </a:extLst>
                </a:gridCol>
                <a:gridCol w="306000">
                  <a:extLst>
                    <a:ext uri="{9D8B030D-6E8A-4147-A177-3AD203B41FA5}">
                      <a16:colId xmlns:a16="http://schemas.microsoft.com/office/drawing/2014/main" val="1484873783"/>
                    </a:ext>
                  </a:extLst>
                </a:gridCol>
                <a:gridCol w="306000">
                  <a:extLst>
                    <a:ext uri="{9D8B030D-6E8A-4147-A177-3AD203B41FA5}">
                      <a16:colId xmlns:a16="http://schemas.microsoft.com/office/drawing/2014/main" val="3379498747"/>
                    </a:ext>
                  </a:extLst>
                </a:gridCol>
                <a:gridCol w="306000">
                  <a:extLst>
                    <a:ext uri="{9D8B030D-6E8A-4147-A177-3AD203B41FA5}">
                      <a16:colId xmlns:a16="http://schemas.microsoft.com/office/drawing/2014/main" val="2676761089"/>
                    </a:ext>
                  </a:extLst>
                </a:gridCol>
                <a:gridCol w="306000">
                  <a:extLst>
                    <a:ext uri="{9D8B030D-6E8A-4147-A177-3AD203B41FA5}">
                      <a16:colId xmlns:a16="http://schemas.microsoft.com/office/drawing/2014/main" val="449374034"/>
                    </a:ext>
                  </a:extLst>
                </a:gridCol>
                <a:gridCol w="306000">
                  <a:extLst>
                    <a:ext uri="{9D8B030D-6E8A-4147-A177-3AD203B41FA5}">
                      <a16:colId xmlns:a16="http://schemas.microsoft.com/office/drawing/2014/main" val="2635288992"/>
                    </a:ext>
                  </a:extLst>
                </a:gridCol>
                <a:gridCol w="306000">
                  <a:extLst>
                    <a:ext uri="{9D8B030D-6E8A-4147-A177-3AD203B41FA5}">
                      <a16:colId xmlns:a16="http://schemas.microsoft.com/office/drawing/2014/main" val="2670398674"/>
                    </a:ext>
                  </a:extLst>
                </a:gridCol>
                <a:gridCol w="306000">
                  <a:extLst>
                    <a:ext uri="{9D8B030D-6E8A-4147-A177-3AD203B41FA5}">
                      <a16:colId xmlns:a16="http://schemas.microsoft.com/office/drawing/2014/main" val="3920663482"/>
                    </a:ext>
                  </a:extLst>
                </a:gridCol>
                <a:gridCol w="306000">
                  <a:extLst>
                    <a:ext uri="{9D8B030D-6E8A-4147-A177-3AD203B41FA5}">
                      <a16:colId xmlns:a16="http://schemas.microsoft.com/office/drawing/2014/main" val="711875140"/>
                    </a:ext>
                  </a:extLst>
                </a:gridCol>
                <a:gridCol w="306000">
                  <a:extLst>
                    <a:ext uri="{9D8B030D-6E8A-4147-A177-3AD203B41FA5}">
                      <a16:colId xmlns:a16="http://schemas.microsoft.com/office/drawing/2014/main" val="277976100"/>
                    </a:ext>
                  </a:extLst>
                </a:gridCol>
                <a:gridCol w="306000">
                  <a:extLst>
                    <a:ext uri="{9D8B030D-6E8A-4147-A177-3AD203B41FA5}">
                      <a16:colId xmlns:a16="http://schemas.microsoft.com/office/drawing/2014/main" val="1017393065"/>
                    </a:ext>
                  </a:extLst>
                </a:gridCol>
                <a:gridCol w="306000">
                  <a:extLst>
                    <a:ext uri="{9D8B030D-6E8A-4147-A177-3AD203B41FA5}">
                      <a16:colId xmlns:a16="http://schemas.microsoft.com/office/drawing/2014/main" val="3051790285"/>
                    </a:ext>
                  </a:extLst>
                </a:gridCol>
                <a:gridCol w="306000">
                  <a:extLst>
                    <a:ext uri="{9D8B030D-6E8A-4147-A177-3AD203B41FA5}">
                      <a16:colId xmlns:a16="http://schemas.microsoft.com/office/drawing/2014/main" val="1806195824"/>
                    </a:ext>
                  </a:extLst>
                </a:gridCol>
                <a:gridCol w="306000">
                  <a:extLst>
                    <a:ext uri="{9D8B030D-6E8A-4147-A177-3AD203B41FA5}">
                      <a16:colId xmlns:a16="http://schemas.microsoft.com/office/drawing/2014/main" val="2479264693"/>
                    </a:ext>
                  </a:extLst>
                </a:gridCol>
                <a:gridCol w="306000">
                  <a:extLst>
                    <a:ext uri="{9D8B030D-6E8A-4147-A177-3AD203B41FA5}">
                      <a16:colId xmlns:a16="http://schemas.microsoft.com/office/drawing/2014/main" val="3205225020"/>
                    </a:ext>
                  </a:extLst>
                </a:gridCol>
                <a:gridCol w="306000">
                  <a:extLst>
                    <a:ext uri="{9D8B030D-6E8A-4147-A177-3AD203B41FA5}">
                      <a16:colId xmlns:a16="http://schemas.microsoft.com/office/drawing/2014/main" val="1505473983"/>
                    </a:ext>
                  </a:extLst>
                </a:gridCol>
                <a:gridCol w="306000">
                  <a:extLst>
                    <a:ext uri="{9D8B030D-6E8A-4147-A177-3AD203B41FA5}">
                      <a16:colId xmlns:a16="http://schemas.microsoft.com/office/drawing/2014/main" val="1253438572"/>
                    </a:ext>
                  </a:extLst>
                </a:gridCol>
              </a:tblGrid>
              <a:tr h="268151">
                <a:tc rowSpan="2">
                  <a:txBody>
                    <a:bodyPr/>
                    <a:lstStyle/>
                    <a:p>
                      <a:pPr algn="ctr"/>
                      <a:r>
                        <a:rPr lang="id-ID" dirty="0" err="1">
                          <a:latin typeface="Calibri" panose="020F0502020204030204" pitchFamily="34" charset="0"/>
                          <a:cs typeface="Calibri" panose="020F0502020204030204" pitchFamily="34" charset="0"/>
                        </a:rPr>
                        <a:t>No</a:t>
                      </a:r>
                      <a:endParaRPr lang="id-ID" dirty="0">
                        <a:latin typeface="Calibri" panose="020F0502020204030204" pitchFamily="34" charset="0"/>
                        <a:cs typeface="Calibri" panose="020F0502020204030204" pitchFamily="34" charset="0"/>
                      </a:endParaRPr>
                    </a:p>
                  </a:txBody>
                  <a:tcPr>
                    <a:solidFill>
                      <a:schemeClr val="accent6"/>
                    </a:solidFill>
                  </a:tcPr>
                </a:tc>
                <a:tc rowSpan="2">
                  <a:txBody>
                    <a:bodyPr/>
                    <a:lstStyle/>
                    <a:p>
                      <a:pPr algn="ctr"/>
                      <a:r>
                        <a:rPr lang="id-ID" dirty="0">
                          <a:latin typeface="Calibri" panose="020F0502020204030204" pitchFamily="34" charset="0"/>
                          <a:cs typeface="Calibri" panose="020F0502020204030204" pitchFamily="34" charset="0"/>
                        </a:rPr>
                        <a:t>KEGIATAN</a:t>
                      </a: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Februari</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Maret</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endParaRPr lang="id-ID"/>
                    </a:p>
                  </a:txBody>
                  <a:tcPr/>
                </a:tc>
                <a:tc gridSpan="4">
                  <a:txBody>
                    <a:bodyPr/>
                    <a:lstStyle/>
                    <a:p>
                      <a:pPr algn="ctr"/>
                      <a:r>
                        <a:rPr lang="id-ID" dirty="0">
                          <a:latin typeface="Calibri" panose="020F0502020204030204" pitchFamily="34" charset="0"/>
                          <a:cs typeface="Calibri" panose="020F0502020204030204" pitchFamily="34" charset="0"/>
                        </a:rPr>
                        <a:t>April</a:t>
                      </a:r>
                    </a:p>
                  </a:txBody>
                  <a:tcPr>
                    <a:solidFill>
                      <a:schemeClr val="accent6"/>
                    </a:solidFill>
                  </a:tcPr>
                </a:tc>
                <a:tc hMerge="1">
                  <a:txBody>
                    <a:bodyPr/>
                    <a:lstStyle/>
                    <a:p>
                      <a:endParaRPr lang="id-ID"/>
                    </a:p>
                  </a:txBody>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err="1">
                          <a:latin typeface="Calibri" panose="020F0502020204030204" pitchFamily="34" charset="0"/>
                          <a:cs typeface="Calibri" panose="020F0502020204030204" pitchFamily="34" charset="0"/>
                        </a:rPr>
                        <a:t>mei</a:t>
                      </a: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Juni</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extLst>
                  <a:ext uri="{0D108BD9-81ED-4DB2-BD59-A6C34878D82A}">
                    <a16:rowId xmlns:a16="http://schemas.microsoft.com/office/drawing/2014/main" val="1183159602"/>
                  </a:ext>
                </a:extLst>
              </a:tr>
              <a:tr h="306000">
                <a:tc v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vMerge="1">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289446750"/>
                  </a:ext>
                </a:extLst>
              </a:tr>
              <a:tr h="306000">
                <a:tc>
                  <a:txBody>
                    <a:bodyPr/>
                    <a:lstStyle/>
                    <a:p>
                      <a:pPr algn="ctr"/>
                      <a:r>
                        <a:rPr lang="id-ID" dirty="0">
                          <a:latin typeface="Calibri" panose="020F0502020204030204" pitchFamily="34" charset="0"/>
                          <a:cs typeface="Calibri" panose="020F0502020204030204" pitchFamily="34" charset="0"/>
                        </a:rPr>
                        <a:t>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Riset esp32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92620235"/>
                  </a:ext>
                </a:extLst>
              </a:tr>
              <a:tr h="306000">
                <a:tc>
                  <a:txBody>
                    <a:bodyPr/>
                    <a:lstStyle/>
                    <a:p>
                      <a:pPr algn="ctr"/>
                      <a:r>
                        <a:rPr lang="id-ID" dirty="0">
                          <a:latin typeface="Calibri" panose="020F0502020204030204" pitchFamily="34" charset="0"/>
                          <a:cs typeface="Calibri" panose="020F0502020204030204" pitchFamily="34" charset="0"/>
                        </a:rPr>
                        <a:t>2.</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rak &amp; koin</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054672070"/>
                  </a:ext>
                </a:extLst>
              </a:tr>
              <a:tr h="306000">
                <a:tc>
                  <a:txBody>
                    <a:bodyPr/>
                    <a:lstStyle/>
                    <a:p>
                      <a:pPr algn="ctr"/>
                      <a:r>
                        <a:rPr lang="id-ID" dirty="0">
                          <a:latin typeface="Calibri" panose="020F0502020204030204" pitchFamily="34" charset="0"/>
                          <a:cs typeface="Calibri" panose="020F0502020204030204" pitchFamily="34" charset="0"/>
                        </a:rPr>
                        <a:t>3.</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Cetak </a:t>
                      </a:r>
                      <a:r>
                        <a:rPr lang="id-ID" dirty="0" err="1">
                          <a:latin typeface="Calibri" panose="020F0502020204030204" pitchFamily="34" charset="0"/>
                          <a:cs typeface="Calibri" panose="020F0502020204030204" pitchFamily="34" charset="0"/>
                        </a:rPr>
                        <a:t>Track</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416992116"/>
                  </a:ext>
                </a:extLst>
              </a:tr>
              <a:tr h="306000">
                <a:tc>
                  <a:txBody>
                    <a:bodyPr/>
                    <a:lstStyle/>
                    <a:p>
                      <a:pPr algn="ctr"/>
                      <a:r>
                        <a:rPr lang="id-ID" dirty="0">
                          <a:latin typeface="Calibri" panose="020F0502020204030204" pitchFamily="34" charset="0"/>
                          <a:cs typeface="Calibri" panose="020F0502020204030204" pitchFamily="34" charset="0"/>
                        </a:rPr>
                        <a:t>4.</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Desain </a:t>
                      </a:r>
                      <a:r>
                        <a:rPr lang="id-ID" dirty="0" err="1">
                          <a:latin typeface="Calibri" panose="020F0502020204030204" pitchFamily="34" charset="0"/>
                          <a:cs typeface="Calibri" panose="020F0502020204030204" pitchFamily="34" charset="0"/>
                        </a:rPr>
                        <a:t>Body</a:t>
                      </a:r>
                      <a:r>
                        <a:rPr lang="id-ID" dirty="0">
                          <a:latin typeface="Calibri" panose="020F0502020204030204" pitchFamily="34" charset="0"/>
                          <a:cs typeface="Calibri" panose="020F0502020204030204" pitchFamily="34" charset="0"/>
                        </a:rPr>
                        <a:t> robot</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950569031"/>
                  </a:ext>
                </a:extLst>
              </a:tr>
              <a:tr h="306000">
                <a:tc>
                  <a:txBody>
                    <a:bodyPr/>
                    <a:lstStyle/>
                    <a:p>
                      <a:pPr algn="ctr"/>
                      <a:r>
                        <a:rPr lang="id-ID" dirty="0">
                          <a:latin typeface="Calibri" panose="020F0502020204030204" pitchFamily="34" charset="0"/>
                          <a:cs typeface="Calibri" panose="020F0502020204030204" pitchFamily="34" charset="0"/>
                        </a:rPr>
                        <a:t>5.</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Robot</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211928072"/>
                  </a:ext>
                </a:extLst>
              </a:tr>
              <a:tr h="306000">
                <a:tc>
                  <a:txBody>
                    <a:bodyPr/>
                    <a:lstStyle/>
                    <a:p>
                      <a:pPr algn="ctr"/>
                      <a:r>
                        <a:rPr lang="id-ID" dirty="0">
                          <a:latin typeface="Calibri" panose="020F0502020204030204" pitchFamily="34" charset="0"/>
                          <a:cs typeface="Calibri" panose="020F0502020204030204" pitchFamily="34" charset="0"/>
                        </a:rPr>
                        <a:t>6.</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a:t>
                      </a:r>
                      <a:r>
                        <a:rPr lang="id-ID" dirty="0" err="1">
                          <a:latin typeface="Calibri" panose="020F0502020204030204" pitchFamily="34" charset="0"/>
                          <a:cs typeface="Calibri" panose="020F0502020204030204" pitchFamily="34" charset="0"/>
                        </a:rPr>
                        <a:t>pcb</a:t>
                      </a:r>
                      <a:r>
                        <a:rPr lang="id-ID" dirty="0">
                          <a:latin typeface="Calibri" panose="020F0502020204030204" pitchFamily="34" charset="0"/>
                          <a:cs typeface="Calibri" panose="020F0502020204030204" pitchFamily="34" charset="0"/>
                        </a:rPr>
                        <a:t> esp32</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021963582"/>
                  </a:ext>
                </a:extLst>
              </a:tr>
              <a:tr h="306000">
                <a:tc>
                  <a:txBody>
                    <a:bodyPr/>
                    <a:lstStyle/>
                    <a:p>
                      <a:pPr algn="ctr"/>
                      <a:r>
                        <a:rPr lang="id-ID" dirty="0">
                          <a:latin typeface="Calibri" panose="020F0502020204030204" pitchFamily="34" charset="0"/>
                          <a:cs typeface="Calibri" panose="020F0502020204030204" pitchFamily="34" charset="0"/>
                        </a:rPr>
                        <a:t>7.</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Riset </a:t>
                      </a:r>
                      <a:r>
                        <a:rPr lang="id-ID" dirty="0" err="1">
                          <a:latin typeface="Calibri" panose="020F0502020204030204" pitchFamily="34" charset="0"/>
                          <a:cs typeface="Calibri" panose="020F0502020204030204" pitchFamily="34" charset="0"/>
                        </a:rPr>
                        <a:t>encoder</a:t>
                      </a:r>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714375716"/>
                  </a:ext>
                </a:extLst>
              </a:tr>
              <a:tr h="306000">
                <a:tc>
                  <a:txBody>
                    <a:bodyPr/>
                    <a:lstStyle/>
                    <a:p>
                      <a:pPr algn="ctr"/>
                      <a:r>
                        <a:rPr lang="id-ID" dirty="0">
                          <a:latin typeface="Calibri" panose="020F0502020204030204" pitchFamily="34" charset="0"/>
                          <a:cs typeface="Calibri" panose="020F0502020204030204" pitchFamily="34" charset="0"/>
                        </a:rPr>
                        <a:t>8.</a:t>
                      </a:r>
                    </a:p>
                  </a:txBody>
                  <a:tcPr>
                    <a:solidFill>
                      <a:schemeClr val="accent6"/>
                    </a:solidFill>
                  </a:tcPr>
                </a:tc>
                <a:tc>
                  <a:txBody>
                    <a:bodyPr/>
                    <a:lstStyle/>
                    <a:p>
                      <a:pPr algn="l"/>
                      <a:r>
                        <a:rPr lang="id-ID" dirty="0" err="1">
                          <a:latin typeface="Calibri" panose="020F0502020204030204" pitchFamily="34" charset="0"/>
                          <a:cs typeface="Calibri" panose="020F0502020204030204" pitchFamily="34" charset="0"/>
                        </a:rPr>
                        <a:t>Trial</a:t>
                      </a:r>
                      <a:r>
                        <a:rPr lang="id-ID" dirty="0">
                          <a:latin typeface="Calibri" panose="020F0502020204030204" pitchFamily="34" charset="0"/>
                          <a:cs typeface="Calibri" panose="020F0502020204030204" pitchFamily="34" charset="0"/>
                        </a:rPr>
                        <a:t> &amp; </a:t>
                      </a:r>
                      <a:r>
                        <a:rPr lang="id-ID" dirty="0" err="1">
                          <a:latin typeface="Calibri" panose="020F0502020204030204" pitchFamily="34" charset="0"/>
                          <a:cs typeface="Calibri" panose="020F0502020204030204" pitchFamily="34" charset="0"/>
                        </a:rPr>
                        <a:t>error</a:t>
                      </a:r>
                      <a:r>
                        <a:rPr lang="id-ID" dirty="0">
                          <a:latin typeface="Calibri" panose="020F0502020204030204" pitchFamily="34" charset="0"/>
                          <a:cs typeface="Calibri" panose="020F0502020204030204" pitchFamily="34" charset="0"/>
                        </a:rPr>
                        <a:t> KRI Wilayah</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243219840"/>
                  </a:ext>
                </a:extLst>
              </a:tr>
              <a:tr h="306000">
                <a:tc>
                  <a:txBody>
                    <a:bodyPr/>
                    <a:lstStyle/>
                    <a:p>
                      <a:pPr algn="ctr"/>
                      <a:r>
                        <a:rPr lang="id-ID" dirty="0">
                          <a:latin typeface="Calibri" panose="020F0502020204030204" pitchFamily="34" charset="0"/>
                          <a:cs typeface="Calibri" panose="020F0502020204030204" pitchFamily="34" charset="0"/>
                        </a:rPr>
                        <a:t>9.</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KRI wilayah</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442299467"/>
                  </a:ext>
                </a:extLst>
              </a:tr>
              <a:tr h="306000">
                <a:tc>
                  <a:txBody>
                    <a:bodyPr/>
                    <a:lstStyle/>
                    <a:p>
                      <a:pPr algn="ctr"/>
                      <a:r>
                        <a:rPr lang="id-ID" dirty="0">
                          <a:latin typeface="Calibri" panose="020F0502020204030204" pitchFamily="34" charset="0"/>
                          <a:cs typeface="Calibri" panose="020F0502020204030204" pitchFamily="34" charset="0"/>
                        </a:rPr>
                        <a:t>10.</a:t>
                      </a:r>
                    </a:p>
                  </a:txBody>
                  <a:tcPr>
                    <a:solidFill>
                      <a:schemeClr val="accent6"/>
                    </a:solidFill>
                  </a:tcPr>
                </a:tc>
                <a:tc>
                  <a:txBody>
                    <a:bodyPr/>
                    <a:lstStyle/>
                    <a:p>
                      <a:pPr algn="l"/>
                      <a:r>
                        <a:rPr lang="id-ID" dirty="0" err="1">
                          <a:latin typeface="Calibri" panose="020F0502020204030204" pitchFamily="34" charset="0"/>
                          <a:cs typeface="Calibri" panose="020F0502020204030204" pitchFamily="34" charset="0"/>
                        </a:rPr>
                        <a:t>Trial</a:t>
                      </a:r>
                      <a:r>
                        <a:rPr lang="id-ID" dirty="0">
                          <a:latin typeface="Calibri" panose="020F0502020204030204" pitchFamily="34" charset="0"/>
                          <a:cs typeface="Calibri" panose="020F0502020204030204" pitchFamily="34" charset="0"/>
                        </a:rPr>
                        <a:t> &amp; </a:t>
                      </a:r>
                      <a:r>
                        <a:rPr lang="id-ID" dirty="0" err="1">
                          <a:latin typeface="Calibri" panose="020F0502020204030204" pitchFamily="34" charset="0"/>
                          <a:cs typeface="Calibri" panose="020F0502020204030204" pitchFamily="34" charset="0"/>
                        </a:rPr>
                        <a:t>error</a:t>
                      </a:r>
                      <a:r>
                        <a:rPr lang="id-ID" dirty="0">
                          <a:latin typeface="Calibri" panose="020F0502020204030204" pitchFamily="34" charset="0"/>
                          <a:cs typeface="Calibri" panose="020F0502020204030204" pitchFamily="34" charset="0"/>
                        </a:rPr>
                        <a:t> KRI </a:t>
                      </a:r>
                      <a:r>
                        <a:rPr lang="id-ID" dirty="0" err="1">
                          <a:latin typeface="Calibri" panose="020F0502020204030204" pitchFamily="34" charset="0"/>
                          <a:cs typeface="Calibri" panose="020F0502020204030204" pitchFamily="34" charset="0"/>
                        </a:rPr>
                        <a:t>KRI</a:t>
                      </a:r>
                      <a:r>
                        <a:rPr lang="id-ID" dirty="0">
                          <a:latin typeface="Calibri" panose="020F0502020204030204" pitchFamily="34" charset="0"/>
                          <a:cs typeface="Calibri" panose="020F0502020204030204" pitchFamily="34" charset="0"/>
                        </a:rPr>
                        <a:t> Nasional</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089754721"/>
                  </a:ext>
                </a:extLst>
              </a:tr>
              <a:tr h="306000">
                <a:tc>
                  <a:txBody>
                    <a:bodyPr/>
                    <a:lstStyle/>
                    <a:p>
                      <a:pPr algn="ctr"/>
                      <a:r>
                        <a:rPr lang="id-ID" dirty="0">
                          <a:latin typeface="Calibri" panose="020F0502020204030204" pitchFamily="34" charset="0"/>
                          <a:cs typeface="Calibri" panose="020F0502020204030204" pitchFamily="34" charset="0"/>
                        </a:rPr>
                        <a:t>11.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KRI Nasional</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104134497"/>
                  </a:ext>
                </a:extLst>
              </a:tr>
            </a:tbl>
          </a:graphicData>
        </a:graphic>
      </p:graphicFrame>
    </p:spTree>
    <p:extLst>
      <p:ext uri="{BB962C8B-B14F-4D97-AF65-F5344CB8AC3E}">
        <p14:creationId xmlns:p14="http://schemas.microsoft.com/office/powerpoint/2010/main" val="205125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solidFill>
                  <a:schemeClr val="bg1"/>
                </a:solidFill>
                <a:latin typeface="ROG Fonts" panose="00000500000000000000" pitchFamily="50" charset="0"/>
              </a:rPr>
              <a:t>KENDALA DAN</a:t>
            </a:r>
            <a:r>
              <a:rPr dirty="0">
                <a:solidFill>
                  <a:schemeClr val="accent6"/>
                </a:solidFill>
                <a:latin typeface="ROG Fonts" panose="00000500000000000000" pitchFamily="50" charset="0"/>
              </a:rPr>
              <a:t> SOLUSI</a:t>
            </a:r>
          </a:p>
        </p:txBody>
      </p:sp>
      <p:sp>
        <p:nvSpPr>
          <p:cNvPr id="26" name="Kotak Teks 25">
            <a:extLst>
              <a:ext uri="{FF2B5EF4-FFF2-40B4-BE49-F238E27FC236}">
                <a16:creationId xmlns:a16="http://schemas.microsoft.com/office/drawing/2014/main" id="{13C0D2DC-EF66-95F0-AC3B-B518ACA5DD4D}"/>
              </a:ext>
            </a:extLst>
          </p:cNvPr>
          <p:cNvSpPr txBox="1"/>
          <p:nvPr/>
        </p:nvSpPr>
        <p:spPr>
          <a:xfrm flipH="1">
            <a:off x="641663" y="1128712"/>
            <a:ext cx="7220750" cy="2893100"/>
          </a:xfrm>
          <a:prstGeom prst="rect">
            <a:avLst/>
          </a:prstGeom>
          <a:noFill/>
        </p:spPr>
        <p:txBody>
          <a:bodyPr wrap="square" rtlCol="0">
            <a:spAutoFit/>
          </a:bodyPr>
          <a:lstStyle/>
          <a:p>
            <a:r>
              <a:rPr lang="id-ID" dirty="0">
                <a:solidFill>
                  <a:schemeClr val="bg1"/>
                </a:solidFill>
                <a:latin typeface="Calibri" panose="020F0502020204030204" pitchFamily="34" charset="0"/>
                <a:cs typeface="Calibri" panose="020F0502020204030204" pitchFamily="34" charset="0"/>
              </a:rPr>
              <a:t>KENDALA</a:t>
            </a:r>
          </a:p>
          <a:p>
            <a:r>
              <a:rPr lang="id-ID" dirty="0">
                <a:solidFill>
                  <a:schemeClr val="bg1"/>
                </a:solidFill>
                <a:latin typeface="Calibri" panose="020F0502020204030204" pitchFamily="34" charset="0"/>
                <a:cs typeface="Calibri" panose="020F0502020204030204" pitchFamily="34" charset="0"/>
              </a:rPr>
              <a:t>1. STICK PS2 YANG TERKADANG PUTUS KONEKSI</a:t>
            </a:r>
          </a:p>
          <a:p>
            <a:r>
              <a:rPr lang="id-ID" dirty="0">
                <a:solidFill>
                  <a:schemeClr val="bg1"/>
                </a:solidFill>
                <a:latin typeface="Calibri" panose="020F0502020204030204" pitchFamily="34" charset="0"/>
                <a:cs typeface="Calibri" panose="020F0502020204030204" pitchFamily="34" charset="0"/>
              </a:rPr>
              <a:t>2.  KETIKA KECEPATAN PENUH TERKADANG SERING TERDETEKSI PINALTY</a:t>
            </a:r>
          </a:p>
          <a:p>
            <a:r>
              <a:rPr lang="id-ID" dirty="0">
                <a:solidFill>
                  <a:schemeClr val="bg1"/>
                </a:solidFill>
                <a:latin typeface="Calibri" panose="020F0502020204030204" pitchFamily="34" charset="0"/>
                <a:cs typeface="Calibri" panose="020F0502020204030204" pitchFamily="34" charset="0"/>
              </a:rPr>
              <a:t>3. GRIPPER YANG TERLALU BERAT</a:t>
            </a:r>
          </a:p>
          <a:p>
            <a:r>
              <a:rPr lang="id-ID" dirty="0">
                <a:solidFill>
                  <a:schemeClr val="bg1"/>
                </a:solidFill>
                <a:latin typeface="Calibri" panose="020F0502020204030204" pitchFamily="34" charset="0"/>
                <a:cs typeface="Calibri" panose="020F0502020204030204" pitchFamily="34" charset="0"/>
              </a:rPr>
              <a:t>4.  KURANGNYA TANGGA UNTUK SETTING KAMERA</a:t>
            </a:r>
          </a:p>
          <a:p>
            <a:endParaRPr lang="id-ID" dirty="0">
              <a:solidFill>
                <a:schemeClr val="bg1"/>
              </a:solidFill>
              <a:latin typeface="Calibri" panose="020F0502020204030204" pitchFamily="34" charset="0"/>
              <a:cs typeface="Calibri" panose="020F0502020204030204" pitchFamily="34" charset="0"/>
            </a:endParaRPr>
          </a:p>
          <a:p>
            <a:r>
              <a:rPr lang="id-ID" dirty="0">
                <a:solidFill>
                  <a:schemeClr val="bg1"/>
                </a:solidFill>
                <a:latin typeface="Calibri" panose="020F0502020204030204" pitchFamily="34" charset="0"/>
                <a:cs typeface="Calibri" panose="020F0502020204030204" pitchFamily="34" charset="0"/>
              </a:rPr>
              <a:t>SOLUSI</a:t>
            </a:r>
          </a:p>
          <a:p>
            <a:r>
              <a:rPr lang="id-ID" dirty="0">
                <a:solidFill>
                  <a:schemeClr val="bg1"/>
                </a:solidFill>
                <a:latin typeface="Calibri" panose="020F0502020204030204" pitchFamily="34" charset="0"/>
                <a:cs typeface="Calibri" panose="020F0502020204030204" pitchFamily="34" charset="0"/>
              </a:rPr>
              <a:t>1. MENGGUNAKAN STICK PS3 DAN MIKROKONTOREL ESP32</a:t>
            </a:r>
          </a:p>
          <a:p>
            <a:r>
              <a:rPr lang="id-ID" dirty="0">
                <a:solidFill>
                  <a:schemeClr val="bg1"/>
                </a:solidFill>
                <a:latin typeface="Calibri" panose="020F0502020204030204" pitchFamily="34" charset="0"/>
                <a:cs typeface="Calibri" panose="020F0502020204030204" pitchFamily="34" charset="0"/>
              </a:rPr>
              <a:t>2. MENGGUNAKAN ROTARY ENCODER PADA MOTOR DC SUPAYA JARAK DAN KECEPATAN BISA DIATUR SESUAI KEBUTUHAN</a:t>
            </a:r>
          </a:p>
          <a:p>
            <a:r>
              <a:rPr lang="id-ID" dirty="0">
                <a:solidFill>
                  <a:schemeClr val="bg1"/>
                </a:solidFill>
                <a:latin typeface="Calibri" panose="020F0502020204030204" pitchFamily="34" charset="0"/>
                <a:cs typeface="Calibri" panose="020F0502020204030204" pitchFamily="34" charset="0"/>
              </a:rPr>
              <a:t>3. MENGUBAH DESAIN GRIPPER AGAR LEBIH SIMPLE DAN MEMUDAHKAN MOBILITAS DARI ROBOT</a:t>
            </a:r>
          </a:p>
          <a:p>
            <a:r>
              <a:rPr lang="id-ID" dirty="0">
                <a:solidFill>
                  <a:schemeClr val="bg1"/>
                </a:solidFill>
                <a:latin typeface="Calibri" panose="020F0502020204030204" pitchFamily="34" charset="0"/>
                <a:cs typeface="Calibri" panose="020F0502020204030204" pitchFamily="34" charset="0"/>
              </a:rPr>
              <a:t>4. MENGAJUKAN PEMINJAMANT TANGGA UNTUK KEPERLUAN SETTING KAMERA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206426" y="414340"/>
            <a:ext cx="7225400" cy="698700"/>
          </a:xfrm>
          <a:prstGeom prst="rect">
            <a:avLst/>
          </a:prstGeom>
        </p:spPr>
        <p:txBody>
          <a:bodyPr spcFirstLastPara="1" wrap="square" lIns="91425" tIns="91425" rIns="91425" bIns="91425" anchor="b" anchorCtr="0">
            <a:noAutofit/>
          </a:bodyPr>
          <a:lstStyle/>
          <a:p>
            <a:pPr lvl="0" rtl="0">
              <a:spcBef>
                <a:spcPts val="0"/>
              </a:spcBef>
              <a:spcAft>
                <a:spcPts val="0"/>
              </a:spcAft>
              <a:buNone/>
              <a:tabLst>
                <a:tab pos="271463" algn="l"/>
              </a:tabLst>
            </a:pPr>
            <a:r>
              <a:rPr lang="en-US" sz="1400">
                <a:latin typeface="ROG Fonts" panose="00000500000000000000" pitchFamily="50" charset="0"/>
              </a:rPr>
              <a:t>Alasan tidak mencapai podium 1 </a:t>
            </a:r>
            <a:br>
              <a:rPr lang="en-US" sz="1400">
                <a:latin typeface="ROG Fonts" panose="00000500000000000000" pitchFamily="50" charset="0"/>
              </a:rPr>
            </a:br>
            <a:r>
              <a:rPr lang="en-US" sz="1800">
                <a:latin typeface="Calibri" panose="020F0502020204030204" pitchFamily="34" charset="0"/>
                <a:cs typeface="Calibri" panose="020F0502020204030204" pitchFamily="34" charset="0"/>
              </a:rPr>
              <a:t>1. </a:t>
            </a:r>
            <a:r>
              <a:rPr lang="sv-SE" sz="1800">
                <a:latin typeface="Calibri" panose="020F0502020204030204" pitchFamily="34" charset="0"/>
                <a:cs typeface="Calibri" panose="020F0502020204030204" pitchFamily="34" charset="0"/>
              </a:rPr>
              <a:t>kurangnya analisa permainan dari tim ITS yang mana menyebabkan                          kesalahan dalam pengambilan strategi peletakan koin</a:t>
            </a:r>
            <a:endParaRPr sz="1800" dirty="0">
              <a:solidFill>
                <a:schemeClr val="accent6"/>
              </a:solidFill>
              <a:latin typeface="Calibri" panose="020F0502020204030204" pitchFamily="34" charset="0"/>
              <a:cs typeface="Calibri" panose="020F0502020204030204" pitchFamily="34" charset="0"/>
            </a:endParaRPr>
          </a:p>
        </p:txBody>
      </p:sp>
      <p:grpSp>
        <p:nvGrpSpPr>
          <p:cNvPr id="677" name="Google Shape;677;p41"/>
          <p:cNvGrpSpPr/>
          <p:nvPr/>
        </p:nvGrpSpPr>
        <p:grpSpPr>
          <a:xfrm>
            <a:off x="7112229" y="1376354"/>
            <a:ext cx="1509068" cy="3595857"/>
            <a:chOff x="6222000" y="769300"/>
            <a:chExt cx="1578028" cy="3760177"/>
          </a:xfrm>
        </p:grpSpPr>
        <p:sp>
          <p:nvSpPr>
            <p:cNvPr id="678" name="Google Shape;678;p41"/>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TextBox 435">
            <a:extLst>
              <a:ext uri="{FF2B5EF4-FFF2-40B4-BE49-F238E27FC236}">
                <a16:creationId xmlns:a16="http://schemas.microsoft.com/office/drawing/2014/main" id="{B13487EE-1294-4F7B-BCC7-923F9BBB21F4}"/>
              </a:ext>
            </a:extLst>
          </p:cNvPr>
          <p:cNvSpPr txBox="1"/>
          <p:nvPr/>
        </p:nvSpPr>
        <p:spPr>
          <a:xfrm>
            <a:off x="215432" y="1182366"/>
            <a:ext cx="7572021" cy="1415772"/>
          </a:xfrm>
          <a:prstGeom prst="rect">
            <a:avLst/>
          </a:prstGeom>
          <a:noFill/>
        </p:spPr>
        <p:txBody>
          <a:bodyPr wrap="square">
            <a:spAutoFit/>
          </a:bodyPr>
          <a:lstStyle/>
          <a:p>
            <a:r>
              <a:rPr lang="en-ID">
                <a:solidFill>
                  <a:schemeClr val="bg1"/>
                </a:solidFill>
                <a:latin typeface="ROG Fonts" panose="00000500000000000000" charset="0"/>
              </a:rPr>
              <a:t>perkembangan saat ini</a:t>
            </a:r>
          </a:p>
          <a:p>
            <a:pPr marL="180975" indent="-180975"/>
            <a:r>
              <a:rPr lang="en-ID" sz="1800">
                <a:solidFill>
                  <a:schemeClr val="bg1"/>
                </a:solidFill>
                <a:latin typeface="Calibri" panose="020F0502020204030204" pitchFamily="34" charset="0"/>
                <a:cs typeface="Calibri" panose="020F0502020204030204" pitchFamily="34" charset="0"/>
              </a:rPr>
              <a:t>1. Fokus saat ini yaitu sembari menunggu robot jadi, driver robot membiasakan diri pada track yang baru menggunakan robot yang lama terlebih dahulu</a:t>
            </a:r>
          </a:p>
          <a:p>
            <a:pPr marL="180975" indent="-180975"/>
            <a:r>
              <a:rPr lang="en-ID" sz="1800">
                <a:solidFill>
                  <a:schemeClr val="bg1"/>
                </a:solidFill>
                <a:latin typeface="Calibri" panose="020F0502020204030204" pitchFamily="34" charset="0"/>
                <a:cs typeface="Calibri" panose="020F0502020204030204" pitchFamily="34" charset="0"/>
              </a:rPr>
              <a:t>2. Menggunakan komponen yang lebih meminimalisir space pda robot dan     memaksimalkan mekanik robot agar mobilitasnya lebik maksimal</a:t>
            </a:r>
          </a:p>
        </p:txBody>
      </p:sp>
      <p:sp>
        <p:nvSpPr>
          <p:cNvPr id="438" name="TextBox 437">
            <a:extLst>
              <a:ext uri="{FF2B5EF4-FFF2-40B4-BE49-F238E27FC236}">
                <a16:creationId xmlns:a16="http://schemas.microsoft.com/office/drawing/2014/main" id="{BF037098-5BD2-4803-85AB-E5D6B5629427}"/>
              </a:ext>
            </a:extLst>
          </p:cNvPr>
          <p:cNvSpPr txBox="1"/>
          <p:nvPr/>
        </p:nvSpPr>
        <p:spPr>
          <a:xfrm>
            <a:off x="205464" y="2712532"/>
            <a:ext cx="7033639" cy="1415772"/>
          </a:xfrm>
          <a:prstGeom prst="rect">
            <a:avLst/>
          </a:prstGeom>
          <a:noFill/>
        </p:spPr>
        <p:txBody>
          <a:bodyPr wrap="square">
            <a:spAutoFit/>
          </a:bodyPr>
          <a:lstStyle/>
          <a:p>
            <a:r>
              <a:rPr lang="en-ID">
                <a:solidFill>
                  <a:schemeClr val="bg1"/>
                </a:solidFill>
                <a:latin typeface="ROG Fonts" panose="00000500000000000000" charset="0"/>
              </a:rPr>
              <a:t>target yang dicapai</a:t>
            </a:r>
          </a:p>
          <a:p>
            <a:r>
              <a:rPr lang="en-ID" sz="1800">
                <a:solidFill>
                  <a:schemeClr val="bg1"/>
                </a:solidFill>
                <a:latin typeface="Calibri" panose="020F0502020204030204" pitchFamily="34" charset="0"/>
                <a:cs typeface="Calibri" panose="020F0502020204030204" pitchFamily="34" charset="0"/>
              </a:rPr>
              <a:t>1. Pematangan pengendalian robot</a:t>
            </a:r>
          </a:p>
          <a:p>
            <a:pPr>
              <a:tabLst>
                <a:tab pos="180975" algn="l"/>
              </a:tabLst>
            </a:pPr>
            <a:r>
              <a:rPr lang="en-ID" sz="1800">
                <a:solidFill>
                  <a:schemeClr val="bg1"/>
                </a:solidFill>
                <a:latin typeface="Calibri" panose="020F0502020204030204" pitchFamily="34" charset="0"/>
                <a:cs typeface="Calibri" panose="020F0502020204030204" pitchFamily="34" charset="0"/>
              </a:rPr>
              <a:t>2. Pematangan strategi yang digunakan untuk meningkatkan peluang          	 kemenangan pada saat perlombaan</a:t>
            </a:r>
          </a:p>
          <a:p>
            <a:r>
              <a:rPr lang="en-ID" sz="1800">
                <a:solidFill>
                  <a:schemeClr val="bg1"/>
                </a:solidFill>
                <a:latin typeface="Calibri" panose="020F0502020204030204" pitchFamily="34" charset="0"/>
                <a:cs typeface="Calibri" panose="020F0502020204030204" pitchFamily="34" charset="0"/>
              </a:rPr>
              <a:t>3. Juara 1 baik tingkat regional maupun nasional</a:t>
            </a:r>
          </a:p>
        </p:txBody>
      </p:sp>
    </p:spTree>
    <p:extLst>
      <p:ext uri="{BB962C8B-B14F-4D97-AF65-F5344CB8AC3E}">
        <p14:creationId xmlns:p14="http://schemas.microsoft.com/office/powerpoint/2010/main" val="75071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2207888508"/>
              </p:ext>
            </p:extLst>
          </p:nvPr>
        </p:nvGraphicFramePr>
        <p:xfrm>
          <a:off x="507232" y="690821"/>
          <a:ext cx="8160043" cy="3807577"/>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3764756">
                  <a:extLst>
                    <a:ext uri="{9D8B030D-6E8A-4147-A177-3AD203B41FA5}">
                      <a16:colId xmlns:a16="http://schemas.microsoft.com/office/drawing/2014/main" val="3811696768"/>
                    </a:ext>
                  </a:extLst>
                </a:gridCol>
                <a:gridCol w="858815">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r>
                        <a:rPr lang="id-ID" sz="1400" dirty="0" err="1">
                          <a:latin typeface="Calibri" panose="020F0502020204030204" pitchFamily="34" charset="0"/>
                          <a:cs typeface="Calibri" panose="020F0502020204030204" pitchFamily="34" charset="0"/>
                        </a:rPr>
                        <a:t>No</a:t>
                      </a:r>
                      <a:endParaRPr lang="id-ID" sz="1400" dirty="0">
                        <a:latin typeface="Calibri" panose="020F0502020204030204" pitchFamily="34" charset="0"/>
                        <a:cs typeface="Calibri" panose="020F0502020204030204" pitchFamily="34" charset="0"/>
                      </a:endParaRPr>
                    </a:p>
                  </a:txBody>
                  <a:tcPr>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Nama Barang</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Jumlah</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Harga</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Total </a:t>
                      </a:r>
                    </a:p>
                  </a:txBody>
                  <a:tcPr marL="22860" marR="22860" marT="15240" marB="15240" anchor="b">
                    <a:solidFill>
                      <a:schemeClr val="accent6">
                        <a:lumMod val="75000"/>
                      </a:schemeClr>
                    </a:solidFill>
                  </a:tcPr>
                </a:tc>
                <a:extLst>
                  <a:ext uri="{0D108BD9-81ED-4DB2-BD59-A6C34878D82A}">
                    <a16:rowId xmlns:a16="http://schemas.microsoft.com/office/drawing/2014/main" val="2781282615"/>
                  </a:ext>
                </a:extLst>
              </a:tr>
              <a:tr h="393113">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2 ESP32 ESP-32 DEVKIT V1 </a:t>
                      </a:r>
                      <a:r>
                        <a:rPr lang="id-ID" sz="1100" b="0" dirty="0" err="1">
                          <a:effectLst/>
                          <a:latin typeface="Calibri" panose="020F0502020204030204" pitchFamily="34" charset="0"/>
                          <a:cs typeface="Calibri" panose="020F0502020204030204" pitchFamily="34" charset="0"/>
                        </a:rPr>
                        <a:t>Board</a:t>
                      </a:r>
                      <a:r>
                        <a:rPr lang="id-ID" sz="1100" b="0" dirty="0">
                          <a:effectLst/>
                          <a:latin typeface="Calibri" panose="020F0502020204030204" pitchFamily="34" charset="0"/>
                          <a:cs typeface="Calibri" panose="020F0502020204030204" pitchFamily="34" charset="0"/>
                        </a:rPr>
                        <a:t> 30 Pin </a:t>
                      </a:r>
                      <a:r>
                        <a:rPr lang="id-ID" sz="1100" b="0" dirty="0" err="1">
                          <a:effectLst/>
                          <a:latin typeface="Calibri" panose="020F0502020204030204" pitchFamily="34" charset="0"/>
                          <a:cs typeface="Calibri" panose="020F0502020204030204" pitchFamily="34" charset="0"/>
                        </a:rPr>
                        <a:t>WiFi</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Bluetooth</a:t>
                      </a:r>
                      <a:r>
                        <a:rPr lang="id-ID" sz="1100" b="0" dirty="0">
                          <a:effectLst/>
                          <a:latin typeface="Calibri" panose="020F0502020204030204" pitchFamily="34" charset="0"/>
                          <a:cs typeface="Calibri" panose="020F0502020204030204" pitchFamily="34" charset="0"/>
                        </a:rPr>
                        <a:t> BLE </a:t>
                      </a:r>
                      <a:r>
                        <a:rPr lang="id-ID" sz="1100" b="0" dirty="0" err="1">
                          <a:effectLst/>
                          <a:latin typeface="Calibri" panose="020F0502020204030204" pitchFamily="34" charset="0"/>
                          <a:cs typeface="Calibri" panose="020F0502020204030204" pitchFamily="34" charset="0"/>
                        </a:rPr>
                        <a:t>Microcontroller</a:t>
                      </a:r>
                      <a:r>
                        <a:rPr lang="id-ID" sz="1100" b="0" dirty="0">
                          <a:effectLst/>
                          <a:latin typeface="Calibri" panose="020F0502020204030204" pitchFamily="34" charset="0"/>
                          <a:cs typeface="Calibri" panose="020F0502020204030204" pitchFamily="34" charset="0"/>
                        </a:rPr>
                        <a:t> - CH9102 + </a:t>
                      </a:r>
                      <a:r>
                        <a:rPr lang="id-ID" sz="1100" b="0" dirty="0" err="1">
                          <a:effectLst/>
                          <a:latin typeface="Calibri" panose="020F0502020204030204" pitchFamily="34" charset="0"/>
                          <a:cs typeface="Calibri" panose="020F0502020204030204" pitchFamily="34" charset="0"/>
                        </a:rPr>
                        <a:t>Ongkir</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Rp158.800,00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Rp158.800,00</a:t>
                      </a:r>
                    </a:p>
                  </a:txBody>
                  <a:tcPr marL="22860" marR="22860" marT="15240" marB="15240" anchor="b">
                    <a:solidFill>
                      <a:schemeClr val="bg1"/>
                    </a:solidFill>
                  </a:tcPr>
                </a:tc>
                <a:extLst>
                  <a:ext uri="{0D108BD9-81ED-4DB2-BD59-A6C34878D82A}">
                    <a16:rowId xmlns:a16="http://schemas.microsoft.com/office/drawing/2014/main" val="1253288959"/>
                  </a:ext>
                </a:extLst>
              </a:tr>
              <a:tr h="314325">
                <a:tc>
                  <a:txBody>
                    <a:bodyPr/>
                    <a:lstStyle/>
                    <a:p>
                      <a:pPr algn="ctr" rtl="0" fontAlgn="b"/>
                      <a:r>
                        <a:rPr lang="id-ID" sz="1100" b="0" dirty="0">
                          <a:effectLst/>
                          <a:latin typeface="Calibri" panose="020F0502020204030204" pitchFamily="34" charset="0"/>
                          <a:cs typeface="Calibri" panose="020F0502020204030204" pitchFamily="34" charset="0"/>
                        </a:rPr>
                        <a:t>2.</a:t>
                      </a:r>
                    </a:p>
                  </a:txBody>
                  <a:tcPr marL="22860" marR="22860" marT="15240" marB="15240" anchor="b">
                    <a:solidFill>
                      <a:schemeClr val="accent6">
                        <a:lumMod val="75000"/>
                      </a:schemeClr>
                    </a:solidFill>
                  </a:tcPr>
                </a:tc>
                <a:tc>
                  <a:txBody>
                    <a:bodyPr/>
                    <a:lstStyle/>
                    <a:p>
                      <a:pPr rtl="0" fontAlgn="b"/>
                      <a:r>
                        <a:rPr lang="id-ID" sz="1100" b="0" dirty="0" err="1">
                          <a:effectLst/>
                          <a:latin typeface="Calibri" panose="020F0502020204030204" pitchFamily="34" charset="0"/>
                          <a:cs typeface="Calibri" panose="020F0502020204030204" pitchFamily="34" charset="0"/>
                        </a:rPr>
                        <a:t>Stick</a:t>
                      </a:r>
                      <a:r>
                        <a:rPr lang="id-ID" sz="1100" b="0" dirty="0">
                          <a:effectLst/>
                          <a:latin typeface="Calibri" panose="020F0502020204030204" pitchFamily="34" charset="0"/>
                          <a:cs typeface="Calibri" panose="020F0502020204030204" pitchFamily="34" charset="0"/>
                        </a:rPr>
                        <a:t> PS3 (OP) Ori Pabrik Black Wireless !! - </a:t>
                      </a:r>
                      <a:r>
                        <a:rPr lang="id-ID" sz="1100" b="0" dirty="0" err="1">
                          <a:effectLst/>
                          <a:latin typeface="Calibri" panose="020F0502020204030204" pitchFamily="34" charset="0"/>
                          <a:cs typeface="Calibri" panose="020F0502020204030204" pitchFamily="34" charset="0"/>
                        </a:rPr>
                        <a:t>Stick</a:t>
                      </a:r>
                      <a:r>
                        <a:rPr lang="id-ID" sz="1100" b="0" dirty="0">
                          <a:effectLst/>
                          <a:latin typeface="Calibri" panose="020F0502020204030204" pitchFamily="34" charset="0"/>
                          <a:cs typeface="Calibri" panose="020F0502020204030204" pitchFamily="34" charset="0"/>
                        </a:rPr>
                        <a:t> PS3+Kabel, Tanpa Box + </a:t>
                      </a:r>
                      <a:r>
                        <a:rPr lang="id-ID" sz="1100" b="0" dirty="0" err="1">
                          <a:effectLst/>
                          <a:latin typeface="Calibri" panose="020F0502020204030204" pitchFamily="34" charset="0"/>
                          <a:cs typeface="Calibri" panose="020F0502020204030204" pitchFamily="34" charset="0"/>
                        </a:rPr>
                        <a:t>Ongkir</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Rp101.500,00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Rp101.500,00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3.</a:t>
                      </a:r>
                    </a:p>
                  </a:txBody>
                  <a:tcPr marL="22860" marR="22860" marT="15240" marB="15240" anchor="b">
                    <a:solidFill>
                      <a:schemeClr val="accent6">
                        <a:lumMod val="75000"/>
                      </a:schemeClr>
                    </a:solidFill>
                  </a:tcPr>
                </a:tc>
                <a:tc>
                  <a:txBody>
                    <a:bodyPr/>
                    <a:lstStyle/>
                    <a:p>
                      <a:pPr rtl="0" fontAlgn="b"/>
                      <a:r>
                        <a:rPr lang="da-DK" sz="1100" b="0" dirty="0">
                          <a:effectLst/>
                          <a:latin typeface="Calibri" panose="020F0502020204030204" pitchFamily="34" charset="0"/>
                          <a:cs typeface="Calibri" panose="020F0502020204030204" pitchFamily="34" charset="0"/>
                        </a:rPr>
                        <a:t>PCB fiber single side 15x20 cm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Rp15.000,00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Rp45.000,00</a:t>
                      </a:r>
                    </a:p>
                  </a:txBody>
                  <a:tcPr marL="22860" marR="22860" marT="15240" marB="15240" anchor="b">
                    <a:solidFill>
                      <a:schemeClr val="bg1"/>
                    </a:solidFill>
                  </a:tcPr>
                </a:tc>
                <a:extLst>
                  <a:ext uri="{0D108BD9-81ED-4DB2-BD59-A6C34878D82A}">
                    <a16:rowId xmlns:a16="http://schemas.microsoft.com/office/drawing/2014/main" val="1835300984"/>
                  </a:ext>
                </a:extLst>
              </a:tr>
              <a:tr h="371717">
                <a:tc>
                  <a:txBody>
                    <a:bodyPr/>
                    <a:lstStyle/>
                    <a:p>
                      <a:pPr algn="ctr" rtl="0" fontAlgn="b"/>
                      <a:r>
                        <a:rPr lang="id-ID" sz="1100" b="0" dirty="0">
                          <a:effectLst/>
                          <a:latin typeface="Calibri" panose="020F0502020204030204" pitchFamily="34" charset="0"/>
                          <a:cs typeface="Calibri" panose="020F0502020204030204" pitchFamily="34" charset="0"/>
                        </a:rPr>
                        <a:t>4.</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5 AMS 1117 3.3V SMD 1A 3,3V Regulator AMS1117-3,3V AMS1117 - 3,3V + </a:t>
                      </a:r>
                      <a:r>
                        <a:rPr lang="en-US" sz="1100" b="0" dirty="0" err="1">
                          <a:effectLst/>
                          <a:latin typeface="Calibri" panose="020F0502020204030204" pitchFamily="34" charset="0"/>
                          <a:cs typeface="Calibri" panose="020F0502020204030204" pitchFamily="34" charset="0"/>
                        </a:rPr>
                        <a:t>Ongkir</a:t>
                      </a:r>
                      <a:endParaRPr lang="en-US"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Rp24.200,00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Rp24.200,00</a:t>
                      </a:r>
                    </a:p>
                  </a:txBody>
                  <a:tcPr marL="22860" marR="22860" marT="15240" marB="15240" anchor="b">
                    <a:solidFill>
                      <a:schemeClr val="bg1"/>
                    </a:solidFill>
                  </a:tcPr>
                </a:tc>
                <a:extLst>
                  <a:ext uri="{0D108BD9-81ED-4DB2-BD59-A6C34878D82A}">
                    <a16:rowId xmlns:a16="http://schemas.microsoft.com/office/drawing/2014/main" val="1941153859"/>
                  </a:ext>
                </a:extLst>
              </a:tr>
              <a:tr h="304361">
                <a:tc>
                  <a:txBody>
                    <a:bodyPr/>
                    <a:lstStyle/>
                    <a:p>
                      <a:pPr algn="ctr" rtl="0" fontAlgn="b"/>
                      <a:r>
                        <a:rPr lang="id-ID" sz="1100" b="0" dirty="0">
                          <a:effectLst/>
                          <a:latin typeface="Calibri" panose="020F0502020204030204" pitchFamily="34" charset="0"/>
                          <a:cs typeface="Calibri" panose="020F0502020204030204" pitchFamily="34" charset="0"/>
                        </a:rPr>
                        <a:t>5.</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Motor </a:t>
                      </a:r>
                      <a:r>
                        <a:rPr lang="id-ID" sz="1100" b="0" dirty="0" err="1">
                          <a:effectLst/>
                          <a:latin typeface="Calibri" panose="020F0502020204030204" pitchFamily="34" charset="0"/>
                          <a:cs typeface="Calibri" panose="020F0502020204030204" pitchFamily="34" charset="0"/>
                        </a:rPr>
                        <a:t>Servo</a:t>
                      </a:r>
                      <a:r>
                        <a:rPr lang="id-ID" sz="1100" b="0" dirty="0">
                          <a:effectLst/>
                          <a:latin typeface="Calibri" panose="020F0502020204030204" pitchFamily="34" charset="0"/>
                          <a:cs typeface="Calibri" panose="020F0502020204030204" pitchFamily="34" charset="0"/>
                        </a:rPr>
                        <a:t> TD8120MG Metal </a:t>
                      </a:r>
                      <a:r>
                        <a:rPr lang="id-ID" sz="1100" b="0" dirty="0" err="1">
                          <a:effectLst/>
                          <a:latin typeface="Calibri" panose="020F0502020204030204" pitchFamily="34" charset="0"/>
                          <a:cs typeface="Calibri" panose="020F0502020204030204" pitchFamily="34" charset="0"/>
                        </a:rPr>
                        <a:t>Gear</a:t>
                      </a:r>
                      <a:r>
                        <a:rPr lang="id-ID" sz="1100" b="0" dirty="0">
                          <a:effectLst/>
                          <a:latin typeface="Calibri" panose="020F0502020204030204" pitchFamily="34" charset="0"/>
                          <a:cs typeface="Calibri" panose="020F0502020204030204" pitchFamily="34" charset="0"/>
                        </a:rPr>
                        <a:t> 180 Derajat </a:t>
                      </a:r>
                      <a:r>
                        <a:rPr lang="id-ID" sz="1100" b="0" dirty="0" err="1">
                          <a:effectLst/>
                          <a:latin typeface="Calibri" panose="020F0502020204030204" pitchFamily="34" charset="0"/>
                          <a:cs typeface="Calibri" panose="020F0502020204030204" pitchFamily="34" charset="0"/>
                        </a:rPr>
                        <a:t>High</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Torque</a:t>
                      </a:r>
                      <a:r>
                        <a:rPr lang="id-ID" sz="1100" b="0" dirty="0">
                          <a:effectLst/>
                          <a:latin typeface="Calibri" panose="020F0502020204030204" pitchFamily="34" charset="0"/>
                          <a:cs typeface="Calibri" panose="020F0502020204030204" pitchFamily="34" charset="0"/>
                        </a:rPr>
                        <a:t> 20KG</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Rp130.000,00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Rp130.000,00</a:t>
                      </a:r>
                    </a:p>
                  </a:txBody>
                  <a:tcPr marL="22860" marR="22860" marT="15240" marB="15240" anchor="b">
                    <a:solidFill>
                      <a:schemeClr val="bg1"/>
                    </a:solidFill>
                  </a:tcPr>
                </a:tc>
                <a:extLst>
                  <a:ext uri="{0D108BD9-81ED-4DB2-BD59-A6C34878D82A}">
                    <a16:rowId xmlns:a16="http://schemas.microsoft.com/office/drawing/2014/main" val="3240819830"/>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6.</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4 EMAX ES08MA Metal </a:t>
                      </a:r>
                      <a:r>
                        <a:rPr lang="id-ID" sz="1100" b="0" dirty="0" err="1">
                          <a:effectLst/>
                          <a:latin typeface="Calibri" panose="020F0502020204030204" pitchFamily="34" charset="0"/>
                          <a:cs typeface="Calibri" panose="020F0502020204030204" pitchFamily="34" charset="0"/>
                        </a:rPr>
                        <a:t>Gear</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Servo</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Rp489.100,00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Rp489.100,00</a:t>
                      </a:r>
                    </a:p>
                  </a:txBody>
                  <a:tcPr marL="22860" marR="22860" marT="15240" marB="15240" anchor="b">
                    <a:solidFill>
                      <a:schemeClr val="bg1"/>
                    </a:solidFill>
                  </a:tcPr>
                </a:tc>
                <a:extLst>
                  <a:ext uri="{0D108BD9-81ED-4DB2-BD59-A6C34878D82A}">
                    <a16:rowId xmlns:a16="http://schemas.microsoft.com/office/drawing/2014/main" val="1361145249"/>
                  </a:ext>
                </a:extLst>
              </a:tr>
              <a:tr h="235986">
                <a:tc>
                  <a:txBody>
                    <a:bodyPr/>
                    <a:lstStyle/>
                    <a:p>
                      <a:pPr algn="ctr" rtl="0" fontAlgn="b"/>
                      <a:r>
                        <a:rPr lang="id-ID" sz="1100" b="0" dirty="0">
                          <a:effectLst/>
                          <a:latin typeface="Calibri" panose="020F0502020204030204" pitchFamily="34" charset="0"/>
                          <a:cs typeface="Calibri" panose="020F0502020204030204" pitchFamily="34" charset="0"/>
                        </a:rPr>
                        <a:t>7.</a:t>
                      </a:r>
                    </a:p>
                  </a:txBody>
                  <a:tcPr marL="22860" marR="22860" marT="15240" marB="15240" anchor="b">
                    <a:solidFill>
                      <a:schemeClr val="accent6">
                        <a:lumMod val="75000"/>
                      </a:schemeClr>
                    </a:solidFill>
                  </a:tcPr>
                </a:tc>
                <a:tc>
                  <a:txBody>
                    <a:bodyPr/>
                    <a:lstStyle/>
                    <a:p>
                      <a:pPr rtl="0" fontAlgn="b"/>
                      <a:r>
                        <a:rPr lang="fi-FI" sz="1100" b="0">
                          <a:effectLst/>
                          <a:latin typeface="Calibri" panose="020F0502020204030204" pitchFamily="34" charset="0"/>
                          <a:cs typeface="Calibri" panose="020F0502020204030204" pitchFamily="34" charset="0"/>
                        </a:rPr>
                        <a:t>2 Baterai Lipo Tattu 2300mah 3C 45C XT60 11.1V + Ongkir</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Rp765.900,00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Rp765.900,00</a:t>
                      </a:r>
                    </a:p>
                  </a:txBody>
                  <a:tcPr marL="22860" marR="22860" marT="15240" marB="15240" anchor="b">
                    <a:solidFill>
                      <a:schemeClr val="bg1"/>
                    </a:solidFill>
                  </a:tcPr>
                </a:tc>
                <a:extLst>
                  <a:ext uri="{0D108BD9-81ED-4DB2-BD59-A6C34878D82A}">
                    <a16:rowId xmlns:a16="http://schemas.microsoft.com/office/drawing/2014/main" val="1152292498"/>
                  </a:ext>
                </a:extLst>
              </a:tr>
              <a:tr h="169859">
                <a:tc>
                  <a:txBody>
                    <a:bodyPr/>
                    <a:lstStyle/>
                    <a:p>
                      <a:pPr algn="ctr" rtl="0" fontAlgn="b"/>
                      <a:r>
                        <a:rPr lang="id-ID" sz="1100" b="0" dirty="0">
                          <a:effectLst/>
                          <a:latin typeface="Calibri" panose="020F0502020204030204" pitchFamily="34" charset="0"/>
                          <a:cs typeface="Calibri" panose="020F0502020204030204" pitchFamily="34" charset="0"/>
                        </a:rPr>
                        <a:t>8.</a:t>
                      </a:r>
                    </a:p>
                  </a:txBody>
                  <a:tcPr marL="22860" marR="22860" marT="15240" marB="15240" anchor="b">
                    <a:solidFill>
                      <a:schemeClr val="accent6">
                        <a:lumMod val="75000"/>
                      </a:schemeClr>
                    </a:solidFill>
                  </a:tcPr>
                </a:tc>
                <a:tc>
                  <a:txBody>
                    <a:bodyPr/>
                    <a:lstStyle/>
                    <a:p>
                      <a:pPr rtl="0" fontAlgn="b"/>
                      <a:r>
                        <a:rPr lang="pt-BR" sz="1100" b="0">
                          <a:effectLst/>
                          <a:latin typeface="Calibri" panose="020F0502020204030204" pitchFamily="34" charset="0"/>
                          <a:cs typeface="Calibri" panose="020F0502020204030204" pitchFamily="34" charset="0"/>
                        </a:rPr>
                        <a:t>Omni Wheel 14135 58mm Aluminium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Rp800.000,00</a:t>
                      </a:r>
                    </a:p>
                  </a:txBody>
                  <a:tcPr marL="22860" marR="22860" marT="15240" marB="15240" anchor="b">
                    <a:solidFill>
                      <a:schemeClr val="bg1"/>
                    </a:solidFill>
                  </a:tcPr>
                </a:tc>
                <a:extLst>
                  <a:ext uri="{0D108BD9-81ED-4DB2-BD59-A6C34878D82A}">
                    <a16:rowId xmlns:a16="http://schemas.microsoft.com/office/drawing/2014/main" val="994471870"/>
                  </a:ext>
                </a:extLst>
              </a:tr>
              <a:tr h="280511">
                <a:tc>
                  <a:txBody>
                    <a:bodyPr/>
                    <a:lstStyle/>
                    <a:p>
                      <a:pPr algn="ctr" rtl="0" fontAlgn="b"/>
                      <a:r>
                        <a:rPr lang="id-ID" sz="1100" b="0" dirty="0">
                          <a:effectLst/>
                          <a:latin typeface="Calibri" panose="020F0502020204030204" pitchFamily="34" charset="0"/>
                          <a:cs typeface="Calibri" panose="020F0502020204030204" pitchFamily="34" charset="0"/>
                        </a:rPr>
                        <a:t>9.</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Shaft Coupling Hub for Omni Wheel - 4mm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Rp120.000,00</a:t>
                      </a:r>
                    </a:p>
                  </a:txBody>
                  <a:tcPr marL="22860" marR="22860" marT="15240" marB="15240" anchor="b">
                    <a:solidFill>
                      <a:schemeClr val="bg1"/>
                    </a:solidFill>
                  </a:tcPr>
                </a:tc>
                <a:extLst>
                  <a:ext uri="{0D108BD9-81ED-4DB2-BD59-A6C34878D82A}">
                    <a16:rowId xmlns:a16="http://schemas.microsoft.com/office/drawing/2014/main" val="699637946"/>
                  </a:ext>
                </a:extLst>
              </a:tr>
              <a:tr h="228600">
                <a:tc>
                  <a:txBody>
                    <a:bodyPr/>
                    <a:lstStyle/>
                    <a:p>
                      <a:pPr algn="ctr" rtl="0" fontAlgn="b"/>
                      <a:r>
                        <a:rPr lang="id-ID" sz="1100" b="0" dirty="0">
                          <a:effectLst/>
                          <a:latin typeface="Calibri" panose="020F0502020204030204" pitchFamily="34" charset="0"/>
                          <a:cs typeface="Calibri" panose="020F0502020204030204" pitchFamily="34" charset="0"/>
                        </a:rPr>
                        <a:t>10.</a:t>
                      </a:r>
                    </a:p>
                  </a:txBody>
                  <a:tcPr marL="22860" marR="22860" marT="15240" marB="15240" anchor="b">
                    <a:solidFill>
                      <a:schemeClr val="accent6">
                        <a:lumMod val="75000"/>
                      </a:schemeClr>
                    </a:solidFill>
                  </a:tcPr>
                </a:tc>
                <a:tc>
                  <a:txBody>
                    <a:bodyPr/>
                    <a:lstStyle/>
                    <a:p>
                      <a:pPr rtl="0" fontAlgn="b"/>
                      <a:r>
                        <a:rPr lang="en-US" sz="1100" b="0">
                          <a:effectLst/>
                          <a:latin typeface="Calibri" panose="020F0502020204030204" pitchFamily="34" charset="0"/>
                          <a:cs typeface="Calibri" panose="020F0502020204030204" pitchFamily="34" charset="0"/>
                        </a:rPr>
                        <a:t>25mm DC Geared Motor Mounting Bracket Holder</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Rp14.000,00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Rp56.000,00</a:t>
                      </a:r>
                    </a:p>
                  </a:txBody>
                  <a:tcPr marL="22860" marR="22860" marT="15240" marB="15240" anchor="b">
                    <a:solidFill>
                      <a:schemeClr val="bg1"/>
                    </a:solidFill>
                  </a:tcPr>
                </a:tc>
                <a:extLst>
                  <a:ext uri="{0D108BD9-81ED-4DB2-BD59-A6C34878D82A}">
                    <a16:rowId xmlns:a16="http://schemas.microsoft.com/office/drawing/2014/main" val="43523561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11.</a:t>
                      </a:r>
                    </a:p>
                  </a:txBody>
                  <a:tcPr marL="22860" marR="22860" marT="15240" marB="15240" anchor="b">
                    <a:solidFill>
                      <a:schemeClr val="accent6">
                        <a:lumMod val="75000"/>
                      </a:schemeClr>
                    </a:solidFill>
                  </a:tcPr>
                </a:tc>
                <a:tc>
                  <a:txBody>
                    <a:bodyPr/>
                    <a:lstStyle/>
                    <a:p>
                      <a:pPr rtl="0" fontAlgn="b"/>
                      <a:r>
                        <a:rPr lang="id-ID" sz="1100" b="0">
                          <a:effectLst/>
                          <a:latin typeface="Calibri" panose="020F0502020204030204" pitchFamily="34" charset="0"/>
                          <a:cs typeface="Calibri" panose="020F0502020204030204" pitchFamily="34" charset="0"/>
                        </a:rPr>
                        <a:t>Cetak Track 3x4m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extLst>
                  <a:ext uri="{0D108BD9-81ED-4DB2-BD59-A6C34878D82A}">
                    <a16:rowId xmlns:a16="http://schemas.microsoft.com/office/drawing/2014/main" val="260418359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12.</a:t>
                      </a:r>
                    </a:p>
                  </a:txBody>
                  <a:tcPr marL="22860" marR="22860" marT="15240" marB="15240" anchor="b">
                    <a:solidFill>
                      <a:schemeClr val="accent6">
                        <a:lumMod val="75000"/>
                      </a:schemeClr>
                    </a:solidFill>
                  </a:tcPr>
                </a:tc>
                <a:tc>
                  <a:txBody>
                    <a:bodyPr/>
                    <a:lstStyle/>
                    <a:p>
                      <a:pPr rtl="0" fontAlgn="b"/>
                      <a:r>
                        <a:rPr lang="id-ID" sz="1100" b="0">
                          <a:effectLst/>
                          <a:latin typeface="Calibri" panose="020F0502020204030204" pitchFamily="34" charset="0"/>
                          <a:cs typeface="Calibri" panose="020F0502020204030204" pitchFamily="34" charset="0"/>
                        </a:rPr>
                        <a:t>Cetak Akrilik</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Rp300.000,00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Rp300.000,00</a:t>
                      </a:r>
                    </a:p>
                  </a:txBody>
                  <a:tcPr marL="22860" marR="22860" marT="15240" marB="15240" anchor="b">
                    <a:solidFill>
                      <a:schemeClr val="bg1"/>
                    </a:solidFill>
                  </a:tcPr>
                </a:tc>
                <a:extLst>
                  <a:ext uri="{0D108BD9-81ED-4DB2-BD59-A6C34878D82A}">
                    <a16:rowId xmlns:a16="http://schemas.microsoft.com/office/drawing/2014/main" val="3596562028"/>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13.</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Cetak 3D </a:t>
                      </a:r>
                      <a:r>
                        <a:rPr lang="id-ID" sz="1100" b="0" dirty="0" err="1">
                          <a:effectLst/>
                          <a:latin typeface="Calibri" panose="020F0502020204030204" pitchFamily="34" charset="0"/>
                          <a:cs typeface="Calibri" panose="020F0502020204030204" pitchFamily="34" charset="0"/>
                        </a:rPr>
                        <a:t>Printing</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Rp500.000,00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Rp500.000,00</a:t>
                      </a:r>
                    </a:p>
                  </a:txBody>
                  <a:tcPr marL="22860" marR="22860" marT="15240" marB="15240" anchor="b">
                    <a:solidFill>
                      <a:schemeClr val="bg1"/>
                    </a:solidFill>
                  </a:tcPr>
                </a:tc>
                <a:extLst>
                  <a:ext uri="{0D108BD9-81ED-4DB2-BD59-A6C34878D82A}">
                    <a16:rowId xmlns:a16="http://schemas.microsoft.com/office/drawing/2014/main" val="259230907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1607615130"/>
              </p:ext>
            </p:extLst>
          </p:nvPr>
        </p:nvGraphicFramePr>
        <p:xfrm>
          <a:off x="491978" y="505301"/>
          <a:ext cx="8160043" cy="3897147"/>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4030042">
                  <a:extLst>
                    <a:ext uri="{9D8B030D-6E8A-4147-A177-3AD203B41FA5}">
                      <a16:colId xmlns:a16="http://schemas.microsoft.com/office/drawing/2014/main" val="3811696768"/>
                    </a:ext>
                  </a:extLst>
                </a:gridCol>
                <a:gridCol w="593529">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pPr algn="ctr" rtl="0" fontAlgn="b"/>
                      <a:r>
                        <a:rPr lang="id-ID" sz="1100" b="0" dirty="0">
                          <a:effectLst/>
                          <a:latin typeface="Calibri" panose="020F0502020204030204" pitchFamily="34" charset="0"/>
                          <a:cs typeface="Calibri" panose="020F0502020204030204" pitchFamily="34" charset="0"/>
                        </a:rPr>
                        <a:t>14.</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2 DC </a:t>
                      </a:r>
                      <a:r>
                        <a:rPr lang="en-US" sz="1100" b="0" dirty="0" err="1">
                          <a:effectLst/>
                          <a:latin typeface="Calibri" panose="020F0502020204030204" pitchFamily="34" charset="0"/>
                          <a:cs typeface="Calibri" panose="020F0502020204030204" pitchFamily="34" charset="0"/>
                        </a:rPr>
                        <a:t>DC</a:t>
                      </a:r>
                      <a:r>
                        <a:rPr lang="en-US" sz="1100" b="0" dirty="0">
                          <a:effectLst/>
                          <a:latin typeface="Calibri" panose="020F0502020204030204" pitchFamily="34" charset="0"/>
                          <a:cs typeface="Calibri" panose="020F0502020204030204" pitchFamily="34" charset="0"/>
                        </a:rPr>
                        <a:t> MP2482 SY8205 5A DC STEP-DOWN MODULE 7V-24V TO 5V SERVO POWER + ONGKIR</a:t>
                      </a: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Rp104.600,00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Rp104.600,00</a:t>
                      </a:r>
                    </a:p>
                  </a:txBody>
                  <a:tcPr marL="22860" marR="22860" marT="15240" marB="15240" anchor="b">
                    <a:solidFill>
                      <a:schemeClr val="bg1"/>
                    </a:solidFill>
                  </a:tcPr>
                </a:tc>
                <a:extLst>
                  <a:ext uri="{0D108BD9-81ED-4DB2-BD59-A6C34878D82A}">
                    <a16:rowId xmlns:a16="http://schemas.microsoft.com/office/drawing/2014/main" val="2781282615"/>
                  </a:ext>
                </a:extLst>
              </a:tr>
              <a:tr h="193575">
                <a:tc>
                  <a:txBody>
                    <a:bodyPr/>
                    <a:lstStyle/>
                    <a:p>
                      <a:pPr algn="ctr" rtl="0" fontAlgn="b"/>
                      <a:r>
                        <a:rPr lang="id-ID" sz="1100" b="0" dirty="0">
                          <a:effectLst/>
                          <a:latin typeface="Calibri" panose="020F0502020204030204" pitchFamily="34" charset="0"/>
                          <a:cs typeface="Calibri" panose="020F0502020204030204" pitchFamily="34" charset="0"/>
                        </a:rPr>
                        <a:t>15.</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b="0" dirty="0">
                          <a:effectLst/>
                          <a:latin typeface="Calibri" panose="020F0502020204030204" pitchFamily="34" charset="0"/>
                          <a:cs typeface="Calibri" panose="020F0502020204030204" pitchFamily="34" charset="0"/>
                        </a:rPr>
                        <a:t>5 Pin </a:t>
                      </a:r>
                      <a:r>
                        <a:rPr lang="id-ID" sz="1100" b="0" dirty="0" err="1">
                          <a:effectLst/>
                          <a:latin typeface="Calibri" panose="020F0502020204030204" pitchFamily="34" charset="0"/>
                          <a:cs typeface="Calibri" panose="020F0502020204030204" pitchFamily="34" charset="0"/>
                        </a:rPr>
                        <a:t>Header</a:t>
                      </a:r>
                      <a:r>
                        <a:rPr lang="id-ID" sz="1100" b="0" dirty="0">
                          <a:effectLst/>
                          <a:latin typeface="Calibri" panose="020F0502020204030204" pitchFamily="34" charset="0"/>
                          <a:cs typeface="Calibri" panose="020F0502020204030204" pitchFamily="34" charset="0"/>
                        </a:rPr>
                        <a:t> Male Standar,</a:t>
                      </a:r>
                      <a:r>
                        <a:rPr lang="en-US" sz="1100" b="0" dirty="0">
                          <a:effectLst/>
                          <a:latin typeface="Calibri" panose="020F0502020204030204" pitchFamily="34" charset="0"/>
                          <a:cs typeface="Calibri" panose="020F0502020204030204" pitchFamily="34" charset="0"/>
                        </a:rPr>
                        <a:t> 5 Pin Header Female Strip Single</a:t>
                      </a:r>
                      <a:r>
                        <a:rPr lang="id-ID" sz="1100" b="0" dirty="0">
                          <a:effectLst/>
                          <a:latin typeface="Calibri" panose="020F0502020204030204" pitchFamily="34" charset="0"/>
                          <a:cs typeface="Calibri" panose="020F0502020204030204" pitchFamily="34" charset="0"/>
                        </a:rPr>
                        <a:t>, 15 </a:t>
                      </a:r>
                      <a:r>
                        <a:rPr lang="id-ID" sz="1100" b="0" dirty="0" err="1">
                          <a:effectLst/>
                          <a:latin typeface="Calibri" panose="020F0502020204030204" pitchFamily="34" charset="0"/>
                          <a:cs typeface="Calibri" panose="020F0502020204030204" pitchFamily="34" charset="0"/>
                        </a:rPr>
                        <a:t>Header</a:t>
                      </a:r>
                      <a:r>
                        <a:rPr lang="id-ID" sz="1100" b="0" dirty="0">
                          <a:effectLst/>
                          <a:latin typeface="Calibri" panose="020F0502020204030204" pitchFamily="34" charset="0"/>
                          <a:cs typeface="Calibri" panose="020F0502020204030204" pitchFamily="34" charset="0"/>
                        </a:rPr>
                        <a:t> 8 Pin </a:t>
                      </a:r>
                      <a:r>
                        <a:rPr lang="id-ID" sz="1100" b="0" dirty="0" err="1">
                          <a:effectLst/>
                          <a:latin typeface="Calibri" panose="020F0502020204030204" pitchFamily="34" charset="0"/>
                          <a:cs typeface="Calibri" panose="020F0502020204030204" pitchFamily="34" charset="0"/>
                        </a:rPr>
                        <a:t>Stackable</a:t>
                      </a:r>
                      <a:r>
                        <a:rPr lang="id-ID" sz="1100" b="0" dirty="0">
                          <a:effectLst/>
                          <a:latin typeface="Calibri" panose="020F0502020204030204" pitchFamily="34" charset="0"/>
                          <a:cs typeface="Calibri" panose="020F0502020204030204" pitchFamily="34" charset="0"/>
                        </a:rPr>
                        <a:t>(Panjang),</a:t>
                      </a:r>
                      <a:r>
                        <a:rPr lang="en-US" sz="1100" b="0" dirty="0">
                          <a:effectLst/>
                          <a:latin typeface="Calibri" panose="020F0502020204030204" pitchFamily="34" charset="0"/>
                          <a:cs typeface="Calibri" panose="020F0502020204030204" pitchFamily="34" charset="0"/>
                        </a:rPr>
                        <a:t> 2 Female Header 2x40 Double Row </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Rp102.150,00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Rp102.150,00</a:t>
                      </a:r>
                    </a:p>
                  </a:txBody>
                  <a:tcPr marL="22860" marR="22860" marT="15240" marB="15240" anchor="b">
                    <a:solidFill>
                      <a:schemeClr val="bg1"/>
                    </a:solidFill>
                  </a:tcPr>
                </a:tc>
                <a:extLst>
                  <a:ext uri="{0D108BD9-81ED-4DB2-BD59-A6C34878D82A}">
                    <a16:rowId xmlns:a16="http://schemas.microsoft.com/office/drawing/2014/main" val="1253288959"/>
                  </a:ext>
                </a:extLst>
              </a:tr>
              <a:tr h="238125">
                <a:tc>
                  <a:txBody>
                    <a:bodyPr/>
                    <a:lstStyle/>
                    <a:p>
                      <a:pPr algn="ctr" rtl="0" fontAlgn="b"/>
                      <a:r>
                        <a:rPr lang="id-ID" sz="1100" b="0" dirty="0">
                          <a:effectLst/>
                          <a:latin typeface="Calibri" panose="020F0502020204030204" pitchFamily="34" charset="0"/>
                          <a:cs typeface="Calibri" panose="020F0502020204030204" pitchFamily="34" charset="0"/>
                        </a:rPr>
                        <a:t>16.</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Terminal Block 2-Pin Terminal Block PCB pitch 5mm Connector Cable</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Rp4.500,00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17.</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b="0" dirty="0">
                          <a:effectLst/>
                          <a:latin typeface="Calibri" panose="020F0502020204030204" pitchFamily="34" charset="0"/>
                          <a:cs typeface="Calibri" panose="020F0502020204030204" pitchFamily="34" charset="0"/>
                        </a:rPr>
                        <a:t>Baut JP M# x 12 MM isi 100pcs (JP0312),</a:t>
                      </a:r>
                      <a:r>
                        <a:rPr lang="id-ID" sz="1100" dirty="0">
                          <a:effectLst/>
                          <a:latin typeface="Calibri" panose="020F0502020204030204" pitchFamily="34" charset="0"/>
                          <a:cs typeface="Calibri" panose="020F0502020204030204" pitchFamily="34" charset="0"/>
                        </a:rPr>
                        <a:t> Baut JP M3x20mm (JP0320)</a:t>
                      </a:r>
                      <a:r>
                        <a:rPr lang="id-ID" sz="1100" b="0" dirty="0">
                          <a:effectLst/>
                          <a:latin typeface="Calibri" panose="020F0502020204030204" pitchFamily="34" charset="0"/>
                          <a:cs typeface="Calibri" panose="020F0502020204030204" pitchFamily="34" charset="0"/>
                        </a:rPr>
                        <a:t> isi 150 </a:t>
                      </a:r>
                      <a:r>
                        <a:rPr lang="id-ID" sz="1100" b="0" dirty="0" err="1">
                          <a:effectLst/>
                          <a:latin typeface="Calibri" panose="020F0502020204030204" pitchFamily="34" charset="0"/>
                          <a:cs typeface="Calibri" panose="020F0502020204030204" pitchFamily="34" charset="0"/>
                        </a:rPr>
                        <a:t>pcs</a:t>
                      </a:r>
                      <a:r>
                        <a:rPr lang="id-ID" sz="1100" b="0" dirty="0">
                          <a:effectLst/>
                          <a:latin typeface="Calibri" panose="020F0502020204030204" pitchFamily="34" charset="0"/>
                          <a:cs typeface="Calibri" panose="020F0502020204030204" pitchFamily="34" charset="0"/>
                        </a:rPr>
                        <a:t>,</a:t>
                      </a:r>
                      <a:r>
                        <a:rPr lang="en-US" sz="1100" dirty="0">
                          <a:effectLst/>
                          <a:latin typeface="Calibri" panose="020F0502020204030204" pitchFamily="34" charset="0"/>
                          <a:cs typeface="Calibri" panose="020F0502020204030204" pitchFamily="34" charset="0"/>
                        </a:rPr>
                        <a:t> Mur M3 Hex Nut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 (MHP305)</a:t>
                      </a:r>
                      <a:r>
                        <a:rPr lang="id-ID" sz="1100" dirty="0">
                          <a:effectLst/>
                          <a:latin typeface="Calibri" panose="020F0502020204030204" pitchFamily="34" charset="0"/>
                          <a:cs typeface="Calibri" panose="020F0502020204030204" pitchFamily="34" charset="0"/>
                        </a:rPr>
                        <a:t> isi </a:t>
                      </a:r>
                      <a:r>
                        <a:rPr lang="id-ID" sz="1100" b="0" dirty="0">
                          <a:effectLst/>
                          <a:latin typeface="Calibri" panose="020F0502020204030204" pitchFamily="34" charset="0"/>
                          <a:cs typeface="Calibri" panose="020F0502020204030204" pitchFamily="34" charset="0"/>
                        </a:rPr>
                        <a:t>100pcs,</a:t>
                      </a:r>
                      <a:r>
                        <a:rPr lang="en-US" sz="1100" dirty="0">
                          <a:effectLst/>
                          <a:latin typeface="Calibri" panose="020F0502020204030204" pitchFamily="34" charset="0"/>
                          <a:cs typeface="Calibri" panose="020F0502020204030204" pitchFamily="34" charset="0"/>
                        </a:rPr>
                        <a:t> Mur M2.6 Hex Nut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 (MHP260)</a:t>
                      </a:r>
                      <a:r>
                        <a:rPr lang="id-ID" sz="1100" dirty="0">
                          <a:effectLst/>
                          <a:latin typeface="Calibri" panose="020F0502020204030204" pitchFamily="34" charset="0"/>
                          <a:cs typeface="Calibri" panose="020F0502020204030204" pitchFamily="34" charset="0"/>
                        </a:rPr>
                        <a:t> isi </a:t>
                      </a:r>
                      <a:r>
                        <a:rPr lang="id-ID" sz="1100" b="0" dirty="0">
                          <a:effectLst/>
                          <a:latin typeface="Calibri" panose="020F0502020204030204" pitchFamily="34" charset="0"/>
                          <a:cs typeface="Calibri" panose="020F0502020204030204" pitchFamily="34" charset="0"/>
                        </a:rPr>
                        <a:t>100pcs</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Rp25.280,00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Rp25.280,00</a:t>
                      </a:r>
                    </a:p>
                  </a:txBody>
                  <a:tcPr marL="22860" marR="22860" marT="15240" marB="15240" anchor="b">
                    <a:solidFill>
                      <a:schemeClr val="bg1"/>
                    </a:solidFill>
                  </a:tcPr>
                </a:tc>
                <a:extLst>
                  <a:ext uri="{0D108BD9-81ED-4DB2-BD59-A6C34878D82A}">
                    <a16:rowId xmlns:a16="http://schemas.microsoft.com/office/drawing/2014/main" val="1835300984"/>
                  </a:ext>
                </a:extLst>
              </a:tr>
              <a:tr h="249079">
                <a:tc>
                  <a:txBody>
                    <a:bodyPr/>
                    <a:lstStyle/>
                    <a:p>
                      <a:pPr algn="ctr" rtl="0" fontAlgn="b"/>
                      <a:r>
                        <a:rPr lang="id-ID" sz="1100" b="0" dirty="0">
                          <a:effectLst/>
                          <a:latin typeface="Calibri" panose="020F0502020204030204" pitchFamily="34" charset="0"/>
                          <a:cs typeface="Calibri" panose="020F0502020204030204" pitchFamily="34" charset="0"/>
                        </a:rPr>
                        <a:t>18.</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Ring Plat M3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/Washer Plate (RPWP3) - x100Pcs + </a:t>
                      </a:r>
                      <a:r>
                        <a:rPr lang="en-US" sz="1100" dirty="0" err="1">
                          <a:effectLst/>
                          <a:latin typeface="Calibri" panose="020F0502020204030204" pitchFamily="34" charset="0"/>
                          <a:cs typeface="Calibri" panose="020F0502020204030204" pitchFamily="34" charset="0"/>
                        </a:rPr>
                        <a:t>Ongkir</a:t>
                      </a:r>
                      <a:endParaRPr lang="en-US"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Rp30.792,00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Rp30.792,00</a:t>
                      </a:r>
                    </a:p>
                  </a:txBody>
                  <a:tcPr marL="22860" marR="22860" marT="15240" marB="15240" anchor="b">
                    <a:solidFill>
                      <a:schemeClr val="bg1"/>
                    </a:solidFill>
                  </a:tcPr>
                </a:tc>
                <a:extLst>
                  <a:ext uri="{0D108BD9-81ED-4DB2-BD59-A6C34878D82A}">
                    <a16:rowId xmlns:a16="http://schemas.microsoft.com/office/drawing/2014/main" val="1941153859"/>
                  </a:ext>
                </a:extLst>
              </a:tr>
              <a:tr h="185738">
                <a:tc>
                  <a:txBody>
                    <a:bodyPr/>
                    <a:lstStyle/>
                    <a:p>
                      <a:pPr algn="ctr" rtl="0" fontAlgn="b"/>
                      <a:r>
                        <a:rPr lang="id-ID" sz="1100" b="0" dirty="0">
                          <a:effectLst/>
                          <a:latin typeface="Calibri" panose="020F0502020204030204" pitchFamily="34" charset="0"/>
                          <a:cs typeface="Calibri" panose="020F0502020204030204" pitchFamily="34" charset="0"/>
                        </a:rPr>
                        <a:t>19.</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Spacer</a:t>
                      </a:r>
                      <a:r>
                        <a:rPr lang="id-ID" sz="1100" dirty="0">
                          <a:effectLst/>
                          <a:latin typeface="Calibri" panose="020F0502020204030204" pitchFamily="34" charset="0"/>
                          <a:cs typeface="Calibri" panose="020F0502020204030204" pitchFamily="34" charset="0"/>
                        </a:rPr>
                        <a:t> Kaki PCB 1,6 CM </a:t>
                      </a:r>
                      <a:r>
                        <a:rPr lang="id-ID" sz="1100" dirty="0" err="1">
                          <a:effectLst/>
                          <a:latin typeface="Calibri" panose="020F0502020204030204" pitchFamily="34" charset="0"/>
                          <a:cs typeface="Calibri" panose="020F0502020204030204" pitchFamily="34" charset="0"/>
                        </a:rPr>
                        <a:t>Hex</a:t>
                      </a:r>
                      <a:r>
                        <a:rPr lang="id-ID" sz="1100" dirty="0">
                          <a:effectLst/>
                          <a:latin typeface="Calibri" panose="020F0502020204030204" pitchFamily="34" charset="0"/>
                          <a:cs typeface="Calibri" panose="020F0502020204030204" pitchFamily="34" charset="0"/>
                        </a:rPr>
                        <a:t> Aluminium Putih 6X16mm</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Rp479,00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Rp14.370,00</a:t>
                      </a:r>
                    </a:p>
                  </a:txBody>
                  <a:tcPr marL="22860" marR="22860" marT="15240" marB="15240" anchor="b">
                    <a:solidFill>
                      <a:schemeClr val="bg1"/>
                    </a:solidFill>
                  </a:tcPr>
                </a:tc>
                <a:extLst>
                  <a:ext uri="{0D108BD9-81ED-4DB2-BD59-A6C34878D82A}">
                    <a16:rowId xmlns:a16="http://schemas.microsoft.com/office/drawing/2014/main" val="3240819830"/>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20.</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30x </a:t>
                      </a:r>
                      <a:r>
                        <a:rPr lang="id-ID" sz="1100" dirty="0" err="1">
                          <a:effectLst/>
                          <a:latin typeface="Calibri" panose="020F0502020204030204" pitchFamily="34" charset="0"/>
                          <a:cs typeface="Calibri" panose="020F0502020204030204" pitchFamily="34" charset="0"/>
                        </a:rPr>
                        <a:t>Spacer</a:t>
                      </a:r>
                      <a:r>
                        <a:rPr lang="id-ID" sz="1100" dirty="0">
                          <a:effectLst/>
                          <a:latin typeface="Calibri" panose="020F0502020204030204" pitchFamily="34" charset="0"/>
                          <a:cs typeface="Calibri" panose="020F0502020204030204" pitchFamily="34" charset="0"/>
                        </a:rPr>
                        <a:t> Kaki PCB 12,5 CM </a:t>
                      </a:r>
                      <a:r>
                        <a:rPr lang="id-ID" sz="1100" dirty="0" err="1">
                          <a:effectLst/>
                          <a:latin typeface="Calibri" panose="020F0502020204030204" pitchFamily="34" charset="0"/>
                          <a:cs typeface="Calibri" panose="020F0502020204030204" pitchFamily="34" charset="0"/>
                        </a:rPr>
                        <a:t>Hex</a:t>
                      </a:r>
                      <a:r>
                        <a:rPr lang="id-ID" sz="1100" dirty="0">
                          <a:effectLst/>
                          <a:latin typeface="Calibri" panose="020F0502020204030204" pitchFamily="34" charset="0"/>
                          <a:cs typeface="Calibri" panose="020F0502020204030204" pitchFamily="34" charset="0"/>
                        </a:rPr>
                        <a:t> Aluminium Putih 6X25mm + </a:t>
                      </a:r>
                      <a:r>
                        <a:rPr lang="id-ID" sz="1100" dirty="0" err="1">
                          <a:effectLst/>
                          <a:latin typeface="Calibri" panose="020F0502020204030204" pitchFamily="34" charset="0"/>
                          <a:cs typeface="Calibri" panose="020F0502020204030204" pitchFamily="34" charset="0"/>
                        </a:rPr>
                        <a:t>Ongkir</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Rp39.050,00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Rp39.050,00</a:t>
                      </a:r>
                    </a:p>
                  </a:txBody>
                  <a:tcPr marL="22860" marR="22860" marT="15240" marB="15240" anchor="b">
                    <a:solidFill>
                      <a:schemeClr val="bg1"/>
                    </a:solidFill>
                  </a:tcPr>
                </a:tc>
                <a:extLst>
                  <a:ext uri="{0D108BD9-81ED-4DB2-BD59-A6C34878D82A}">
                    <a16:rowId xmlns:a16="http://schemas.microsoft.com/office/drawing/2014/main" val="1361145249"/>
                  </a:ext>
                </a:extLst>
              </a:tr>
              <a:tr h="235986">
                <a:tc>
                  <a:txBody>
                    <a:bodyPr/>
                    <a:lstStyle/>
                    <a:p>
                      <a:pPr algn="ctr" rtl="0" fontAlgn="b"/>
                      <a:r>
                        <a:rPr lang="id-ID" sz="1100" b="0" dirty="0">
                          <a:effectLst/>
                          <a:latin typeface="Calibri" panose="020F0502020204030204" pitchFamily="34" charset="0"/>
                          <a:cs typeface="Calibri" panose="020F0502020204030204" pitchFamily="34" charset="0"/>
                        </a:rPr>
                        <a:t>21.</a:t>
                      </a:r>
                    </a:p>
                  </a:txBody>
                  <a:tcPr marL="22860" marR="22860" marT="15240" marB="15240" anchor="b">
                    <a:solidFill>
                      <a:schemeClr val="accent6">
                        <a:lumMod val="75000"/>
                      </a:schemeClr>
                    </a:solidFill>
                  </a:tcPr>
                </a:tc>
                <a:tc>
                  <a:txBody>
                    <a:bodyPr/>
                    <a:lstStyle/>
                    <a:p>
                      <a:pPr rtl="0" fontAlgn="b"/>
                      <a:r>
                        <a:rPr lang="es-ES" sz="1100" dirty="0">
                          <a:effectLst/>
                          <a:latin typeface="Calibri" panose="020F0502020204030204" pitchFamily="34" charset="0"/>
                          <a:cs typeface="Calibri" panose="020F0502020204030204" pitchFamily="34" charset="0"/>
                        </a:rPr>
                        <a:t>Induktor Toroid 470uH 3a Toroidal Inductor 470uH 3A Lilitan 470uH</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Rp5.850,00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Rp17.550,00</a:t>
                      </a:r>
                    </a:p>
                  </a:txBody>
                  <a:tcPr marL="22860" marR="22860" marT="15240" marB="15240" anchor="b">
                    <a:solidFill>
                      <a:schemeClr val="bg1"/>
                    </a:solidFill>
                  </a:tcPr>
                </a:tc>
                <a:extLst>
                  <a:ext uri="{0D108BD9-81ED-4DB2-BD59-A6C34878D82A}">
                    <a16:rowId xmlns:a16="http://schemas.microsoft.com/office/drawing/2014/main" val="1152292498"/>
                  </a:ext>
                </a:extLst>
              </a:tr>
              <a:tr h="169859">
                <a:tc>
                  <a:txBody>
                    <a:bodyPr/>
                    <a:lstStyle/>
                    <a:p>
                      <a:pPr algn="ctr" rtl="0" fontAlgn="b"/>
                      <a:r>
                        <a:rPr lang="id-ID" sz="1100" b="0" dirty="0">
                          <a:effectLst/>
                          <a:latin typeface="Calibri" panose="020F0502020204030204" pitchFamily="34" charset="0"/>
                          <a:cs typeface="Calibri" panose="020F0502020204030204" pitchFamily="34" charset="0"/>
                        </a:rPr>
                        <a:t>22.</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Kapasitor MKM 100V 100nF - 104J100V</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Rp500,00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Rp2.500,00</a:t>
                      </a:r>
                    </a:p>
                  </a:txBody>
                  <a:tcPr marL="22860" marR="22860" marT="15240" marB="15240" anchor="b">
                    <a:solidFill>
                      <a:schemeClr val="bg1"/>
                    </a:solidFill>
                  </a:tcPr>
                </a:tc>
                <a:extLst>
                  <a:ext uri="{0D108BD9-81ED-4DB2-BD59-A6C34878D82A}">
                    <a16:rowId xmlns:a16="http://schemas.microsoft.com/office/drawing/2014/main" val="994471870"/>
                  </a:ext>
                </a:extLst>
              </a:tr>
              <a:tr h="280511">
                <a:tc>
                  <a:txBody>
                    <a:bodyPr/>
                    <a:lstStyle/>
                    <a:p>
                      <a:pPr algn="ctr" rtl="0" fontAlgn="b"/>
                      <a:r>
                        <a:rPr lang="id-ID" sz="1100" b="0" dirty="0">
                          <a:effectLst/>
                          <a:latin typeface="Calibri" panose="020F0502020204030204" pitchFamily="34" charset="0"/>
                          <a:cs typeface="Calibri" panose="020F0502020204030204" pitchFamily="34" charset="0"/>
                        </a:rPr>
                        <a:t>23.</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Buck DC To DC Converter XL4005E1 IC Regulator XL4005</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Rp8.500,00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Rp25.500,00</a:t>
                      </a:r>
                    </a:p>
                  </a:txBody>
                  <a:tcPr marL="22860" marR="22860" marT="15240" marB="15240" anchor="b">
                    <a:solidFill>
                      <a:schemeClr val="bg1"/>
                    </a:solidFill>
                  </a:tcPr>
                </a:tc>
                <a:extLst>
                  <a:ext uri="{0D108BD9-81ED-4DB2-BD59-A6C34878D82A}">
                    <a16:rowId xmlns:a16="http://schemas.microsoft.com/office/drawing/2014/main" val="699637946"/>
                  </a:ext>
                </a:extLst>
              </a:tr>
              <a:tr h="228600">
                <a:tc>
                  <a:txBody>
                    <a:bodyPr/>
                    <a:lstStyle/>
                    <a:p>
                      <a:pPr algn="ctr" rtl="0" fontAlgn="b"/>
                      <a:r>
                        <a:rPr lang="id-ID" sz="1100" b="0" dirty="0">
                          <a:effectLst/>
                          <a:latin typeface="Calibri" panose="020F0502020204030204" pitchFamily="34" charset="0"/>
                          <a:cs typeface="Calibri" panose="020F0502020204030204" pitchFamily="34" charset="0"/>
                        </a:rPr>
                        <a:t>24.</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Zener</a:t>
                      </a:r>
                      <a:r>
                        <a:rPr lang="id-ID" sz="1100" dirty="0">
                          <a:effectLst/>
                          <a:latin typeface="Calibri" panose="020F0502020204030204" pitchFamily="34" charset="0"/>
                          <a:cs typeface="Calibri" panose="020F0502020204030204" pitchFamily="34" charset="0"/>
                        </a:rPr>
                        <a:t> </a:t>
                      </a:r>
                      <a:r>
                        <a:rPr lang="id-ID" sz="1100" dirty="0" err="1">
                          <a:effectLst/>
                          <a:latin typeface="Calibri" panose="020F0502020204030204" pitchFamily="34" charset="0"/>
                          <a:cs typeface="Calibri" panose="020F0502020204030204" pitchFamily="34" charset="0"/>
                        </a:rPr>
                        <a:t>Dioda</a:t>
                      </a:r>
                      <a:r>
                        <a:rPr lang="id-ID" sz="1100" dirty="0">
                          <a:effectLst/>
                          <a:latin typeface="Calibri" panose="020F0502020204030204" pitchFamily="34" charset="0"/>
                          <a:cs typeface="Calibri" panose="020F0502020204030204" pitchFamily="34" charset="0"/>
                        </a:rPr>
                        <a:t> Diode 1Watt 1w 18v 12v 9v 5v</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Rp450,00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Rp2.250,00</a:t>
                      </a:r>
                    </a:p>
                  </a:txBody>
                  <a:tcPr marL="22860" marR="22860" marT="15240" marB="15240" anchor="b">
                    <a:solidFill>
                      <a:schemeClr val="bg1"/>
                    </a:solidFill>
                  </a:tcPr>
                </a:tc>
                <a:extLst>
                  <a:ext uri="{0D108BD9-81ED-4DB2-BD59-A6C34878D82A}">
                    <a16:rowId xmlns:a16="http://schemas.microsoft.com/office/drawing/2014/main" val="43523561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25.</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Resistor 10K 1/4W 1% Metal film Resistor Kaki Tebal 10K Ohm Uni-Royal</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a:t>
                      </a:r>
                    </a:p>
                  </a:txBody>
                  <a:tcPr marL="22860" marR="22860" marT="15240" marB="15240" anchor="b">
                    <a:solidFill>
                      <a:schemeClr val="bg1"/>
                    </a:solidFill>
                  </a:tcPr>
                </a:tc>
                <a:extLst>
                  <a:ext uri="{0D108BD9-81ED-4DB2-BD59-A6C34878D82A}">
                    <a16:rowId xmlns:a16="http://schemas.microsoft.com/office/drawing/2014/main" val="260418359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26.</a:t>
                      </a:r>
                    </a:p>
                  </a:txBody>
                  <a:tcPr marL="22860" marR="22860" marT="15240" marB="15240" anchor="b">
                    <a:solidFill>
                      <a:schemeClr val="accent6">
                        <a:lumMod val="75000"/>
                      </a:schemeClr>
                    </a:solidFill>
                  </a:tcPr>
                </a:tc>
                <a:tc>
                  <a:txBody>
                    <a:bodyPr/>
                    <a:lstStyle/>
                    <a:p>
                      <a:pPr rtl="0" fontAlgn="b"/>
                      <a:r>
                        <a:rPr lang="sv-SE" sz="1100" dirty="0">
                          <a:effectLst/>
                          <a:latin typeface="Calibri" panose="020F0502020204030204" pitchFamily="34" charset="0"/>
                          <a:cs typeface="Calibri" panose="020F0502020204030204" pitchFamily="34" charset="0"/>
                        </a:rPr>
                        <a:t>Resistor 2K 1/4W 1% metal Film </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Rp1.000,00</a:t>
                      </a:r>
                    </a:p>
                  </a:txBody>
                  <a:tcPr marL="22860" marR="22860" marT="15240" marB="15240" anchor="b">
                    <a:solidFill>
                      <a:schemeClr val="bg1"/>
                    </a:solidFill>
                  </a:tcPr>
                </a:tc>
                <a:extLst>
                  <a:ext uri="{0D108BD9-81ED-4DB2-BD59-A6C34878D82A}">
                    <a16:rowId xmlns:a16="http://schemas.microsoft.com/office/drawing/2014/main" val="3596562028"/>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27.</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kapasitor TPC MKM 333 33nF 100V </a:t>
                      </a:r>
                      <a:r>
                        <a:rPr lang="id-ID" sz="1100" dirty="0" err="1">
                          <a:effectLst/>
                          <a:latin typeface="Calibri" panose="020F0502020204030204" pitchFamily="34" charset="0"/>
                          <a:cs typeface="Calibri" panose="020F0502020204030204" pitchFamily="34" charset="0"/>
                        </a:rPr>
                        <a:t>Capacitor</a:t>
                      </a:r>
                      <a:r>
                        <a:rPr lang="id-ID" sz="1100" dirty="0">
                          <a:effectLst/>
                          <a:latin typeface="Calibri" panose="020F0502020204030204" pitchFamily="34" charset="0"/>
                          <a:cs typeface="Calibri" panose="020F0502020204030204" pitchFamily="34" charset="0"/>
                        </a:rPr>
                        <a:t> BQ21</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Rp1.200,00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Rp6.000,00</a:t>
                      </a:r>
                    </a:p>
                  </a:txBody>
                  <a:tcPr marL="22860" marR="22860" marT="15240" marB="15240" anchor="b">
                    <a:solidFill>
                      <a:schemeClr val="bg1"/>
                    </a:solidFill>
                  </a:tcPr>
                </a:tc>
                <a:extLst>
                  <a:ext uri="{0D108BD9-81ED-4DB2-BD59-A6C34878D82A}">
                    <a16:rowId xmlns:a16="http://schemas.microsoft.com/office/drawing/2014/main" val="2592309074"/>
                  </a:ext>
                </a:extLst>
              </a:tr>
            </a:tbl>
          </a:graphicData>
        </a:graphic>
      </p:graphicFrame>
    </p:spTree>
    <p:extLst>
      <p:ext uri="{BB962C8B-B14F-4D97-AF65-F5344CB8AC3E}">
        <p14:creationId xmlns:p14="http://schemas.microsoft.com/office/powerpoint/2010/main" val="403033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2665806361"/>
              </p:ext>
            </p:extLst>
          </p:nvPr>
        </p:nvGraphicFramePr>
        <p:xfrm>
          <a:off x="491978" y="505301"/>
          <a:ext cx="8160043" cy="1824031"/>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3886200">
                  <a:extLst>
                    <a:ext uri="{9D8B030D-6E8A-4147-A177-3AD203B41FA5}">
                      <a16:colId xmlns:a16="http://schemas.microsoft.com/office/drawing/2014/main" val="3811696768"/>
                    </a:ext>
                  </a:extLst>
                </a:gridCol>
                <a:gridCol w="737371">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pPr algn="ctr" rtl="0" fontAlgn="b"/>
                      <a:r>
                        <a:rPr lang="id-ID" sz="1100" b="0" dirty="0">
                          <a:effectLst/>
                          <a:latin typeface="Calibri" panose="020F0502020204030204" pitchFamily="34" charset="0"/>
                          <a:cs typeface="Calibri" panose="020F0502020204030204" pitchFamily="34" charset="0"/>
                        </a:rPr>
                        <a:t>28.</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dirty="0">
                          <a:effectLst/>
                          <a:latin typeface="Calibri" panose="020F0502020204030204" pitchFamily="34" charset="0"/>
                          <a:cs typeface="Calibri" panose="020F0502020204030204" pitchFamily="34" charset="0"/>
                        </a:rPr>
                        <a:t>Kabel Pita UL 2468 24AWG 10 Pin 0.12mm, kabel AWG 18 0.75mm Hitam, </a:t>
                      </a:r>
                      <a:r>
                        <a:rPr lang="da-DK" sz="1100" dirty="0">
                          <a:effectLst/>
                          <a:latin typeface="Calibri" panose="020F0502020204030204" pitchFamily="34" charset="0"/>
                          <a:cs typeface="Calibri" panose="020F0502020204030204" pitchFamily="34" charset="0"/>
                        </a:rPr>
                        <a:t>Kabel AWG 18 0.75mm Merah</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Rp13.000,00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Rp39.000,00</a:t>
                      </a:r>
                    </a:p>
                  </a:txBody>
                  <a:tcPr marL="22860" marR="22860" marT="15240" marB="15240" anchor="b">
                    <a:solidFill>
                      <a:schemeClr val="bg1"/>
                    </a:solidFill>
                  </a:tcPr>
                </a:tc>
                <a:extLst>
                  <a:ext uri="{0D108BD9-81ED-4DB2-BD59-A6C34878D82A}">
                    <a16:rowId xmlns:a16="http://schemas.microsoft.com/office/drawing/2014/main" val="2781282615"/>
                  </a:ext>
                </a:extLst>
              </a:tr>
              <a:tr h="193575">
                <a:tc>
                  <a:txBody>
                    <a:bodyPr/>
                    <a:lstStyle/>
                    <a:p>
                      <a:pPr algn="ctr" rtl="0" fontAlgn="b"/>
                      <a:r>
                        <a:rPr lang="id-ID" sz="1100" b="0" dirty="0">
                          <a:effectLst/>
                          <a:latin typeface="Calibri" panose="020F0502020204030204" pitchFamily="34" charset="0"/>
                          <a:cs typeface="Calibri" panose="020F0502020204030204" pitchFamily="34" charset="0"/>
                        </a:rPr>
                        <a:t>29.</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Lakban</a:t>
                      </a:r>
                      <a:r>
                        <a:rPr lang="id-ID" sz="1100" dirty="0">
                          <a:effectLst/>
                          <a:latin typeface="Calibri" panose="020F0502020204030204" pitchFamily="34" charset="0"/>
                          <a:cs typeface="Calibri" panose="020F0502020204030204" pitchFamily="34" charset="0"/>
                        </a:rPr>
                        <a:t> Hitam </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Rp15.000,00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Rp45.000,00</a:t>
                      </a:r>
                    </a:p>
                  </a:txBody>
                  <a:tcPr marL="22860" marR="22860" marT="15240" marB="15240" anchor="b">
                    <a:solidFill>
                      <a:schemeClr val="bg1"/>
                    </a:solidFill>
                  </a:tcPr>
                </a:tc>
                <a:extLst>
                  <a:ext uri="{0D108BD9-81ED-4DB2-BD59-A6C34878D82A}">
                    <a16:rowId xmlns:a16="http://schemas.microsoft.com/office/drawing/2014/main" val="1253288959"/>
                  </a:ext>
                </a:extLst>
              </a:tr>
              <a:tr h="220028">
                <a:tc>
                  <a:txBody>
                    <a:bodyPr/>
                    <a:lstStyle/>
                    <a:p>
                      <a:pPr algn="ctr" rtl="0" fontAlgn="b"/>
                      <a:r>
                        <a:rPr lang="id-ID" sz="1100" b="0" dirty="0">
                          <a:effectLst/>
                          <a:latin typeface="Calibri" panose="020F0502020204030204" pitchFamily="34" charset="0"/>
                          <a:cs typeface="Calibri" panose="020F0502020204030204" pitchFamily="34" charset="0"/>
                        </a:rPr>
                        <a:t>30.</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Styrofoam</a:t>
                      </a:r>
                      <a:r>
                        <a:rPr lang="id-ID" sz="1100" dirty="0">
                          <a:effectLst/>
                          <a:latin typeface="Calibri" panose="020F0502020204030204" pitchFamily="34" charset="0"/>
                          <a:cs typeface="Calibri" panose="020F0502020204030204" pitchFamily="34" charset="0"/>
                        </a:rPr>
                        <a:t> 3cm</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Rp37.000,00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Rp111.000,00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31.</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1 set Motor DC </a:t>
                      </a:r>
                      <a:r>
                        <a:rPr lang="id-ID" sz="1100" dirty="0" err="1">
                          <a:effectLst/>
                          <a:latin typeface="Calibri" panose="020F0502020204030204" pitchFamily="34" charset="0"/>
                          <a:cs typeface="Calibri" panose="020F0502020204030204" pitchFamily="34" charset="0"/>
                        </a:rPr>
                        <a:t>Geared</a:t>
                      </a:r>
                      <a:r>
                        <a:rPr lang="id-ID" sz="1100" dirty="0">
                          <a:effectLst/>
                          <a:latin typeface="Calibri" panose="020F0502020204030204" pitchFamily="34" charset="0"/>
                          <a:cs typeface="Calibri" panose="020F0502020204030204" pitchFamily="34" charset="0"/>
                        </a:rPr>
                        <a:t> 400Rpm 6.5kg </a:t>
                      </a:r>
                      <a:r>
                        <a:rPr lang="id-ID" sz="1100" dirty="0" err="1">
                          <a:effectLst/>
                          <a:latin typeface="Calibri" panose="020F0502020204030204" pitchFamily="34" charset="0"/>
                          <a:cs typeface="Calibri" panose="020F0502020204030204" pitchFamily="34" charset="0"/>
                        </a:rPr>
                        <a:t>torque</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Rp700.000,00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Rp700.000,00</a:t>
                      </a:r>
                    </a:p>
                  </a:txBody>
                  <a:tcPr marL="22860" marR="22860" marT="15240" marB="15240" anchor="b">
                    <a:solidFill>
                      <a:schemeClr val="bg1"/>
                    </a:solidFill>
                  </a:tcPr>
                </a:tc>
                <a:extLst>
                  <a:ext uri="{0D108BD9-81ED-4DB2-BD59-A6C34878D82A}">
                    <a16:rowId xmlns:a16="http://schemas.microsoft.com/office/drawing/2014/main" val="1835300984"/>
                  </a:ext>
                </a:extLst>
              </a:tr>
              <a:tr h="218599">
                <a:tc>
                  <a:txBody>
                    <a:bodyPr/>
                    <a:lstStyle/>
                    <a:p>
                      <a:pPr algn="ctr" rtl="0" fontAlgn="b"/>
                      <a:r>
                        <a:rPr lang="id-ID" sz="1100" b="0" dirty="0">
                          <a:effectLst/>
                          <a:latin typeface="Calibri" panose="020F0502020204030204" pitchFamily="34" charset="0"/>
                          <a:cs typeface="Calibri" panose="020F0502020204030204" pitchFamily="34" charset="0"/>
                        </a:rPr>
                        <a:t>32.</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4 Metal Round Servo Bracket 25T + </a:t>
                      </a:r>
                      <a:r>
                        <a:rPr lang="en-US" sz="1100" dirty="0" err="1">
                          <a:effectLst/>
                          <a:latin typeface="Calibri" panose="020F0502020204030204" pitchFamily="34" charset="0"/>
                          <a:cs typeface="Calibri" panose="020F0502020204030204" pitchFamily="34" charset="0"/>
                        </a:rPr>
                        <a:t>Ongkir</a:t>
                      </a:r>
                      <a:endParaRPr lang="en-US"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Rp54.300,00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Rp54.300,00</a:t>
                      </a:r>
                    </a:p>
                  </a:txBody>
                  <a:tcPr marL="22860" marR="22860" marT="15240" marB="15240" anchor="b">
                    <a:solidFill>
                      <a:schemeClr val="bg1"/>
                    </a:solidFill>
                  </a:tcPr>
                </a:tc>
                <a:extLst>
                  <a:ext uri="{0D108BD9-81ED-4DB2-BD59-A6C34878D82A}">
                    <a16:rowId xmlns:a16="http://schemas.microsoft.com/office/drawing/2014/main" val="1941153859"/>
                  </a:ext>
                </a:extLst>
              </a:tr>
              <a:tr h="178594">
                <a:tc>
                  <a:txBody>
                    <a:bodyPr/>
                    <a:lstStyle/>
                    <a:p>
                      <a:pPr algn="ctr" rtl="0" fontAlgn="b"/>
                      <a:r>
                        <a:rPr lang="id-ID" sz="1100" b="0" dirty="0">
                          <a:effectLst/>
                          <a:latin typeface="Calibri" panose="020F0502020204030204" pitchFamily="34" charset="0"/>
                          <a:cs typeface="Calibri" panose="020F0502020204030204" pitchFamily="34" charset="0"/>
                        </a:rPr>
                        <a:t>33.</a:t>
                      </a:r>
                    </a:p>
                  </a:txBody>
                  <a:tcPr marL="22860" marR="22860" marT="15240" marB="15240" anchor="b">
                    <a:solidFill>
                      <a:schemeClr val="accent6">
                        <a:lumMod val="75000"/>
                      </a:schemeClr>
                    </a:solidFill>
                  </a:tcPr>
                </a:tc>
                <a:tc>
                  <a:txBody>
                    <a:bodyPr/>
                    <a:lstStyle/>
                    <a:p>
                      <a:pPr rtl="0" fontAlgn="b"/>
                      <a:r>
                        <a:rPr lang="nb-NO" sz="1100" dirty="0">
                          <a:effectLst/>
                          <a:latin typeface="Calibri" panose="020F0502020204030204" pitchFamily="34" charset="0"/>
                          <a:cs typeface="Calibri" panose="020F0502020204030204" pitchFamily="34" charset="0"/>
                        </a:rPr>
                        <a:t>1 set Bracket For DC Motor 25GA</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Rp84.500,00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Rp84.500,00</a:t>
                      </a:r>
                    </a:p>
                  </a:txBody>
                  <a:tcPr marL="22860" marR="22860" marT="15240" marB="15240" anchor="b">
                    <a:solidFill>
                      <a:schemeClr val="bg1"/>
                    </a:solidFill>
                  </a:tcPr>
                </a:tc>
                <a:extLst>
                  <a:ext uri="{0D108BD9-81ED-4DB2-BD59-A6C34878D82A}">
                    <a16:rowId xmlns:a16="http://schemas.microsoft.com/office/drawing/2014/main" val="3240819830"/>
                  </a:ext>
                </a:extLst>
              </a:tr>
              <a:tr h="178594">
                <a:tc>
                  <a:txBody>
                    <a:bodyPr/>
                    <a:lstStyle/>
                    <a:p>
                      <a:pPr algn="ctr" rtl="0" fontAlgn="b"/>
                      <a:r>
                        <a:rPr lang="id-ID" sz="1100" b="0" dirty="0">
                          <a:effectLst/>
                          <a:latin typeface="Calibri" panose="020F0502020204030204" pitchFamily="34" charset="0"/>
                          <a:cs typeface="Calibri" panose="020F0502020204030204" pitchFamily="34" charset="0"/>
                        </a:rPr>
                        <a:t>34.</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Karton </a:t>
                      </a:r>
                      <a:r>
                        <a:rPr lang="id-ID" sz="1100" dirty="0" err="1">
                          <a:effectLst/>
                          <a:latin typeface="Calibri" panose="020F0502020204030204" pitchFamily="34" charset="0"/>
                          <a:cs typeface="Calibri" panose="020F0502020204030204" pitchFamily="34" charset="0"/>
                        </a:rPr>
                        <a:t>board</a:t>
                      </a:r>
                      <a:r>
                        <a:rPr lang="id-ID" sz="1100" dirty="0">
                          <a:effectLst/>
                          <a:latin typeface="Calibri" panose="020F0502020204030204" pitchFamily="34" charset="0"/>
                          <a:cs typeface="Calibri" panose="020F0502020204030204" pitchFamily="34" charset="0"/>
                        </a:rPr>
                        <a:t> kuning 20 65x76cm</a:t>
                      </a:r>
                      <a:endParaRPr lang="nb-NO"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Rp26.000,00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Rp78.000,00</a:t>
                      </a:r>
                    </a:p>
                  </a:txBody>
                  <a:tcPr marL="22860" marR="22860" marT="15240" marB="15240" anchor="b">
                    <a:solidFill>
                      <a:schemeClr val="bg1"/>
                    </a:solidFill>
                  </a:tcPr>
                </a:tc>
                <a:extLst>
                  <a:ext uri="{0D108BD9-81ED-4DB2-BD59-A6C34878D82A}">
                    <a16:rowId xmlns:a16="http://schemas.microsoft.com/office/drawing/2014/main" val="2186606519"/>
                  </a:ext>
                </a:extLst>
              </a:tr>
              <a:tr h="212642">
                <a:tc>
                  <a:txBody>
                    <a:bodyPr/>
                    <a:lstStyle/>
                    <a:p>
                      <a:pPr algn="ct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accent6">
                        <a:lumMod val="75000"/>
                      </a:schemeClr>
                    </a:solidFill>
                  </a:tcPr>
                </a:tc>
                <a:tc gridSpan="3">
                  <a:txBody>
                    <a:bodyPr/>
                    <a:lstStyle/>
                    <a:p>
                      <a:pPr algn="ctr" rtl="0" fontAlgn="b"/>
                      <a:r>
                        <a:rPr lang="id-ID" sz="1100" b="1" dirty="0">
                          <a:effectLst/>
                          <a:latin typeface="Calibri" panose="020F0502020204030204" pitchFamily="34" charset="0"/>
                          <a:cs typeface="Calibri" panose="020F0502020204030204" pitchFamily="34" charset="0"/>
                        </a:rPr>
                        <a:t>Total</a:t>
                      </a:r>
                    </a:p>
                  </a:txBody>
                  <a:tcPr marL="22860" marR="22860" marT="15240" marB="15240" anchor="b">
                    <a:solidFill>
                      <a:schemeClr val="bg1"/>
                    </a:solidFill>
                  </a:tcPr>
                </a:tc>
                <a:tc hMerge="1">
                  <a:txBody>
                    <a:bodyPr/>
                    <a:lstStyle/>
                    <a:p>
                      <a:pP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hMerge="1">
                  <a:txBody>
                    <a:bodyPr/>
                    <a:lstStyle/>
                    <a:p>
                      <a:pP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Rp5.180.842,00</a:t>
                      </a:r>
                    </a:p>
                  </a:txBody>
                  <a:tcPr marL="22860" marR="22860" marT="15240" marB="15240" anchor="b">
                    <a:solidFill>
                      <a:schemeClr val="bg1"/>
                    </a:solidFill>
                  </a:tcPr>
                </a:tc>
                <a:extLst>
                  <a:ext uri="{0D108BD9-81ED-4DB2-BD59-A6C34878D82A}">
                    <a16:rowId xmlns:a16="http://schemas.microsoft.com/office/drawing/2014/main" val="3636299524"/>
                  </a:ext>
                </a:extLst>
              </a:tr>
            </a:tbl>
          </a:graphicData>
        </a:graphic>
      </p:graphicFrame>
    </p:spTree>
    <p:extLst>
      <p:ext uri="{BB962C8B-B14F-4D97-AF65-F5344CB8AC3E}">
        <p14:creationId xmlns:p14="http://schemas.microsoft.com/office/powerpoint/2010/main" val="290436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46"/>
          <p:cNvSpPr txBox="1">
            <a:spLocks noGrp="1"/>
          </p:cNvSpPr>
          <p:nvPr>
            <p:ph type="subTitle" idx="1"/>
          </p:nvPr>
        </p:nvSpPr>
        <p:spPr>
          <a:xfrm>
            <a:off x="4774780" y="1438472"/>
            <a:ext cx="3586164" cy="150092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a:latin typeface="ROG Fonts" panose="00000500000000000000" pitchFamily="50" charset="0"/>
              </a:rPr>
              <a:t>“</a:t>
            </a:r>
            <a:r>
              <a:rPr lang="id-ID" sz="4800" dirty="0">
                <a:latin typeface="ROG Fonts" panose="00000500000000000000" pitchFamily="50" charset="0"/>
              </a:rPr>
              <a:t>TERIMA </a:t>
            </a:r>
            <a:r>
              <a:rPr lang="id-ID" sz="4800" dirty="0">
                <a:solidFill>
                  <a:schemeClr val="accent6"/>
                </a:solidFill>
                <a:latin typeface="ROG Fonts" panose="00000500000000000000" pitchFamily="50" charset="0"/>
              </a:rPr>
              <a:t>KASIH</a:t>
            </a:r>
            <a:r>
              <a:rPr lang="id-ID" sz="4800" dirty="0">
                <a:latin typeface="ROG Fonts" panose="00000500000000000000" pitchFamily="50" charset="0"/>
              </a:rPr>
              <a:t>”</a:t>
            </a:r>
            <a:endParaRPr sz="4800" dirty="0">
              <a:latin typeface="ROG Fonts" panose="00000500000000000000" pitchFamily="50" charset="0"/>
            </a:endParaRPr>
          </a:p>
        </p:txBody>
      </p:sp>
      <p:grpSp>
        <p:nvGrpSpPr>
          <p:cNvPr id="1237" name="Google Shape;1237;p46"/>
          <p:cNvGrpSpPr/>
          <p:nvPr/>
        </p:nvGrpSpPr>
        <p:grpSpPr>
          <a:xfrm>
            <a:off x="712921" y="1400950"/>
            <a:ext cx="3752419" cy="3203364"/>
            <a:chOff x="713100" y="1582625"/>
            <a:chExt cx="3539350" cy="3021471"/>
          </a:xfrm>
        </p:grpSpPr>
        <p:sp>
          <p:nvSpPr>
            <p:cNvPr id="1238" name="Google Shape;1238;p46"/>
            <p:cNvSpPr/>
            <p:nvPr/>
          </p:nvSpPr>
          <p:spPr>
            <a:xfrm>
              <a:off x="2487553" y="1934417"/>
              <a:ext cx="397541" cy="357652"/>
            </a:xfrm>
            <a:custGeom>
              <a:avLst/>
              <a:gdLst/>
              <a:ahLst/>
              <a:cxnLst/>
              <a:rect l="l" t="t" r="r" b="b"/>
              <a:pathLst>
                <a:path w="3666" h="3298" extrusionOk="0">
                  <a:moveTo>
                    <a:pt x="2228" y="56"/>
                  </a:moveTo>
                  <a:cubicBezTo>
                    <a:pt x="2172" y="23"/>
                    <a:pt x="2106" y="1"/>
                    <a:pt x="2050" y="23"/>
                  </a:cubicBezTo>
                  <a:lnTo>
                    <a:pt x="513" y="368"/>
                  </a:lnTo>
                  <a:cubicBezTo>
                    <a:pt x="435" y="379"/>
                    <a:pt x="379" y="435"/>
                    <a:pt x="368" y="502"/>
                  </a:cubicBezTo>
                  <a:lnTo>
                    <a:pt x="23" y="2095"/>
                  </a:lnTo>
                  <a:cubicBezTo>
                    <a:pt x="0" y="2162"/>
                    <a:pt x="34" y="2240"/>
                    <a:pt x="89" y="2284"/>
                  </a:cubicBezTo>
                  <a:lnTo>
                    <a:pt x="1337" y="3242"/>
                  </a:lnTo>
                  <a:cubicBezTo>
                    <a:pt x="1393" y="3276"/>
                    <a:pt x="1460" y="3298"/>
                    <a:pt x="1526" y="3287"/>
                  </a:cubicBezTo>
                  <a:cubicBezTo>
                    <a:pt x="1905" y="3209"/>
                    <a:pt x="3253" y="2953"/>
                    <a:pt x="3253" y="2875"/>
                  </a:cubicBezTo>
                  <a:cubicBezTo>
                    <a:pt x="3253" y="2785"/>
                    <a:pt x="3008" y="2674"/>
                    <a:pt x="2841" y="2663"/>
                  </a:cubicBezTo>
                  <a:cubicBezTo>
                    <a:pt x="2518" y="2652"/>
                    <a:pt x="1961" y="2607"/>
                    <a:pt x="1783" y="2585"/>
                  </a:cubicBezTo>
                  <a:cubicBezTo>
                    <a:pt x="1738" y="2585"/>
                    <a:pt x="1705" y="2574"/>
                    <a:pt x="1671" y="2540"/>
                  </a:cubicBezTo>
                  <a:lnTo>
                    <a:pt x="1337" y="2240"/>
                  </a:lnTo>
                  <a:cubicBezTo>
                    <a:pt x="1292" y="2195"/>
                    <a:pt x="1270" y="2128"/>
                    <a:pt x="1281" y="2073"/>
                  </a:cubicBezTo>
                  <a:lnTo>
                    <a:pt x="1504" y="1059"/>
                  </a:lnTo>
                  <a:cubicBezTo>
                    <a:pt x="1515" y="992"/>
                    <a:pt x="1571" y="936"/>
                    <a:pt x="1627" y="925"/>
                  </a:cubicBezTo>
                  <a:lnTo>
                    <a:pt x="2050" y="792"/>
                  </a:lnTo>
                  <a:cubicBezTo>
                    <a:pt x="2095" y="780"/>
                    <a:pt x="2139" y="780"/>
                    <a:pt x="2172" y="792"/>
                  </a:cubicBezTo>
                  <a:cubicBezTo>
                    <a:pt x="2351" y="858"/>
                    <a:pt x="2874" y="1048"/>
                    <a:pt x="3175" y="1170"/>
                  </a:cubicBezTo>
                  <a:cubicBezTo>
                    <a:pt x="3331" y="1226"/>
                    <a:pt x="3587" y="1237"/>
                    <a:pt x="3632" y="1148"/>
                  </a:cubicBezTo>
                  <a:cubicBezTo>
                    <a:pt x="3665" y="1070"/>
                    <a:pt x="2540" y="279"/>
                    <a:pt x="2228" y="5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9" name="Google Shape;1239;p46"/>
            <p:cNvSpPr/>
            <p:nvPr/>
          </p:nvSpPr>
          <p:spPr>
            <a:xfrm>
              <a:off x="1133425" y="3006383"/>
              <a:ext cx="167974" cy="229470"/>
            </a:xfrm>
            <a:custGeom>
              <a:avLst/>
              <a:gdLst/>
              <a:ahLst/>
              <a:cxnLst/>
              <a:rect l="l" t="t" r="r" b="b"/>
              <a:pathLst>
                <a:path w="1549" h="2116" extrusionOk="0">
                  <a:moveTo>
                    <a:pt x="879" y="0"/>
                  </a:moveTo>
                  <a:cubicBezTo>
                    <a:pt x="857" y="0"/>
                    <a:pt x="836" y="2"/>
                    <a:pt x="814" y="7"/>
                  </a:cubicBezTo>
                  <a:lnTo>
                    <a:pt x="257" y="119"/>
                  </a:lnTo>
                  <a:cubicBezTo>
                    <a:pt x="101" y="152"/>
                    <a:pt x="0" y="308"/>
                    <a:pt x="34" y="453"/>
                  </a:cubicBezTo>
                  <a:lnTo>
                    <a:pt x="312" y="1890"/>
                  </a:lnTo>
                  <a:cubicBezTo>
                    <a:pt x="343" y="2021"/>
                    <a:pt x="455" y="2116"/>
                    <a:pt x="592" y="2116"/>
                  </a:cubicBezTo>
                  <a:cubicBezTo>
                    <a:pt x="606" y="2116"/>
                    <a:pt x="621" y="2115"/>
                    <a:pt x="635" y="2112"/>
                  </a:cubicBezTo>
                  <a:lnTo>
                    <a:pt x="1270" y="2034"/>
                  </a:lnTo>
                  <a:cubicBezTo>
                    <a:pt x="1437" y="2023"/>
                    <a:pt x="1549" y="1856"/>
                    <a:pt x="1515" y="1689"/>
                  </a:cubicBezTo>
                  <a:lnTo>
                    <a:pt x="1148" y="219"/>
                  </a:lnTo>
                  <a:cubicBezTo>
                    <a:pt x="1119" y="85"/>
                    <a:pt x="1008" y="0"/>
                    <a:pt x="879"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0" name="Google Shape;1240;p46"/>
            <p:cNvSpPr/>
            <p:nvPr/>
          </p:nvSpPr>
          <p:spPr>
            <a:xfrm>
              <a:off x="1344780" y="1694106"/>
              <a:ext cx="249195" cy="273065"/>
            </a:xfrm>
            <a:custGeom>
              <a:avLst/>
              <a:gdLst/>
              <a:ahLst/>
              <a:cxnLst/>
              <a:rect l="l" t="t" r="r" b="b"/>
              <a:pathLst>
                <a:path w="2298" h="2518" extrusionOk="0">
                  <a:moveTo>
                    <a:pt x="1104" y="0"/>
                  </a:moveTo>
                  <a:lnTo>
                    <a:pt x="1" y="446"/>
                  </a:lnTo>
                  <a:lnTo>
                    <a:pt x="1048" y="2517"/>
                  </a:lnTo>
                  <a:cubicBezTo>
                    <a:pt x="1048" y="2517"/>
                    <a:pt x="2297" y="2083"/>
                    <a:pt x="2296" y="2083"/>
                  </a:cubicBezTo>
                  <a:lnTo>
                    <a:pt x="2296" y="2083"/>
                  </a:lnTo>
                  <a:cubicBezTo>
                    <a:pt x="2296" y="2083"/>
                    <a:pt x="2296" y="2083"/>
                    <a:pt x="2295" y="2083"/>
                  </a:cubicBezTo>
                  <a:cubicBezTo>
                    <a:pt x="2295" y="2083"/>
                    <a:pt x="2295" y="2083"/>
                    <a:pt x="2295" y="2083"/>
                  </a:cubicBezTo>
                  <a:cubicBezTo>
                    <a:pt x="2250" y="2083"/>
                    <a:pt x="1104" y="0"/>
                    <a:pt x="110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1" name="Google Shape;1241;p46"/>
            <p:cNvSpPr/>
            <p:nvPr/>
          </p:nvSpPr>
          <p:spPr>
            <a:xfrm>
              <a:off x="1345973" y="2815088"/>
              <a:ext cx="449484" cy="203009"/>
            </a:xfrm>
            <a:custGeom>
              <a:avLst/>
              <a:gdLst/>
              <a:ahLst/>
              <a:cxnLst/>
              <a:rect l="l" t="t" r="r" b="b"/>
              <a:pathLst>
                <a:path w="4145" h="1872" extrusionOk="0">
                  <a:moveTo>
                    <a:pt x="3955" y="0"/>
                  </a:moveTo>
                  <a:lnTo>
                    <a:pt x="1" y="557"/>
                  </a:lnTo>
                  <a:lnTo>
                    <a:pt x="190" y="1871"/>
                  </a:lnTo>
                  <a:lnTo>
                    <a:pt x="4145" y="1314"/>
                  </a:lnTo>
                  <a:lnTo>
                    <a:pt x="3955" y="0"/>
                  </a:lnTo>
                  <a:close/>
                </a:path>
              </a:pathLst>
            </a:custGeom>
            <a:gradFill>
              <a:gsLst>
                <a:gs pos="0">
                  <a:schemeClr val="accent5"/>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2950170" y="2600044"/>
              <a:ext cx="395155" cy="141412"/>
            </a:xfrm>
            <a:custGeom>
              <a:avLst/>
              <a:gdLst/>
              <a:ahLst/>
              <a:cxnLst/>
              <a:rect l="l" t="t" r="r" b="b"/>
              <a:pathLst>
                <a:path w="3644" h="1304" extrusionOk="0">
                  <a:moveTo>
                    <a:pt x="3387" y="78"/>
                  </a:moveTo>
                  <a:cubicBezTo>
                    <a:pt x="3053" y="45"/>
                    <a:pt x="2217" y="45"/>
                    <a:pt x="1259" y="56"/>
                  </a:cubicBezTo>
                  <a:cubicBezTo>
                    <a:pt x="970" y="34"/>
                    <a:pt x="301" y="11"/>
                    <a:pt x="12" y="0"/>
                  </a:cubicBezTo>
                  <a:cubicBezTo>
                    <a:pt x="12" y="34"/>
                    <a:pt x="1" y="67"/>
                    <a:pt x="1" y="101"/>
                  </a:cubicBezTo>
                  <a:cubicBezTo>
                    <a:pt x="1" y="134"/>
                    <a:pt x="1" y="179"/>
                    <a:pt x="1" y="212"/>
                  </a:cubicBezTo>
                  <a:cubicBezTo>
                    <a:pt x="1" y="212"/>
                    <a:pt x="1" y="212"/>
                    <a:pt x="1" y="212"/>
                  </a:cubicBezTo>
                  <a:cubicBezTo>
                    <a:pt x="246" y="591"/>
                    <a:pt x="847" y="1304"/>
                    <a:pt x="1471" y="1281"/>
                  </a:cubicBezTo>
                  <a:cubicBezTo>
                    <a:pt x="2262" y="1259"/>
                    <a:pt x="3643" y="89"/>
                    <a:pt x="3387" y="78"/>
                  </a:cubicBezTo>
                  <a:close/>
                </a:path>
              </a:pathLst>
            </a:custGeom>
            <a:solidFill>
              <a:srgbClr val="25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1991101" y="3619523"/>
              <a:ext cx="2261299" cy="340734"/>
            </a:xfrm>
            <a:custGeom>
              <a:avLst/>
              <a:gdLst/>
              <a:ahLst/>
              <a:cxnLst/>
              <a:rect l="l" t="t" r="r" b="b"/>
              <a:pathLst>
                <a:path w="20853" h="3142" extrusionOk="0">
                  <a:moveTo>
                    <a:pt x="16909" y="3142"/>
                  </a:moveTo>
                  <a:lnTo>
                    <a:pt x="0" y="2306"/>
                  </a:lnTo>
                  <a:lnTo>
                    <a:pt x="4434" y="1"/>
                  </a:lnTo>
                  <a:lnTo>
                    <a:pt x="20853" y="947"/>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4" name="Google Shape;1244;p46"/>
            <p:cNvSpPr/>
            <p:nvPr/>
          </p:nvSpPr>
          <p:spPr>
            <a:xfrm>
              <a:off x="3824763" y="3722219"/>
              <a:ext cx="427687" cy="881875"/>
            </a:xfrm>
            <a:custGeom>
              <a:avLst/>
              <a:gdLst/>
              <a:ahLst/>
              <a:cxnLst/>
              <a:rect l="l" t="t" r="r" b="b"/>
              <a:pathLst>
                <a:path w="3944" h="8132" extrusionOk="0">
                  <a:moveTo>
                    <a:pt x="3944" y="0"/>
                  </a:moveTo>
                  <a:lnTo>
                    <a:pt x="3944" y="5358"/>
                  </a:lnTo>
                  <a:lnTo>
                    <a:pt x="0" y="8132"/>
                  </a:lnTo>
                  <a:lnTo>
                    <a:pt x="0" y="219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5" name="Google Shape;1245;p46"/>
            <p:cNvSpPr/>
            <p:nvPr/>
          </p:nvSpPr>
          <p:spPr>
            <a:xfrm>
              <a:off x="3824763" y="4205444"/>
              <a:ext cx="427687" cy="398644"/>
            </a:xfrm>
            <a:custGeom>
              <a:avLst/>
              <a:gdLst/>
              <a:ahLst/>
              <a:cxnLst/>
              <a:rect l="l" t="t" r="r" b="b"/>
              <a:pathLst>
                <a:path w="3944" h="3676" extrusionOk="0">
                  <a:moveTo>
                    <a:pt x="3944" y="0"/>
                  </a:moveTo>
                  <a:lnTo>
                    <a:pt x="0" y="2317"/>
                  </a:lnTo>
                  <a:lnTo>
                    <a:pt x="0" y="3676"/>
                  </a:lnTo>
                  <a:lnTo>
                    <a:pt x="3944" y="902"/>
                  </a:lnTo>
                  <a:lnTo>
                    <a:pt x="394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6" name="Google Shape;1246;p46"/>
            <p:cNvSpPr/>
            <p:nvPr/>
          </p:nvSpPr>
          <p:spPr>
            <a:xfrm>
              <a:off x="1991101" y="3868402"/>
              <a:ext cx="1833720" cy="735691"/>
            </a:xfrm>
            <a:custGeom>
              <a:avLst/>
              <a:gdLst/>
              <a:ahLst/>
              <a:cxnLst/>
              <a:rect l="l" t="t" r="r" b="b"/>
              <a:pathLst>
                <a:path w="16910" h="6784" extrusionOk="0">
                  <a:moveTo>
                    <a:pt x="16909" y="847"/>
                  </a:moveTo>
                  <a:lnTo>
                    <a:pt x="16909" y="6784"/>
                  </a:lnTo>
                  <a:lnTo>
                    <a:pt x="0" y="6784"/>
                  </a:lnTo>
                  <a:lnTo>
                    <a:pt x="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7" name="Google Shape;1247;p46"/>
            <p:cNvSpPr/>
            <p:nvPr/>
          </p:nvSpPr>
          <p:spPr>
            <a:xfrm>
              <a:off x="1991101" y="3868402"/>
              <a:ext cx="192156" cy="735691"/>
            </a:xfrm>
            <a:custGeom>
              <a:avLst/>
              <a:gdLst/>
              <a:ahLst/>
              <a:cxnLst/>
              <a:rect l="l" t="t" r="r" b="b"/>
              <a:pathLst>
                <a:path w="1772" h="6784" extrusionOk="0">
                  <a:moveTo>
                    <a:pt x="0" y="0"/>
                  </a:moveTo>
                  <a:lnTo>
                    <a:pt x="0" y="6784"/>
                  </a:lnTo>
                  <a:lnTo>
                    <a:pt x="1771" y="6784"/>
                  </a:lnTo>
                  <a:lnTo>
                    <a:pt x="1771" y="89"/>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8" name="Google Shape;1248;p46"/>
            <p:cNvSpPr/>
            <p:nvPr/>
          </p:nvSpPr>
          <p:spPr>
            <a:xfrm>
              <a:off x="1991101" y="4456709"/>
              <a:ext cx="1833720" cy="147377"/>
            </a:xfrm>
            <a:custGeom>
              <a:avLst/>
              <a:gdLst/>
              <a:ahLst/>
              <a:cxnLst/>
              <a:rect l="l" t="t" r="r" b="b"/>
              <a:pathLst>
                <a:path w="16910" h="1359" extrusionOk="0">
                  <a:moveTo>
                    <a:pt x="0" y="0"/>
                  </a:moveTo>
                  <a:lnTo>
                    <a:pt x="0" y="1359"/>
                  </a:lnTo>
                  <a:lnTo>
                    <a:pt x="16909" y="1359"/>
                  </a:lnTo>
                  <a:lnTo>
                    <a:pt x="16909"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9" name="Google Shape;1249;p46"/>
            <p:cNvSpPr/>
            <p:nvPr/>
          </p:nvSpPr>
          <p:spPr>
            <a:xfrm>
              <a:off x="3010573" y="3373139"/>
              <a:ext cx="162009" cy="449505"/>
            </a:xfrm>
            <a:custGeom>
              <a:avLst/>
              <a:gdLst/>
              <a:ahLst/>
              <a:cxnLst/>
              <a:rect l="l" t="t" r="r" b="b"/>
              <a:pathLst>
                <a:path w="1494" h="4145" extrusionOk="0">
                  <a:moveTo>
                    <a:pt x="1" y="0"/>
                  </a:moveTo>
                  <a:lnTo>
                    <a:pt x="1" y="3721"/>
                  </a:lnTo>
                  <a:cubicBezTo>
                    <a:pt x="1" y="3721"/>
                    <a:pt x="769" y="4144"/>
                    <a:pt x="1493" y="3721"/>
                  </a:cubicBezTo>
                  <a:lnTo>
                    <a:pt x="1493"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0" name="Google Shape;1250;p46"/>
            <p:cNvSpPr/>
            <p:nvPr/>
          </p:nvSpPr>
          <p:spPr>
            <a:xfrm>
              <a:off x="3010573" y="3373139"/>
              <a:ext cx="95536" cy="424237"/>
            </a:xfrm>
            <a:custGeom>
              <a:avLst/>
              <a:gdLst/>
              <a:ahLst/>
              <a:cxnLst/>
              <a:rect l="l" t="t" r="r" b="b"/>
              <a:pathLst>
                <a:path w="881" h="3912" extrusionOk="0">
                  <a:moveTo>
                    <a:pt x="1" y="0"/>
                  </a:moveTo>
                  <a:lnTo>
                    <a:pt x="1" y="3721"/>
                  </a:lnTo>
                  <a:cubicBezTo>
                    <a:pt x="1" y="3721"/>
                    <a:pt x="352" y="3912"/>
                    <a:pt x="808" y="3912"/>
                  </a:cubicBezTo>
                  <a:cubicBezTo>
                    <a:pt x="832" y="3912"/>
                    <a:pt x="856" y="3911"/>
                    <a:pt x="881" y="3910"/>
                  </a:cubicBezTo>
                  <a:lnTo>
                    <a:pt x="88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1" name="Google Shape;1251;p46"/>
            <p:cNvSpPr/>
            <p:nvPr/>
          </p:nvSpPr>
          <p:spPr>
            <a:xfrm>
              <a:off x="2943241" y="2127663"/>
              <a:ext cx="404807" cy="634186"/>
            </a:xfrm>
            <a:custGeom>
              <a:avLst/>
              <a:gdLst/>
              <a:ahLst/>
              <a:cxnLst/>
              <a:rect l="l" t="t" r="r" b="b"/>
              <a:pathLst>
                <a:path w="3733" h="5848" extrusionOk="0">
                  <a:moveTo>
                    <a:pt x="3487" y="1"/>
                  </a:moveTo>
                  <a:cubicBezTo>
                    <a:pt x="2864" y="112"/>
                    <a:pt x="2218" y="380"/>
                    <a:pt x="1883" y="424"/>
                  </a:cubicBezTo>
                  <a:cubicBezTo>
                    <a:pt x="1471" y="1104"/>
                    <a:pt x="1371" y="1973"/>
                    <a:pt x="937" y="2663"/>
                  </a:cubicBezTo>
                  <a:cubicBezTo>
                    <a:pt x="825" y="2841"/>
                    <a:pt x="703" y="2997"/>
                    <a:pt x="569" y="3120"/>
                  </a:cubicBezTo>
                  <a:cubicBezTo>
                    <a:pt x="569" y="3153"/>
                    <a:pt x="580" y="3176"/>
                    <a:pt x="580" y="3198"/>
                  </a:cubicBezTo>
                  <a:cubicBezTo>
                    <a:pt x="580" y="3198"/>
                    <a:pt x="803" y="3955"/>
                    <a:pt x="792" y="4078"/>
                  </a:cubicBezTo>
                  <a:cubicBezTo>
                    <a:pt x="781" y="4189"/>
                    <a:pt x="1" y="4846"/>
                    <a:pt x="1" y="4846"/>
                  </a:cubicBezTo>
                  <a:cubicBezTo>
                    <a:pt x="1" y="4846"/>
                    <a:pt x="561" y="5847"/>
                    <a:pt x="1426" y="5847"/>
                  </a:cubicBezTo>
                  <a:cubicBezTo>
                    <a:pt x="1474" y="5847"/>
                    <a:pt x="1522" y="5844"/>
                    <a:pt x="1571" y="5838"/>
                  </a:cubicBezTo>
                  <a:cubicBezTo>
                    <a:pt x="2518" y="5715"/>
                    <a:pt x="3287" y="4657"/>
                    <a:pt x="3287" y="4657"/>
                  </a:cubicBezTo>
                  <a:cubicBezTo>
                    <a:pt x="3287" y="4657"/>
                    <a:pt x="2240" y="4445"/>
                    <a:pt x="2585" y="3410"/>
                  </a:cubicBezTo>
                  <a:cubicBezTo>
                    <a:pt x="2930" y="2385"/>
                    <a:pt x="3732" y="1505"/>
                    <a:pt x="3732" y="1416"/>
                  </a:cubicBezTo>
                  <a:cubicBezTo>
                    <a:pt x="3732" y="1382"/>
                    <a:pt x="3732" y="636"/>
                    <a:pt x="348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2" name="Google Shape;1252;p46"/>
            <p:cNvSpPr/>
            <p:nvPr/>
          </p:nvSpPr>
          <p:spPr>
            <a:xfrm>
              <a:off x="2943241" y="2612081"/>
              <a:ext cx="356442" cy="149763"/>
            </a:xfrm>
            <a:custGeom>
              <a:avLst/>
              <a:gdLst/>
              <a:ahLst/>
              <a:cxnLst/>
              <a:rect l="l" t="t" r="r" b="b"/>
              <a:pathLst>
                <a:path w="3287" h="1381" extrusionOk="0">
                  <a:moveTo>
                    <a:pt x="2864" y="1"/>
                  </a:moveTo>
                  <a:cubicBezTo>
                    <a:pt x="2674" y="290"/>
                    <a:pt x="1972" y="524"/>
                    <a:pt x="1661" y="547"/>
                  </a:cubicBezTo>
                  <a:cubicBezTo>
                    <a:pt x="1570" y="556"/>
                    <a:pt x="1478" y="561"/>
                    <a:pt x="1387" y="561"/>
                  </a:cubicBezTo>
                  <a:cubicBezTo>
                    <a:pt x="951" y="561"/>
                    <a:pt x="529" y="440"/>
                    <a:pt x="335" y="90"/>
                  </a:cubicBezTo>
                  <a:cubicBezTo>
                    <a:pt x="157" y="246"/>
                    <a:pt x="1" y="379"/>
                    <a:pt x="1" y="379"/>
                  </a:cubicBezTo>
                  <a:cubicBezTo>
                    <a:pt x="1" y="379"/>
                    <a:pt x="561" y="1380"/>
                    <a:pt x="1426" y="1380"/>
                  </a:cubicBezTo>
                  <a:cubicBezTo>
                    <a:pt x="1474" y="1380"/>
                    <a:pt x="1522" y="1377"/>
                    <a:pt x="1571" y="1371"/>
                  </a:cubicBezTo>
                  <a:cubicBezTo>
                    <a:pt x="2518" y="1248"/>
                    <a:pt x="3287" y="190"/>
                    <a:pt x="3287" y="190"/>
                  </a:cubicBezTo>
                  <a:cubicBezTo>
                    <a:pt x="3287" y="190"/>
                    <a:pt x="3064" y="146"/>
                    <a:pt x="286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3" name="Google Shape;1253;p46"/>
            <p:cNvSpPr/>
            <p:nvPr/>
          </p:nvSpPr>
          <p:spPr>
            <a:xfrm>
              <a:off x="3004836" y="2131350"/>
              <a:ext cx="333561" cy="444299"/>
            </a:xfrm>
            <a:custGeom>
              <a:avLst/>
              <a:gdLst/>
              <a:ahLst/>
              <a:cxnLst/>
              <a:rect l="l" t="t" r="r" b="b"/>
              <a:pathLst>
                <a:path w="3076" h="4097" extrusionOk="0">
                  <a:moveTo>
                    <a:pt x="2730" y="0"/>
                  </a:moveTo>
                  <a:lnTo>
                    <a:pt x="2730" y="0"/>
                  </a:lnTo>
                  <a:cubicBezTo>
                    <a:pt x="2173" y="123"/>
                    <a:pt x="1616" y="357"/>
                    <a:pt x="1315" y="390"/>
                  </a:cubicBezTo>
                  <a:cubicBezTo>
                    <a:pt x="903" y="1070"/>
                    <a:pt x="803" y="1950"/>
                    <a:pt x="369" y="2629"/>
                  </a:cubicBezTo>
                  <a:cubicBezTo>
                    <a:pt x="257" y="2807"/>
                    <a:pt x="135" y="2963"/>
                    <a:pt x="1" y="3097"/>
                  </a:cubicBezTo>
                  <a:cubicBezTo>
                    <a:pt x="1" y="3119"/>
                    <a:pt x="12" y="3142"/>
                    <a:pt x="12" y="3164"/>
                  </a:cubicBezTo>
                  <a:cubicBezTo>
                    <a:pt x="12" y="3164"/>
                    <a:pt x="235" y="3921"/>
                    <a:pt x="224" y="4044"/>
                  </a:cubicBezTo>
                  <a:cubicBezTo>
                    <a:pt x="224" y="4053"/>
                    <a:pt x="340" y="4097"/>
                    <a:pt x="516" y="4097"/>
                  </a:cubicBezTo>
                  <a:cubicBezTo>
                    <a:pt x="781" y="4097"/>
                    <a:pt x="1181" y="3996"/>
                    <a:pt x="1516" y="3520"/>
                  </a:cubicBezTo>
                  <a:cubicBezTo>
                    <a:pt x="1650" y="3320"/>
                    <a:pt x="1895" y="2384"/>
                    <a:pt x="2362" y="1939"/>
                  </a:cubicBezTo>
                  <a:cubicBezTo>
                    <a:pt x="2596" y="1727"/>
                    <a:pt x="2708" y="1927"/>
                    <a:pt x="2908" y="1571"/>
                  </a:cubicBezTo>
                  <a:cubicBezTo>
                    <a:pt x="3075" y="1293"/>
                    <a:pt x="2708" y="491"/>
                    <a:pt x="2719" y="156"/>
                  </a:cubicBezTo>
                  <a:cubicBezTo>
                    <a:pt x="2719" y="101"/>
                    <a:pt x="2719" y="45"/>
                    <a:pt x="2730"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2862342" y="2079406"/>
              <a:ext cx="374552" cy="470001"/>
            </a:xfrm>
            <a:custGeom>
              <a:avLst/>
              <a:gdLst/>
              <a:ahLst/>
              <a:cxnLst/>
              <a:rect l="l" t="t" r="r" b="b"/>
              <a:pathLst>
                <a:path w="3454" h="4334" extrusionOk="0">
                  <a:moveTo>
                    <a:pt x="1749" y="123"/>
                  </a:moveTo>
                  <a:cubicBezTo>
                    <a:pt x="1348" y="145"/>
                    <a:pt x="947" y="112"/>
                    <a:pt x="546" y="67"/>
                  </a:cubicBezTo>
                  <a:cubicBezTo>
                    <a:pt x="446" y="56"/>
                    <a:pt x="324" y="23"/>
                    <a:pt x="212" y="0"/>
                  </a:cubicBezTo>
                  <a:cubicBezTo>
                    <a:pt x="212" y="0"/>
                    <a:pt x="212" y="0"/>
                    <a:pt x="212" y="12"/>
                  </a:cubicBezTo>
                  <a:cubicBezTo>
                    <a:pt x="1" y="702"/>
                    <a:pt x="179" y="3175"/>
                    <a:pt x="513" y="3754"/>
                  </a:cubicBezTo>
                  <a:cubicBezTo>
                    <a:pt x="847" y="4334"/>
                    <a:pt x="1816" y="4111"/>
                    <a:pt x="2195" y="3988"/>
                  </a:cubicBezTo>
                  <a:cubicBezTo>
                    <a:pt x="2574" y="3866"/>
                    <a:pt x="3086" y="2306"/>
                    <a:pt x="3287" y="1460"/>
                  </a:cubicBezTo>
                  <a:cubicBezTo>
                    <a:pt x="3331" y="1304"/>
                    <a:pt x="3387" y="1181"/>
                    <a:pt x="3454" y="1092"/>
                  </a:cubicBezTo>
                  <a:cubicBezTo>
                    <a:pt x="3008" y="535"/>
                    <a:pt x="2663" y="90"/>
                    <a:pt x="1749" y="1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5" name="Google Shape;1255;p46"/>
            <p:cNvSpPr/>
            <p:nvPr/>
          </p:nvSpPr>
          <p:spPr>
            <a:xfrm>
              <a:off x="2881645" y="1945044"/>
              <a:ext cx="449484" cy="276969"/>
            </a:xfrm>
            <a:custGeom>
              <a:avLst/>
              <a:gdLst/>
              <a:ahLst/>
              <a:cxnLst/>
              <a:rect l="l" t="t" r="r" b="b"/>
              <a:pathLst>
                <a:path w="4145" h="2554" extrusionOk="0">
                  <a:moveTo>
                    <a:pt x="2315" y="1"/>
                  </a:moveTo>
                  <a:cubicBezTo>
                    <a:pt x="1549" y="1"/>
                    <a:pt x="206" y="658"/>
                    <a:pt x="34" y="1251"/>
                  </a:cubicBezTo>
                  <a:cubicBezTo>
                    <a:pt x="23" y="1284"/>
                    <a:pt x="12" y="1329"/>
                    <a:pt x="1" y="1384"/>
                  </a:cubicBezTo>
                  <a:cubicBezTo>
                    <a:pt x="257" y="1484"/>
                    <a:pt x="502" y="1574"/>
                    <a:pt x="769" y="1652"/>
                  </a:cubicBezTo>
                  <a:cubicBezTo>
                    <a:pt x="946" y="1700"/>
                    <a:pt x="1101" y="1718"/>
                    <a:pt x="1248" y="1718"/>
                  </a:cubicBezTo>
                  <a:cubicBezTo>
                    <a:pt x="1536" y="1718"/>
                    <a:pt x="1792" y="1651"/>
                    <a:pt x="2117" y="1629"/>
                  </a:cubicBezTo>
                  <a:cubicBezTo>
                    <a:pt x="2145" y="1628"/>
                    <a:pt x="2173" y="1627"/>
                    <a:pt x="2199" y="1627"/>
                  </a:cubicBezTo>
                  <a:cubicBezTo>
                    <a:pt x="2826" y="1627"/>
                    <a:pt x="2907" y="2126"/>
                    <a:pt x="3153" y="2554"/>
                  </a:cubicBezTo>
                  <a:cubicBezTo>
                    <a:pt x="3351" y="2029"/>
                    <a:pt x="3834" y="1969"/>
                    <a:pt x="4044" y="1969"/>
                  </a:cubicBezTo>
                  <a:cubicBezTo>
                    <a:pt x="4106" y="1969"/>
                    <a:pt x="4145" y="1975"/>
                    <a:pt x="4145" y="1975"/>
                  </a:cubicBezTo>
                  <a:cubicBezTo>
                    <a:pt x="4122" y="1106"/>
                    <a:pt x="3253" y="337"/>
                    <a:pt x="2641" y="59"/>
                  </a:cubicBezTo>
                  <a:cubicBezTo>
                    <a:pt x="2553" y="19"/>
                    <a:pt x="2442" y="1"/>
                    <a:pt x="231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6" name="Google Shape;1256;p46"/>
            <p:cNvSpPr/>
            <p:nvPr/>
          </p:nvSpPr>
          <p:spPr>
            <a:xfrm>
              <a:off x="2940855" y="1955021"/>
              <a:ext cx="296041" cy="176440"/>
            </a:xfrm>
            <a:custGeom>
              <a:avLst/>
              <a:gdLst/>
              <a:ahLst/>
              <a:cxnLst/>
              <a:rect l="l" t="t" r="r" b="b"/>
              <a:pathLst>
                <a:path w="2730" h="1627" extrusionOk="0">
                  <a:moveTo>
                    <a:pt x="2730" y="379"/>
                  </a:moveTo>
                  <a:cubicBezTo>
                    <a:pt x="2696" y="357"/>
                    <a:pt x="2674" y="334"/>
                    <a:pt x="2641" y="301"/>
                  </a:cubicBezTo>
                  <a:cubicBezTo>
                    <a:pt x="1638" y="0"/>
                    <a:pt x="669" y="680"/>
                    <a:pt x="1" y="1493"/>
                  </a:cubicBezTo>
                  <a:cubicBezTo>
                    <a:pt x="79" y="1515"/>
                    <a:pt x="145" y="1537"/>
                    <a:pt x="223" y="1560"/>
                  </a:cubicBezTo>
                  <a:cubicBezTo>
                    <a:pt x="413" y="1615"/>
                    <a:pt x="569" y="1626"/>
                    <a:pt x="725" y="1626"/>
                  </a:cubicBezTo>
                  <a:cubicBezTo>
                    <a:pt x="881" y="1259"/>
                    <a:pt x="1282" y="758"/>
                    <a:pt x="1694" y="535"/>
                  </a:cubicBezTo>
                  <a:cubicBezTo>
                    <a:pt x="1950" y="390"/>
                    <a:pt x="2295" y="334"/>
                    <a:pt x="2730" y="3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7" name="Google Shape;1257;p46"/>
            <p:cNvSpPr/>
            <p:nvPr/>
          </p:nvSpPr>
          <p:spPr>
            <a:xfrm>
              <a:off x="2902249" y="2204984"/>
              <a:ext cx="108657" cy="160932"/>
            </a:xfrm>
            <a:custGeom>
              <a:avLst/>
              <a:gdLst/>
              <a:ahLst/>
              <a:cxnLst/>
              <a:rect l="l" t="t" r="r" b="b"/>
              <a:pathLst>
                <a:path w="1002" h="1484" extrusionOk="0">
                  <a:moveTo>
                    <a:pt x="390" y="1"/>
                  </a:moveTo>
                  <a:lnTo>
                    <a:pt x="390" y="1"/>
                  </a:lnTo>
                  <a:cubicBezTo>
                    <a:pt x="390" y="1"/>
                    <a:pt x="312" y="547"/>
                    <a:pt x="256" y="725"/>
                  </a:cubicBezTo>
                  <a:cubicBezTo>
                    <a:pt x="190" y="903"/>
                    <a:pt x="11" y="1104"/>
                    <a:pt x="0" y="1193"/>
                  </a:cubicBezTo>
                  <a:cubicBezTo>
                    <a:pt x="0" y="1278"/>
                    <a:pt x="91" y="1484"/>
                    <a:pt x="341" y="1484"/>
                  </a:cubicBezTo>
                  <a:cubicBezTo>
                    <a:pt x="353" y="1484"/>
                    <a:pt x="366" y="1483"/>
                    <a:pt x="379" y="1482"/>
                  </a:cubicBezTo>
                  <a:cubicBezTo>
                    <a:pt x="605" y="1456"/>
                    <a:pt x="566" y="1369"/>
                    <a:pt x="602" y="1369"/>
                  </a:cubicBezTo>
                  <a:cubicBezTo>
                    <a:pt x="612" y="1369"/>
                    <a:pt x="628" y="1376"/>
                    <a:pt x="657" y="1393"/>
                  </a:cubicBezTo>
                  <a:cubicBezTo>
                    <a:pt x="715" y="1431"/>
                    <a:pt x="780" y="1455"/>
                    <a:pt x="838" y="1455"/>
                  </a:cubicBezTo>
                  <a:cubicBezTo>
                    <a:pt x="915" y="1455"/>
                    <a:pt x="979" y="1413"/>
                    <a:pt x="992" y="1304"/>
                  </a:cubicBezTo>
                  <a:cubicBezTo>
                    <a:pt x="1002" y="1120"/>
                    <a:pt x="814" y="1058"/>
                    <a:pt x="749" y="1058"/>
                  </a:cubicBezTo>
                  <a:cubicBezTo>
                    <a:pt x="744" y="1058"/>
                    <a:pt x="739" y="1058"/>
                    <a:pt x="735" y="1059"/>
                  </a:cubicBezTo>
                  <a:cubicBezTo>
                    <a:pt x="702" y="1059"/>
                    <a:pt x="813" y="1170"/>
                    <a:pt x="813" y="1215"/>
                  </a:cubicBezTo>
                  <a:cubicBezTo>
                    <a:pt x="820" y="1240"/>
                    <a:pt x="808" y="1269"/>
                    <a:pt x="758" y="1269"/>
                  </a:cubicBezTo>
                  <a:cubicBezTo>
                    <a:pt x="720" y="1269"/>
                    <a:pt x="660" y="1252"/>
                    <a:pt x="568" y="1204"/>
                  </a:cubicBezTo>
                  <a:cubicBezTo>
                    <a:pt x="563" y="1202"/>
                    <a:pt x="558" y="1201"/>
                    <a:pt x="553" y="1201"/>
                  </a:cubicBezTo>
                  <a:cubicBezTo>
                    <a:pt x="492" y="1201"/>
                    <a:pt x="427" y="1346"/>
                    <a:pt x="310" y="1346"/>
                  </a:cubicBezTo>
                  <a:cubicBezTo>
                    <a:pt x="287" y="1346"/>
                    <a:pt x="262" y="1340"/>
                    <a:pt x="234" y="1326"/>
                  </a:cubicBezTo>
                  <a:cubicBezTo>
                    <a:pt x="56" y="1226"/>
                    <a:pt x="279" y="1081"/>
                    <a:pt x="368" y="948"/>
                  </a:cubicBezTo>
                  <a:cubicBezTo>
                    <a:pt x="457" y="825"/>
                    <a:pt x="635" y="90"/>
                    <a:pt x="39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8" name="Google Shape;1258;p46"/>
            <p:cNvSpPr/>
            <p:nvPr/>
          </p:nvSpPr>
          <p:spPr>
            <a:xfrm>
              <a:off x="2996378" y="2229167"/>
              <a:ext cx="43593" cy="31557"/>
            </a:xfrm>
            <a:custGeom>
              <a:avLst/>
              <a:gdLst/>
              <a:ahLst/>
              <a:cxnLst/>
              <a:rect l="l" t="t" r="r" b="b"/>
              <a:pathLst>
                <a:path w="402" h="291" extrusionOk="0">
                  <a:moveTo>
                    <a:pt x="135" y="1"/>
                  </a:moveTo>
                  <a:cubicBezTo>
                    <a:pt x="112" y="1"/>
                    <a:pt x="101" y="12"/>
                    <a:pt x="68" y="34"/>
                  </a:cubicBezTo>
                  <a:cubicBezTo>
                    <a:pt x="12" y="101"/>
                    <a:pt x="1" y="190"/>
                    <a:pt x="57" y="268"/>
                  </a:cubicBezTo>
                  <a:cubicBezTo>
                    <a:pt x="68" y="290"/>
                    <a:pt x="179" y="268"/>
                    <a:pt x="201" y="268"/>
                  </a:cubicBezTo>
                  <a:cubicBezTo>
                    <a:pt x="279" y="246"/>
                    <a:pt x="402" y="268"/>
                    <a:pt x="402" y="123"/>
                  </a:cubicBezTo>
                  <a:cubicBezTo>
                    <a:pt x="402" y="23"/>
                    <a:pt x="279" y="45"/>
                    <a:pt x="224" y="23"/>
                  </a:cubicBezTo>
                  <a:cubicBezTo>
                    <a:pt x="179" y="23"/>
                    <a:pt x="157" y="1"/>
                    <a:pt x="135" y="1"/>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9" name="Google Shape;1259;p46"/>
            <p:cNvSpPr/>
            <p:nvPr/>
          </p:nvSpPr>
          <p:spPr>
            <a:xfrm>
              <a:off x="2986726" y="2219515"/>
              <a:ext cx="77426" cy="42836"/>
            </a:xfrm>
            <a:custGeom>
              <a:avLst/>
              <a:gdLst/>
              <a:ahLst/>
              <a:cxnLst/>
              <a:rect l="l" t="t" r="r" b="b"/>
              <a:pathLst>
                <a:path w="714" h="395" extrusionOk="0">
                  <a:moveTo>
                    <a:pt x="57" y="1"/>
                  </a:moveTo>
                  <a:cubicBezTo>
                    <a:pt x="57" y="1"/>
                    <a:pt x="1" y="23"/>
                    <a:pt x="57" y="67"/>
                  </a:cubicBezTo>
                  <a:cubicBezTo>
                    <a:pt x="112" y="112"/>
                    <a:pt x="524" y="190"/>
                    <a:pt x="614" y="201"/>
                  </a:cubicBezTo>
                  <a:cubicBezTo>
                    <a:pt x="614" y="201"/>
                    <a:pt x="566" y="326"/>
                    <a:pt x="318" y="326"/>
                  </a:cubicBezTo>
                  <a:cubicBezTo>
                    <a:pt x="299" y="326"/>
                    <a:pt x="279" y="325"/>
                    <a:pt x="257" y="324"/>
                  </a:cubicBezTo>
                  <a:cubicBezTo>
                    <a:pt x="157" y="316"/>
                    <a:pt x="89" y="303"/>
                    <a:pt x="56" y="303"/>
                  </a:cubicBezTo>
                  <a:cubicBezTo>
                    <a:pt x="42" y="303"/>
                    <a:pt x="34" y="306"/>
                    <a:pt x="34" y="312"/>
                  </a:cubicBezTo>
                  <a:cubicBezTo>
                    <a:pt x="34" y="312"/>
                    <a:pt x="12" y="368"/>
                    <a:pt x="34" y="379"/>
                  </a:cubicBezTo>
                  <a:cubicBezTo>
                    <a:pt x="38" y="383"/>
                    <a:pt x="109" y="395"/>
                    <a:pt x="204" y="395"/>
                  </a:cubicBezTo>
                  <a:cubicBezTo>
                    <a:pt x="371" y="395"/>
                    <a:pt x="615" y="360"/>
                    <a:pt x="714" y="190"/>
                  </a:cubicBezTo>
                  <a:cubicBezTo>
                    <a:pt x="714" y="190"/>
                    <a:pt x="502" y="79"/>
                    <a:pt x="5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0" name="Google Shape;1260;p46"/>
            <p:cNvSpPr/>
            <p:nvPr/>
          </p:nvSpPr>
          <p:spPr>
            <a:xfrm>
              <a:off x="2875681" y="2214635"/>
              <a:ext cx="43593" cy="38823"/>
            </a:xfrm>
            <a:custGeom>
              <a:avLst/>
              <a:gdLst/>
              <a:ahLst/>
              <a:cxnLst/>
              <a:rect l="l" t="t" r="r" b="b"/>
              <a:pathLst>
                <a:path w="402" h="358" extrusionOk="0">
                  <a:moveTo>
                    <a:pt x="245" y="346"/>
                  </a:moveTo>
                  <a:cubicBezTo>
                    <a:pt x="245" y="346"/>
                    <a:pt x="401" y="257"/>
                    <a:pt x="301" y="112"/>
                  </a:cubicBezTo>
                  <a:cubicBezTo>
                    <a:pt x="290" y="90"/>
                    <a:pt x="201" y="57"/>
                    <a:pt x="178" y="46"/>
                  </a:cubicBezTo>
                  <a:cubicBezTo>
                    <a:pt x="78" y="1"/>
                    <a:pt x="0" y="146"/>
                    <a:pt x="34" y="257"/>
                  </a:cubicBezTo>
                  <a:cubicBezTo>
                    <a:pt x="67" y="357"/>
                    <a:pt x="212" y="324"/>
                    <a:pt x="245" y="346"/>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1" name="Google Shape;1261;p46"/>
            <p:cNvSpPr/>
            <p:nvPr/>
          </p:nvSpPr>
          <p:spPr>
            <a:xfrm>
              <a:off x="2875681" y="2208671"/>
              <a:ext cx="54437" cy="46740"/>
            </a:xfrm>
            <a:custGeom>
              <a:avLst/>
              <a:gdLst/>
              <a:ahLst/>
              <a:cxnLst/>
              <a:rect l="l" t="t" r="r" b="b"/>
              <a:pathLst>
                <a:path w="502" h="431" extrusionOk="0">
                  <a:moveTo>
                    <a:pt x="0" y="0"/>
                  </a:moveTo>
                  <a:lnTo>
                    <a:pt x="0" y="67"/>
                  </a:lnTo>
                  <a:cubicBezTo>
                    <a:pt x="0" y="67"/>
                    <a:pt x="301" y="167"/>
                    <a:pt x="412" y="268"/>
                  </a:cubicBezTo>
                  <a:cubicBezTo>
                    <a:pt x="412" y="268"/>
                    <a:pt x="348" y="367"/>
                    <a:pt x="168" y="367"/>
                  </a:cubicBezTo>
                  <a:cubicBezTo>
                    <a:pt x="124" y="367"/>
                    <a:pt x="71" y="361"/>
                    <a:pt x="11" y="346"/>
                  </a:cubicBezTo>
                  <a:lnTo>
                    <a:pt x="11" y="412"/>
                  </a:lnTo>
                  <a:cubicBezTo>
                    <a:pt x="11" y="412"/>
                    <a:pt x="90" y="430"/>
                    <a:pt x="186" y="430"/>
                  </a:cubicBezTo>
                  <a:cubicBezTo>
                    <a:pt x="306" y="430"/>
                    <a:pt x="452" y="403"/>
                    <a:pt x="501" y="279"/>
                  </a:cubicBezTo>
                  <a:cubicBezTo>
                    <a:pt x="501" y="279"/>
                    <a:pt x="401" y="101"/>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2" name="Google Shape;1262;p46"/>
            <p:cNvSpPr/>
            <p:nvPr/>
          </p:nvSpPr>
          <p:spPr>
            <a:xfrm>
              <a:off x="3004836" y="2389989"/>
              <a:ext cx="23640" cy="33184"/>
            </a:xfrm>
            <a:custGeom>
              <a:avLst/>
              <a:gdLst/>
              <a:ahLst/>
              <a:cxnLst/>
              <a:rect l="l" t="t" r="r" b="b"/>
              <a:pathLst>
                <a:path w="218" h="306" extrusionOk="0">
                  <a:moveTo>
                    <a:pt x="119" y="0"/>
                  </a:moveTo>
                  <a:cubicBezTo>
                    <a:pt x="97" y="0"/>
                    <a:pt x="79" y="21"/>
                    <a:pt x="79" y="44"/>
                  </a:cubicBezTo>
                  <a:cubicBezTo>
                    <a:pt x="79" y="88"/>
                    <a:pt x="1" y="155"/>
                    <a:pt x="1" y="155"/>
                  </a:cubicBezTo>
                  <a:lnTo>
                    <a:pt x="1" y="244"/>
                  </a:lnTo>
                  <a:cubicBezTo>
                    <a:pt x="1" y="244"/>
                    <a:pt x="1" y="227"/>
                    <a:pt x="22" y="227"/>
                  </a:cubicBezTo>
                  <a:cubicBezTo>
                    <a:pt x="35" y="227"/>
                    <a:pt x="56" y="234"/>
                    <a:pt x="90" y="255"/>
                  </a:cubicBezTo>
                  <a:cubicBezTo>
                    <a:pt x="135" y="288"/>
                    <a:pt x="173" y="305"/>
                    <a:pt x="195" y="305"/>
                  </a:cubicBezTo>
                  <a:cubicBezTo>
                    <a:pt x="210" y="305"/>
                    <a:pt x="217" y="296"/>
                    <a:pt x="213" y="278"/>
                  </a:cubicBezTo>
                  <a:cubicBezTo>
                    <a:pt x="201" y="233"/>
                    <a:pt x="201" y="155"/>
                    <a:pt x="179" y="66"/>
                  </a:cubicBezTo>
                  <a:cubicBezTo>
                    <a:pt x="163" y="18"/>
                    <a:pt x="139" y="0"/>
                    <a:pt x="1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3" name="Google Shape;1263;p46"/>
            <p:cNvSpPr/>
            <p:nvPr/>
          </p:nvSpPr>
          <p:spPr>
            <a:xfrm>
              <a:off x="2902249" y="2379795"/>
              <a:ext cx="116031" cy="31124"/>
            </a:xfrm>
            <a:custGeom>
              <a:avLst/>
              <a:gdLst/>
              <a:ahLst/>
              <a:cxnLst/>
              <a:rect l="l" t="t" r="r" b="b"/>
              <a:pathLst>
                <a:path w="1070" h="287" extrusionOk="0">
                  <a:moveTo>
                    <a:pt x="268" y="1"/>
                  </a:moveTo>
                  <a:cubicBezTo>
                    <a:pt x="227" y="1"/>
                    <a:pt x="176" y="16"/>
                    <a:pt x="112" y="60"/>
                  </a:cubicBezTo>
                  <a:cubicBezTo>
                    <a:pt x="56" y="93"/>
                    <a:pt x="22" y="93"/>
                    <a:pt x="0" y="104"/>
                  </a:cubicBezTo>
                  <a:cubicBezTo>
                    <a:pt x="25" y="145"/>
                    <a:pt x="233" y="286"/>
                    <a:pt x="599" y="286"/>
                  </a:cubicBezTo>
                  <a:cubicBezTo>
                    <a:pt x="734" y="286"/>
                    <a:pt x="892" y="267"/>
                    <a:pt x="1069" y="216"/>
                  </a:cubicBezTo>
                  <a:cubicBezTo>
                    <a:pt x="1069" y="216"/>
                    <a:pt x="847" y="149"/>
                    <a:pt x="780" y="82"/>
                  </a:cubicBezTo>
                  <a:cubicBezTo>
                    <a:pt x="731" y="33"/>
                    <a:pt x="666" y="16"/>
                    <a:pt x="604" y="16"/>
                  </a:cubicBezTo>
                  <a:cubicBezTo>
                    <a:pt x="510" y="16"/>
                    <a:pt x="421" y="55"/>
                    <a:pt x="401" y="82"/>
                  </a:cubicBezTo>
                  <a:cubicBezTo>
                    <a:pt x="401" y="82"/>
                    <a:pt x="363" y="1"/>
                    <a:pt x="2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4" name="Google Shape;1264;p46"/>
            <p:cNvSpPr/>
            <p:nvPr/>
          </p:nvSpPr>
          <p:spPr>
            <a:xfrm>
              <a:off x="2904635" y="2399532"/>
              <a:ext cx="113645" cy="42294"/>
            </a:xfrm>
            <a:custGeom>
              <a:avLst/>
              <a:gdLst/>
              <a:ahLst/>
              <a:cxnLst/>
              <a:rect l="l" t="t" r="r" b="b"/>
              <a:pathLst>
                <a:path w="1048" h="390" extrusionOk="0">
                  <a:moveTo>
                    <a:pt x="0" y="0"/>
                  </a:moveTo>
                  <a:lnTo>
                    <a:pt x="0" y="0"/>
                  </a:lnTo>
                  <a:cubicBezTo>
                    <a:pt x="67" y="78"/>
                    <a:pt x="112" y="357"/>
                    <a:pt x="323" y="379"/>
                  </a:cubicBezTo>
                  <a:cubicBezTo>
                    <a:pt x="405" y="383"/>
                    <a:pt x="481" y="389"/>
                    <a:pt x="552" y="389"/>
                  </a:cubicBezTo>
                  <a:cubicBezTo>
                    <a:pt x="665" y="389"/>
                    <a:pt x="765" y="374"/>
                    <a:pt x="847" y="312"/>
                  </a:cubicBezTo>
                  <a:cubicBezTo>
                    <a:pt x="981" y="212"/>
                    <a:pt x="1047" y="67"/>
                    <a:pt x="1047" y="67"/>
                  </a:cubicBezTo>
                  <a:lnTo>
                    <a:pt x="1047" y="67"/>
                  </a:lnTo>
                  <a:cubicBezTo>
                    <a:pt x="1021" y="111"/>
                    <a:pt x="878" y="141"/>
                    <a:pt x="747" y="141"/>
                  </a:cubicBezTo>
                  <a:cubicBezTo>
                    <a:pt x="712" y="141"/>
                    <a:pt x="677" y="139"/>
                    <a:pt x="646" y="134"/>
                  </a:cubicBezTo>
                  <a:cubicBezTo>
                    <a:pt x="502" y="101"/>
                    <a:pt x="279" y="89"/>
                    <a:pt x="212" y="89"/>
                  </a:cubicBezTo>
                  <a:cubicBezTo>
                    <a:pt x="145" y="89"/>
                    <a:pt x="0" y="0"/>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5" name="Google Shape;1265;p46"/>
            <p:cNvSpPr/>
            <p:nvPr/>
          </p:nvSpPr>
          <p:spPr>
            <a:xfrm>
              <a:off x="2651844" y="2593971"/>
              <a:ext cx="948308" cy="879489"/>
            </a:xfrm>
            <a:custGeom>
              <a:avLst/>
              <a:gdLst/>
              <a:ahLst/>
              <a:cxnLst/>
              <a:rect l="l" t="t" r="r" b="b"/>
              <a:pathLst>
                <a:path w="8745" h="8110" extrusionOk="0">
                  <a:moveTo>
                    <a:pt x="2796" y="67"/>
                  </a:moveTo>
                  <a:cubicBezTo>
                    <a:pt x="2796" y="67"/>
                    <a:pt x="936" y="1"/>
                    <a:pt x="747" y="168"/>
                  </a:cubicBezTo>
                  <a:cubicBezTo>
                    <a:pt x="568" y="346"/>
                    <a:pt x="0" y="1493"/>
                    <a:pt x="747" y="3153"/>
                  </a:cubicBezTo>
                  <a:cubicBezTo>
                    <a:pt x="1493" y="4813"/>
                    <a:pt x="1771" y="6729"/>
                    <a:pt x="1660" y="7798"/>
                  </a:cubicBezTo>
                  <a:cubicBezTo>
                    <a:pt x="1660" y="7798"/>
                    <a:pt x="2841" y="8032"/>
                    <a:pt x="3019" y="7998"/>
                  </a:cubicBezTo>
                  <a:cubicBezTo>
                    <a:pt x="3587" y="7876"/>
                    <a:pt x="4545" y="8088"/>
                    <a:pt x="4746" y="8099"/>
                  </a:cubicBezTo>
                  <a:cubicBezTo>
                    <a:pt x="4957" y="8110"/>
                    <a:pt x="6160" y="7965"/>
                    <a:pt x="6661" y="7597"/>
                  </a:cubicBezTo>
                  <a:cubicBezTo>
                    <a:pt x="6661" y="7597"/>
                    <a:pt x="6929" y="4378"/>
                    <a:pt x="7553" y="3754"/>
                  </a:cubicBezTo>
                  <a:cubicBezTo>
                    <a:pt x="8176" y="3131"/>
                    <a:pt x="8744" y="3298"/>
                    <a:pt x="8544" y="2006"/>
                  </a:cubicBezTo>
                  <a:cubicBezTo>
                    <a:pt x="8343" y="714"/>
                    <a:pt x="8221" y="168"/>
                    <a:pt x="7296" y="123"/>
                  </a:cubicBezTo>
                  <a:cubicBezTo>
                    <a:pt x="6372" y="67"/>
                    <a:pt x="5982" y="112"/>
                    <a:pt x="5982" y="112"/>
                  </a:cubicBezTo>
                  <a:cubicBezTo>
                    <a:pt x="5982" y="112"/>
                    <a:pt x="5748" y="947"/>
                    <a:pt x="4211" y="970"/>
                  </a:cubicBezTo>
                  <a:cubicBezTo>
                    <a:pt x="3008" y="992"/>
                    <a:pt x="2663" y="145"/>
                    <a:pt x="2796"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6" name="Google Shape;1266;p46"/>
            <p:cNvSpPr/>
            <p:nvPr/>
          </p:nvSpPr>
          <p:spPr>
            <a:xfrm>
              <a:off x="2725477" y="2597658"/>
              <a:ext cx="750296" cy="874609"/>
            </a:xfrm>
            <a:custGeom>
              <a:avLst/>
              <a:gdLst/>
              <a:ahLst/>
              <a:cxnLst/>
              <a:rect l="l" t="t" r="r" b="b"/>
              <a:pathLst>
                <a:path w="6919" h="8065" extrusionOk="0">
                  <a:moveTo>
                    <a:pt x="4144" y="8065"/>
                  </a:moveTo>
                  <a:cubicBezTo>
                    <a:pt x="4144" y="8065"/>
                    <a:pt x="4167" y="8065"/>
                    <a:pt x="4178" y="8065"/>
                  </a:cubicBezTo>
                  <a:cubicBezTo>
                    <a:pt x="4189" y="8065"/>
                    <a:pt x="4200" y="8065"/>
                    <a:pt x="4211" y="8065"/>
                  </a:cubicBezTo>
                  <a:cubicBezTo>
                    <a:pt x="4222" y="8065"/>
                    <a:pt x="4234" y="8054"/>
                    <a:pt x="4245" y="8054"/>
                  </a:cubicBezTo>
                  <a:cubicBezTo>
                    <a:pt x="4356" y="8054"/>
                    <a:pt x="4523" y="8031"/>
                    <a:pt x="4701" y="7998"/>
                  </a:cubicBezTo>
                  <a:cubicBezTo>
                    <a:pt x="4468" y="6784"/>
                    <a:pt x="4735" y="5313"/>
                    <a:pt x="5548" y="4389"/>
                  </a:cubicBezTo>
                  <a:cubicBezTo>
                    <a:pt x="5882" y="4010"/>
                    <a:pt x="6673" y="3509"/>
                    <a:pt x="6751" y="2974"/>
                  </a:cubicBezTo>
                  <a:cubicBezTo>
                    <a:pt x="6818" y="2551"/>
                    <a:pt x="6918" y="1025"/>
                    <a:pt x="6874" y="657"/>
                  </a:cubicBezTo>
                  <a:cubicBezTo>
                    <a:pt x="6874" y="657"/>
                    <a:pt x="6874" y="657"/>
                    <a:pt x="6874" y="657"/>
                  </a:cubicBezTo>
                  <a:cubicBezTo>
                    <a:pt x="6829" y="323"/>
                    <a:pt x="6528" y="78"/>
                    <a:pt x="6194" y="67"/>
                  </a:cubicBezTo>
                  <a:cubicBezTo>
                    <a:pt x="5648" y="56"/>
                    <a:pt x="5381" y="67"/>
                    <a:pt x="5325" y="78"/>
                  </a:cubicBezTo>
                  <a:cubicBezTo>
                    <a:pt x="5325" y="78"/>
                    <a:pt x="5314" y="78"/>
                    <a:pt x="5314" y="78"/>
                  </a:cubicBezTo>
                  <a:cubicBezTo>
                    <a:pt x="5314" y="78"/>
                    <a:pt x="5303" y="78"/>
                    <a:pt x="5303" y="78"/>
                  </a:cubicBezTo>
                  <a:cubicBezTo>
                    <a:pt x="5303" y="78"/>
                    <a:pt x="5069" y="913"/>
                    <a:pt x="3532" y="936"/>
                  </a:cubicBezTo>
                  <a:cubicBezTo>
                    <a:pt x="2329" y="958"/>
                    <a:pt x="1984" y="111"/>
                    <a:pt x="2117" y="33"/>
                  </a:cubicBezTo>
                  <a:cubicBezTo>
                    <a:pt x="2117" y="33"/>
                    <a:pt x="2117" y="33"/>
                    <a:pt x="2117" y="33"/>
                  </a:cubicBezTo>
                  <a:cubicBezTo>
                    <a:pt x="2106" y="33"/>
                    <a:pt x="2106" y="33"/>
                    <a:pt x="2106" y="33"/>
                  </a:cubicBezTo>
                  <a:cubicBezTo>
                    <a:pt x="2084" y="22"/>
                    <a:pt x="2061" y="22"/>
                    <a:pt x="2017" y="22"/>
                  </a:cubicBezTo>
                  <a:lnTo>
                    <a:pt x="2017" y="22"/>
                  </a:lnTo>
                  <a:cubicBezTo>
                    <a:pt x="1727" y="22"/>
                    <a:pt x="1048" y="0"/>
                    <a:pt x="524" y="45"/>
                  </a:cubicBezTo>
                  <a:lnTo>
                    <a:pt x="524" y="45"/>
                  </a:lnTo>
                  <a:cubicBezTo>
                    <a:pt x="79" y="22"/>
                    <a:pt x="1" y="2417"/>
                    <a:pt x="212" y="3019"/>
                  </a:cubicBezTo>
                  <a:cubicBezTo>
                    <a:pt x="446" y="3687"/>
                    <a:pt x="602" y="3665"/>
                    <a:pt x="903" y="4077"/>
                  </a:cubicBezTo>
                  <a:cubicBezTo>
                    <a:pt x="1315" y="4634"/>
                    <a:pt x="1727" y="5135"/>
                    <a:pt x="1794" y="5993"/>
                  </a:cubicBezTo>
                  <a:cubicBezTo>
                    <a:pt x="1839" y="6617"/>
                    <a:pt x="1850" y="7185"/>
                    <a:pt x="1794" y="7942"/>
                  </a:cubicBezTo>
                  <a:cubicBezTo>
                    <a:pt x="1995" y="7976"/>
                    <a:pt x="2184" y="7998"/>
                    <a:pt x="2284" y="7976"/>
                  </a:cubicBezTo>
                  <a:cubicBezTo>
                    <a:pt x="2295" y="7976"/>
                    <a:pt x="2295" y="7976"/>
                    <a:pt x="2307" y="7976"/>
                  </a:cubicBezTo>
                  <a:cubicBezTo>
                    <a:pt x="2318" y="7976"/>
                    <a:pt x="2329" y="7964"/>
                    <a:pt x="2340" y="7964"/>
                  </a:cubicBezTo>
                  <a:cubicBezTo>
                    <a:pt x="2485" y="7864"/>
                    <a:pt x="2997" y="7508"/>
                    <a:pt x="3142" y="7597"/>
                  </a:cubicBezTo>
                  <a:cubicBezTo>
                    <a:pt x="3298" y="7686"/>
                    <a:pt x="3866" y="8065"/>
                    <a:pt x="4067" y="8065"/>
                  </a:cubicBezTo>
                  <a:cubicBezTo>
                    <a:pt x="4078" y="8065"/>
                    <a:pt x="4100" y="8065"/>
                    <a:pt x="4111" y="8065"/>
                  </a:cubicBezTo>
                  <a:cubicBezTo>
                    <a:pt x="4122" y="8065"/>
                    <a:pt x="4133" y="8065"/>
                    <a:pt x="4144" y="806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7" name="Google Shape;1267;p46"/>
            <p:cNvSpPr/>
            <p:nvPr/>
          </p:nvSpPr>
          <p:spPr>
            <a:xfrm>
              <a:off x="2840209" y="3062665"/>
              <a:ext cx="480931" cy="409597"/>
            </a:xfrm>
            <a:custGeom>
              <a:avLst/>
              <a:gdLst/>
              <a:ahLst/>
              <a:cxnLst/>
              <a:rect l="l" t="t" r="r" b="b"/>
              <a:pathLst>
                <a:path w="4435" h="3777" extrusionOk="0">
                  <a:moveTo>
                    <a:pt x="4434" y="168"/>
                  </a:moveTo>
                  <a:cubicBezTo>
                    <a:pt x="3755" y="424"/>
                    <a:pt x="2830" y="636"/>
                    <a:pt x="2073" y="580"/>
                  </a:cubicBezTo>
                  <a:cubicBezTo>
                    <a:pt x="1293" y="524"/>
                    <a:pt x="747" y="413"/>
                    <a:pt x="1" y="1"/>
                  </a:cubicBezTo>
                  <a:cubicBezTo>
                    <a:pt x="357" y="480"/>
                    <a:pt x="680" y="959"/>
                    <a:pt x="736" y="1705"/>
                  </a:cubicBezTo>
                  <a:cubicBezTo>
                    <a:pt x="781" y="2329"/>
                    <a:pt x="792" y="2897"/>
                    <a:pt x="736" y="3654"/>
                  </a:cubicBezTo>
                  <a:cubicBezTo>
                    <a:pt x="937" y="3688"/>
                    <a:pt x="1126" y="3710"/>
                    <a:pt x="1226" y="3688"/>
                  </a:cubicBezTo>
                  <a:cubicBezTo>
                    <a:pt x="1237" y="3688"/>
                    <a:pt x="1237" y="3688"/>
                    <a:pt x="1249" y="3688"/>
                  </a:cubicBezTo>
                  <a:cubicBezTo>
                    <a:pt x="1260" y="3688"/>
                    <a:pt x="1271" y="3676"/>
                    <a:pt x="1282" y="3676"/>
                  </a:cubicBezTo>
                  <a:cubicBezTo>
                    <a:pt x="1427" y="3576"/>
                    <a:pt x="1939" y="3220"/>
                    <a:pt x="2084" y="3309"/>
                  </a:cubicBezTo>
                  <a:cubicBezTo>
                    <a:pt x="2240" y="3398"/>
                    <a:pt x="2808" y="3777"/>
                    <a:pt x="3009" y="3777"/>
                  </a:cubicBezTo>
                  <a:cubicBezTo>
                    <a:pt x="3020" y="3777"/>
                    <a:pt x="3042" y="3777"/>
                    <a:pt x="3053" y="3777"/>
                  </a:cubicBezTo>
                  <a:cubicBezTo>
                    <a:pt x="3064" y="3777"/>
                    <a:pt x="3075" y="3777"/>
                    <a:pt x="3075" y="3777"/>
                  </a:cubicBezTo>
                  <a:cubicBezTo>
                    <a:pt x="3086" y="3777"/>
                    <a:pt x="3109" y="3777"/>
                    <a:pt x="3120" y="3777"/>
                  </a:cubicBezTo>
                  <a:cubicBezTo>
                    <a:pt x="3131" y="3777"/>
                    <a:pt x="3142" y="3777"/>
                    <a:pt x="3153" y="3777"/>
                  </a:cubicBezTo>
                  <a:cubicBezTo>
                    <a:pt x="3164" y="3777"/>
                    <a:pt x="3176" y="3777"/>
                    <a:pt x="3187" y="3766"/>
                  </a:cubicBezTo>
                  <a:cubicBezTo>
                    <a:pt x="3298" y="3766"/>
                    <a:pt x="3465" y="3743"/>
                    <a:pt x="3643" y="3710"/>
                  </a:cubicBezTo>
                  <a:cubicBezTo>
                    <a:pt x="3410" y="2529"/>
                    <a:pt x="3666" y="1092"/>
                    <a:pt x="4434" y="1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8" name="Google Shape;1268;p46"/>
            <p:cNvSpPr/>
            <p:nvPr/>
          </p:nvSpPr>
          <p:spPr>
            <a:xfrm>
              <a:off x="2747274" y="2631384"/>
              <a:ext cx="724813" cy="245411"/>
            </a:xfrm>
            <a:custGeom>
              <a:avLst/>
              <a:gdLst/>
              <a:ahLst/>
              <a:cxnLst/>
              <a:rect l="l" t="t" r="r" b="b"/>
              <a:pathLst>
                <a:path w="6684" h="2263" extrusionOk="0">
                  <a:moveTo>
                    <a:pt x="6673" y="346"/>
                  </a:moveTo>
                  <a:cubicBezTo>
                    <a:pt x="6673" y="346"/>
                    <a:pt x="6673" y="346"/>
                    <a:pt x="6673" y="346"/>
                  </a:cubicBezTo>
                  <a:cubicBezTo>
                    <a:pt x="6661" y="268"/>
                    <a:pt x="6639" y="190"/>
                    <a:pt x="6595" y="123"/>
                  </a:cubicBezTo>
                  <a:cubicBezTo>
                    <a:pt x="6260" y="146"/>
                    <a:pt x="5859" y="324"/>
                    <a:pt x="5548" y="703"/>
                  </a:cubicBezTo>
                  <a:cubicBezTo>
                    <a:pt x="5002" y="1371"/>
                    <a:pt x="4612" y="1772"/>
                    <a:pt x="3175" y="1794"/>
                  </a:cubicBezTo>
                  <a:cubicBezTo>
                    <a:pt x="1727" y="1817"/>
                    <a:pt x="1081" y="602"/>
                    <a:pt x="791" y="291"/>
                  </a:cubicBezTo>
                  <a:cubicBezTo>
                    <a:pt x="624" y="101"/>
                    <a:pt x="290" y="34"/>
                    <a:pt x="89" y="1"/>
                  </a:cubicBezTo>
                  <a:cubicBezTo>
                    <a:pt x="56" y="101"/>
                    <a:pt x="23" y="224"/>
                    <a:pt x="0" y="357"/>
                  </a:cubicBezTo>
                  <a:cubicBezTo>
                    <a:pt x="301" y="391"/>
                    <a:pt x="479" y="513"/>
                    <a:pt x="869" y="1048"/>
                  </a:cubicBezTo>
                  <a:cubicBezTo>
                    <a:pt x="1549" y="1950"/>
                    <a:pt x="2150" y="2140"/>
                    <a:pt x="3175" y="2206"/>
                  </a:cubicBezTo>
                  <a:cubicBezTo>
                    <a:pt x="3977" y="2262"/>
                    <a:pt x="4790" y="2095"/>
                    <a:pt x="5592" y="1204"/>
                  </a:cubicBezTo>
                  <a:cubicBezTo>
                    <a:pt x="5993" y="747"/>
                    <a:pt x="6394" y="558"/>
                    <a:pt x="6684" y="491"/>
                  </a:cubicBezTo>
                  <a:cubicBezTo>
                    <a:pt x="6684" y="435"/>
                    <a:pt x="6673" y="391"/>
                    <a:pt x="6673" y="3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9" name="Google Shape;1269;p46"/>
            <p:cNvSpPr/>
            <p:nvPr/>
          </p:nvSpPr>
          <p:spPr>
            <a:xfrm>
              <a:off x="3002115" y="2926134"/>
              <a:ext cx="125790" cy="82310"/>
            </a:xfrm>
            <a:custGeom>
              <a:avLst/>
              <a:gdLst/>
              <a:ahLst/>
              <a:cxnLst/>
              <a:rect l="l" t="t" r="r" b="b"/>
              <a:pathLst>
                <a:path w="1160" h="759" extrusionOk="0">
                  <a:moveTo>
                    <a:pt x="1148" y="424"/>
                  </a:moveTo>
                  <a:cubicBezTo>
                    <a:pt x="1126" y="625"/>
                    <a:pt x="869" y="758"/>
                    <a:pt x="546" y="736"/>
                  </a:cubicBezTo>
                  <a:cubicBezTo>
                    <a:pt x="235" y="703"/>
                    <a:pt x="1" y="524"/>
                    <a:pt x="12" y="335"/>
                  </a:cubicBezTo>
                  <a:cubicBezTo>
                    <a:pt x="34" y="135"/>
                    <a:pt x="301" y="1"/>
                    <a:pt x="613" y="23"/>
                  </a:cubicBezTo>
                  <a:cubicBezTo>
                    <a:pt x="925" y="57"/>
                    <a:pt x="1159" y="235"/>
                    <a:pt x="1148" y="424"/>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0" name="Google Shape;1270;p46"/>
            <p:cNvSpPr/>
            <p:nvPr/>
          </p:nvSpPr>
          <p:spPr>
            <a:xfrm>
              <a:off x="3002115" y="2926134"/>
              <a:ext cx="108874" cy="72658"/>
            </a:xfrm>
            <a:custGeom>
              <a:avLst/>
              <a:gdLst/>
              <a:ahLst/>
              <a:cxnLst/>
              <a:rect l="l" t="t" r="r" b="b"/>
              <a:pathLst>
                <a:path w="1004" h="670" extrusionOk="0">
                  <a:moveTo>
                    <a:pt x="279" y="614"/>
                  </a:moveTo>
                  <a:cubicBezTo>
                    <a:pt x="223" y="413"/>
                    <a:pt x="335" y="213"/>
                    <a:pt x="535" y="157"/>
                  </a:cubicBezTo>
                  <a:cubicBezTo>
                    <a:pt x="691" y="112"/>
                    <a:pt x="858" y="112"/>
                    <a:pt x="1003" y="168"/>
                  </a:cubicBezTo>
                  <a:cubicBezTo>
                    <a:pt x="914" y="90"/>
                    <a:pt x="769" y="45"/>
                    <a:pt x="613" y="23"/>
                  </a:cubicBezTo>
                  <a:cubicBezTo>
                    <a:pt x="301" y="1"/>
                    <a:pt x="34" y="135"/>
                    <a:pt x="12" y="335"/>
                  </a:cubicBezTo>
                  <a:cubicBezTo>
                    <a:pt x="1" y="469"/>
                    <a:pt x="123" y="602"/>
                    <a:pt x="301" y="669"/>
                  </a:cubicBezTo>
                  <a:cubicBezTo>
                    <a:pt x="290" y="658"/>
                    <a:pt x="279" y="636"/>
                    <a:pt x="279" y="6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1" name="Google Shape;1271;p46"/>
            <p:cNvSpPr/>
            <p:nvPr/>
          </p:nvSpPr>
          <p:spPr>
            <a:xfrm>
              <a:off x="3027490" y="2931014"/>
              <a:ext cx="100415" cy="77430"/>
            </a:xfrm>
            <a:custGeom>
              <a:avLst/>
              <a:gdLst/>
              <a:ahLst/>
              <a:cxnLst/>
              <a:rect l="l" t="t" r="r" b="b"/>
              <a:pathLst>
                <a:path w="926" h="714" extrusionOk="0">
                  <a:moveTo>
                    <a:pt x="491" y="0"/>
                  </a:moveTo>
                  <a:cubicBezTo>
                    <a:pt x="624" y="78"/>
                    <a:pt x="713" y="190"/>
                    <a:pt x="702" y="312"/>
                  </a:cubicBezTo>
                  <a:cubicBezTo>
                    <a:pt x="691" y="502"/>
                    <a:pt x="424" y="646"/>
                    <a:pt x="112" y="613"/>
                  </a:cubicBezTo>
                  <a:cubicBezTo>
                    <a:pt x="78" y="613"/>
                    <a:pt x="34" y="602"/>
                    <a:pt x="1" y="602"/>
                  </a:cubicBezTo>
                  <a:cubicBezTo>
                    <a:pt x="90" y="646"/>
                    <a:pt x="201" y="680"/>
                    <a:pt x="312" y="691"/>
                  </a:cubicBezTo>
                  <a:cubicBezTo>
                    <a:pt x="635" y="713"/>
                    <a:pt x="892" y="580"/>
                    <a:pt x="914" y="379"/>
                  </a:cubicBezTo>
                  <a:cubicBezTo>
                    <a:pt x="925" y="212"/>
                    <a:pt x="747" y="56"/>
                    <a:pt x="4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2" name="Google Shape;1272;p46"/>
            <p:cNvSpPr/>
            <p:nvPr/>
          </p:nvSpPr>
          <p:spPr>
            <a:xfrm>
              <a:off x="2875681" y="2161498"/>
              <a:ext cx="52051" cy="31557"/>
            </a:xfrm>
            <a:custGeom>
              <a:avLst/>
              <a:gdLst/>
              <a:ahLst/>
              <a:cxnLst/>
              <a:rect l="l" t="t" r="r" b="b"/>
              <a:pathLst>
                <a:path w="480" h="291" extrusionOk="0">
                  <a:moveTo>
                    <a:pt x="412" y="68"/>
                  </a:moveTo>
                  <a:cubicBezTo>
                    <a:pt x="368" y="34"/>
                    <a:pt x="323" y="34"/>
                    <a:pt x="279" y="23"/>
                  </a:cubicBezTo>
                  <a:cubicBezTo>
                    <a:pt x="189" y="12"/>
                    <a:pt x="100" y="1"/>
                    <a:pt x="11" y="1"/>
                  </a:cubicBezTo>
                  <a:cubicBezTo>
                    <a:pt x="11" y="1"/>
                    <a:pt x="0" y="1"/>
                    <a:pt x="0" y="1"/>
                  </a:cubicBezTo>
                  <a:cubicBezTo>
                    <a:pt x="0" y="90"/>
                    <a:pt x="0" y="190"/>
                    <a:pt x="0" y="290"/>
                  </a:cubicBezTo>
                  <a:cubicBezTo>
                    <a:pt x="0" y="290"/>
                    <a:pt x="0" y="290"/>
                    <a:pt x="11" y="290"/>
                  </a:cubicBezTo>
                  <a:cubicBezTo>
                    <a:pt x="111" y="290"/>
                    <a:pt x="212" y="279"/>
                    <a:pt x="312" y="268"/>
                  </a:cubicBezTo>
                  <a:cubicBezTo>
                    <a:pt x="379" y="268"/>
                    <a:pt x="446" y="246"/>
                    <a:pt x="468" y="190"/>
                  </a:cubicBezTo>
                  <a:cubicBezTo>
                    <a:pt x="479" y="146"/>
                    <a:pt x="446" y="90"/>
                    <a:pt x="412" y="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3" name="Google Shape;1273;p46"/>
            <p:cNvSpPr/>
            <p:nvPr/>
          </p:nvSpPr>
          <p:spPr>
            <a:xfrm>
              <a:off x="2984341" y="2163992"/>
              <a:ext cx="110067" cy="42402"/>
            </a:xfrm>
            <a:custGeom>
              <a:avLst/>
              <a:gdLst/>
              <a:ahLst/>
              <a:cxnLst/>
              <a:rect l="l" t="t" r="r" b="b"/>
              <a:pathLst>
                <a:path w="1015" h="391" extrusionOk="0">
                  <a:moveTo>
                    <a:pt x="580" y="56"/>
                  </a:moveTo>
                  <a:cubicBezTo>
                    <a:pt x="457" y="45"/>
                    <a:pt x="324" y="22"/>
                    <a:pt x="201" y="0"/>
                  </a:cubicBezTo>
                  <a:cubicBezTo>
                    <a:pt x="168" y="0"/>
                    <a:pt x="145" y="0"/>
                    <a:pt x="112" y="0"/>
                  </a:cubicBezTo>
                  <a:cubicBezTo>
                    <a:pt x="45" y="22"/>
                    <a:pt x="1" y="100"/>
                    <a:pt x="23" y="178"/>
                  </a:cubicBezTo>
                  <a:cubicBezTo>
                    <a:pt x="45" y="245"/>
                    <a:pt x="101" y="290"/>
                    <a:pt x="168" y="323"/>
                  </a:cubicBezTo>
                  <a:cubicBezTo>
                    <a:pt x="235" y="345"/>
                    <a:pt x="301" y="357"/>
                    <a:pt x="368" y="357"/>
                  </a:cubicBezTo>
                  <a:cubicBezTo>
                    <a:pt x="480" y="368"/>
                    <a:pt x="580" y="379"/>
                    <a:pt x="680" y="379"/>
                  </a:cubicBezTo>
                  <a:cubicBezTo>
                    <a:pt x="736" y="390"/>
                    <a:pt x="791" y="390"/>
                    <a:pt x="847" y="379"/>
                  </a:cubicBezTo>
                  <a:cubicBezTo>
                    <a:pt x="914" y="368"/>
                    <a:pt x="970" y="334"/>
                    <a:pt x="992" y="279"/>
                  </a:cubicBezTo>
                  <a:cubicBezTo>
                    <a:pt x="1014" y="234"/>
                    <a:pt x="1014" y="190"/>
                    <a:pt x="981" y="156"/>
                  </a:cubicBezTo>
                  <a:cubicBezTo>
                    <a:pt x="959" y="134"/>
                    <a:pt x="925" y="134"/>
                    <a:pt x="903" y="123"/>
                  </a:cubicBezTo>
                  <a:cubicBezTo>
                    <a:pt x="758" y="89"/>
                    <a:pt x="725" y="78"/>
                    <a:pt x="580"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4" name="Google Shape;1274;p46"/>
            <p:cNvSpPr/>
            <p:nvPr/>
          </p:nvSpPr>
          <p:spPr>
            <a:xfrm>
              <a:off x="1239699" y="3536238"/>
              <a:ext cx="750296" cy="1067858"/>
            </a:xfrm>
            <a:custGeom>
              <a:avLst/>
              <a:gdLst/>
              <a:ahLst/>
              <a:cxnLst/>
              <a:rect l="l" t="t" r="r" b="b"/>
              <a:pathLst>
                <a:path w="6919" h="9847" extrusionOk="0">
                  <a:moveTo>
                    <a:pt x="1" y="0"/>
                  </a:moveTo>
                  <a:lnTo>
                    <a:pt x="6918" y="0"/>
                  </a:lnTo>
                  <a:lnTo>
                    <a:pt x="6918" y="9847"/>
                  </a:lnTo>
                  <a:lnTo>
                    <a:pt x="1" y="984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5" name="Google Shape;1275;p46"/>
            <p:cNvSpPr/>
            <p:nvPr/>
          </p:nvSpPr>
          <p:spPr>
            <a:xfrm>
              <a:off x="1181791" y="3449267"/>
              <a:ext cx="866110" cy="126881"/>
            </a:xfrm>
            <a:custGeom>
              <a:avLst/>
              <a:gdLst/>
              <a:ahLst/>
              <a:cxnLst/>
              <a:rect l="l" t="t" r="r" b="b"/>
              <a:pathLst>
                <a:path w="7987" h="1170" extrusionOk="0">
                  <a:moveTo>
                    <a:pt x="0" y="0"/>
                  </a:moveTo>
                  <a:lnTo>
                    <a:pt x="0" y="1170"/>
                  </a:lnTo>
                  <a:lnTo>
                    <a:pt x="7987" y="1170"/>
                  </a:lnTo>
                  <a:lnTo>
                    <a:pt x="798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6" name="Google Shape;1276;p46"/>
            <p:cNvSpPr/>
            <p:nvPr/>
          </p:nvSpPr>
          <p:spPr>
            <a:xfrm>
              <a:off x="1455934" y="3339305"/>
              <a:ext cx="317838" cy="110072"/>
            </a:xfrm>
            <a:custGeom>
              <a:avLst/>
              <a:gdLst/>
              <a:ahLst/>
              <a:cxnLst/>
              <a:rect l="l" t="t" r="r" b="b"/>
              <a:pathLst>
                <a:path w="2931" h="1015" extrusionOk="0">
                  <a:moveTo>
                    <a:pt x="1" y="0"/>
                  </a:moveTo>
                  <a:lnTo>
                    <a:pt x="2930" y="0"/>
                  </a:lnTo>
                  <a:lnTo>
                    <a:pt x="2930" y="1014"/>
                  </a:lnTo>
                  <a:lnTo>
                    <a:pt x="1" y="1014"/>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7" name="Google Shape;1277;p46"/>
            <p:cNvSpPr/>
            <p:nvPr/>
          </p:nvSpPr>
          <p:spPr>
            <a:xfrm>
              <a:off x="1227662" y="2876250"/>
              <a:ext cx="748995" cy="504703"/>
            </a:xfrm>
            <a:custGeom>
              <a:avLst/>
              <a:gdLst/>
              <a:ahLst/>
              <a:cxnLst/>
              <a:rect l="l" t="t" r="r" b="b"/>
              <a:pathLst>
                <a:path w="6907" h="4654" extrusionOk="0">
                  <a:moveTo>
                    <a:pt x="6201" y="1"/>
                  </a:moveTo>
                  <a:cubicBezTo>
                    <a:pt x="6188" y="1"/>
                    <a:pt x="6174" y="2"/>
                    <a:pt x="6160" y="4"/>
                  </a:cubicBezTo>
                  <a:lnTo>
                    <a:pt x="234" y="884"/>
                  </a:lnTo>
                  <a:cubicBezTo>
                    <a:pt x="89" y="906"/>
                    <a:pt x="0" y="1029"/>
                    <a:pt x="11" y="1163"/>
                  </a:cubicBezTo>
                  <a:lnTo>
                    <a:pt x="145" y="2811"/>
                  </a:lnTo>
                  <a:cubicBezTo>
                    <a:pt x="179" y="3223"/>
                    <a:pt x="424" y="3591"/>
                    <a:pt x="780" y="3791"/>
                  </a:cubicBezTo>
                  <a:lnTo>
                    <a:pt x="2284" y="4627"/>
                  </a:lnTo>
                  <a:cubicBezTo>
                    <a:pt x="2308" y="4643"/>
                    <a:pt x="2345" y="4654"/>
                    <a:pt x="2380" y="4654"/>
                  </a:cubicBezTo>
                  <a:cubicBezTo>
                    <a:pt x="2393" y="4654"/>
                    <a:pt x="2406" y="4652"/>
                    <a:pt x="2418" y="4649"/>
                  </a:cubicBezTo>
                  <a:lnTo>
                    <a:pt x="4690" y="4515"/>
                  </a:lnTo>
                  <a:cubicBezTo>
                    <a:pt x="4734" y="4515"/>
                    <a:pt x="4790" y="4493"/>
                    <a:pt x="4824" y="4460"/>
                  </a:cubicBezTo>
                  <a:lnTo>
                    <a:pt x="6595" y="3134"/>
                  </a:lnTo>
                  <a:cubicBezTo>
                    <a:pt x="6806" y="2978"/>
                    <a:pt x="6907" y="2711"/>
                    <a:pt x="6862" y="2444"/>
                  </a:cubicBezTo>
                  <a:lnTo>
                    <a:pt x="6450" y="216"/>
                  </a:lnTo>
                  <a:cubicBezTo>
                    <a:pt x="6430" y="86"/>
                    <a:pt x="6320" y="1"/>
                    <a:pt x="62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8" name="Google Shape;1278;p46"/>
            <p:cNvSpPr/>
            <p:nvPr/>
          </p:nvSpPr>
          <p:spPr>
            <a:xfrm>
              <a:off x="1290450" y="2952703"/>
              <a:ext cx="599239" cy="389101"/>
            </a:xfrm>
            <a:custGeom>
              <a:avLst/>
              <a:gdLst/>
              <a:ahLst/>
              <a:cxnLst/>
              <a:rect l="l" t="t" r="r" b="b"/>
              <a:pathLst>
                <a:path w="5526" h="3588" extrusionOk="0">
                  <a:moveTo>
                    <a:pt x="3365" y="3543"/>
                  </a:moveTo>
                  <a:lnTo>
                    <a:pt x="5258" y="2062"/>
                  </a:lnTo>
                  <a:cubicBezTo>
                    <a:pt x="5436" y="1939"/>
                    <a:pt x="5526" y="1739"/>
                    <a:pt x="5481" y="1538"/>
                  </a:cubicBezTo>
                  <a:cubicBezTo>
                    <a:pt x="5481" y="1538"/>
                    <a:pt x="5236" y="1"/>
                    <a:pt x="5113" y="23"/>
                  </a:cubicBezTo>
                  <a:lnTo>
                    <a:pt x="190" y="692"/>
                  </a:lnTo>
                  <a:cubicBezTo>
                    <a:pt x="79" y="714"/>
                    <a:pt x="1" y="803"/>
                    <a:pt x="12" y="903"/>
                  </a:cubicBezTo>
                  <a:lnTo>
                    <a:pt x="123" y="2151"/>
                  </a:lnTo>
                  <a:cubicBezTo>
                    <a:pt x="157" y="2463"/>
                    <a:pt x="346" y="2752"/>
                    <a:pt x="658" y="2908"/>
                  </a:cubicBezTo>
                  <a:lnTo>
                    <a:pt x="2429" y="3554"/>
                  </a:lnTo>
                  <a:cubicBezTo>
                    <a:pt x="2473" y="3577"/>
                    <a:pt x="2507" y="3588"/>
                    <a:pt x="2551" y="3577"/>
                  </a:cubicBezTo>
                  <a:lnTo>
                    <a:pt x="3253" y="3588"/>
                  </a:lnTo>
                  <a:cubicBezTo>
                    <a:pt x="3298" y="3588"/>
                    <a:pt x="3331" y="3577"/>
                    <a:pt x="3365" y="354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9" name="Google Shape;1279;p46"/>
            <p:cNvSpPr/>
            <p:nvPr/>
          </p:nvSpPr>
          <p:spPr>
            <a:xfrm>
              <a:off x="1695160" y="3012022"/>
              <a:ext cx="155937" cy="74935"/>
            </a:xfrm>
            <a:custGeom>
              <a:avLst/>
              <a:gdLst/>
              <a:ahLst/>
              <a:cxnLst/>
              <a:rect l="l" t="t" r="r" b="b"/>
              <a:pathLst>
                <a:path w="1438" h="691" extrusionOk="0">
                  <a:moveTo>
                    <a:pt x="1214" y="1"/>
                  </a:moveTo>
                  <a:cubicBezTo>
                    <a:pt x="1182" y="1"/>
                    <a:pt x="1159" y="11"/>
                    <a:pt x="1159" y="11"/>
                  </a:cubicBezTo>
                  <a:lnTo>
                    <a:pt x="0" y="300"/>
                  </a:lnTo>
                  <a:lnTo>
                    <a:pt x="123" y="690"/>
                  </a:lnTo>
                  <a:lnTo>
                    <a:pt x="1292" y="412"/>
                  </a:lnTo>
                  <a:cubicBezTo>
                    <a:pt x="1292" y="412"/>
                    <a:pt x="1437" y="345"/>
                    <a:pt x="1381" y="156"/>
                  </a:cubicBezTo>
                  <a:cubicBezTo>
                    <a:pt x="1340" y="26"/>
                    <a:pt x="1266" y="1"/>
                    <a:pt x="121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0" name="Google Shape;1280;p46"/>
            <p:cNvSpPr/>
            <p:nvPr/>
          </p:nvSpPr>
          <p:spPr>
            <a:xfrm>
              <a:off x="1342395" y="3065051"/>
              <a:ext cx="135442" cy="134255"/>
            </a:xfrm>
            <a:custGeom>
              <a:avLst/>
              <a:gdLst/>
              <a:ahLst/>
              <a:cxnLst/>
              <a:rect l="l" t="t" r="r" b="b"/>
              <a:pathLst>
                <a:path w="1249" h="1238" extrusionOk="0">
                  <a:moveTo>
                    <a:pt x="624" y="1"/>
                  </a:moveTo>
                  <a:cubicBezTo>
                    <a:pt x="279" y="1"/>
                    <a:pt x="1" y="279"/>
                    <a:pt x="1" y="614"/>
                  </a:cubicBezTo>
                  <a:cubicBezTo>
                    <a:pt x="1" y="959"/>
                    <a:pt x="279" y="1237"/>
                    <a:pt x="624" y="1237"/>
                  </a:cubicBezTo>
                  <a:cubicBezTo>
                    <a:pt x="970" y="1237"/>
                    <a:pt x="1248" y="959"/>
                    <a:pt x="1248" y="614"/>
                  </a:cubicBezTo>
                  <a:cubicBezTo>
                    <a:pt x="1248" y="279"/>
                    <a:pt x="970" y="1"/>
                    <a:pt x="62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1" name="Google Shape;1281;p46"/>
            <p:cNvSpPr/>
            <p:nvPr/>
          </p:nvSpPr>
          <p:spPr>
            <a:xfrm>
              <a:off x="1368963" y="3090426"/>
              <a:ext cx="82306" cy="82310"/>
            </a:xfrm>
            <a:custGeom>
              <a:avLst/>
              <a:gdLst/>
              <a:ahLst/>
              <a:cxnLst/>
              <a:rect l="l" t="t" r="r" b="b"/>
              <a:pathLst>
                <a:path w="759" h="759" extrusionOk="0">
                  <a:moveTo>
                    <a:pt x="758" y="380"/>
                  </a:moveTo>
                  <a:cubicBezTo>
                    <a:pt x="758" y="591"/>
                    <a:pt x="591" y="758"/>
                    <a:pt x="379" y="758"/>
                  </a:cubicBezTo>
                  <a:cubicBezTo>
                    <a:pt x="168" y="758"/>
                    <a:pt x="1" y="591"/>
                    <a:pt x="1" y="380"/>
                  </a:cubicBezTo>
                  <a:cubicBezTo>
                    <a:pt x="1" y="179"/>
                    <a:pt x="168" y="1"/>
                    <a:pt x="379" y="1"/>
                  </a:cubicBezTo>
                  <a:cubicBezTo>
                    <a:pt x="591" y="1"/>
                    <a:pt x="758" y="179"/>
                    <a:pt x="758" y="3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2" name="Google Shape;1282;p46"/>
            <p:cNvSpPr/>
            <p:nvPr/>
          </p:nvSpPr>
          <p:spPr>
            <a:xfrm>
              <a:off x="1494649" y="3040976"/>
              <a:ext cx="135333" cy="135339"/>
            </a:xfrm>
            <a:custGeom>
              <a:avLst/>
              <a:gdLst/>
              <a:ahLst/>
              <a:cxnLst/>
              <a:rect l="l" t="t" r="r" b="b"/>
              <a:pathLst>
                <a:path w="1248" h="1248" extrusionOk="0">
                  <a:moveTo>
                    <a:pt x="624" y="0"/>
                  </a:moveTo>
                  <a:cubicBezTo>
                    <a:pt x="279" y="0"/>
                    <a:pt x="0" y="279"/>
                    <a:pt x="0" y="624"/>
                  </a:cubicBezTo>
                  <a:cubicBezTo>
                    <a:pt x="0" y="969"/>
                    <a:pt x="279" y="1248"/>
                    <a:pt x="624" y="1248"/>
                  </a:cubicBezTo>
                  <a:cubicBezTo>
                    <a:pt x="969" y="1248"/>
                    <a:pt x="1248" y="969"/>
                    <a:pt x="1248" y="624"/>
                  </a:cubicBezTo>
                  <a:cubicBezTo>
                    <a:pt x="1248" y="279"/>
                    <a:pt x="969" y="0"/>
                    <a:pt x="6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3" name="Google Shape;1283;p46"/>
            <p:cNvSpPr/>
            <p:nvPr/>
          </p:nvSpPr>
          <p:spPr>
            <a:xfrm>
              <a:off x="1521217" y="3067545"/>
              <a:ext cx="82198" cy="82201"/>
            </a:xfrm>
            <a:custGeom>
              <a:avLst/>
              <a:gdLst/>
              <a:ahLst/>
              <a:cxnLst/>
              <a:rect l="l" t="t" r="r" b="b"/>
              <a:pathLst>
                <a:path w="758" h="758" extrusionOk="0">
                  <a:moveTo>
                    <a:pt x="758" y="379"/>
                  </a:moveTo>
                  <a:cubicBezTo>
                    <a:pt x="758" y="591"/>
                    <a:pt x="590" y="758"/>
                    <a:pt x="379" y="758"/>
                  </a:cubicBezTo>
                  <a:cubicBezTo>
                    <a:pt x="167" y="758"/>
                    <a:pt x="0" y="591"/>
                    <a:pt x="0" y="379"/>
                  </a:cubicBezTo>
                  <a:cubicBezTo>
                    <a:pt x="0" y="167"/>
                    <a:pt x="167" y="0"/>
                    <a:pt x="379" y="0"/>
                  </a:cubicBezTo>
                  <a:cubicBezTo>
                    <a:pt x="590" y="0"/>
                    <a:pt x="758" y="167"/>
                    <a:pt x="758" y="37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4" name="Google Shape;1284;p46"/>
            <p:cNvSpPr/>
            <p:nvPr/>
          </p:nvSpPr>
          <p:spPr>
            <a:xfrm>
              <a:off x="745633" y="2217129"/>
              <a:ext cx="1047422" cy="680167"/>
            </a:xfrm>
            <a:custGeom>
              <a:avLst/>
              <a:gdLst/>
              <a:ahLst/>
              <a:cxnLst/>
              <a:rect l="l" t="t" r="r" b="b"/>
              <a:pathLst>
                <a:path w="9659" h="6272" extrusionOk="0">
                  <a:moveTo>
                    <a:pt x="9502" y="5625"/>
                  </a:moveTo>
                  <a:cubicBezTo>
                    <a:pt x="9502" y="5625"/>
                    <a:pt x="9658" y="4489"/>
                    <a:pt x="9502" y="4066"/>
                  </a:cubicBezTo>
                  <a:cubicBezTo>
                    <a:pt x="9358" y="3632"/>
                    <a:pt x="2652" y="323"/>
                    <a:pt x="2652" y="323"/>
                  </a:cubicBezTo>
                  <a:lnTo>
                    <a:pt x="1" y="0"/>
                  </a:lnTo>
                  <a:lnTo>
                    <a:pt x="5570" y="6272"/>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5" name="Google Shape;1285;p46"/>
            <p:cNvSpPr/>
            <p:nvPr/>
          </p:nvSpPr>
          <p:spPr>
            <a:xfrm>
              <a:off x="1466779" y="2587898"/>
              <a:ext cx="211566" cy="211576"/>
            </a:xfrm>
            <a:custGeom>
              <a:avLst/>
              <a:gdLst/>
              <a:ahLst/>
              <a:cxnLst/>
              <a:rect l="l" t="t" r="r" b="b"/>
              <a:pathLst>
                <a:path w="1951" h="1951" extrusionOk="0">
                  <a:moveTo>
                    <a:pt x="1950" y="970"/>
                  </a:moveTo>
                  <a:cubicBezTo>
                    <a:pt x="1950" y="1516"/>
                    <a:pt x="1516" y="1950"/>
                    <a:pt x="970" y="1950"/>
                  </a:cubicBezTo>
                  <a:cubicBezTo>
                    <a:pt x="435" y="1950"/>
                    <a:pt x="1" y="1516"/>
                    <a:pt x="1" y="970"/>
                  </a:cubicBezTo>
                  <a:cubicBezTo>
                    <a:pt x="1" y="435"/>
                    <a:pt x="435" y="1"/>
                    <a:pt x="970" y="1"/>
                  </a:cubicBezTo>
                  <a:cubicBezTo>
                    <a:pt x="1516" y="1"/>
                    <a:pt x="1950" y="435"/>
                    <a:pt x="1950" y="9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6" name="Google Shape;1286;p46"/>
            <p:cNvSpPr/>
            <p:nvPr/>
          </p:nvSpPr>
          <p:spPr>
            <a:xfrm>
              <a:off x="1506686" y="2627806"/>
              <a:ext cx="131755" cy="131761"/>
            </a:xfrm>
            <a:custGeom>
              <a:avLst/>
              <a:gdLst/>
              <a:ahLst/>
              <a:cxnLst/>
              <a:rect l="l" t="t" r="r" b="b"/>
              <a:pathLst>
                <a:path w="1215" h="1215" extrusionOk="0">
                  <a:moveTo>
                    <a:pt x="1215" y="602"/>
                  </a:moveTo>
                  <a:cubicBezTo>
                    <a:pt x="1215" y="936"/>
                    <a:pt x="936" y="1215"/>
                    <a:pt x="602" y="1215"/>
                  </a:cubicBezTo>
                  <a:cubicBezTo>
                    <a:pt x="268" y="1215"/>
                    <a:pt x="0" y="936"/>
                    <a:pt x="0" y="602"/>
                  </a:cubicBezTo>
                  <a:cubicBezTo>
                    <a:pt x="0" y="268"/>
                    <a:pt x="268" y="1"/>
                    <a:pt x="602" y="1"/>
                  </a:cubicBezTo>
                  <a:cubicBezTo>
                    <a:pt x="936" y="1"/>
                    <a:pt x="1215" y="268"/>
                    <a:pt x="1215" y="6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6"/>
            <p:cNvSpPr/>
            <p:nvPr/>
          </p:nvSpPr>
          <p:spPr>
            <a:xfrm>
              <a:off x="929227" y="2240011"/>
              <a:ext cx="553369" cy="642754"/>
            </a:xfrm>
            <a:custGeom>
              <a:avLst/>
              <a:gdLst/>
              <a:ahLst/>
              <a:cxnLst/>
              <a:rect l="l" t="t" r="r" b="b"/>
              <a:pathLst>
                <a:path w="5103" h="5927" extrusionOk="0">
                  <a:moveTo>
                    <a:pt x="1" y="1"/>
                  </a:moveTo>
                  <a:lnTo>
                    <a:pt x="3098" y="3109"/>
                  </a:lnTo>
                  <a:cubicBezTo>
                    <a:pt x="2953" y="3220"/>
                    <a:pt x="2864" y="3309"/>
                    <a:pt x="2864" y="3387"/>
                  </a:cubicBezTo>
                  <a:cubicBezTo>
                    <a:pt x="2841" y="3699"/>
                    <a:pt x="3966" y="5158"/>
                    <a:pt x="4691" y="5927"/>
                  </a:cubicBezTo>
                  <a:lnTo>
                    <a:pt x="4913" y="5893"/>
                  </a:lnTo>
                  <a:cubicBezTo>
                    <a:pt x="4078" y="5047"/>
                    <a:pt x="3042" y="3599"/>
                    <a:pt x="3042" y="3398"/>
                  </a:cubicBezTo>
                  <a:cubicBezTo>
                    <a:pt x="3098" y="3242"/>
                    <a:pt x="4122" y="2685"/>
                    <a:pt x="5103" y="2229"/>
                  </a:cubicBezTo>
                  <a:cubicBezTo>
                    <a:pt x="5092" y="2229"/>
                    <a:pt x="5092" y="2229"/>
                    <a:pt x="5092" y="2218"/>
                  </a:cubicBezTo>
                  <a:cubicBezTo>
                    <a:pt x="5025" y="2184"/>
                    <a:pt x="4958" y="2151"/>
                    <a:pt x="4891" y="2117"/>
                  </a:cubicBezTo>
                  <a:cubicBezTo>
                    <a:pt x="4345" y="2385"/>
                    <a:pt x="3666" y="2719"/>
                    <a:pt x="3254" y="2997"/>
                  </a:cubicBezTo>
                  <a:lnTo>
                    <a:pt x="302" y="34"/>
                  </a:lnTo>
                  <a:lnTo>
                    <a:pt x="68"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8" name="Google Shape;1288;p46"/>
            <p:cNvSpPr/>
            <p:nvPr/>
          </p:nvSpPr>
          <p:spPr>
            <a:xfrm>
              <a:off x="713100" y="1953720"/>
              <a:ext cx="379323" cy="328697"/>
            </a:xfrm>
            <a:custGeom>
              <a:avLst/>
              <a:gdLst/>
              <a:ahLst/>
              <a:cxnLst/>
              <a:rect l="l" t="t" r="r" b="b"/>
              <a:pathLst>
                <a:path w="3498" h="3031" extrusionOk="0">
                  <a:moveTo>
                    <a:pt x="0" y="1"/>
                  </a:moveTo>
                  <a:lnTo>
                    <a:pt x="212" y="2518"/>
                  </a:lnTo>
                  <a:lnTo>
                    <a:pt x="3498" y="3031"/>
                  </a:lnTo>
                  <a:lnTo>
                    <a:pt x="3498" y="3031"/>
                  </a:lnTo>
                  <a:lnTo>
                    <a:pt x="3442" y="1538"/>
                  </a:lnTo>
                  <a:lnTo>
                    <a:pt x="0" y="1"/>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9" name="Google Shape;1289;p46"/>
            <p:cNvSpPr/>
            <p:nvPr/>
          </p:nvSpPr>
          <p:spPr>
            <a:xfrm>
              <a:off x="713100" y="1725446"/>
              <a:ext cx="769490" cy="416863"/>
            </a:xfrm>
            <a:custGeom>
              <a:avLst/>
              <a:gdLst/>
              <a:ahLst/>
              <a:cxnLst/>
              <a:rect l="l" t="t" r="r" b="b"/>
              <a:pathLst>
                <a:path w="7096" h="3844" extrusionOk="0">
                  <a:moveTo>
                    <a:pt x="7096" y="2273"/>
                  </a:moveTo>
                  <a:lnTo>
                    <a:pt x="3453" y="3844"/>
                  </a:lnTo>
                  <a:lnTo>
                    <a:pt x="0" y="2106"/>
                  </a:lnTo>
                  <a:lnTo>
                    <a:pt x="58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0" name="Google Shape;1290;p46"/>
            <p:cNvSpPr/>
            <p:nvPr/>
          </p:nvSpPr>
          <p:spPr>
            <a:xfrm>
              <a:off x="802457" y="1877701"/>
              <a:ext cx="637844" cy="230771"/>
            </a:xfrm>
            <a:custGeom>
              <a:avLst/>
              <a:gdLst/>
              <a:ahLst/>
              <a:cxnLst/>
              <a:rect l="l" t="t" r="r" b="b"/>
              <a:pathLst>
                <a:path w="5882" h="2128" extrusionOk="0">
                  <a:moveTo>
                    <a:pt x="5782" y="0"/>
                  </a:moveTo>
                  <a:lnTo>
                    <a:pt x="2139" y="1292"/>
                  </a:lnTo>
                  <a:lnTo>
                    <a:pt x="234" y="312"/>
                  </a:lnTo>
                  <a:lnTo>
                    <a:pt x="145" y="346"/>
                  </a:lnTo>
                  <a:lnTo>
                    <a:pt x="0" y="401"/>
                  </a:lnTo>
                  <a:lnTo>
                    <a:pt x="3353" y="2128"/>
                  </a:lnTo>
                  <a:lnTo>
                    <a:pt x="3576" y="2028"/>
                  </a:lnTo>
                  <a:lnTo>
                    <a:pt x="2362" y="1404"/>
                  </a:lnTo>
                  <a:lnTo>
                    <a:pt x="5882" y="156"/>
                  </a:lnTo>
                  <a:lnTo>
                    <a:pt x="5826" y="67"/>
                  </a:lnTo>
                  <a:lnTo>
                    <a:pt x="5782"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1" name="Google Shape;1291;p46"/>
            <p:cNvSpPr/>
            <p:nvPr/>
          </p:nvSpPr>
          <p:spPr>
            <a:xfrm>
              <a:off x="859173" y="2028654"/>
              <a:ext cx="200722" cy="200623"/>
            </a:xfrm>
            <a:custGeom>
              <a:avLst/>
              <a:gdLst/>
              <a:ahLst/>
              <a:cxnLst/>
              <a:rect l="l" t="t" r="r" b="b"/>
              <a:pathLst>
                <a:path w="1851" h="1850" extrusionOk="0">
                  <a:moveTo>
                    <a:pt x="1850" y="925"/>
                  </a:moveTo>
                  <a:cubicBezTo>
                    <a:pt x="1850" y="1438"/>
                    <a:pt x="1438" y="1850"/>
                    <a:pt x="925" y="1850"/>
                  </a:cubicBezTo>
                  <a:cubicBezTo>
                    <a:pt x="413" y="1850"/>
                    <a:pt x="1" y="1438"/>
                    <a:pt x="1" y="925"/>
                  </a:cubicBezTo>
                  <a:cubicBezTo>
                    <a:pt x="1" y="413"/>
                    <a:pt x="413" y="1"/>
                    <a:pt x="925" y="1"/>
                  </a:cubicBezTo>
                  <a:cubicBezTo>
                    <a:pt x="1438" y="1"/>
                    <a:pt x="1850" y="413"/>
                    <a:pt x="18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2" name="Google Shape;1292;p46"/>
            <p:cNvSpPr/>
            <p:nvPr/>
          </p:nvSpPr>
          <p:spPr>
            <a:xfrm>
              <a:off x="907538" y="2077020"/>
              <a:ext cx="103994" cy="103999"/>
            </a:xfrm>
            <a:custGeom>
              <a:avLst/>
              <a:gdLst/>
              <a:ahLst/>
              <a:cxnLst/>
              <a:rect l="l" t="t" r="r" b="b"/>
              <a:pathLst>
                <a:path w="959" h="959" extrusionOk="0">
                  <a:moveTo>
                    <a:pt x="958" y="479"/>
                  </a:moveTo>
                  <a:cubicBezTo>
                    <a:pt x="958" y="746"/>
                    <a:pt x="747" y="958"/>
                    <a:pt x="479" y="958"/>
                  </a:cubicBezTo>
                  <a:cubicBezTo>
                    <a:pt x="212" y="958"/>
                    <a:pt x="0" y="746"/>
                    <a:pt x="0" y="479"/>
                  </a:cubicBezTo>
                  <a:cubicBezTo>
                    <a:pt x="0" y="212"/>
                    <a:pt x="212" y="0"/>
                    <a:pt x="479" y="0"/>
                  </a:cubicBezTo>
                  <a:cubicBezTo>
                    <a:pt x="747" y="0"/>
                    <a:pt x="958" y="212"/>
                    <a:pt x="958" y="47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6"/>
            <p:cNvSpPr/>
            <p:nvPr/>
          </p:nvSpPr>
          <p:spPr>
            <a:xfrm>
              <a:off x="1416136" y="1582625"/>
              <a:ext cx="1017167" cy="548840"/>
            </a:xfrm>
            <a:custGeom>
              <a:avLst/>
              <a:gdLst/>
              <a:ahLst/>
              <a:cxnLst/>
              <a:rect l="l" t="t" r="r" b="b"/>
              <a:pathLst>
                <a:path w="9380" h="5061" extrusionOk="0">
                  <a:moveTo>
                    <a:pt x="1859" y="0"/>
                  </a:moveTo>
                  <a:cubicBezTo>
                    <a:pt x="1441" y="0"/>
                    <a:pt x="681" y="134"/>
                    <a:pt x="356" y="1017"/>
                  </a:cubicBezTo>
                  <a:cubicBezTo>
                    <a:pt x="0" y="2008"/>
                    <a:pt x="757" y="2833"/>
                    <a:pt x="1114" y="3144"/>
                  </a:cubicBezTo>
                  <a:cubicBezTo>
                    <a:pt x="1225" y="3245"/>
                    <a:pt x="1348" y="3312"/>
                    <a:pt x="1482" y="3334"/>
                  </a:cubicBezTo>
                  <a:lnTo>
                    <a:pt x="9179" y="5060"/>
                  </a:lnTo>
                  <a:lnTo>
                    <a:pt x="9379" y="3635"/>
                  </a:lnTo>
                  <a:lnTo>
                    <a:pt x="2272" y="81"/>
                  </a:lnTo>
                  <a:cubicBezTo>
                    <a:pt x="2183" y="37"/>
                    <a:pt x="2083" y="3"/>
                    <a:pt x="1972" y="3"/>
                  </a:cubicBezTo>
                  <a:cubicBezTo>
                    <a:pt x="1938" y="1"/>
                    <a:pt x="1900" y="0"/>
                    <a:pt x="185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4" name="Google Shape;1294;p46"/>
            <p:cNvSpPr/>
            <p:nvPr/>
          </p:nvSpPr>
          <p:spPr>
            <a:xfrm>
              <a:off x="1484889" y="1586529"/>
              <a:ext cx="948416" cy="515981"/>
            </a:xfrm>
            <a:custGeom>
              <a:avLst/>
              <a:gdLst/>
              <a:ahLst/>
              <a:cxnLst/>
              <a:rect l="l" t="t" r="r" b="b"/>
              <a:pathLst>
                <a:path w="8746" h="4758" extrusionOk="0">
                  <a:moveTo>
                    <a:pt x="8745" y="3955"/>
                  </a:moveTo>
                  <a:lnTo>
                    <a:pt x="1739" y="335"/>
                  </a:lnTo>
                  <a:cubicBezTo>
                    <a:pt x="1739" y="335"/>
                    <a:pt x="536" y="1"/>
                    <a:pt x="157" y="1148"/>
                  </a:cubicBezTo>
                  <a:cubicBezTo>
                    <a:pt x="1" y="1616"/>
                    <a:pt x="101" y="2017"/>
                    <a:pt x="302" y="2306"/>
                  </a:cubicBezTo>
                  <a:cubicBezTo>
                    <a:pt x="547" y="2630"/>
                    <a:pt x="803" y="2875"/>
                    <a:pt x="1003" y="2919"/>
                  </a:cubicBezTo>
                  <a:lnTo>
                    <a:pt x="8600" y="4757"/>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5" name="Google Shape;1295;p46"/>
            <p:cNvSpPr/>
            <p:nvPr/>
          </p:nvSpPr>
          <p:spPr>
            <a:xfrm>
              <a:off x="2369133" y="1944068"/>
              <a:ext cx="171661" cy="229687"/>
            </a:xfrm>
            <a:custGeom>
              <a:avLst/>
              <a:gdLst/>
              <a:ahLst/>
              <a:cxnLst/>
              <a:rect l="l" t="t" r="r" b="b"/>
              <a:pathLst>
                <a:path w="1583" h="2118" extrusionOk="0">
                  <a:moveTo>
                    <a:pt x="1137" y="2117"/>
                  </a:moveTo>
                  <a:lnTo>
                    <a:pt x="1" y="1839"/>
                  </a:lnTo>
                  <a:lnTo>
                    <a:pt x="446" y="1"/>
                  </a:lnTo>
                  <a:lnTo>
                    <a:pt x="1582" y="279"/>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6" name="Google Shape;1296;p46"/>
            <p:cNvSpPr/>
            <p:nvPr/>
          </p:nvSpPr>
          <p:spPr>
            <a:xfrm>
              <a:off x="1540520" y="1655391"/>
              <a:ext cx="211458" cy="211468"/>
            </a:xfrm>
            <a:custGeom>
              <a:avLst/>
              <a:gdLst/>
              <a:ahLst/>
              <a:cxnLst/>
              <a:rect l="l" t="t" r="r" b="b"/>
              <a:pathLst>
                <a:path w="1950" h="1950" extrusionOk="0">
                  <a:moveTo>
                    <a:pt x="1950" y="981"/>
                  </a:moveTo>
                  <a:cubicBezTo>
                    <a:pt x="1950" y="1516"/>
                    <a:pt x="1515" y="1950"/>
                    <a:pt x="969" y="1950"/>
                  </a:cubicBezTo>
                  <a:cubicBezTo>
                    <a:pt x="435" y="1950"/>
                    <a:pt x="0" y="1516"/>
                    <a:pt x="0" y="981"/>
                  </a:cubicBezTo>
                  <a:cubicBezTo>
                    <a:pt x="0" y="435"/>
                    <a:pt x="435" y="1"/>
                    <a:pt x="969" y="1"/>
                  </a:cubicBezTo>
                  <a:cubicBezTo>
                    <a:pt x="1515" y="1"/>
                    <a:pt x="1950" y="435"/>
                    <a:pt x="1950" y="9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7" name="Google Shape;1297;p46"/>
            <p:cNvSpPr/>
            <p:nvPr/>
          </p:nvSpPr>
          <p:spPr>
            <a:xfrm>
              <a:off x="1580319" y="1695298"/>
              <a:ext cx="131863" cy="131761"/>
            </a:xfrm>
            <a:custGeom>
              <a:avLst/>
              <a:gdLst/>
              <a:ahLst/>
              <a:cxnLst/>
              <a:rect l="l" t="t" r="r" b="b"/>
              <a:pathLst>
                <a:path w="1216" h="1215" extrusionOk="0">
                  <a:moveTo>
                    <a:pt x="1215" y="613"/>
                  </a:moveTo>
                  <a:cubicBezTo>
                    <a:pt x="1215" y="947"/>
                    <a:pt x="948" y="1214"/>
                    <a:pt x="602" y="1214"/>
                  </a:cubicBezTo>
                  <a:cubicBezTo>
                    <a:pt x="268" y="1214"/>
                    <a:pt x="1" y="947"/>
                    <a:pt x="1" y="613"/>
                  </a:cubicBezTo>
                  <a:cubicBezTo>
                    <a:pt x="1" y="279"/>
                    <a:pt x="268" y="0"/>
                    <a:pt x="602" y="0"/>
                  </a:cubicBezTo>
                  <a:cubicBezTo>
                    <a:pt x="948" y="0"/>
                    <a:pt x="1215" y="279"/>
                    <a:pt x="1215" y="61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8" name="Google Shape;1298;p46"/>
            <p:cNvSpPr/>
            <p:nvPr/>
          </p:nvSpPr>
          <p:spPr>
            <a:xfrm>
              <a:off x="3235603" y="2148268"/>
              <a:ext cx="135442" cy="157137"/>
            </a:xfrm>
            <a:custGeom>
              <a:avLst/>
              <a:gdLst/>
              <a:ahLst/>
              <a:cxnLst/>
              <a:rect l="l" t="t" r="r" b="b"/>
              <a:pathLst>
                <a:path w="1249" h="1449" extrusionOk="0">
                  <a:moveTo>
                    <a:pt x="947" y="56"/>
                  </a:moveTo>
                  <a:lnTo>
                    <a:pt x="524" y="0"/>
                  </a:lnTo>
                  <a:cubicBezTo>
                    <a:pt x="524" y="0"/>
                    <a:pt x="34" y="78"/>
                    <a:pt x="12" y="680"/>
                  </a:cubicBezTo>
                  <a:cubicBezTo>
                    <a:pt x="1" y="1281"/>
                    <a:pt x="290" y="1437"/>
                    <a:pt x="357" y="1448"/>
                  </a:cubicBezTo>
                  <a:lnTo>
                    <a:pt x="825" y="1415"/>
                  </a:lnTo>
                  <a:cubicBezTo>
                    <a:pt x="825" y="1415"/>
                    <a:pt x="1159" y="1348"/>
                    <a:pt x="1204" y="758"/>
                  </a:cubicBezTo>
                  <a:cubicBezTo>
                    <a:pt x="1248" y="101"/>
                    <a:pt x="947" y="56"/>
                    <a:pt x="947"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9" name="Google Shape;1299;p46"/>
            <p:cNvSpPr/>
            <p:nvPr/>
          </p:nvSpPr>
          <p:spPr>
            <a:xfrm>
              <a:off x="3235603" y="2148268"/>
              <a:ext cx="102801" cy="157137"/>
            </a:xfrm>
            <a:custGeom>
              <a:avLst/>
              <a:gdLst/>
              <a:ahLst/>
              <a:cxnLst/>
              <a:rect l="l" t="t" r="r" b="b"/>
              <a:pathLst>
                <a:path w="948" h="1449" extrusionOk="0">
                  <a:moveTo>
                    <a:pt x="468" y="713"/>
                  </a:moveTo>
                  <a:cubicBezTo>
                    <a:pt x="513" y="89"/>
                    <a:pt x="947" y="56"/>
                    <a:pt x="947" y="56"/>
                  </a:cubicBezTo>
                  <a:lnTo>
                    <a:pt x="524" y="0"/>
                  </a:lnTo>
                  <a:cubicBezTo>
                    <a:pt x="524" y="0"/>
                    <a:pt x="34" y="78"/>
                    <a:pt x="12" y="680"/>
                  </a:cubicBezTo>
                  <a:cubicBezTo>
                    <a:pt x="1" y="1281"/>
                    <a:pt x="290" y="1437"/>
                    <a:pt x="357" y="1448"/>
                  </a:cubicBezTo>
                  <a:lnTo>
                    <a:pt x="825" y="1415"/>
                  </a:lnTo>
                  <a:lnTo>
                    <a:pt x="825" y="1415"/>
                  </a:lnTo>
                  <a:cubicBezTo>
                    <a:pt x="580" y="1359"/>
                    <a:pt x="446" y="1059"/>
                    <a:pt x="468" y="7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300" name="Google Shape;1300;p46"/>
          <p:cNvSpPr/>
          <p:nvPr/>
        </p:nvSpPr>
        <p:spPr>
          <a:xfrm>
            <a:off x="5442600" y="3631500"/>
            <a:ext cx="2415600" cy="2415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5997000" y="-7716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532225" y="-489600"/>
            <a:ext cx="1682100" cy="16821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r>
              <a:rPr lang="en-US" sz="3600" dirty="0" err="1">
                <a:latin typeface="ROG Fonts" panose="00000500000000000000" pitchFamily="50" charset="0"/>
              </a:rPr>
              <a:t>Rancangan</a:t>
            </a:r>
            <a:r>
              <a:rPr lang="en-US" sz="3600" dirty="0">
                <a:latin typeface="ROG Fonts" panose="00000500000000000000" pitchFamily="50" charset="0"/>
              </a:rPr>
              <a:t> </a:t>
            </a:r>
            <a:r>
              <a:rPr lang="en-US" sz="3600" dirty="0" err="1">
                <a:solidFill>
                  <a:schemeClr val="accent6"/>
                </a:solidFill>
                <a:latin typeface="ROG Fonts" panose="00000500000000000000" pitchFamily="50" charset="0"/>
              </a:rPr>
              <a:t>Kontes</a:t>
            </a:r>
            <a:br>
              <a:rPr lang="id-ID" sz="3600" dirty="0">
                <a:solidFill>
                  <a:schemeClr val="accent6"/>
                </a:solidFill>
                <a:latin typeface="ROG Fonts" panose="00000500000000000000" pitchFamily="50" charset="0"/>
              </a:rPr>
            </a:br>
            <a:r>
              <a:rPr lang="id-ID" sz="1800" dirty="0">
                <a:solidFill>
                  <a:schemeClr val="accent6"/>
                </a:solidFill>
                <a:latin typeface="ROG Fonts" panose="00000500000000000000" pitchFamily="50" charset="0"/>
              </a:rPr>
              <a:t>nasional</a:t>
            </a:r>
            <a:endParaRPr lang="en-ID" sz="1800" dirty="0">
              <a:solidFill>
                <a:schemeClr val="accent6"/>
              </a:solidFill>
              <a:latin typeface="ROG Fonts" panose="00000500000000000000" pitchFamily="50" charset="0"/>
            </a:endParaRPr>
          </a:p>
        </p:txBody>
      </p:sp>
      <p:sp>
        <p:nvSpPr>
          <p:cNvPr id="4" name="Kotak Teks 3">
            <a:extLst>
              <a:ext uri="{FF2B5EF4-FFF2-40B4-BE49-F238E27FC236}">
                <a16:creationId xmlns:a16="http://schemas.microsoft.com/office/drawing/2014/main" id="{C0F78FDC-CA57-F2E3-3B44-22220CD3258C}"/>
              </a:ext>
            </a:extLst>
          </p:cNvPr>
          <p:cNvSpPr txBox="1"/>
          <p:nvPr/>
        </p:nvSpPr>
        <p:spPr>
          <a:xfrm>
            <a:off x="713100" y="1374488"/>
            <a:ext cx="7066444" cy="2893100"/>
          </a:xfrm>
          <a:prstGeom prst="rect">
            <a:avLst/>
          </a:prstGeom>
          <a:noFill/>
        </p:spPr>
        <p:txBody>
          <a:bodyPr wrap="square" rtlCol="0">
            <a:spAutoFit/>
          </a:bodyPr>
          <a:lstStyle/>
          <a:p>
            <a:pPr algn="justLow"/>
            <a:r>
              <a:rPr lang="id-ID" dirty="0">
                <a:solidFill>
                  <a:schemeClr val="bg1"/>
                </a:solidFill>
                <a:latin typeface="Calibri" panose="020F0502020204030204" pitchFamily="34" charset="0"/>
                <a:cs typeface="Calibri" panose="020F0502020204030204" pitchFamily="34" charset="0"/>
              </a:rPr>
              <a:t>Kontes ini mengadu kecekatan dan keakuratan antara dua Tim dalam menggerakkan robot, mengambil dan menempatkan koin (roda gigi) pada posisi tertentu di lapangan fisik sesuai acuan pada lapangan digital, pada saat kontes dimulai kedua robot akan bergerak mengambil KOIN di rak dan kemudian bergerak membawa KOIN untuk ditempatkan pada lokasi yang sah pada lapangan digital,</a:t>
            </a:r>
            <a:r>
              <a:rPr lang="sv-SE" dirty="0">
                <a:solidFill>
                  <a:schemeClr val="bg1"/>
                </a:solidFill>
                <a:latin typeface="Calibri" panose="020F0502020204030204" pitchFamily="34" charset="0"/>
                <a:cs typeface="Calibri" panose="020F0502020204030204" pitchFamily="34" charset="0"/>
              </a:rPr>
              <a:t> </a:t>
            </a:r>
            <a:r>
              <a:rPr lang="id-ID" dirty="0">
                <a:solidFill>
                  <a:schemeClr val="bg1"/>
                </a:solidFill>
                <a:latin typeface="Calibri" panose="020F0502020204030204" pitchFamily="34" charset="0"/>
                <a:cs typeface="Calibri" panose="020F0502020204030204" pitchFamily="34" charset="0"/>
              </a:rPr>
              <a:t>p</a:t>
            </a:r>
            <a:r>
              <a:rPr lang="sv-SE" dirty="0">
                <a:solidFill>
                  <a:schemeClr val="bg1"/>
                </a:solidFill>
                <a:latin typeface="Calibri" panose="020F0502020204030204" pitchFamily="34" charset="0"/>
                <a:cs typeface="Calibri" panose="020F0502020204030204" pitchFamily="34" charset="0"/>
              </a:rPr>
              <a:t>ada kontes ini masing-masing Tim akan diberi tugas untuk merakit roda gigi planet yang berupa KOIN pada lapangan fisik untuk ditempatkan pada lapangan digital</a:t>
            </a:r>
            <a:r>
              <a:rPr lang="id-ID" dirty="0">
                <a:solidFill>
                  <a:schemeClr val="bg1"/>
                </a:solidFill>
                <a:latin typeface="Calibri" panose="020F0502020204030204" pitchFamily="34" charset="0"/>
                <a:cs typeface="Calibri" panose="020F0502020204030204" pitchFamily="34" charset="0"/>
              </a:rPr>
              <a:t>, kedua tim akan bergerak pada saat yang sama, masing-masing tim boleh menempatkan KOIN di posisi yang sah pada lapangan digital, pada tahap pertama tim harus menempatkan minimal 3 roda gigi planet bagian dalam hingga posisi masing-masing roda gigi planet berjarak 120º di sekeliling roda gigi matahari, tim yang berhasil menempatkan tiga roda gigi planet di bagian dalam secara simetri dapat langsung melanjutkan untuk menempatkan roda gigi planet di bagian luar, tim yang berhasil lebih dahulu menempatkan empat roda gigi planet luar dengan konfigurasi simetri yakni masing-masing berjarak 90º akan memenangkan kontes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3" name="Google Shape;303;p36"/>
          <p:cNvSpPr txBox="1">
            <a:spLocks noGrp="1"/>
          </p:cNvSpPr>
          <p:nvPr>
            <p:ph type="title"/>
          </p:nvPr>
        </p:nvSpPr>
        <p:spPr>
          <a:xfrm>
            <a:off x="586424" y="431908"/>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ROG Fonts" panose="00000500000000000000" pitchFamily="50" charset="0"/>
              </a:rPr>
              <a:t>Rancangan</a:t>
            </a:r>
            <a:r>
              <a:rPr lang="en-US" sz="3200" dirty="0">
                <a:latin typeface="ROG Fonts" panose="00000500000000000000" pitchFamily="50" charset="0"/>
              </a:rPr>
              <a:t> </a:t>
            </a:r>
            <a:r>
              <a:rPr lang="en-US" sz="3200" dirty="0" err="1">
                <a:solidFill>
                  <a:schemeClr val="accent6"/>
                </a:solidFill>
                <a:latin typeface="ROG Fonts" panose="00000500000000000000" pitchFamily="50" charset="0"/>
              </a:rPr>
              <a:t>Kontes</a:t>
            </a:r>
            <a:br>
              <a:rPr lang="id-ID" sz="3200" dirty="0">
                <a:solidFill>
                  <a:schemeClr val="accent6"/>
                </a:solidFill>
                <a:latin typeface="ROG Fonts" panose="00000500000000000000" pitchFamily="50" charset="0"/>
              </a:rPr>
            </a:br>
            <a:r>
              <a:rPr lang="id-ID" sz="1600" dirty="0">
                <a:solidFill>
                  <a:schemeClr val="accent6"/>
                </a:solidFill>
                <a:latin typeface="ROG Fonts" panose="00000500000000000000" pitchFamily="50" charset="0"/>
              </a:rPr>
              <a:t>seleksi wilayah</a:t>
            </a:r>
            <a:endParaRPr dirty="0">
              <a:solidFill>
                <a:schemeClr val="accent6"/>
              </a:solidFill>
            </a:endParaRPr>
          </a:p>
        </p:txBody>
      </p:sp>
      <p:grpSp>
        <p:nvGrpSpPr>
          <p:cNvPr id="316" name="Google Shape;316;p36"/>
          <p:cNvGrpSpPr/>
          <p:nvPr/>
        </p:nvGrpSpPr>
        <p:grpSpPr>
          <a:xfrm>
            <a:off x="7172824" y="328588"/>
            <a:ext cx="1601146" cy="1197564"/>
            <a:chOff x="7343425" y="328575"/>
            <a:chExt cx="1354149" cy="1012825"/>
          </a:xfrm>
        </p:grpSpPr>
        <p:sp>
          <p:nvSpPr>
            <p:cNvPr id="317"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0"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6"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0"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4"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8"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9"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6" name="Kotak Teks 25">
            <a:extLst>
              <a:ext uri="{FF2B5EF4-FFF2-40B4-BE49-F238E27FC236}">
                <a16:creationId xmlns:a16="http://schemas.microsoft.com/office/drawing/2014/main" id="{B5C70FAB-BE6F-0D35-049F-6086F6B91E69}"/>
              </a:ext>
            </a:extLst>
          </p:cNvPr>
          <p:cNvSpPr txBox="1"/>
          <p:nvPr/>
        </p:nvSpPr>
        <p:spPr>
          <a:xfrm>
            <a:off x="606435" y="1253045"/>
            <a:ext cx="6643688" cy="3108543"/>
          </a:xfrm>
          <a:prstGeom prst="rect">
            <a:avLst/>
          </a:prstGeom>
          <a:noFill/>
        </p:spPr>
        <p:txBody>
          <a:bodyPr wrap="square" rtlCol="0">
            <a:spAutoFit/>
          </a:bodyPr>
          <a:lstStyle/>
          <a:p>
            <a:pPr algn="just"/>
            <a:r>
              <a:rPr lang="id-ID" dirty="0">
                <a:solidFill>
                  <a:schemeClr val="bg1"/>
                </a:solidFill>
                <a:latin typeface="Calibri" panose="020F0502020204030204" pitchFamily="34" charset="0"/>
                <a:cs typeface="Calibri" panose="020F0502020204030204" pitchFamily="34" charset="0"/>
              </a:rPr>
              <a:t>Pada seleksi ini setiap TIM harus menyiapkan lapangan fisik di tempat masing-masing dengan dimensi sesuai pada Pedoman KRTMI 2023 dengan satu kamera dipasang di atas lapangan. Robot ditugaskan untuk menempatkan KOIN sesuai dengan tempat dan urutan tertentu pada lapangan fisik. Bila penempatan KOIN tidak sesuai dengan urutan maka robot harus membawa KOIN tersebut kembali ke ZONA AWAL dan kemudian bisa menempatkan kembali KOIN ke tempat sesuai urutan. Pada seleksi ini batasan kecepatan robot tidak diberlakukan. Penilaian seleksi berdasarkan jumlah KOIN yang berhasil ditempatkan dan waktu 3 (tiga) menit. Tim yang mampu menyelesaikan tugas dalam waktu tersingkat akan memperoleh nilai tertinggi. Tim yang akan bertanding di Kontes Nasional ditentukan berdasarkan nilai tertinggi. Setiap Tim diberikan kesempatan 2 (dua) kali untuk menyelesaikan tugas dan nilai akhir Buku Pedoman KRI 2023 - 136 adalah rerata dari 2 kali penyelesaian tugas. Gambar 6 menunjukkan salah satu </a:t>
            </a:r>
            <a:r>
              <a:rPr lang="id-ID" dirty="0" err="1">
                <a:solidFill>
                  <a:schemeClr val="bg1"/>
                </a:solidFill>
                <a:latin typeface="Calibri" panose="020F0502020204030204" pitchFamily="34" charset="0"/>
                <a:cs typeface="Calibri" panose="020F0502020204030204" pitchFamily="34" charset="0"/>
              </a:rPr>
              <a:t>skematik</a:t>
            </a:r>
            <a:r>
              <a:rPr lang="id-ID" dirty="0">
                <a:solidFill>
                  <a:schemeClr val="bg1"/>
                </a:solidFill>
                <a:latin typeface="Calibri" panose="020F0502020204030204" pitchFamily="34" charset="0"/>
                <a:cs typeface="Calibri" panose="020F0502020204030204" pitchFamily="34" charset="0"/>
              </a:rPr>
              <a:t> urutan penempatan koin Seleksi Wilayah Secara Daring. Ada 4 konfigurasi penempatan koin yang setara yang dipilih secara acak saat seleksi wilayah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439" name="Google Shape;439;p37"/>
          <p:cNvGrpSpPr/>
          <p:nvPr/>
        </p:nvGrpSpPr>
        <p:grpSpPr>
          <a:xfrm>
            <a:off x="178370" y="1714500"/>
            <a:ext cx="1450405" cy="3429000"/>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2" name="Kotak Teks 41">
            <a:extLst>
              <a:ext uri="{FF2B5EF4-FFF2-40B4-BE49-F238E27FC236}">
                <a16:creationId xmlns:a16="http://schemas.microsoft.com/office/drawing/2014/main" id="{2FEBC7E9-7019-FC07-1F26-9F34C60777D9}"/>
              </a:ext>
            </a:extLst>
          </p:cNvPr>
          <p:cNvSpPr txBox="1"/>
          <p:nvPr/>
        </p:nvSpPr>
        <p:spPr>
          <a:xfrm>
            <a:off x="1327682" y="127053"/>
            <a:ext cx="6618684" cy="461665"/>
          </a:xfrm>
          <a:prstGeom prst="rect">
            <a:avLst/>
          </a:prstGeom>
          <a:noFill/>
        </p:spPr>
        <p:txBody>
          <a:bodyPr wrap="square">
            <a:spAutoFit/>
          </a:bodyPr>
          <a:lstStyle/>
          <a:p>
            <a:r>
              <a:rPr lang="id-ID" sz="2400" dirty="0">
                <a:solidFill>
                  <a:schemeClr val="bg1"/>
                </a:solidFill>
                <a:latin typeface="ROG Fonts" panose="00000500000000000000" pitchFamily="50" charset="0"/>
              </a:rPr>
              <a:t>Gambaran </a:t>
            </a:r>
            <a:r>
              <a:rPr lang="en-US" sz="2400" dirty="0" err="1">
                <a:solidFill>
                  <a:schemeClr val="bg1"/>
                </a:solidFill>
                <a:latin typeface="ROG Fonts" panose="00000500000000000000" pitchFamily="50" charset="0"/>
              </a:rPr>
              <a:t>Rancangan</a:t>
            </a:r>
            <a:r>
              <a:rPr lang="en-US" sz="2400" dirty="0">
                <a:solidFill>
                  <a:schemeClr val="bg1"/>
                </a:solidFill>
                <a:latin typeface="ROG Fonts" panose="00000500000000000000" pitchFamily="50" charset="0"/>
              </a:rPr>
              <a:t> </a:t>
            </a:r>
            <a:r>
              <a:rPr lang="en-US" sz="2400" dirty="0" err="1">
                <a:solidFill>
                  <a:schemeClr val="accent6"/>
                </a:solidFill>
                <a:latin typeface="ROG Fonts" panose="00000500000000000000" pitchFamily="50" charset="0"/>
              </a:rPr>
              <a:t>Kontes</a:t>
            </a:r>
            <a:endParaRPr lang="id-ID" sz="2400" dirty="0"/>
          </a:p>
        </p:txBody>
      </p:sp>
      <p:pic>
        <p:nvPicPr>
          <p:cNvPr id="44" name="Gambar 43">
            <a:extLst>
              <a:ext uri="{FF2B5EF4-FFF2-40B4-BE49-F238E27FC236}">
                <a16:creationId xmlns:a16="http://schemas.microsoft.com/office/drawing/2014/main" id="{E38F7D32-8C6F-07EA-689E-8DCD11D1CF4F}"/>
              </a:ext>
            </a:extLst>
          </p:cNvPr>
          <p:cNvPicPr>
            <a:picLocks noChangeAspect="1"/>
          </p:cNvPicPr>
          <p:nvPr/>
        </p:nvPicPr>
        <p:blipFill>
          <a:blip r:embed="rId3"/>
          <a:stretch>
            <a:fillRect/>
          </a:stretch>
        </p:blipFill>
        <p:spPr>
          <a:xfrm>
            <a:off x="1701495" y="663629"/>
            <a:ext cx="5786750" cy="3937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527386" y="147300"/>
            <a:ext cx="9295270" cy="3562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600" dirty="0">
                <a:latin typeface="ROG Fonts" panose="00000500000000000000" pitchFamily="50" charset="0"/>
              </a:rPr>
              <a:t> Peletakan Dan </a:t>
            </a:r>
            <a:r>
              <a:rPr lang="en-US" sz="1600" dirty="0">
                <a:latin typeface="ROG Fonts" panose="00000500000000000000" pitchFamily="50" charset="0"/>
              </a:rPr>
              <a:t>Nilai Koin </a:t>
            </a:r>
            <a:r>
              <a:rPr lang="en-US" sz="1600" dirty="0" err="1">
                <a:latin typeface="ROG Fonts" panose="00000500000000000000" pitchFamily="50" charset="0"/>
              </a:rPr>
              <a:t>Berdasarkan</a:t>
            </a:r>
            <a:r>
              <a:rPr lang="en-US" sz="1600" dirty="0">
                <a:latin typeface="ROG Fonts" panose="00000500000000000000" pitchFamily="50" charset="0"/>
              </a:rPr>
              <a:t> </a:t>
            </a:r>
            <a:r>
              <a:rPr lang="en-US" sz="1600" dirty="0" err="1">
                <a:solidFill>
                  <a:schemeClr val="accent6"/>
                </a:solidFill>
                <a:latin typeface="ROG Fonts" panose="00000500000000000000" pitchFamily="50" charset="0"/>
              </a:rPr>
              <a:t>Posisi</a:t>
            </a:r>
            <a:r>
              <a:rPr lang="en-US" sz="1600" dirty="0">
                <a:solidFill>
                  <a:schemeClr val="accent6"/>
                </a:solidFill>
                <a:latin typeface="ROG Fonts" panose="00000500000000000000" pitchFamily="50" charset="0"/>
              </a:rPr>
              <a:t> </a:t>
            </a:r>
            <a:r>
              <a:rPr lang="en-US" sz="1600" dirty="0" err="1">
                <a:solidFill>
                  <a:schemeClr val="accent6"/>
                </a:solidFill>
                <a:latin typeface="ROG Fonts" panose="00000500000000000000" pitchFamily="50" charset="0"/>
              </a:rPr>
              <a:t>Lapangan</a:t>
            </a:r>
            <a:endParaRPr sz="1600" dirty="0">
              <a:solidFill>
                <a:schemeClr val="accent6"/>
              </a:solidFill>
              <a:latin typeface="ROG Fonts" panose="00000500000000000000" pitchFamily="50" charset="0"/>
            </a:endParaRPr>
          </a:p>
        </p:txBody>
      </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ambar 4">
            <a:extLst>
              <a:ext uri="{FF2B5EF4-FFF2-40B4-BE49-F238E27FC236}">
                <a16:creationId xmlns:a16="http://schemas.microsoft.com/office/drawing/2014/main" id="{C2E1E0D1-F5BF-2EBF-07B6-F2BD14BE3261}"/>
              </a:ext>
            </a:extLst>
          </p:cNvPr>
          <p:cNvPicPr>
            <a:picLocks noChangeAspect="1"/>
          </p:cNvPicPr>
          <p:nvPr/>
        </p:nvPicPr>
        <p:blipFill>
          <a:blip r:embed="rId3"/>
          <a:stretch>
            <a:fillRect/>
          </a:stretch>
        </p:blipFill>
        <p:spPr>
          <a:xfrm>
            <a:off x="433156" y="1472326"/>
            <a:ext cx="3474475" cy="2198847"/>
          </a:xfrm>
          <a:prstGeom prst="rect">
            <a:avLst/>
          </a:prstGeom>
        </p:spPr>
      </p:pic>
      <p:pic>
        <p:nvPicPr>
          <p:cNvPr id="7" name="Gambar 6">
            <a:extLst>
              <a:ext uri="{FF2B5EF4-FFF2-40B4-BE49-F238E27FC236}">
                <a16:creationId xmlns:a16="http://schemas.microsoft.com/office/drawing/2014/main" id="{901B523F-D3B7-FA3C-FE21-34302C98188C}"/>
              </a:ext>
            </a:extLst>
          </p:cNvPr>
          <p:cNvPicPr>
            <a:picLocks noChangeAspect="1"/>
          </p:cNvPicPr>
          <p:nvPr/>
        </p:nvPicPr>
        <p:blipFill>
          <a:blip r:embed="rId4"/>
          <a:stretch>
            <a:fillRect/>
          </a:stretch>
        </p:blipFill>
        <p:spPr>
          <a:xfrm>
            <a:off x="4521751" y="1472326"/>
            <a:ext cx="3993599" cy="2195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dirty="0" err="1">
                <a:latin typeface="ROG Fonts" panose="00000500000000000000" pitchFamily="50" charset="0"/>
              </a:rPr>
              <a:t>Ukuran</a:t>
            </a:r>
            <a:r>
              <a:rPr dirty="0">
                <a:latin typeface="ROG Fonts" panose="00000500000000000000" pitchFamily="50" charset="0"/>
              </a:rPr>
              <a:t> </a:t>
            </a:r>
            <a:r>
              <a:rPr dirty="0">
                <a:solidFill>
                  <a:schemeClr val="accent6"/>
                </a:solidFill>
                <a:latin typeface="ROG Fonts" panose="00000500000000000000" pitchFamily="50" charset="0"/>
              </a:rPr>
              <a:t>Robot</a:t>
            </a:r>
          </a:p>
        </p:txBody>
      </p:sp>
      <p:sp>
        <p:nvSpPr>
          <p:cNvPr id="665" name="Google Shape;665;p40"/>
          <p:cNvSpPr/>
          <p:nvPr/>
        </p:nvSpPr>
        <p:spPr>
          <a:xfrm>
            <a:off x="5190775" y="-1158475"/>
            <a:ext cx="1968600" cy="1968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25775" y="4076400"/>
            <a:ext cx="1968600" cy="19686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8572725" y="1814350"/>
            <a:ext cx="1240200" cy="12402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55ECFCF7-44F8-3B5E-E5F9-B4C6CE5F4CEB}"/>
              </a:ext>
            </a:extLst>
          </p:cNvPr>
          <p:cNvPicPr>
            <a:picLocks noChangeAspect="1"/>
          </p:cNvPicPr>
          <p:nvPr/>
        </p:nvPicPr>
        <p:blipFill>
          <a:blip r:embed="rId3"/>
          <a:stretch>
            <a:fillRect/>
          </a:stretch>
        </p:blipFill>
        <p:spPr>
          <a:xfrm>
            <a:off x="1313810" y="1070356"/>
            <a:ext cx="6001389" cy="30060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261114" y="-38431"/>
            <a:ext cx="7225400"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latin typeface="ROG Fonts" panose="00000500000000000000" pitchFamily="50" charset="0"/>
              </a:rPr>
              <a:t>Ukuran</a:t>
            </a:r>
            <a:r>
              <a:rPr lang="en-US" sz="2800" dirty="0">
                <a:latin typeface="ROG Fonts" panose="00000500000000000000" pitchFamily="50" charset="0"/>
              </a:rPr>
              <a:t> Rak Koin</a:t>
            </a:r>
            <a:r>
              <a:rPr lang="en-US" sz="2800" dirty="0">
                <a:solidFill>
                  <a:schemeClr val="accent6"/>
                </a:solidFill>
                <a:latin typeface="ROG Fonts" panose="00000500000000000000" pitchFamily="50" charset="0"/>
              </a:rPr>
              <a:t> dan Koin</a:t>
            </a:r>
            <a:endParaRPr sz="2800" dirty="0">
              <a:solidFill>
                <a:schemeClr val="accent6"/>
              </a:solidFill>
              <a:latin typeface="ROG Fonts" panose="00000500000000000000" pitchFamily="50" charset="0"/>
            </a:endParaRPr>
          </a:p>
        </p:txBody>
      </p:sp>
      <p:grpSp>
        <p:nvGrpSpPr>
          <p:cNvPr id="677" name="Google Shape;677;p41"/>
          <p:cNvGrpSpPr/>
          <p:nvPr/>
        </p:nvGrpSpPr>
        <p:grpSpPr>
          <a:xfrm>
            <a:off x="7112229" y="1376354"/>
            <a:ext cx="1509068" cy="3595857"/>
            <a:chOff x="6222000" y="769300"/>
            <a:chExt cx="1578028" cy="3760177"/>
          </a:xfrm>
        </p:grpSpPr>
        <p:sp>
          <p:nvSpPr>
            <p:cNvPr id="678" name="Google Shape;678;p41"/>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ambar 6">
            <a:extLst>
              <a:ext uri="{FF2B5EF4-FFF2-40B4-BE49-F238E27FC236}">
                <a16:creationId xmlns:a16="http://schemas.microsoft.com/office/drawing/2014/main" id="{B8B2EA38-7F9E-11B6-952B-4C01EBF49812}"/>
              </a:ext>
            </a:extLst>
          </p:cNvPr>
          <p:cNvPicPr>
            <a:picLocks noChangeAspect="1"/>
          </p:cNvPicPr>
          <p:nvPr/>
        </p:nvPicPr>
        <p:blipFill>
          <a:blip r:embed="rId3"/>
          <a:stretch>
            <a:fillRect/>
          </a:stretch>
        </p:blipFill>
        <p:spPr>
          <a:xfrm>
            <a:off x="190742" y="703130"/>
            <a:ext cx="4320914" cy="1737511"/>
          </a:xfrm>
          <a:prstGeom prst="rect">
            <a:avLst/>
          </a:prstGeom>
        </p:spPr>
      </p:pic>
      <p:pic>
        <p:nvPicPr>
          <p:cNvPr id="9" name="Gambar 8">
            <a:extLst>
              <a:ext uri="{FF2B5EF4-FFF2-40B4-BE49-F238E27FC236}">
                <a16:creationId xmlns:a16="http://schemas.microsoft.com/office/drawing/2014/main" id="{1EB5D411-A463-4064-F00A-7446BCA3F659}"/>
              </a:ext>
            </a:extLst>
          </p:cNvPr>
          <p:cNvPicPr>
            <a:picLocks noChangeAspect="1"/>
          </p:cNvPicPr>
          <p:nvPr/>
        </p:nvPicPr>
        <p:blipFill>
          <a:blip r:embed="rId4"/>
          <a:stretch>
            <a:fillRect/>
          </a:stretch>
        </p:blipFill>
        <p:spPr>
          <a:xfrm>
            <a:off x="2507522" y="2706161"/>
            <a:ext cx="4313294" cy="16917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2"/>
          <p:cNvSpPr txBox="1">
            <a:spLocks noGrp="1"/>
          </p:cNvSpPr>
          <p:nvPr>
            <p:ph type="title"/>
          </p:nvPr>
        </p:nvSpPr>
        <p:spPr>
          <a:xfrm>
            <a:off x="1163155" y="217288"/>
            <a:ext cx="66592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ROG Fonts" panose="00000500000000000000" pitchFamily="50" charset="0"/>
              </a:rPr>
              <a:t>Ukuran</a:t>
            </a:r>
            <a:r>
              <a:rPr lang="en-US" sz="3200" dirty="0">
                <a:latin typeface="ROG Fonts" panose="00000500000000000000" pitchFamily="50" charset="0"/>
              </a:rPr>
              <a:t> </a:t>
            </a:r>
            <a:r>
              <a:rPr lang="en-US" sz="3200" dirty="0" err="1">
                <a:latin typeface="ROG Fonts" panose="00000500000000000000" pitchFamily="50" charset="0"/>
              </a:rPr>
              <a:t>Lap</a:t>
            </a:r>
            <a:r>
              <a:rPr lang="en-US" sz="3200" dirty="0" err="1">
                <a:solidFill>
                  <a:schemeClr val="accent6"/>
                </a:solidFill>
                <a:latin typeface="ROG Fonts" panose="00000500000000000000" pitchFamily="50" charset="0"/>
              </a:rPr>
              <a:t>angan</a:t>
            </a:r>
            <a:r>
              <a:rPr lang="en-US" sz="3200" dirty="0">
                <a:solidFill>
                  <a:schemeClr val="accent6"/>
                </a:solidFill>
                <a:latin typeface="ROG Fonts" panose="00000500000000000000" pitchFamily="50" charset="0"/>
              </a:rPr>
              <a:t> </a:t>
            </a:r>
            <a:r>
              <a:rPr lang="en-US" sz="3200" dirty="0" err="1">
                <a:solidFill>
                  <a:schemeClr val="accent6"/>
                </a:solidFill>
                <a:latin typeface="ROG Fonts" panose="00000500000000000000" pitchFamily="50" charset="0"/>
              </a:rPr>
              <a:t>Fisik</a:t>
            </a:r>
            <a:endParaRPr sz="3200" dirty="0">
              <a:solidFill>
                <a:schemeClr val="accent6"/>
              </a:solidFill>
              <a:latin typeface="ROG Fonts" panose="00000500000000000000" pitchFamily="50" charset="0"/>
            </a:endParaRPr>
          </a:p>
        </p:txBody>
      </p:sp>
      <p:pic>
        <p:nvPicPr>
          <p:cNvPr id="11" name="Gambar 10">
            <a:extLst>
              <a:ext uri="{FF2B5EF4-FFF2-40B4-BE49-F238E27FC236}">
                <a16:creationId xmlns:a16="http://schemas.microsoft.com/office/drawing/2014/main" id="{FE4D170C-4D76-91C7-D8AB-2E761D2793A7}"/>
              </a:ext>
            </a:extLst>
          </p:cNvPr>
          <p:cNvPicPr>
            <a:picLocks noChangeAspect="1"/>
          </p:cNvPicPr>
          <p:nvPr/>
        </p:nvPicPr>
        <p:blipFill>
          <a:blip r:embed="rId3"/>
          <a:stretch>
            <a:fillRect/>
          </a:stretch>
        </p:blipFill>
        <p:spPr>
          <a:xfrm>
            <a:off x="657990" y="1127833"/>
            <a:ext cx="3513960" cy="2359196"/>
          </a:xfrm>
          <a:prstGeom prst="rect">
            <a:avLst/>
          </a:prstGeom>
        </p:spPr>
      </p:pic>
      <p:pic>
        <p:nvPicPr>
          <p:cNvPr id="13" name="Gambar 12">
            <a:extLst>
              <a:ext uri="{FF2B5EF4-FFF2-40B4-BE49-F238E27FC236}">
                <a16:creationId xmlns:a16="http://schemas.microsoft.com/office/drawing/2014/main" id="{B7F48ACE-12CC-8D5B-F0BC-E2CC21FD2E08}"/>
              </a:ext>
            </a:extLst>
          </p:cNvPr>
          <p:cNvPicPr>
            <a:picLocks noChangeAspect="1"/>
          </p:cNvPicPr>
          <p:nvPr/>
        </p:nvPicPr>
        <p:blipFill>
          <a:blip r:embed="rId4"/>
          <a:stretch>
            <a:fillRect/>
          </a:stretch>
        </p:blipFill>
        <p:spPr>
          <a:xfrm>
            <a:off x="4972052" y="1127833"/>
            <a:ext cx="3223539" cy="23591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3"/>
          <p:cNvSpPr txBox="1">
            <a:spLocks noGrp="1"/>
          </p:cNvSpPr>
          <p:nvPr>
            <p:ph type="title"/>
          </p:nvPr>
        </p:nvSpPr>
        <p:spPr>
          <a:xfrm>
            <a:off x="713100" y="-62181"/>
            <a:ext cx="7717800" cy="572700"/>
          </a:xfrm>
          <a:prstGeom prst="rect">
            <a:avLst/>
          </a:prstGeom>
        </p:spPr>
        <p:txBody>
          <a:bodyPr spcFirstLastPara="1" wrap="square" lIns="91425" tIns="91425" rIns="91425" bIns="91425" anchor="t" anchorCtr="0">
            <a:noAutofit/>
          </a:bodyPr>
          <a:lstStyle/>
          <a:p>
            <a:pPr algn="ctr"/>
            <a:r>
              <a:rPr lang="en-US" sz="2000" dirty="0" err="1">
                <a:latin typeface="ROG Fonts" panose="00000500000000000000" pitchFamily="50" charset="0"/>
              </a:rPr>
              <a:t>Perbedaan</a:t>
            </a:r>
            <a:r>
              <a:rPr lang="en-US" sz="2000" dirty="0">
                <a:latin typeface="ROG Fonts" panose="00000500000000000000" pitchFamily="50" charset="0"/>
              </a:rPr>
              <a:t> </a:t>
            </a:r>
            <a:r>
              <a:rPr lang="en-US" sz="2000" dirty="0" err="1">
                <a:latin typeface="ROG Fonts" panose="00000500000000000000" pitchFamily="50" charset="0"/>
              </a:rPr>
              <a:t>dari</a:t>
            </a:r>
            <a:r>
              <a:rPr lang="en-US" sz="2000" dirty="0">
                <a:latin typeface="ROG Fonts" panose="00000500000000000000" pitchFamily="50" charset="0"/>
              </a:rPr>
              <a:t> </a:t>
            </a:r>
            <a:r>
              <a:rPr lang="en-US" sz="2000" dirty="0" err="1">
                <a:latin typeface="ROG Fonts" panose="00000500000000000000" pitchFamily="50" charset="0"/>
              </a:rPr>
              <a:t>tahun</a:t>
            </a:r>
            <a:r>
              <a:rPr lang="en-US" sz="2000" dirty="0">
                <a:latin typeface="ROG Fonts" panose="00000500000000000000" pitchFamily="50" charset="0"/>
              </a:rPr>
              <a:t> </a:t>
            </a:r>
            <a:r>
              <a:rPr lang="en-US" sz="2000" dirty="0" err="1">
                <a:latin typeface="ROG Fonts" panose="00000500000000000000" pitchFamily="50" charset="0"/>
              </a:rPr>
              <a:t>sebelumnya</a:t>
            </a:r>
            <a:r>
              <a:rPr lang="en-US" sz="2000" dirty="0">
                <a:latin typeface="ROG Fonts" panose="00000500000000000000" pitchFamily="50" charset="0"/>
              </a:rPr>
              <a:t> </a:t>
            </a:r>
            <a:endParaRPr lang="en-ID" sz="2000" dirty="0">
              <a:latin typeface="ROG Fonts" panose="00000500000000000000" pitchFamily="50" charset="0"/>
            </a:endParaRPr>
          </a:p>
        </p:txBody>
      </p:sp>
      <p:sp>
        <p:nvSpPr>
          <p:cNvPr id="15" name="Kotak Teks 14">
            <a:extLst>
              <a:ext uri="{FF2B5EF4-FFF2-40B4-BE49-F238E27FC236}">
                <a16:creationId xmlns:a16="http://schemas.microsoft.com/office/drawing/2014/main" id="{63461237-DB31-CB70-B34D-249A7B5E7F4D}"/>
              </a:ext>
            </a:extLst>
          </p:cNvPr>
          <p:cNvSpPr txBox="1"/>
          <p:nvPr/>
        </p:nvSpPr>
        <p:spPr>
          <a:xfrm>
            <a:off x="1498401" y="510519"/>
            <a:ext cx="794742" cy="307777"/>
          </a:xfrm>
          <a:prstGeom prst="rect">
            <a:avLst/>
          </a:prstGeom>
          <a:noFill/>
        </p:spPr>
        <p:txBody>
          <a:bodyPr wrap="square">
            <a:spAutoFit/>
          </a:bodyPr>
          <a:lstStyle/>
          <a:p>
            <a:r>
              <a:rPr lang="id-ID" sz="1400" dirty="0">
                <a:solidFill>
                  <a:schemeClr val="bg1"/>
                </a:solidFill>
                <a:latin typeface="ROG Fonts" panose="00000500000000000000" pitchFamily="50" charset="0"/>
              </a:rPr>
              <a:t>2022</a:t>
            </a:r>
            <a:endParaRPr lang="id-ID" dirty="0">
              <a:solidFill>
                <a:schemeClr val="bg1"/>
              </a:solidFill>
            </a:endParaRPr>
          </a:p>
        </p:txBody>
      </p:sp>
      <p:sp>
        <p:nvSpPr>
          <p:cNvPr id="17" name="Kotak Teks 16">
            <a:extLst>
              <a:ext uri="{FF2B5EF4-FFF2-40B4-BE49-F238E27FC236}">
                <a16:creationId xmlns:a16="http://schemas.microsoft.com/office/drawing/2014/main" id="{5C26129B-7235-E0A5-25AA-495EF62A0E0B}"/>
              </a:ext>
            </a:extLst>
          </p:cNvPr>
          <p:cNvSpPr txBox="1"/>
          <p:nvPr/>
        </p:nvSpPr>
        <p:spPr>
          <a:xfrm>
            <a:off x="6266385" y="510518"/>
            <a:ext cx="794742" cy="307777"/>
          </a:xfrm>
          <a:prstGeom prst="rect">
            <a:avLst/>
          </a:prstGeom>
          <a:noFill/>
        </p:spPr>
        <p:txBody>
          <a:bodyPr wrap="square">
            <a:spAutoFit/>
          </a:bodyPr>
          <a:lstStyle/>
          <a:p>
            <a:r>
              <a:rPr lang="id-ID" sz="1400" dirty="0">
                <a:solidFill>
                  <a:schemeClr val="accent6"/>
                </a:solidFill>
                <a:latin typeface="ROG Fonts" panose="00000500000000000000" pitchFamily="50" charset="0"/>
              </a:rPr>
              <a:t>2023</a:t>
            </a:r>
            <a:endParaRPr lang="id-ID" dirty="0">
              <a:solidFill>
                <a:schemeClr val="accent6"/>
              </a:solidFill>
            </a:endParaRPr>
          </a:p>
        </p:txBody>
      </p:sp>
      <p:pic>
        <p:nvPicPr>
          <p:cNvPr id="18" name="Picture 8">
            <a:extLst>
              <a:ext uri="{FF2B5EF4-FFF2-40B4-BE49-F238E27FC236}">
                <a16:creationId xmlns:a16="http://schemas.microsoft.com/office/drawing/2014/main" id="{DD1DDBE5-D8B0-B820-6C59-23AE6773B898}"/>
              </a:ext>
            </a:extLst>
          </p:cNvPr>
          <p:cNvPicPr>
            <a:picLocks noChangeAspect="1"/>
          </p:cNvPicPr>
          <p:nvPr/>
        </p:nvPicPr>
        <p:blipFill>
          <a:blip r:embed="rId3"/>
          <a:stretch>
            <a:fillRect/>
          </a:stretch>
        </p:blipFill>
        <p:spPr>
          <a:xfrm>
            <a:off x="713100" y="1201395"/>
            <a:ext cx="2456442" cy="1899365"/>
          </a:xfrm>
          <a:prstGeom prst="rect">
            <a:avLst/>
          </a:prstGeom>
        </p:spPr>
      </p:pic>
      <p:pic>
        <p:nvPicPr>
          <p:cNvPr id="19" name="Picture 11">
            <a:extLst>
              <a:ext uri="{FF2B5EF4-FFF2-40B4-BE49-F238E27FC236}">
                <a16:creationId xmlns:a16="http://schemas.microsoft.com/office/drawing/2014/main" id="{F11F24AD-156C-E0DE-2FF1-82C5DA41987E}"/>
              </a:ext>
            </a:extLst>
          </p:cNvPr>
          <p:cNvPicPr>
            <a:picLocks noChangeAspect="1"/>
          </p:cNvPicPr>
          <p:nvPr/>
        </p:nvPicPr>
        <p:blipFill>
          <a:blip r:embed="rId4"/>
          <a:stretch>
            <a:fillRect/>
          </a:stretch>
        </p:blipFill>
        <p:spPr>
          <a:xfrm>
            <a:off x="568774" y="3791636"/>
            <a:ext cx="2919732" cy="1013712"/>
          </a:xfrm>
          <a:prstGeom prst="rect">
            <a:avLst/>
          </a:prstGeom>
        </p:spPr>
      </p:pic>
      <p:pic>
        <p:nvPicPr>
          <p:cNvPr id="20" name="Gambar 19">
            <a:extLst>
              <a:ext uri="{FF2B5EF4-FFF2-40B4-BE49-F238E27FC236}">
                <a16:creationId xmlns:a16="http://schemas.microsoft.com/office/drawing/2014/main" id="{5889F170-9CA4-4444-2B94-FDD31F7696F1}"/>
              </a:ext>
            </a:extLst>
          </p:cNvPr>
          <p:cNvPicPr>
            <a:picLocks noChangeAspect="1"/>
          </p:cNvPicPr>
          <p:nvPr/>
        </p:nvPicPr>
        <p:blipFill>
          <a:blip r:embed="rId5"/>
          <a:stretch>
            <a:fillRect/>
          </a:stretch>
        </p:blipFill>
        <p:spPr>
          <a:xfrm>
            <a:off x="5369375" y="3791636"/>
            <a:ext cx="2588764" cy="1015381"/>
          </a:xfrm>
          <a:prstGeom prst="rect">
            <a:avLst/>
          </a:prstGeom>
        </p:spPr>
      </p:pic>
      <p:pic>
        <p:nvPicPr>
          <p:cNvPr id="21" name="Gambar 20">
            <a:extLst>
              <a:ext uri="{FF2B5EF4-FFF2-40B4-BE49-F238E27FC236}">
                <a16:creationId xmlns:a16="http://schemas.microsoft.com/office/drawing/2014/main" id="{36E2C4B8-8752-BEA1-F35D-94A1E86ABD7C}"/>
              </a:ext>
            </a:extLst>
          </p:cNvPr>
          <p:cNvPicPr>
            <a:picLocks noChangeAspect="1"/>
          </p:cNvPicPr>
          <p:nvPr/>
        </p:nvPicPr>
        <p:blipFill>
          <a:blip r:embed="rId6"/>
          <a:stretch>
            <a:fillRect/>
          </a:stretch>
        </p:blipFill>
        <p:spPr>
          <a:xfrm>
            <a:off x="5788993" y="1201395"/>
            <a:ext cx="1749525" cy="2018910"/>
          </a:xfrm>
          <a:prstGeom prst="rect">
            <a:avLst/>
          </a:prstGeom>
        </p:spPr>
      </p:pic>
      <p:sp>
        <p:nvSpPr>
          <p:cNvPr id="23" name="Kotak Teks 22">
            <a:extLst>
              <a:ext uri="{FF2B5EF4-FFF2-40B4-BE49-F238E27FC236}">
                <a16:creationId xmlns:a16="http://schemas.microsoft.com/office/drawing/2014/main" id="{0F59D989-3AC1-AC62-DB4B-270129F91568}"/>
              </a:ext>
            </a:extLst>
          </p:cNvPr>
          <p:cNvSpPr txBox="1"/>
          <p:nvPr/>
        </p:nvSpPr>
        <p:spPr>
          <a:xfrm>
            <a:off x="613463" y="818295"/>
            <a:ext cx="2655715" cy="253916"/>
          </a:xfrm>
          <a:prstGeom prst="rect">
            <a:avLst/>
          </a:prstGeom>
          <a:noFill/>
        </p:spPr>
        <p:txBody>
          <a:bodyPr wrap="square">
            <a:spAutoFit/>
          </a:bodyPr>
          <a:lstStyle/>
          <a:p>
            <a:pPr marL="0" lvl="0" indent="0" algn="l" rtl="0">
              <a:spcBef>
                <a:spcPts val="0"/>
              </a:spcBef>
              <a:spcAft>
                <a:spcPts val="1600"/>
              </a:spcAft>
              <a:buNone/>
            </a:pPr>
            <a:r>
              <a:rPr lang="en-US" sz="1050" dirty="0" err="1">
                <a:solidFill>
                  <a:schemeClr val="bg1"/>
                </a:solidFill>
                <a:latin typeface="ROG Fonts" panose="00000500000000000000" pitchFamily="50" charset="0"/>
              </a:rPr>
              <a:t>Bentuk</a:t>
            </a:r>
            <a:r>
              <a:rPr lang="en-US" sz="1050" dirty="0">
                <a:solidFill>
                  <a:schemeClr val="bg1"/>
                </a:solidFill>
                <a:latin typeface="ROG Fonts" panose="00000500000000000000" pitchFamily="50" charset="0"/>
              </a:rPr>
              <a:t> dan </a:t>
            </a:r>
            <a:r>
              <a:rPr lang="en-US" sz="1050" dirty="0" err="1">
                <a:solidFill>
                  <a:schemeClr val="bg1"/>
                </a:solidFill>
                <a:latin typeface="ROG Fonts" panose="00000500000000000000" pitchFamily="50" charset="0"/>
              </a:rPr>
              <a:t>ukuran</a:t>
            </a:r>
            <a:r>
              <a:rPr lang="en-US" sz="1050" dirty="0">
                <a:solidFill>
                  <a:schemeClr val="bg1"/>
                </a:solidFill>
                <a:latin typeface="ROG Fonts" panose="00000500000000000000" pitchFamily="50" charset="0"/>
              </a:rPr>
              <a:t> track</a:t>
            </a:r>
          </a:p>
        </p:txBody>
      </p:sp>
      <p:sp>
        <p:nvSpPr>
          <p:cNvPr id="25" name="Kotak Teks 24">
            <a:extLst>
              <a:ext uri="{FF2B5EF4-FFF2-40B4-BE49-F238E27FC236}">
                <a16:creationId xmlns:a16="http://schemas.microsoft.com/office/drawing/2014/main" id="{D7AD33C6-9D20-BEEF-BAE7-C4C8442A2FEA}"/>
              </a:ext>
            </a:extLst>
          </p:cNvPr>
          <p:cNvSpPr txBox="1"/>
          <p:nvPr/>
        </p:nvSpPr>
        <p:spPr>
          <a:xfrm>
            <a:off x="5335897" y="818295"/>
            <a:ext cx="2655715" cy="253916"/>
          </a:xfrm>
          <a:prstGeom prst="rect">
            <a:avLst/>
          </a:prstGeom>
          <a:noFill/>
        </p:spPr>
        <p:txBody>
          <a:bodyPr wrap="square">
            <a:spAutoFit/>
          </a:bodyPr>
          <a:lstStyle/>
          <a:p>
            <a:pPr marL="0" lvl="0" indent="0" algn="l" rtl="0">
              <a:spcBef>
                <a:spcPts val="0"/>
              </a:spcBef>
              <a:spcAft>
                <a:spcPts val="1600"/>
              </a:spcAft>
              <a:buNone/>
            </a:pPr>
            <a:r>
              <a:rPr lang="en-US" sz="1050" dirty="0" err="1">
                <a:solidFill>
                  <a:schemeClr val="bg1"/>
                </a:solidFill>
                <a:latin typeface="ROG Fonts" panose="00000500000000000000" pitchFamily="50" charset="0"/>
              </a:rPr>
              <a:t>Bentuk</a:t>
            </a:r>
            <a:r>
              <a:rPr lang="en-US" sz="1050" dirty="0">
                <a:solidFill>
                  <a:schemeClr val="bg1"/>
                </a:solidFill>
                <a:latin typeface="ROG Fonts" panose="00000500000000000000" pitchFamily="50" charset="0"/>
              </a:rPr>
              <a:t> dan </a:t>
            </a:r>
            <a:r>
              <a:rPr lang="en-US" sz="1050" dirty="0" err="1">
                <a:solidFill>
                  <a:schemeClr val="bg1"/>
                </a:solidFill>
                <a:latin typeface="ROG Fonts" panose="00000500000000000000" pitchFamily="50" charset="0"/>
              </a:rPr>
              <a:t>ukuran</a:t>
            </a:r>
            <a:r>
              <a:rPr lang="en-US" sz="1050" dirty="0">
                <a:solidFill>
                  <a:schemeClr val="bg1"/>
                </a:solidFill>
                <a:latin typeface="ROG Fonts" panose="00000500000000000000" pitchFamily="50" charset="0"/>
              </a:rPr>
              <a:t> track</a:t>
            </a:r>
          </a:p>
        </p:txBody>
      </p:sp>
      <p:sp>
        <p:nvSpPr>
          <p:cNvPr id="27" name="Kotak Teks 26">
            <a:extLst>
              <a:ext uri="{FF2B5EF4-FFF2-40B4-BE49-F238E27FC236}">
                <a16:creationId xmlns:a16="http://schemas.microsoft.com/office/drawing/2014/main" id="{26228D29-ECB1-5C64-52E8-55AB58900B8C}"/>
              </a:ext>
            </a:extLst>
          </p:cNvPr>
          <p:cNvSpPr txBox="1"/>
          <p:nvPr/>
        </p:nvSpPr>
        <p:spPr>
          <a:xfrm>
            <a:off x="747420" y="3414610"/>
            <a:ext cx="2387799" cy="246221"/>
          </a:xfrm>
          <a:prstGeom prst="rect">
            <a:avLst/>
          </a:prstGeom>
          <a:noFill/>
        </p:spPr>
        <p:txBody>
          <a:bodyPr wrap="square">
            <a:spAutoFit/>
          </a:bodyPr>
          <a:lstStyle/>
          <a:p>
            <a:r>
              <a:rPr lang="en-US" sz="1000" dirty="0" err="1">
                <a:solidFill>
                  <a:schemeClr val="bg1"/>
                </a:solidFill>
                <a:latin typeface="ROG Fonts" panose="00000500000000000000" pitchFamily="50" charset="0"/>
              </a:rPr>
              <a:t>Bentuk</a:t>
            </a:r>
            <a:r>
              <a:rPr lang="en-US" sz="1000" dirty="0">
                <a:solidFill>
                  <a:schemeClr val="bg1"/>
                </a:solidFill>
                <a:latin typeface="ROG Fonts" panose="00000500000000000000" pitchFamily="50" charset="0"/>
              </a:rPr>
              <a:t> dan </a:t>
            </a:r>
            <a:r>
              <a:rPr lang="en-US" sz="1000" dirty="0" err="1">
                <a:solidFill>
                  <a:schemeClr val="bg1"/>
                </a:solidFill>
                <a:latin typeface="ROG Fonts" panose="00000500000000000000" pitchFamily="50" charset="0"/>
              </a:rPr>
              <a:t>Ukuran</a:t>
            </a:r>
            <a:r>
              <a:rPr lang="en-US" sz="1000" dirty="0">
                <a:solidFill>
                  <a:schemeClr val="bg1"/>
                </a:solidFill>
                <a:latin typeface="ROG Fonts" panose="00000500000000000000" pitchFamily="50" charset="0"/>
              </a:rPr>
              <a:t> Koin</a:t>
            </a:r>
            <a:endParaRPr lang="en-ID" sz="1000" dirty="0">
              <a:solidFill>
                <a:schemeClr val="bg1"/>
              </a:solidFill>
              <a:latin typeface="ROG Fonts" panose="00000500000000000000" pitchFamily="50" charset="0"/>
            </a:endParaRPr>
          </a:p>
        </p:txBody>
      </p:sp>
      <p:sp>
        <p:nvSpPr>
          <p:cNvPr id="29" name="Kotak Teks 28">
            <a:extLst>
              <a:ext uri="{FF2B5EF4-FFF2-40B4-BE49-F238E27FC236}">
                <a16:creationId xmlns:a16="http://schemas.microsoft.com/office/drawing/2014/main" id="{8C7D2879-A035-5E47-5C1A-3B2C4EE83DDF}"/>
              </a:ext>
            </a:extLst>
          </p:cNvPr>
          <p:cNvSpPr txBox="1"/>
          <p:nvPr/>
        </p:nvSpPr>
        <p:spPr>
          <a:xfrm>
            <a:off x="5472986" y="3414610"/>
            <a:ext cx="2381535" cy="246221"/>
          </a:xfrm>
          <a:prstGeom prst="rect">
            <a:avLst/>
          </a:prstGeom>
          <a:noFill/>
        </p:spPr>
        <p:txBody>
          <a:bodyPr wrap="square">
            <a:spAutoFit/>
          </a:bodyPr>
          <a:lstStyle/>
          <a:p>
            <a:r>
              <a:rPr lang="en-US" sz="1000" dirty="0" err="1">
                <a:solidFill>
                  <a:schemeClr val="bg1"/>
                </a:solidFill>
                <a:latin typeface="ROG Fonts" panose="00000500000000000000" pitchFamily="50" charset="0"/>
              </a:rPr>
              <a:t>Bentuk</a:t>
            </a:r>
            <a:r>
              <a:rPr lang="en-US" sz="1000" dirty="0">
                <a:solidFill>
                  <a:schemeClr val="bg1"/>
                </a:solidFill>
                <a:latin typeface="ROG Fonts" panose="00000500000000000000" pitchFamily="50" charset="0"/>
              </a:rPr>
              <a:t> dan </a:t>
            </a:r>
            <a:r>
              <a:rPr lang="en-US" sz="1000" dirty="0" err="1">
                <a:solidFill>
                  <a:schemeClr val="bg1"/>
                </a:solidFill>
                <a:latin typeface="ROG Fonts" panose="00000500000000000000" pitchFamily="50" charset="0"/>
              </a:rPr>
              <a:t>Ukuran</a:t>
            </a:r>
            <a:r>
              <a:rPr lang="en-US" sz="1000" dirty="0">
                <a:solidFill>
                  <a:schemeClr val="bg1"/>
                </a:solidFill>
                <a:latin typeface="ROG Fonts" panose="00000500000000000000" pitchFamily="50" charset="0"/>
              </a:rPr>
              <a:t> Koin</a:t>
            </a:r>
            <a:endParaRPr lang="en-ID" sz="1000" dirty="0">
              <a:solidFill>
                <a:schemeClr val="bg1"/>
              </a:solidFill>
              <a:latin typeface="ROG Fonts" panose="00000500000000000000" pitchFamily="50" charset="0"/>
            </a:endParaRPr>
          </a:p>
        </p:txBody>
      </p:sp>
    </p:spTree>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1339</Words>
  <Application>Microsoft Office PowerPoint</Application>
  <PresentationFormat>On-screen Show (16:9)</PresentationFormat>
  <Paragraphs>297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Assistant</vt:lpstr>
      <vt:lpstr>ROG Fonts</vt:lpstr>
      <vt:lpstr>Manrope</vt:lpstr>
      <vt:lpstr>Humanoid Robot Pitch Deck by Slidesgo</vt:lpstr>
      <vt:lpstr>Kontes Robot Tematik Indonesia (KRTMI)</vt:lpstr>
      <vt:lpstr>Rancangan Kontes nasional</vt:lpstr>
      <vt:lpstr>Rancangan Kontes seleksi wilayah</vt:lpstr>
      <vt:lpstr>PowerPoint Presentation</vt:lpstr>
      <vt:lpstr> Peletakan Dan Nilai Koin Berdasarkan Posisi Lapangan</vt:lpstr>
      <vt:lpstr>Ukuran Robot</vt:lpstr>
      <vt:lpstr>Ukuran Rak Koin dan Koin</vt:lpstr>
      <vt:lpstr>Ukuran Lapangan Fisik</vt:lpstr>
      <vt:lpstr>Perbedaan dari tahun sebelumnya </vt:lpstr>
      <vt:lpstr>Timeline</vt:lpstr>
      <vt:lpstr>Timeline riset</vt:lpstr>
      <vt:lpstr>KENDALA DAN SOLUSI</vt:lpstr>
      <vt:lpstr>Alasan tidak mencapai podium 1  1. kurangnya analisa permainan dari tim ITS yang mana menyebabkan                          kesalahan dalam pengambilan strategi peletakan koin</vt:lpstr>
      <vt:lpstr>Rancangan Biaya</vt:lpstr>
      <vt:lpstr>Rancangan Biaya</vt:lpstr>
      <vt:lpstr>Rancangan Biaya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Kontes Robot Tematik Indonesia (KRTMI)</dc:title>
  <cp:lastModifiedBy>ilhamazizsaputra@outlook.com</cp:lastModifiedBy>
  <cp:revision>8</cp:revision>
  <dcterms:modified xsi:type="dcterms:W3CDTF">2023-03-24T15:39:02Z</dcterms:modified>
</cp:coreProperties>
</file>