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rawings/drawing2.xml" ContentType="application/vnd.openxmlformats-officedocument.drawingml.chartshapes+xml"/>
  <Override PartName="/ppt/charts/chart28.xml" ContentType="application/vnd.openxmlformats-officedocument.drawingml.chart+xml"/>
  <Override PartName="/ppt/charts/colors6.xml" ContentType="application/vnd.ms-office.chartcolor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tags/tag2.xml" ContentType="application/vnd.openxmlformats-officedocument.presentationml.tags+xml"/>
  <Override PartName="/ppt/charts/chart17.xml" ContentType="application/vnd.openxmlformats-officedocument.drawingml.chart+xml"/>
  <Override PartName="/ppt/charts/chart26.xml" ContentType="application/vnd.openxmlformats-officedocument.drawingml.char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charts/chart13.xml" ContentType="application/vnd.openxmlformats-officedocument.drawingml.chart+xml"/>
  <Override PartName="/ppt/charts/chart15.xml" ContentType="application/vnd.openxmlformats-officedocument.drawingml.chart+xml"/>
  <Override PartName="/ppt/charts/chart24.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22.xml" ContentType="application/vnd.openxmlformats-officedocument.drawingml.chart+xml"/>
  <Override PartName="/docProps/custom.xml" ContentType="application/vnd.openxmlformats-officedocument.custom-properties+xml"/>
  <Override PartName="/ppt/charts/chart7.xml" ContentType="application/vnd.openxmlformats-officedocument.drawingml.chart+xml"/>
  <Override PartName="/ppt/charts/chart20.xml" ContentType="application/vnd.openxmlformats-officedocument.drawingml.chart+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charts/chart18.xml" ContentType="application/vnd.openxmlformats-officedocument.drawingml.chart+xml"/>
  <Override PartName="/ppt/charts/chart27.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charts/chart16.xml" ContentType="application/vnd.openxmlformats-officedocument.drawingml.chart+xml"/>
  <Override PartName="/ppt/charts/chart25.xml" ContentType="application/vnd.openxmlformats-officedocument.drawingml.char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charts/chart14.xml" ContentType="application/vnd.openxmlformats-officedocument.drawingml.chart+xml"/>
  <Override PartName="/ppt/charts/chart23.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charts/chart21.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Override PartName="/ppt/charts/chart4.xml" ContentType="application/vnd.openxmlformats-officedocument.drawingml.chart+xml"/>
  <Override PartName="/ppt/charts/style6.xml" ContentType="application/vnd.ms-office.chartstyle+xml"/>
  <Override PartName="/ppt/slides/slide8.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charts/chart19.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404" r:id="rId2"/>
    <p:sldId id="405" r:id="rId3"/>
    <p:sldId id="421" r:id="rId4"/>
    <p:sldId id="400" r:id="rId5"/>
    <p:sldId id="420" r:id="rId6"/>
    <p:sldId id="401" r:id="rId7"/>
    <p:sldId id="417" r:id="rId8"/>
    <p:sldId id="402" r:id="rId9"/>
    <p:sldId id="407" r:id="rId10"/>
    <p:sldId id="410" r:id="rId11"/>
    <p:sldId id="422" r:id="rId12"/>
    <p:sldId id="409" r:id="rId13"/>
    <p:sldId id="426" r:id="rId14"/>
    <p:sldId id="411" r:id="rId15"/>
    <p:sldId id="412" r:id="rId16"/>
    <p:sldId id="424" r:id="rId17"/>
    <p:sldId id="423" r:id="rId18"/>
    <p:sldId id="413" r:id="rId19"/>
    <p:sldId id="425" r:id="rId20"/>
    <p:sldId id="41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6799A521-277B-4085-BCA5-0315A7A8F274}">
          <p14:sldIdLst>
            <p14:sldId id="400"/>
            <p14:sldId id="40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EFF"/>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8004479\Downloads\Copy%20of%20Ilham%20%5b1%5d.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u8004479\Documents\2019%20Goals\DSCR%202019\DC_1%20Dat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20(Autosaved)%20(4).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20(Autosaved)%20(4).xls" TargetMode="External"/></Relationships>
</file>

<file path=ppt/charts/_rels/chart1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u8004479\Documents\2019%20Goals\DSCR%202019\DSCR%20Feb%202019%20(Autosaved)%20(4).xls"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u8004479\AppData\Local\Microsoft\Windows\Temporary%20Internet%20Files\Content.Outlook\JX9CXX18\DSCR%20FEB%202019%20(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8004479\Desktop\DSCR%20Feb%202019.txt"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u8004479\AppData\Local\Microsoft\Windows\Temporary%20Internet%20Files\Content.Outlook\JX9CXX18\DCSR%20Feb%202019%20-%20New%20Funds%20and%20FDR%20Team%20(3).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u8004479\AppData\Local\Microsoft\Windows\Temporary%20Internet%20Files\Content.Outlook\JX9CXX18\PP%20Service%20file%202019%20Nicosia.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u8004479\AppData\Local\Microsoft\Windows\Temporary%20Internet%20Files\Content.Outlook\JX9CXX18\PP%20Service%20file%202019.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Users\u8004479\AppData\Local\Microsoft\Windows\Temporary%20Internet%20Files\Content.Outlook\JX9CXX18\PP%20Service%20file%202019.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C:\Users\u8004479\AppData\Local\Microsoft\Windows\Temporary%20Internet%20Files\Content.Outlook\JX9CXX18\PP%20Service%20file%202019%20Nicosi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8004479\Downloads\Copy%20of%20Ilham%20%5b1%5d.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8004479\Documents\2019%20Goals\DSCR%202019\DSCR%20Feb%202019%20(Autosaved)%20(4).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20(Autosaved)%20(4).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20(Autosaved)%20(4).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u8004479\Documents\2019%20Goals\DSCR%202019\DSCR%20Feb%202019.xls" TargetMode="External"/></Relationships>
</file>

<file path=ppt/charts/_rels/chart9.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3"/>
          <c:order val="2"/>
          <c:tx>
            <c:strRef>
              <c:f>Sheet1!$F$1</c:f>
              <c:strCache>
                <c:ptCount val="1"/>
                <c:pt idx="0">
                  <c:v>All P&amp;P Case</c:v>
                </c:pt>
              </c:strCache>
            </c:strRef>
          </c:tx>
          <c:spPr>
            <a:solidFill>
              <a:srgbClr val="071DFD"/>
            </a:solidFill>
            <a:ln>
              <a:noFill/>
            </a:ln>
            <a:effectLst/>
          </c:spPr>
          <c:cat>
            <c:multiLvlStrRef>
              <c:f>Sheet1!$A$2:$B$11</c:f>
              <c:multiLvlStrCache>
                <c:ptCount val="10"/>
                <c:lvl>
                  <c:pt idx="0">
                    <c:v>March</c:v>
                  </c:pt>
                  <c:pt idx="1">
                    <c:v>April</c:v>
                  </c:pt>
                  <c:pt idx="2">
                    <c:v>May </c:v>
                  </c:pt>
                  <c:pt idx="3">
                    <c:v>June </c:v>
                  </c:pt>
                  <c:pt idx="4">
                    <c:v>July </c:v>
                  </c:pt>
                  <c:pt idx="5">
                    <c:v>August  </c:v>
                  </c:pt>
                  <c:pt idx="6">
                    <c:v>September </c:v>
                  </c:pt>
                  <c:pt idx="7">
                    <c:v>October  </c:v>
                  </c:pt>
                  <c:pt idx="8">
                    <c:v>November </c:v>
                  </c:pt>
                  <c:pt idx="9">
                    <c:v>December </c:v>
                  </c:pt>
                </c:lvl>
                <c:lvl>
                  <c:pt idx="1">
                    <c:v>Q2</c:v>
                  </c:pt>
                  <c:pt idx="4">
                    <c:v>Q3</c:v>
                  </c:pt>
                  <c:pt idx="7">
                    <c:v>Q4</c:v>
                  </c:pt>
                </c:lvl>
              </c:multiLvlStrCache>
            </c:multiLvlStrRef>
          </c:cat>
          <c:val>
            <c:numRef>
              <c:f>Sheet1!$F$2:$F$13</c:f>
              <c:numCache>
                <c:formatCode>General</c:formatCode>
                <c:ptCount val="12"/>
                <c:pt idx="0">
                  <c:v>462</c:v>
                </c:pt>
                <c:pt idx="1">
                  <c:v>356</c:v>
                </c:pt>
                <c:pt idx="2">
                  <c:v>370</c:v>
                </c:pt>
                <c:pt idx="3">
                  <c:v>334</c:v>
                </c:pt>
                <c:pt idx="4">
                  <c:v>328</c:v>
                </c:pt>
                <c:pt idx="5">
                  <c:v>266</c:v>
                </c:pt>
                <c:pt idx="6">
                  <c:v>219</c:v>
                </c:pt>
                <c:pt idx="7">
                  <c:v>256</c:v>
                </c:pt>
                <c:pt idx="8">
                  <c:v>246</c:v>
                </c:pt>
                <c:pt idx="9">
                  <c:v>370</c:v>
                </c:pt>
                <c:pt idx="10">
                  <c:v>464</c:v>
                </c:pt>
                <c:pt idx="11">
                  <c:v>370</c:v>
                </c:pt>
              </c:numCache>
            </c:numRef>
          </c:val>
          <c:extLst xmlns:c16r2="http://schemas.microsoft.com/office/drawing/2015/06/chart">
            <c:ext xmlns:c16="http://schemas.microsoft.com/office/drawing/2014/chart" uri="{C3380CC4-5D6E-409C-BE32-E72D297353CC}">
              <c16:uniqueId val="{00000003-0B87-AD43-B468-ABD60194C7A6}"/>
            </c:ext>
          </c:extLst>
        </c:ser>
        <c:dLbls>
          <c:showVal val="1"/>
        </c:dLbls>
        <c:axId val="202464640"/>
        <c:axId val="204633216"/>
      </c:barChart>
      <c:lineChart>
        <c:grouping val="standard"/>
        <c:ser>
          <c:idx val="0"/>
          <c:order val="0"/>
          <c:tx>
            <c:strRef>
              <c:f>Sheet1!$C$1</c:f>
              <c:strCache>
                <c:ptCount val="1"/>
                <c:pt idx="0">
                  <c:v>DCSR</c:v>
                </c:pt>
              </c:strCache>
            </c:strRef>
          </c:tx>
          <c:spPr>
            <a:ln w="28575" cap="rnd">
              <a:solidFill>
                <a:srgbClr val="FFC000"/>
              </a:solidFill>
              <a:round/>
            </a:ln>
            <a:effectLst/>
          </c:spPr>
          <c:marker>
            <c:symbol val="none"/>
          </c:marker>
          <c:cat>
            <c:multiLvlStrRef>
              <c:f>Sheet1!$A$2:$B$13</c:f>
              <c:multiLvlStrCache>
                <c:ptCount val="12"/>
                <c:lvl>
                  <c:pt idx="0">
                    <c:v>March</c:v>
                  </c:pt>
                  <c:pt idx="1">
                    <c:v>April</c:v>
                  </c:pt>
                  <c:pt idx="2">
                    <c:v>May </c:v>
                  </c:pt>
                  <c:pt idx="3">
                    <c:v>June </c:v>
                  </c:pt>
                  <c:pt idx="4">
                    <c:v>July </c:v>
                  </c:pt>
                  <c:pt idx="5">
                    <c:v>August  </c:v>
                  </c:pt>
                  <c:pt idx="6">
                    <c:v>September </c:v>
                  </c:pt>
                  <c:pt idx="7">
                    <c:v>October  </c:v>
                  </c:pt>
                  <c:pt idx="8">
                    <c:v>November </c:v>
                  </c:pt>
                  <c:pt idx="9">
                    <c:v>December </c:v>
                  </c:pt>
                  <c:pt idx="10">
                    <c:v>January </c:v>
                  </c:pt>
                  <c:pt idx="11">
                    <c:v>February </c:v>
                  </c:pt>
                </c:lvl>
                <c:lvl>
                  <c:pt idx="1">
                    <c:v>Q2</c:v>
                  </c:pt>
                  <c:pt idx="4">
                    <c:v>Q3</c:v>
                  </c:pt>
                  <c:pt idx="7">
                    <c:v>Q4</c:v>
                  </c:pt>
                  <c:pt idx="10">
                    <c:v>Q1</c:v>
                  </c:pt>
                </c:lvl>
              </c:multiLvlStrCache>
            </c:multiLvlStrRef>
          </c:cat>
          <c:val>
            <c:numRef>
              <c:f>Sheet1!$C$2:$C$13</c:f>
              <c:numCache>
                <c:formatCode>General</c:formatCode>
                <c:ptCount val="12"/>
                <c:pt idx="0">
                  <c:v>194</c:v>
                </c:pt>
                <c:pt idx="1">
                  <c:v>178</c:v>
                </c:pt>
                <c:pt idx="2">
                  <c:v>185</c:v>
                </c:pt>
                <c:pt idx="3">
                  <c:v>178</c:v>
                </c:pt>
                <c:pt idx="4">
                  <c:v>164</c:v>
                </c:pt>
                <c:pt idx="5">
                  <c:v>133</c:v>
                </c:pt>
                <c:pt idx="6">
                  <c:v>109</c:v>
                </c:pt>
                <c:pt idx="7">
                  <c:v>128</c:v>
                </c:pt>
                <c:pt idx="8">
                  <c:v>123</c:v>
                </c:pt>
                <c:pt idx="9">
                  <c:v>100</c:v>
                </c:pt>
                <c:pt idx="10">
                  <c:v>150</c:v>
                </c:pt>
                <c:pt idx="11">
                  <c:v>138</c:v>
                </c:pt>
              </c:numCache>
            </c:numRef>
          </c:val>
          <c:extLst xmlns:c16r2="http://schemas.microsoft.com/office/drawing/2015/06/chart">
            <c:ext xmlns:c16="http://schemas.microsoft.com/office/drawing/2014/chart" uri="{C3380CC4-5D6E-409C-BE32-E72D297353CC}">
              <c16:uniqueId val="{00000000-0B87-AD43-B468-ABD60194C7A6}"/>
            </c:ext>
          </c:extLst>
        </c:ser>
        <c:ser>
          <c:idx val="1"/>
          <c:order val="1"/>
          <c:tx>
            <c:strRef>
              <c:f>Sheet1!$D$1</c:f>
              <c:strCache>
                <c:ptCount val="1"/>
                <c:pt idx="0">
                  <c:v>Target </c:v>
                </c:pt>
              </c:strCache>
            </c:strRef>
          </c:tx>
          <c:spPr>
            <a:ln w="28575" cap="rnd">
              <a:solidFill>
                <a:schemeClr val="tx1">
                  <a:lumMod val="75000"/>
                  <a:lumOff val="25000"/>
                </a:schemeClr>
              </a:solidFill>
              <a:round/>
            </a:ln>
            <a:effectLst/>
          </c:spPr>
          <c:marker>
            <c:symbol val="none"/>
          </c:marker>
          <c:dLbls>
            <c:dLbl>
              <c:idx val="11"/>
              <c:layout>
                <c:manualLayout>
                  <c:x val="0"/>
                  <c:y val="-7.4068265007664003E-2"/>
                </c:manualLayout>
              </c:layout>
              <c:showVal val="1"/>
            </c:dLbl>
            <c:showVal val="1"/>
          </c:dLbls>
          <c:cat>
            <c:multiLvlStrRef>
              <c:f>Sheet1!$A$2:$B$13</c:f>
              <c:multiLvlStrCache>
                <c:ptCount val="12"/>
                <c:lvl>
                  <c:pt idx="0">
                    <c:v>March</c:v>
                  </c:pt>
                  <c:pt idx="1">
                    <c:v>April</c:v>
                  </c:pt>
                  <c:pt idx="2">
                    <c:v>May </c:v>
                  </c:pt>
                  <c:pt idx="3">
                    <c:v>June </c:v>
                  </c:pt>
                  <c:pt idx="4">
                    <c:v>July </c:v>
                  </c:pt>
                  <c:pt idx="5">
                    <c:v>August  </c:v>
                  </c:pt>
                  <c:pt idx="6">
                    <c:v>September </c:v>
                  </c:pt>
                  <c:pt idx="7">
                    <c:v>October  </c:v>
                  </c:pt>
                  <c:pt idx="8">
                    <c:v>November </c:v>
                  </c:pt>
                  <c:pt idx="9">
                    <c:v>December </c:v>
                  </c:pt>
                  <c:pt idx="10">
                    <c:v>January </c:v>
                  </c:pt>
                  <c:pt idx="11">
                    <c:v>February </c:v>
                  </c:pt>
                </c:lvl>
                <c:lvl>
                  <c:pt idx="1">
                    <c:v>Q2</c:v>
                  </c:pt>
                  <c:pt idx="4">
                    <c:v>Q3</c:v>
                  </c:pt>
                  <c:pt idx="7">
                    <c:v>Q4</c:v>
                  </c:pt>
                  <c:pt idx="10">
                    <c:v>Q1</c:v>
                  </c:pt>
                </c:lvl>
              </c:multiLvlStrCache>
            </c:multiLvlStrRef>
          </c:cat>
          <c:val>
            <c:numRef>
              <c:f>Sheet1!$D$2:$D$13</c:f>
              <c:numCache>
                <c:formatCode>General</c:formatCode>
                <c:ptCount val="12"/>
                <c:pt idx="0">
                  <c:v>153</c:v>
                </c:pt>
                <c:pt idx="1">
                  <c:v>143</c:v>
                </c:pt>
                <c:pt idx="2">
                  <c:v>178</c:v>
                </c:pt>
                <c:pt idx="3">
                  <c:v>126</c:v>
                </c:pt>
                <c:pt idx="4">
                  <c:v>153</c:v>
                </c:pt>
                <c:pt idx="5">
                  <c:v>149</c:v>
                </c:pt>
                <c:pt idx="6">
                  <c:v>129</c:v>
                </c:pt>
                <c:pt idx="7">
                  <c:v>168</c:v>
                </c:pt>
                <c:pt idx="8">
                  <c:v>171</c:v>
                </c:pt>
                <c:pt idx="9">
                  <c:v>161</c:v>
                </c:pt>
                <c:pt idx="10">
                  <c:v>185</c:v>
                </c:pt>
                <c:pt idx="11">
                  <c:v>149</c:v>
                </c:pt>
              </c:numCache>
            </c:numRef>
          </c:val>
          <c:extLst xmlns:c16r2="http://schemas.microsoft.com/office/drawing/2015/06/chart">
            <c:ext xmlns:c16="http://schemas.microsoft.com/office/drawing/2014/chart" uri="{C3380CC4-5D6E-409C-BE32-E72D297353CC}">
              <c16:uniqueId val="{00000001-0B87-AD43-B468-ABD60194C7A6}"/>
            </c:ext>
          </c:extLst>
        </c:ser>
        <c:dLbls>
          <c:showVal val="1"/>
        </c:dLbls>
        <c:marker val="1"/>
        <c:axId val="202464640"/>
        <c:axId val="204633216"/>
      </c:lineChart>
      <c:catAx>
        <c:axId val="20246464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33216"/>
        <c:crosses val="autoZero"/>
        <c:auto val="1"/>
        <c:lblAlgn val="ctr"/>
        <c:lblOffset val="100"/>
      </c:catAx>
      <c:valAx>
        <c:axId val="204633216"/>
        <c:scaling>
          <c:orientation val="minMax"/>
        </c:scaling>
        <c:delete val="1"/>
        <c:axPos val="l"/>
        <c:numFmt formatCode="General" sourceLinked="1"/>
        <c:majorTickMark val="none"/>
        <c:tickLblPos val="none"/>
        <c:crossAx val="202464640"/>
        <c:crosses val="autoZero"/>
        <c:crossBetween val="between"/>
      </c:valAx>
      <c:spPr>
        <a:noFill/>
        <a:ln>
          <a:noFill/>
        </a:ln>
        <a:effectLst/>
      </c:spPr>
    </c:plotArea>
    <c:legend>
      <c:legendPos val="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Timeliness</a:t>
            </a:r>
          </a:p>
        </c:rich>
      </c:tx>
      <c:layout/>
    </c:title>
    <c:plotArea>
      <c:layout/>
      <c:lineChart>
        <c:grouping val="standard"/>
        <c:ser>
          <c:idx val="0"/>
          <c:order val="0"/>
          <c:tx>
            <c:strRef>
              <c:f>'case age'!$B$1</c:f>
              <c:strCache>
                <c:ptCount val="1"/>
                <c:pt idx="0">
                  <c:v>Target in days</c:v>
                </c:pt>
              </c:strCache>
            </c:strRef>
          </c:tx>
          <c:dLbls>
            <c:delete val="1"/>
          </c:dLbls>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age'!$B$2:$B$15</c:f>
              <c:numCache>
                <c:formatCode>General</c:formatCode>
                <c:ptCount val="14"/>
                <c:pt idx="0">
                  <c:v>1</c:v>
                </c:pt>
                <c:pt idx="1">
                  <c:v>1</c:v>
                </c:pt>
                <c:pt idx="2">
                  <c:v>1</c:v>
                </c:pt>
                <c:pt idx="3">
                  <c:v>1</c:v>
                </c:pt>
                <c:pt idx="4">
                  <c:v>1</c:v>
                </c:pt>
                <c:pt idx="5">
                  <c:v>1</c:v>
                </c:pt>
                <c:pt idx="6">
                  <c:v>1</c:v>
                </c:pt>
                <c:pt idx="7">
                  <c:v>1</c:v>
                </c:pt>
                <c:pt idx="8">
                  <c:v>1</c:v>
                </c:pt>
                <c:pt idx="9">
                  <c:v>1</c:v>
                </c:pt>
                <c:pt idx="10">
                  <c:v>1</c:v>
                </c:pt>
                <c:pt idx="11">
                  <c:v>1</c:v>
                </c:pt>
                <c:pt idx="12">
                  <c:v>1</c:v>
                </c:pt>
                <c:pt idx="13">
                  <c:v>1</c:v>
                </c:pt>
              </c:numCache>
            </c:numRef>
          </c:val>
        </c:ser>
        <c:ser>
          <c:idx val="1"/>
          <c:order val="1"/>
          <c:tx>
            <c:strRef>
              <c:f>'case age'!$C$1</c:f>
              <c:strCache>
                <c:ptCount val="1"/>
                <c:pt idx="0">
                  <c:v>Case timeliness</c:v>
                </c:pt>
              </c:strCache>
            </c:strRef>
          </c:tx>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age'!$C$2:$C$15</c:f>
              <c:numCache>
                <c:formatCode>General</c:formatCode>
                <c:ptCount val="14"/>
                <c:pt idx="0">
                  <c:v>5.8599999999999985</c:v>
                </c:pt>
                <c:pt idx="1">
                  <c:v>2.2999999999999998</c:v>
                </c:pt>
                <c:pt idx="2">
                  <c:v>2.9499999999999997</c:v>
                </c:pt>
                <c:pt idx="3">
                  <c:v>1.9400000000000015</c:v>
                </c:pt>
                <c:pt idx="4">
                  <c:v>2.86</c:v>
                </c:pt>
                <c:pt idx="5">
                  <c:v>2.09</c:v>
                </c:pt>
                <c:pt idx="6">
                  <c:v>2.3199999999999967</c:v>
                </c:pt>
                <c:pt idx="7">
                  <c:v>2.5</c:v>
                </c:pt>
                <c:pt idx="8">
                  <c:v>1.48</c:v>
                </c:pt>
                <c:pt idx="9">
                  <c:v>2.9899999999999998</c:v>
                </c:pt>
                <c:pt idx="10">
                  <c:v>3</c:v>
                </c:pt>
                <c:pt idx="11">
                  <c:v>3.3899999999999997</c:v>
                </c:pt>
                <c:pt idx="12">
                  <c:v>3.3</c:v>
                </c:pt>
                <c:pt idx="13">
                  <c:v>4.2098418491486314</c:v>
                </c:pt>
              </c:numCache>
            </c:numRef>
          </c:val>
        </c:ser>
        <c:ser>
          <c:idx val="2"/>
          <c:order val="2"/>
          <c:tx>
            <c:strRef>
              <c:f>'case age'!$D$1</c:f>
              <c:strCache>
                <c:ptCount val="1"/>
                <c:pt idx="0">
                  <c:v>Revised timeliness</c:v>
                </c:pt>
              </c:strCache>
            </c:strRef>
          </c:tx>
          <c:cat>
            <c:numRef>
              <c:f>'case age'!$A$2:$A$15</c:f>
              <c:numCache>
                <c:formatCode>mmm\-yy</c:formatCode>
                <c:ptCount val="14"/>
                <c:pt idx="0">
                  <c:v>43101</c:v>
                </c:pt>
                <c:pt idx="1">
                  <c:v>43132</c:v>
                </c:pt>
                <c:pt idx="2">
                  <c:v>43160</c:v>
                </c:pt>
                <c:pt idx="3">
                  <c:v>43191</c:v>
                </c:pt>
                <c:pt idx="4">
                  <c:v>43221</c:v>
                </c:pt>
                <c:pt idx="5">
                  <c:v>43252</c:v>
                </c:pt>
                <c:pt idx="6">
                  <c:v>43282</c:v>
                </c:pt>
                <c:pt idx="7">
                  <c:v>43313</c:v>
                </c:pt>
                <c:pt idx="8">
                  <c:v>43344</c:v>
                </c:pt>
                <c:pt idx="9">
                  <c:v>43374</c:v>
                </c:pt>
                <c:pt idx="10">
                  <c:v>43405</c:v>
                </c:pt>
                <c:pt idx="11">
                  <c:v>43435</c:v>
                </c:pt>
                <c:pt idx="12">
                  <c:v>43466</c:v>
                </c:pt>
                <c:pt idx="13">
                  <c:v>43497</c:v>
                </c:pt>
              </c:numCache>
            </c:numRef>
          </c:cat>
          <c:val>
            <c:numRef>
              <c:f>'case age'!$D$2:$D$15</c:f>
              <c:numCache>
                <c:formatCode>General</c:formatCode>
                <c:ptCount val="14"/>
                <c:pt idx="0">
                  <c:v>3.4899999999999998</c:v>
                </c:pt>
                <c:pt idx="1">
                  <c:v>1.6500000000000001</c:v>
                </c:pt>
                <c:pt idx="2">
                  <c:v>2.2000000000000002</c:v>
                </c:pt>
                <c:pt idx="3">
                  <c:v>1.1599999999999984</c:v>
                </c:pt>
                <c:pt idx="4">
                  <c:v>1.55</c:v>
                </c:pt>
                <c:pt idx="5">
                  <c:v>1.2</c:v>
                </c:pt>
                <c:pt idx="6">
                  <c:v>1.42</c:v>
                </c:pt>
                <c:pt idx="7">
                  <c:v>1.42</c:v>
                </c:pt>
                <c:pt idx="8">
                  <c:v>1.05</c:v>
                </c:pt>
                <c:pt idx="9">
                  <c:v>1.6900000000000015</c:v>
                </c:pt>
                <c:pt idx="10">
                  <c:v>1.46</c:v>
                </c:pt>
                <c:pt idx="11">
                  <c:v>1.9000000000000001</c:v>
                </c:pt>
                <c:pt idx="12">
                  <c:v>2.6</c:v>
                </c:pt>
                <c:pt idx="13">
                  <c:v>3.6254643146797587</c:v>
                </c:pt>
              </c:numCache>
            </c:numRef>
          </c:val>
        </c:ser>
        <c:dLbls>
          <c:showVal val="1"/>
        </c:dLbls>
        <c:marker val="1"/>
        <c:axId val="245009024"/>
        <c:axId val="245028352"/>
      </c:lineChart>
      <c:dateAx>
        <c:axId val="245009024"/>
        <c:scaling>
          <c:orientation val="minMax"/>
        </c:scaling>
        <c:axPos val="b"/>
        <c:numFmt formatCode="mmm\-yy" sourceLinked="1"/>
        <c:majorTickMark val="none"/>
        <c:tickLblPos val="nextTo"/>
        <c:txPr>
          <a:bodyPr/>
          <a:lstStyle/>
          <a:p>
            <a:pPr>
              <a:defRPr sz="900"/>
            </a:pPr>
            <a:endParaRPr lang="en-US"/>
          </a:p>
        </c:txPr>
        <c:crossAx val="245028352"/>
        <c:crosses val="autoZero"/>
        <c:auto val="1"/>
        <c:lblOffset val="100"/>
      </c:dateAx>
      <c:valAx>
        <c:axId val="245028352"/>
        <c:scaling>
          <c:orientation val="minMax"/>
        </c:scaling>
        <c:axPos val="l"/>
        <c:majorGridlines/>
        <c:numFmt formatCode="General" sourceLinked="1"/>
        <c:majorTickMark val="none"/>
        <c:tickLblPos val="nextTo"/>
        <c:txPr>
          <a:bodyPr/>
          <a:lstStyle/>
          <a:p>
            <a:pPr>
              <a:defRPr sz="900"/>
            </a:pPr>
            <a:endParaRPr lang="en-US"/>
          </a:p>
        </c:txPr>
        <c:crossAx val="245009024"/>
        <c:crosses val="autoZero"/>
        <c:crossBetween val="between"/>
      </c:valAx>
    </c:plotArea>
    <c:legend>
      <c:legendPos val="r"/>
      <c:layout>
        <c:manualLayout>
          <c:xMode val="edge"/>
          <c:yMode val="edge"/>
          <c:x val="0.81507913145045863"/>
          <c:y val="8.9644211140274224E-2"/>
          <c:w val="0.17030454885955618"/>
          <c:h val="0.54595055816073701"/>
        </c:manualLayout>
      </c:layout>
      <c:txPr>
        <a:bodyPr/>
        <a:lstStyle/>
        <a:p>
          <a:pPr>
            <a:defRPr sz="900"/>
          </a:pPr>
          <a:endParaRPr lang="en-US"/>
        </a:p>
      </c:txPr>
    </c:legend>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Top Questionned</a:t>
            </a:r>
            <a:r>
              <a:rPr lang="en-US" baseline="0"/>
              <a:t> Data Fields</a:t>
            </a:r>
            <a:endParaRPr lang="en-US"/>
          </a:p>
        </c:rich>
      </c:tx>
      <c:layout/>
    </c:title>
    <c:plotArea>
      <c:layout/>
      <c:barChart>
        <c:barDir val="col"/>
        <c:grouping val="clustered"/>
        <c:ser>
          <c:idx val="0"/>
          <c:order val="0"/>
          <c:tx>
            <c:strRef>
              <c:f>Sheet11!$A$13</c:f>
              <c:strCache>
                <c:ptCount val="1"/>
                <c:pt idx="0">
                  <c:v>Fees/Charges/Loads</c:v>
                </c:pt>
              </c:strCache>
            </c:strRef>
          </c:tx>
          <c:cat>
            <c:strRef>
              <c:f>Sheet11!$B$12:$F$12</c:f>
              <c:strCache>
                <c:ptCount val="5"/>
                <c:pt idx="0">
                  <c:v>Manila US</c:v>
                </c:pt>
                <c:pt idx="1">
                  <c:v>Gdynia ISA</c:v>
                </c:pt>
                <c:pt idx="2">
                  <c:v>Gdynia UK</c:v>
                </c:pt>
                <c:pt idx="3">
                  <c:v>Gdynia AGS</c:v>
                </c:pt>
                <c:pt idx="4">
                  <c:v>Bangkok Malaysia</c:v>
                </c:pt>
              </c:strCache>
            </c:strRef>
          </c:cat>
          <c:val>
            <c:numRef>
              <c:f>Sheet11!$B$13:$F$13</c:f>
              <c:numCache>
                <c:formatCode>General</c:formatCode>
                <c:ptCount val="5"/>
                <c:pt idx="0">
                  <c:v>7</c:v>
                </c:pt>
                <c:pt idx="1">
                  <c:v>1</c:v>
                </c:pt>
              </c:numCache>
            </c:numRef>
          </c:val>
        </c:ser>
        <c:ser>
          <c:idx val="1"/>
          <c:order val="1"/>
          <c:tx>
            <c:strRef>
              <c:f>Sheet11!$A$14</c:f>
              <c:strCache>
                <c:ptCount val="1"/>
                <c:pt idx="0">
                  <c:v>Income Distributions</c:v>
                </c:pt>
              </c:strCache>
            </c:strRef>
          </c:tx>
          <c:cat>
            <c:strRef>
              <c:f>Sheet11!$B$12:$F$12</c:f>
              <c:strCache>
                <c:ptCount val="5"/>
                <c:pt idx="0">
                  <c:v>Manila US</c:v>
                </c:pt>
                <c:pt idx="1">
                  <c:v>Gdynia ISA</c:v>
                </c:pt>
                <c:pt idx="2">
                  <c:v>Gdynia UK</c:v>
                </c:pt>
                <c:pt idx="3">
                  <c:v>Gdynia AGS</c:v>
                </c:pt>
                <c:pt idx="4">
                  <c:v>Bangkok Malaysia</c:v>
                </c:pt>
              </c:strCache>
            </c:strRef>
          </c:cat>
          <c:val>
            <c:numRef>
              <c:f>Sheet11!$B$14:$F$14</c:f>
              <c:numCache>
                <c:formatCode>General</c:formatCode>
                <c:ptCount val="5"/>
                <c:pt idx="0">
                  <c:v>5</c:v>
                </c:pt>
                <c:pt idx="1">
                  <c:v>4</c:v>
                </c:pt>
                <c:pt idx="2">
                  <c:v>3</c:v>
                </c:pt>
                <c:pt idx="3">
                  <c:v>3</c:v>
                </c:pt>
              </c:numCache>
            </c:numRef>
          </c:val>
        </c:ser>
        <c:ser>
          <c:idx val="2"/>
          <c:order val="2"/>
          <c:tx>
            <c:strRef>
              <c:f>Sheet11!$A$15</c:f>
              <c:strCache>
                <c:ptCount val="1"/>
                <c:pt idx="0">
                  <c:v>Lipper Global Classification</c:v>
                </c:pt>
              </c:strCache>
            </c:strRef>
          </c:tx>
          <c:cat>
            <c:strRef>
              <c:f>Sheet11!$B$12:$F$12</c:f>
              <c:strCache>
                <c:ptCount val="5"/>
                <c:pt idx="0">
                  <c:v>Manila US</c:v>
                </c:pt>
                <c:pt idx="1">
                  <c:v>Gdynia ISA</c:v>
                </c:pt>
                <c:pt idx="2">
                  <c:v>Gdynia UK</c:v>
                </c:pt>
                <c:pt idx="3">
                  <c:v>Gdynia AGS</c:v>
                </c:pt>
                <c:pt idx="4">
                  <c:v>Bangkok Malaysia</c:v>
                </c:pt>
              </c:strCache>
            </c:strRef>
          </c:cat>
          <c:val>
            <c:numRef>
              <c:f>Sheet11!$B$15:$F$15</c:f>
              <c:numCache>
                <c:formatCode>General</c:formatCode>
                <c:ptCount val="5"/>
                <c:pt idx="0">
                  <c:v>2</c:v>
                </c:pt>
                <c:pt idx="1">
                  <c:v>2</c:v>
                </c:pt>
                <c:pt idx="4">
                  <c:v>3</c:v>
                </c:pt>
              </c:numCache>
            </c:numRef>
          </c:val>
        </c:ser>
        <c:ser>
          <c:idx val="3"/>
          <c:order val="3"/>
          <c:tx>
            <c:strRef>
              <c:f>Sheet11!$A$16</c:f>
              <c:strCache>
                <c:ptCount val="1"/>
                <c:pt idx="0">
                  <c:v>New Fund</c:v>
                </c:pt>
              </c:strCache>
            </c:strRef>
          </c:tx>
          <c:cat>
            <c:strRef>
              <c:f>Sheet11!$B$12:$F$12</c:f>
              <c:strCache>
                <c:ptCount val="5"/>
                <c:pt idx="0">
                  <c:v>Manila US</c:v>
                </c:pt>
                <c:pt idx="1">
                  <c:v>Gdynia ISA</c:v>
                </c:pt>
                <c:pt idx="2">
                  <c:v>Gdynia UK</c:v>
                </c:pt>
                <c:pt idx="3">
                  <c:v>Gdynia AGS</c:v>
                </c:pt>
                <c:pt idx="4">
                  <c:v>Bangkok Malaysia</c:v>
                </c:pt>
              </c:strCache>
            </c:strRef>
          </c:cat>
          <c:val>
            <c:numRef>
              <c:f>Sheet11!$B$16:$F$16</c:f>
              <c:numCache>
                <c:formatCode>General</c:formatCode>
                <c:ptCount val="5"/>
                <c:pt idx="0">
                  <c:v>1</c:v>
                </c:pt>
                <c:pt idx="3">
                  <c:v>5</c:v>
                </c:pt>
              </c:numCache>
            </c:numRef>
          </c:val>
        </c:ser>
        <c:ser>
          <c:idx val="4"/>
          <c:order val="4"/>
          <c:tx>
            <c:strRef>
              <c:f>Sheet11!$A$17</c:f>
              <c:strCache>
                <c:ptCount val="1"/>
                <c:pt idx="0">
                  <c:v>Prices - NAV</c:v>
                </c:pt>
              </c:strCache>
            </c:strRef>
          </c:tx>
          <c:cat>
            <c:strRef>
              <c:f>Sheet11!$B$12:$F$12</c:f>
              <c:strCache>
                <c:ptCount val="5"/>
                <c:pt idx="0">
                  <c:v>Manila US</c:v>
                </c:pt>
                <c:pt idx="1">
                  <c:v>Gdynia ISA</c:v>
                </c:pt>
                <c:pt idx="2">
                  <c:v>Gdynia UK</c:v>
                </c:pt>
                <c:pt idx="3">
                  <c:v>Gdynia AGS</c:v>
                </c:pt>
                <c:pt idx="4">
                  <c:v>Bangkok Malaysia</c:v>
                </c:pt>
              </c:strCache>
            </c:strRef>
          </c:cat>
          <c:val>
            <c:numRef>
              <c:f>Sheet11!$B$17:$F$17</c:f>
              <c:numCache>
                <c:formatCode>General</c:formatCode>
                <c:ptCount val="5"/>
                <c:pt idx="0">
                  <c:v>6</c:v>
                </c:pt>
                <c:pt idx="1">
                  <c:v>6</c:v>
                </c:pt>
                <c:pt idx="2">
                  <c:v>7</c:v>
                </c:pt>
                <c:pt idx="3">
                  <c:v>5</c:v>
                </c:pt>
                <c:pt idx="4">
                  <c:v>1</c:v>
                </c:pt>
              </c:numCache>
            </c:numRef>
          </c:val>
        </c:ser>
        <c:dLbls>
          <c:showVal val="1"/>
        </c:dLbls>
        <c:overlap val="-25"/>
        <c:axId val="251696256"/>
        <c:axId val="253448192"/>
      </c:barChart>
      <c:catAx>
        <c:axId val="251696256"/>
        <c:scaling>
          <c:orientation val="minMax"/>
        </c:scaling>
        <c:axPos val="b"/>
        <c:majorTickMark val="none"/>
        <c:tickLblPos val="nextTo"/>
        <c:crossAx val="253448192"/>
        <c:crosses val="autoZero"/>
        <c:auto val="1"/>
        <c:lblAlgn val="ctr"/>
        <c:lblOffset val="100"/>
      </c:catAx>
      <c:valAx>
        <c:axId val="253448192"/>
        <c:scaling>
          <c:orientation val="minMax"/>
        </c:scaling>
        <c:delete val="1"/>
        <c:axPos val="l"/>
        <c:numFmt formatCode="General" sourceLinked="1"/>
        <c:majorTickMark val="none"/>
        <c:tickLblPos val="none"/>
        <c:crossAx val="251696256"/>
        <c:crosses val="autoZero"/>
        <c:crossBetween val="between"/>
      </c:valAx>
    </c:plotArea>
    <c:legend>
      <c:legendPos val="t"/>
      <c:layout>
        <c:manualLayout>
          <c:xMode val="edge"/>
          <c:yMode val="edge"/>
          <c:x val="3.5760179047381171E-2"/>
          <c:y val="9.5823977573228566E-2"/>
          <c:w val="0.96423982095261851"/>
          <c:h val="0.13337432114379238"/>
        </c:manualLayout>
      </c:layout>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Top </a:t>
            </a:r>
            <a:r>
              <a:rPr lang="en-US" dirty="0" err="1" smtClean="0"/>
              <a:t>DataField</a:t>
            </a:r>
            <a:endParaRPr lang="en-US" dirty="0"/>
          </a:p>
        </c:rich>
      </c:tx>
      <c:layout/>
    </c:title>
    <c:view3D>
      <c:rAngAx val="1"/>
    </c:view3D>
    <c:plotArea>
      <c:layout/>
      <c:bar3DChart>
        <c:barDir val="bar"/>
        <c:grouping val="clustered"/>
        <c:ser>
          <c:idx val="0"/>
          <c:order val="0"/>
          <c:tx>
            <c:strRef>
              <c:f>Sheet6!$B$1</c:f>
              <c:strCache>
                <c:ptCount val="1"/>
                <c:pt idx="0">
                  <c:v>Count of DataField</c:v>
                </c:pt>
              </c:strCache>
            </c:strRef>
          </c:tx>
          <c:cat>
            <c:strRef>
              <c:f>Sheet6!$A$2:$A$18</c:f>
              <c:strCache>
                <c:ptCount val="17"/>
                <c:pt idx="0">
                  <c:v>Prices - NAV</c:v>
                </c:pt>
                <c:pt idx="1">
                  <c:v>Income Distributions</c:v>
                </c:pt>
                <c:pt idx="2">
                  <c:v>New Fund</c:v>
                </c:pt>
                <c:pt idx="3">
                  <c:v>Fees/Charges/Loads</c:v>
                </c:pt>
                <c:pt idx="4">
                  <c:v>Lipper Global Classification</c:v>
                </c:pt>
                <c:pt idx="5">
                  <c:v>RFS Country</c:v>
                </c:pt>
                <c:pt idx="6">
                  <c:v>Fund Performance</c:v>
                </c:pt>
                <c:pt idx="7">
                  <c:v>Attributes</c:v>
                </c:pt>
                <c:pt idx="8">
                  <c:v>Primary Fund Name</c:v>
                </c:pt>
                <c:pt idx="9">
                  <c:v>Share Classes</c:v>
                </c:pt>
                <c:pt idx="10">
                  <c:v>TNA</c:v>
                </c:pt>
                <c:pt idx="11">
                  <c:v>Benchmark/Indices</c:v>
                </c:pt>
                <c:pt idx="12">
                  <c:v>Indices</c:v>
                </c:pt>
                <c:pt idx="13">
                  <c:v>Fund Status</c:v>
                </c:pt>
                <c:pt idx="14">
                  <c:v>Portfolio/Fund Manager(s)</c:v>
                </c:pt>
                <c:pt idx="15">
                  <c:v>Cross Reference Code</c:v>
                </c:pt>
                <c:pt idx="16">
                  <c:v>Service Providers (Companies)</c:v>
                </c:pt>
              </c:strCache>
            </c:strRef>
          </c:cat>
          <c:val>
            <c:numRef>
              <c:f>Sheet6!$B$2:$B$18</c:f>
              <c:numCache>
                <c:formatCode>General</c:formatCode>
                <c:ptCount val="17"/>
                <c:pt idx="0">
                  <c:v>33</c:v>
                </c:pt>
                <c:pt idx="1">
                  <c:v>17</c:v>
                </c:pt>
                <c:pt idx="2">
                  <c:v>10</c:v>
                </c:pt>
                <c:pt idx="3">
                  <c:v>9</c:v>
                </c:pt>
                <c:pt idx="4">
                  <c:v>8</c:v>
                </c:pt>
                <c:pt idx="5">
                  <c:v>8</c:v>
                </c:pt>
                <c:pt idx="6">
                  <c:v>7</c:v>
                </c:pt>
                <c:pt idx="7">
                  <c:v>6</c:v>
                </c:pt>
                <c:pt idx="8">
                  <c:v>6</c:v>
                </c:pt>
                <c:pt idx="9">
                  <c:v>5</c:v>
                </c:pt>
                <c:pt idx="10">
                  <c:v>5</c:v>
                </c:pt>
                <c:pt idx="11">
                  <c:v>3</c:v>
                </c:pt>
                <c:pt idx="12">
                  <c:v>3</c:v>
                </c:pt>
                <c:pt idx="13">
                  <c:v>2</c:v>
                </c:pt>
                <c:pt idx="14">
                  <c:v>2</c:v>
                </c:pt>
                <c:pt idx="15">
                  <c:v>1</c:v>
                </c:pt>
                <c:pt idx="16">
                  <c:v>1</c:v>
                </c:pt>
              </c:numCache>
            </c:numRef>
          </c:val>
        </c:ser>
        <c:dLbls>
          <c:showVal val="1"/>
        </c:dLbls>
        <c:shape val="box"/>
        <c:axId val="253723776"/>
        <c:axId val="253725312"/>
        <c:axId val="0"/>
      </c:bar3DChart>
      <c:catAx>
        <c:axId val="253723776"/>
        <c:scaling>
          <c:orientation val="minMax"/>
        </c:scaling>
        <c:axPos val="l"/>
        <c:majorTickMark val="none"/>
        <c:tickLblPos val="nextTo"/>
        <c:txPr>
          <a:bodyPr/>
          <a:lstStyle/>
          <a:p>
            <a:pPr>
              <a:defRPr sz="800"/>
            </a:pPr>
            <a:endParaRPr lang="en-US"/>
          </a:p>
        </c:txPr>
        <c:crossAx val="253725312"/>
        <c:crosses val="autoZero"/>
        <c:auto val="1"/>
        <c:lblAlgn val="ctr"/>
        <c:lblOffset val="100"/>
      </c:catAx>
      <c:valAx>
        <c:axId val="253725312"/>
        <c:scaling>
          <c:orientation val="minMax"/>
        </c:scaling>
        <c:delete val="1"/>
        <c:axPos val="b"/>
        <c:numFmt formatCode="General" sourceLinked="1"/>
        <c:majorTickMark val="none"/>
        <c:tickLblPos val="none"/>
        <c:crossAx val="253723776"/>
        <c:crosses val="autoZero"/>
        <c:crossBetween val="between"/>
      </c:valAx>
    </c:plotArea>
    <c:plotVisOnly val="1"/>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US"/>
  <c:pivotSource>
    <c:name>[DSCR Feb 2019.xls]Attributes name!PivotTable4</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view3D>
      <c:rAngAx val="1"/>
    </c:view3D>
    <c:plotArea>
      <c:layout/>
      <c:bar3DChart>
        <c:barDir val="bar"/>
        <c:grouping val="clustered"/>
        <c:ser>
          <c:idx val="0"/>
          <c:order val="0"/>
          <c:tx>
            <c:strRef>
              <c:f>'Attributes name'!$E$17:$E$18</c:f>
              <c:strCache>
                <c:ptCount val="1"/>
                <c:pt idx="0">
                  <c:v>Bangkok</c:v>
                </c:pt>
              </c:strCache>
            </c:strRef>
          </c:tx>
          <c:cat>
            <c:strRef>
              <c:f>'Attributes name'!$D$19:$D$26</c:f>
              <c:strCache>
                <c:ptCount val="7"/>
                <c:pt idx="0">
                  <c:v>Asset Type</c:v>
                </c:pt>
                <c:pt idx="1">
                  <c:v>Domicile</c:v>
                </c:pt>
                <c:pt idx="2">
                  <c:v>Ethical Flag</c:v>
                </c:pt>
                <c:pt idx="3">
                  <c:v>Fund name</c:v>
                </c:pt>
                <c:pt idx="4">
                  <c:v>Hedgd Flag</c:v>
                </c:pt>
                <c:pt idx="5">
                  <c:v>Index Tracking Flag</c:v>
                </c:pt>
                <c:pt idx="6">
                  <c:v>UCITs Flag</c:v>
                </c:pt>
              </c:strCache>
            </c:strRef>
          </c:cat>
          <c:val>
            <c:numRef>
              <c:f>'Attributes name'!$E$19:$E$26</c:f>
              <c:numCache>
                <c:formatCode>General</c:formatCode>
                <c:ptCount val="7"/>
                <c:pt idx="3">
                  <c:v>1</c:v>
                </c:pt>
              </c:numCache>
            </c:numRef>
          </c:val>
        </c:ser>
        <c:ser>
          <c:idx val="1"/>
          <c:order val="1"/>
          <c:tx>
            <c:strRef>
              <c:f>'Attributes name'!$F$17:$F$18</c:f>
              <c:strCache>
                <c:ptCount val="1"/>
                <c:pt idx="0">
                  <c:v>Gdynia AGS</c:v>
                </c:pt>
              </c:strCache>
            </c:strRef>
          </c:tx>
          <c:cat>
            <c:strRef>
              <c:f>'Attributes name'!$D$19:$D$26</c:f>
              <c:strCache>
                <c:ptCount val="7"/>
                <c:pt idx="0">
                  <c:v>Asset Type</c:v>
                </c:pt>
                <c:pt idx="1">
                  <c:v>Domicile</c:v>
                </c:pt>
                <c:pt idx="2">
                  <c:v>Ethical Flag</c:v>
                </c:pt>
                <c:pt idx="3">
                  <c:v>Fund name</c:v>
                </c:pt>
                <c:pt idx="4">
                  <c:v>Hedgd Flag</c:v>
                </c:pt>
                <c:pt idx="5">
                  <c:v>Index Tracking Flag</c:v>
                </c:pt>
                <c:pt idx="6">
                  <c:v>UCITs Flag</c:v>
                </c:pt>
              </c:strCache>
            </c:strRef>
          </c:cat>
          <c:val>
            <c:numRef>
              <c:f>'Attributes name'!$F$19:$F$26</c:f>
              <c:numCache>
                <c:formatCode>General</c:formatCode>
                <c:ptCount val="7"/>
                <c:pt idx="1">
                  <c:v>1</c:v>
                </c:pt>
                <c:pt idx="4">
                  <c:v>1</c:v>
                </c:pt>
                <c:pt idx="6">
                  <c:v>1</c:v>
                </c:pt>
              </c:numCache>
            </c:numRef>
          </c:val>
        </c:ser>
        <c:ser>
          <c:idx val="2"/>
          <c:order val="2"/>
          <c:tx>
            <c:strRef>
              <c:f>'Attributes name'!$G$17:$G$18</c:f>
              <c:strCache>
                <c:ptCount val="1"/>
                <c:pt idx="0">
                  <c:v>Gdynia benelux</c:v>
                </c:pt>
              </c:strCache>
            </c:strRef>
          </c:tx>
          <c:cat>
            <c:strRef>
              <c:f>'Attributes name'!$D$19:$D$26</c:f>
              <c:strCache>
                <c:ptCount val="7"/>
                <c:pt idx="0">
                  <c:v>Asset Type</c:v>
                </c:pt>
                <c:pt idx="1">
                  <c:v>Domicile</c:v>
                </c:pt>
                <c:pt idx="2">
                  <c:v>Ethical Flag</c:v>
                </c:pt>
                <c:pt idx="3">
                  <c:v>Fund name</c:v>
                </c:pt>
                <c:pt idx="4">
                  <c:v>Hedgd Flag</c:v>
                </c:pt>
                <c:pt idx="5">
                  <c:v>Index Tracking Flag</c:v>
                </c:pt>
                <c:pt idx="6">
                  <c:v>UCITs Flag</c:v>
                </c:pt>
              </c:strCache>
            </c:strRef>
          </c:cat>
          <c:val>
            <c:numRef>
              <c:f>'Attributes name'!$G$19:$G$26</c:f>
              <c:numCache>
                <c:formatCode>General</c:formatCode>
                <c:ptCount val="7"/>
                <c:pt idx="3">
                  <c:v>1</c:v>
                </c:pt>
              </c:numCache>
            </c:numRef>
          </c:val>
        </c:ser>
        <c:ser>
          <c:idx val="3"/>
          <c:order val="3"/>
          <c:tx>
            <c:strRef>
              <c:f>'Attributes name'!$H$17:$H$18</c:f>
              <c:strCache>
                <c:ptCount val="1"/>
                <c:pt idx="0">
                  <c:v>Gdynia ISA</c:v>
                </c:pt>
              </c:strCache>
            </c:strRef>
          </c:tx>
          <c:cat>
            <c:strRef>
              <c:f>'Attributes name'!$D$19:$D$26</c:f>
              <c:strCache>
                <c:ptCount val="7"/>
                <c:pt idx="0">
                  <c:v>Asset Type</c:v>
                </c:pt>
                <c:pt idx="1">
                  <c:v>Domicile</c:v>
                </c:pt>
                <c:pt idx="2">
                  <c:v>Ethical Flag</c:v>
                </c:pt>
                <c:pt idx="3">
                  <c:v>Fund name</c:v>
                </c:pt>
                <c:pt idx="4">
                  <c:v>Hedgd Flag</c:v>
                </c:pt>
                <c:pt idx="5">
                  <c:v>Index Tracking Flag</c:v>
                </c:pt>
                <c:pt idx="6">
                  <c:v>UCITs Flag</c:v>
                </c:pt>
              </c:strCache>
            </c:strRef>
          </c:cat>
          <c:val>
            <c:numRef>
              <c:f>'Attributes name'!$H$19:$H$26</c:f>
              <c:numCache>
                <c:formatCode>General</c:formatCode>
                <c:ptCount val="7"/>
                <c:pt idx="0">
                  <c:v>1</c:v>
                </c:pt>
                <c:pt idx="3">
                  <c:v>1</c:v>
                </c:pt>
              </c:numCache>
            </c:numRef>
          </c:val>
        </c:ser>
        <c:ser>
          <c:idx val="4"/>
          <c:order val="4"/>
          <c:tx>
            <c:strRef>
              <c:f>'Attributes name'!$I$17:$I$18</c:f>
              <c:strCache>
                <c:ptCount val="1"/>
                <c:pt idx="0">
                  <c:v>Manila US</c:v>
                </c:pt>
              </c:strCache>
            </c:strRef>
          </c:tx>
          <c:cat>
            <c:strRef>
              <c:f>'Attributes name'!$D$19:$D$26</c:f>
              <c:strCache>
                <c:ptCount val="7"/>
                <c:pt idx="0">
                  <c:v>Asset Type</c:v>
                </c:pt>
                <c:pt idx="1">
                  <c:v>Domicile</c:v>
                </c:pt>
                <c:pt idx="2">
                  <c:v>Ethical Flag</c:v>
                </c:pt>
                <c:pt idx="3">
                  <c:v>Fund name</c:v>
                </c:pt>
                <c:pt idx="4">
                  <c:v>Hedgd Flag</c:v>
                </c:pt>
                <c:pt idx="5">
                  <c:v>Index Tracking Flag</c:v>
                </c:pt>
                <c:pt idx="6">
                  <c:v>UCITs Flag</c:v>
                </c:pt>
              </c:strCache>
            </c:strRef>
          </c:cat>
          <c:val>
            <c:numRef>
              <c:f>'Attributes name'!$I$19:$I$26</c:f>
              <c:numCache>
                <c:formatCode>General</c:formatCode>
                <c:ptCount val="7"/>
                <c:pt idx="3">
                  <c:v>3</c:v>
                </c:pt>
                <c:pt idx="5">
                  <c:v>1</c:v>
                </c:pt>
              </c:numCache>
            </c:numRef>
          </c:val>
        </c:ser>
        <c:ser>
          <c:idx val="5"/>
          <c:order val="5"/>
          <c:tx>
            <c:strRef>
              <c:f>'Attributes name'!$J$17:$J$18</c:f>
              <c:strCache>
                <c:ptCount val="1"/>
                <c:pt idx="0">
                  <c:v>Nicosia France</c:v>
                </c:pt>
              </c:strCache>
            </c:strRef>
          </c:tx>
          <c:cat>
            <c:strRef>
              <c:f>'Attributes name'!$D$19:$D$26</c:f>
              <c:strCache>
                <c:ptCount val="7"/>
                <c:pt idx="0">
                  <c:v>Asset Type</c:v>
                </c:pt>
                <c:pt idx="1">
                  <c:v>Domicile</c:v>
                </c:pt>
                <c:pt idx="2">
                  <c:v>Ethical Flag</c:v>
                </c:pt>
                <c:pt idx="3">
                  <c:v>Fund name</c:v>
                </c:pt>
                <c:pt idx="4">
                  <c:v>Hedgd Flag</c:v>
                </c:pt>
                <c:pt idx="5">
                  <c:v>Index Tracking Flag</c:v>
                </c:pt>
                <c:pt idx="6">
                  <c:v>UCITs Flag</c:v>
                </c:pt>
              </c:strCache>
            </c:strRef>
          </c:cat>
          <c:val>
            <c:numRef>
              <c:f>'Attributes name'!$J$19:$J$26</c:f>
              <c:numCache>
                <c:formatCode>General</c:formatCode>
                <c:ptCount val="7"/>
                <c:pt idx="2">
                  <c:v>1</c:v>
                </c:pt>
              </c:numCache>
            </c:numRef>
          </c:val>
        </c:ser>
        <c:shape val="box"/>
        <c:axId val="260026368"/>
        <c:axId val="260028672"/>
        <c:axId val="0"/>
      </c:bar3DChart>
      <c:catAx>
        <c:axId val="260026368"/>
        <c:scaling>
          <c:orientation val="minMax"/>
        </c:scaling>
        <c:axPos val="l"/>
        <c:tickLblPos val="nextTo"/>
        <c:txPr>
          <a:bodyPr/>
          <a:lstStyle/>
          <a:p>
            <a:pPr>
              <a:defRPr sz="900"/>
            </a:pPr>
            <a:endParaRPr lang="en-US"/>
          </a:p>
        </c:txPr>
        <c:crossAx val="260028672"/>
        <c:crosses val="autoZero"/>
        <c:auto val="1"/>
        <c:lblAlgn val="ctr"/>
        <c:lblOffset val="100"/>
      </c:catAx>
      <c:valAx>
        <c:axId val="260028672"/>
        <c:scaling>
          <c:orientation val="minMax"/>
        </c:scaling>
        <c:axPos val="b"/>
        <c:majorGridlines/>
        <c:numFmt formatCode="General" sourceLinked="1"/>
        <c:tickLblPos val="nextTo"/>
        <c:crossAx val="260026368"/>
        <c:crosses val="autoZero"/>
        <c:crossBetween val="between"/>
      </c:valAx>
    </c:plotArea>
    <c:legend>
      <c:legendPos val="r"/>
      <c:layout/>
      <c:txPr>
        <a:bodyPr/>
        <a:lstStyle/>
        <a:p>
          <a:pPr>
            <a:defRPr sz="900"/>
          </a:pPr>
          <a:endParaRPr lang="en-US"/>
        </a:p>
      </c:txPr>
    </c:legend>
    <c:plotVisOnly val="1"/>
  </c:chart>
  <c:externalData r:id="rId1"/>
</c:chartSpace>
</file>

<file path=ppt/charts/chart14.xml><?xml version="1.0" encoding="utf-8"?>
<c:chartSpace xmlns:c="http://schemas.openxmlformats.org/drawingml/2006/chart" xmlns:a="http://schemas.openxmlformats.org/drawingml/2006/main" xmlns:r="http://schemas.openxmlformats.org/officeDocument/2006/relationships">
  <c:lang val="en-US"/>
  <c:pivotSource>
    <c:name>[DSCR Feb 2019.xls]Newfunds!PivotTable5</c:name>
    <c:fmtId val="2"/>
  </c:pivotSource>
  <c:chart>
    <c:autoTitleDeleted val="1"/>
    <c:pivotFmts>
      <c:pivotFmt>
        <c:idx val="0"/>
        <c:marker>
          <c:symbol val="none"/>
        </c:marker>
        <c:dLbl>
          <c:idx val="0"/>
          <c:spPr/>
          <c:txPr>
            <a:bodyPr/>
            <a:lstStyle/>
            <a:p>
              <a:pPr>
                <a:defRPr/>
              </a:pPr>
              <a:endParaRPr lang="en-US"/>
            </a:p>
          </c:txPr>
          <c:showVal val="1"/>
          <c:showCatName val="1"/>
        </c:dLbl>
      </c:pivotFmt>
      <c:pivotFmt>
        <c:idx val="1"/>
        <c:marker>
          <c:symbol val="none"/>
        </c:marker>
        <c:dLbl>
          <c:idx val="0"/>
          <c:spPr/>
          <c:txPr>
            <a:bodyPr/>
            <a:lstStyle/>
            <a:p>
              <a:pPr>
                <a:defRPr/>
              </a:pPr>
              <a:endParaRPr lang="en-US"/>
            </a:p>
          </c:txPr>
          <c:showVal val="1"/>
          <c:showCatName val="1"/>
        </c:dLbl>
      </c:pivotFmt>
    </c:pivotFmts>
    <c:plotArea>
      <c:layout/>
      <c:pieChart>
        <c:varyColors val="1"/>
        <c:ser>
          <c:idx val="0"/>
          <c:order val="0"/>
          <c:tx>
            <c:strRef>
              <c:f>Newfunds!$X$1:$X$2</c:f>
              <c:strCache>
                <c:ptCount val="1"/>
                <c:pt idx="0">
                  <c:v>Total</c:v>
                </c:pt>
              </c:strCache>
            </c:strRef>
          </c:tx>
          <c:explosion val="25"/>
          <c:dLbls>
            <c:dLbl>
              <c:idx val="0"/>
              <c:layout>
                <c:manualLayout>
                  <c:x val="1.149409448818898E-2"/>
                  <c:y val="7.823636628754739E-2"/>
                </c:manualLayout>
              </c:layout>
              <c:showVal val="1"/>
              <c:showCatName val="1"/>
            </c:dLbl>
            <c:txPr>
              <a:bodyPr/>
              <a:lstStyle/>
              <a:p>
                <a:pPr>
                  <a:defRPr/>
                </a:pPr>
                <a:endParaRPr lang="en-US"/>
              </a:p>
            </c:txPr>
            <c:showVal val="1"/>
            <c:showCatName val="1"/>
            <c:showLeaderLines val="1"/>
          </c:dLbls>
          <c:cat>
            <c:strRef>
              <c:f>Newfunds!$W$3:$W$9</c:f>
              <c:strCache>
                <c:ptCount val="6"/>
                <c:pt idx="0">
                  <c:v>Gdynia AGS</c:v>
                </c:pt>
                <c:pt idx="1">
                  <c:v>Gdynia Benelux</c:v>
                </c:pt>
                <c:pt idx="2">
                  <c:v>Gdynia IBERIA</c:v>
                </c:pt>
                <c:pt idx="3">
                  <c:v>Gdynia ISA</c:v>
                </c:pt>
                <c:pt idx="4">
                  <c:v>Manila US</c:v>
                </c:pt>
                <c:pt idx="5">
                  <c:v>Nicosia France</c:v>
                </c:pt>
              </c:strCache>
            </c:strRef>
          </c:cat>
          <c:val>
            <c:numRef>
              <c:f>Newfunds!$X$3:$X$9</c:f>
              <c:numCache>
                <c:formatCode>General</c:formatCode>
                <c:ptCount val="6"/>
                <c:pt idx="0">
                  <c:v>5</c:v>
                </c:pt>
                <c:pt idx="1">
                  <c:v>1</c:v>
                </c:pt>
                <c:pt idx="2">
                  <c:v>1</c:v>
                </c:pt>
                <c:pt idx="3">
                  <c:v>2</c:v>
                </c:pt>
                <c:pt idx="4">
                  <c:v>2</c:v>
                </c:pt>
                <c:pt idx="5">
                  <c:v>3</c:v>
                </c:pt>
              </c:numCache>
            </c:numRef>
          </c:val>
        </c:ser>
        <c:dLbls>
          <c:showVal val="1"/>
          <c:showCatName val="1"/>
        </c:dLbls>
        <c:firstSliceAng val="0"/>
      </c:pieChart>
    </c:plotArea>
    <c:plotVisOnly val="1"/>
  </c:chart>
  <c:externalData r:id="rId1"/>
  <c:userShapes r:id="rId2"/>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bar"/>
        <c:grouping val="clustered"/>
        <c:ser>
          <c:idx val="0"/>
          <c:order val="0"/>
          <c:tx>
            <c:strRef>
              <c:f>Sheet15!$H$2</c:f>
              <c:strCache>
                <c:ptCount val="1"/>
                <c:pt idx="0">
                  <c:v>Income Distributions</c:v>
                </c:pt>
              </c:strCache>
            </c:strRef>
          </c:tx>
          <c:cat>
            <c:strRef>
              <c:f>Sheet15!$A$3:$A$8</c:f>
              <c:strCache>
                <c:ptCount val="6"/>
                <c:pt idx="0">
                  <c:v>United States</c:v>
                </c:pt>
                <c:pt idx="1">
                  <c:v>Ireland</c:v>
                </c:pt>
                <c:pt idx="2">
                  <c:v>United Kingdom</c:v>
                </c:pt>
                <c:pt idx="3">
                  <c:v>Germany</c:v>
                </c:pt>
                <c:pt idx="4">
                  <c:v>Luxembourg</c:v>
                </c:pt>
                <c:pt idx="5">
                  <c:v>Liechtenstein</c:v>
                </c:pt>
              </c:strCache>
            </c:strRef>
          </c:cat>
          <c:val>
            <c:numRef>
              <c:f>Sheet15!$H$3:$H$8</c:f>
              <c:numCache>
                <c:formatCode>General</c:formatCode>
                <c:ptCount val="6"/>
                <c:pt idx="0">
                  <c:v>5</c:v>
                </c:pt>
                <c:pt idx="1">
                  <c:v>4</c:v>
                </c:pt>
                <c:pt idx="2">
                  <c:v>3</c:v>
                </c:pt>
                <c:pt idx="3">
                  <c:v>2</c:v>
                </c:pt>
                <c:pt idx="4">
                  <c:v>2</c:v>
                </c:pt>
                <c:pt idx="5">
                  <c:v>1</c:v>
                </c:pt>
              </c:numCache>
            </c:numRef>
          </c:val>
        </c:ser>
        <c:axId val="261490944"/>
        <c:axId val="262013696"/>
      </c:barChart>
      <c:catAx>
        <c:axId val="261490944"/>
        <c:scaling>
          <c:orientation val="minMax"/>
        </c:scaling>
        <c:axPos val="l"/>
        <c:tickLblPos val="nextTo"/>
        <c:crossAx val="262013696"/>
        <c:crosses val="autoZero"/>
        <c:auto val="1"/>
        <c:lblAlgn val="ctr"/>
        <c:lblOffset val="100"/>
      </c:catAx>
      <c:valAx>
        <c:axId val="262013696"/>
        <c:scaling>
          <c:orientation val="minMax"/>
        </c:scaling>
        <c:axPos val="b"/>
        <c:majorGridlines/>
        <c:numFmt formatCode="General" sourceLinked="1"/>
        <c:tickLblPos val="nextTo"/>
        <c:crossAx val="261490944"/>
        <c:crosses val="autoZero"/>
        <c:crossBetween val="between"/>
      </c:valAx>
    </c:plotArea>
    <c:legend>
      <c:legendPos val="r"/>
      <c:layout/>
    </c:legend>
    <c:plotVisOnly val="1"/>
  </c:chart>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bar"/>
        <c:grouping val="clustered"/>
        <c:ser>
          <c:idx val="0"/>
          <c:order val="0"/>
          <c:tx>
            <c:strRef>
              <c:f>Sheet15!$B$45</c:f>
              <c:strCache>
                <c:ptCount val="1"/>
                <c:pt idx="0">
                  <c:v>Lipper Global Classification</c:v>
                </c:pt>
              </c:strCache>
            </c:strRef>
          </c:tx>
          <c:cat>
            <c:strRef>
              <c:f>Sheet15!$A$46:$A$49</c:f>
              <c:strCache>
                <c:ptCount val="4"/>
                <c:pt idx="0">
                  <c:v>United States</c:v>
                </c:pt>
                <c:pt idx="1">
                  <c:v>Ireland</c:v>
                </c:pt>
                <c:pt idx="2">
                  <c:v>France</c:v>
                </c:pt>
                <c:pt idx="3">
                  <c:v>Malaysia</c:v>
                </c:pt>
              </c:strCache>
            </c:strRef>
          </c:cat>
          <c:val>
            <c:numRef>
              <c:f>Sheet15!$B$46:$B$49</c:f>
              <c:numCache>
                <c:formatCode>General</c:formatCode>
                <c:ptCount val="4"/>
                <c:pt idx="0">
                  <c:v>2</c:v>
                </c:pt>
                <c:pt idx="1">
                  <c:v>3</c:v>
                </c:pt>
                <c:pt idx="2">
                  <c:v>1</c:v>
                </c:pt>
                <c:pt idx="3">
                  <c:v>3</c:v>
                </c:pt>
              </c:numCache>
            </c:numRef>
          </c:val>
        </c:ser>
        <c:axId val="262687360"/>
        <c:axId val="262812032"/>
      </c:barChart>
      <c:catAx>
        <c:axId val="262687360"/>
        <c:scaling>
          <c:orientation val="minMax"/>
        </c:scaling>
        <c:axPos val="l"/>
        <c:tickLblPos val="nextTo"/>
        <c:crossAx val="262812032"/>
        <c:crosses val="autoZero"/>
        <c:auto val="1"/>
        <c:lblAlgn val="ctr"/>
        <c:lblOffset val="100"/>
      </c:catAx>
      <c:valAx>
        <c:axId val="262812032"/>
        <c:scaling>
          <c:orientation val="minMax"/>
        </c:scaling>
        <c:axPos val="b"/>
        <c:majorGridlines/>
        <c:numFmt formatCode="General" sourceLinked="1"/>
        <c:tickLblPos val="nextTo"/>
        <c:crossAx val="262687360"/>
        <c:crosses val="autoZero"/>
        <c:crossBetween val="between"/>
      </c:valAx>
    </c:plotArea>
    <c:legend>
      <c:legendPos val="r"/>
      <c:layout/>
    </c:legend>
    <c:plotVisOnly val="1"/>
  </c:chart>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bar"/>
        <c:grouping val="clustered"/>
        <c:ser>
          <c:idx val="0"/>
          <c:order val="0"/>
          <c:tx>
            <c:strRef>
              <c:f>Sheet15!$B$55</c:f>
              <c:strCache>
                <c:ptCount val="1"/>
                <c:pt idx="0">
                  <c:v>Prices - NAV</c:v>
                </c:pt>
              </c:strCache>
            </c:strRef>
          </c:tx>
          <c:cat>
            <c:strRef>
              <c:f>Sheet15!$A$56:$A$65</c:f>
              <c:strCache>
                <c:ptCount val="10"/>
                <c:pt idx="0">
                  <c:v>United States</c:v>
                </c:pt>
                <c:pt idx="1">
                  <c:v>Ireland</c:v>
                </c:pt>
                <c:pt idx="2">
                  <c:v>United Kingdom</c:v>
                </c:pt>
                <c:pt idx="3">
                  <c:v>Germany</c:v>
                </c:pt>
                <c:pt idx="4">
                  <c:v>Luxembourg</c:v>
                </c:pt>
                <c:pt idx="5">
                  <c:v>Cayman Islands</c:v>
                </c:pt>
                <c:pt idx="6">
                  <c:v>China</c:v>
                </c:pt>
                <c:pt idx="7">
                  <c:v>Global</c:v>
                </c:pt>
                <c:pt idx="8">
                  <c:v>India</c:v>
                </c:pt>
                <c:pt idx="9">
                  <c:v>Malaysia</c:v>
                </c:pt>
              </c:strCache>
            </c:strRef>
          </c:cat>
          <c:val>
            <c:numRef>
              <c:f>Sheet15!$B$56:$B$65</c:f>
              <c:numCache>
                <c:formatCode>General</c:formatCode>
                <c:ptCount val="10"/>
                <c:pt idx="0">
                  <c:v>6</c:v>
                </c:pt>
                <c:pt idx="1">
                  <c:v>6</c:v>
                </c:pt>
                <c:pt idx="2">
                  <c:v>7</c:v>
                </c:pt>
                <c:pt idx="3">
                  <c:v>2</c:v>
                </c:pt>
                <c:pt idx="4">
                  <c:v>4</c:v>
                </c:pt>
                <c:pt idx="5">
                  <c:v>1</c:v>
                </c:pt>
                <c:pt idx="6">
                  <c:v>1</c:v>
                </c:pt>
                <c:pt idx="7">
                  <c:v>1</c:v>
                </c:pt>
                <c:pt idx="8">
                  <c:v>1</c:v>
                </c:pt>
                <c:pt idx="9">
                  <c:v>1</c:v>
                </c:pt>
              </c:numCache>
            </c:numRef>
          </c:val>
        </c:ser>
        <c:axId val="263197824"/>
        <c:axId val="263200128"/>
      </c:barChart>
      <c:catAx>
        <c:axId val="263197824"/>
        <c:scaling>
          <c:orientation val="minMax"/>
        </c:scaling>
        <c:axPos val="l"/>
        <c:tickLblPos val="nextTo"/>
        <c:crossAx val="263200128"/>
        <c:crosses val="autoZero"/>
        <c:auto val="1"/>
        <c:lblAlgn val="ctr"/>
        <c:lblOffset val="100"/>
      </c:catAx>
      <c:valAx>
        <c:axId val="263200128"/>
        <c:scaling>
          <c:orientation val="minMax"/>
        </c:scaling>
        <c:axPos val="b"/>
        <c:majorGridlines/>
        <c:numFmt formatCode="General" sourceLinked="1"/>
        <c:tickLblPos val="nextTo"/>
        <c:crossAx val="263197824"/>
        <c:crosses val="autoZero"/>
        <c:crossBetween val="between"/>
      </c:valAx>
    </c:plotArea>
    <c:legend>
      <c:legendPos val="r"/>
      <c:layout/>
    </c:legend>
    <c:plotVisOnly val="1"/>
  </c:chart>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bar"/>
        <c:grouping val="clustered"/>
        <c:ser>
          <c:idx val="0"/>
          <c:order val="0"/>
          <c:tx>
            <c:strRef>
              <c:f>Sheet15!$B$69</c:f>
              <c:strCache>
                <c:ptCount val="1"/>
                <c:pt idx="0">
                  <c:v>Fees/Charges/Loads</c:v>
                </c:pt>
              </c:strCache>
            </c:strRef>
          </c:tx>
          <c:cat>
            <c:strRef>
              <c:f>Sheet15!$A$70:$A$75</c:f>
              <c:strCache>
                <c:ptCount val="6"/>
                <c:pt idx="0">
                  <c:v>United States</c:v>
                </c:pt>
                <c:pt idx="1">
                  <c:v>Ireland</c:v>
                </c:pt>
                <c:pt idx="2">
                  <c:v>Luxembourg</c:v>
                </c:pt>
                <c:pt idx="3">
                  <c:v>Canada</c:v>
                </c:pt>
                <c:pt idx="4">
                  <c:v>France</c:v>
                </c:pt>
                <c:pt idx="5">
                  <c:v>Hong Kong</c:v>
                </c:pt>
              </c:strCache>
            </c:strRef>
          </c:cat>
          <c:val>
            <c:numRef>
              <c:f>Sheet15!$B$70:$B$75</c:f>
              <c:numCache>
                <c:formatCode>General</c:formatCode>
                <c:ptCount val="6"/>
                <c:pt idx="0">
                  <c:v>7</c:v>
                </c:pt>
                <c:pt idx="1">
                  <c:v>1</c:v>
                </c:pt>
                <c:pt idx="3">
                  <c:v>1</c:v>
                </c:pt>
              </c:numCache>
            </c:numRef>
          </c:val>
        </c:ser>
        <c:ser>
          <c:idx val="1"/>
          <c:order val="1"/>
          <c:tx>
            <c:strRef>
              <c:f>Sheet15!$C$69</c:f>
              <c:strCache>
                <c:ptCount val="1"/>
                <c:pt idx="0">
                  <c:v>Fund Performance</c:v>
                </c:pt>
              </c:strCache>
            </c:strRef>
          </c:tx>
          <c:cat>
            <c:strRef>
              <c:f>Sheet15!$A$70:$A$75</c:f>
              <c:strCache>
                <c:ptCount val="6"/>
                <c:pt idx="0">
                  <c:v>United States</c:v>
                </c:pt>
                <c:pt idx="1">
                  <c:v>Ireland</c:v>
                </c:pt>
                <c:pt idx="2">
                  <c:v>Luxembourg</c:v>
                </c:pt>
                <c:pt idx="3">
                  <c:v>Canada</c:v>
                </c:pt>
                <c:pt idx="4">
                  <c:v>France</c:v>
                </c:pt>
                <c:pt idx="5">
                  <c:v>Hong Kong</c:v>
                </c:pt>
              </c:strCache>
            </c:strRef>
          </c:cat>
          <c:val>
            <c:numRef>
              <c:f>Sheet15!$C$70:$C$75</c:f>
              <c:numCache>
                <c:formatCode>General</c:formatCode>
                <c:ptCount val="6"/>
                <c:pt idx="0">
                  <c:v>4</c:v>
                </c:pt>
                <c:pt idx="2">
                  <c:v>1</c:v>
                </c:pt>
                <c:pt idx="4">
                  <c:v>1</c:v>
                </c:pt>
                <c:pt idx="5">
                  <c:v>1</c:v>
                </c:pt>
              </c:numCache>
            </c:numRef>
          </c:val>
        </c:ser>
        <c:axId val="374222208"/>
        <c:axId val="375615872"/>
      </c:barChart>
      <c:catAx>
        <c:axId val="374222208"/>
        <c:scaling>
          <c:orientation val="minMax"/>
        </c:scaling>
        <c:axPos val="l"/>
        <c:tickLblPos val="nextTo"/>
        <c:crossAx val="375615872"/>
        <c:crosses val="autoZero"/>
        <c:auto val="1"/>
        <c:lblAlgn val="ctr"/>
        <c:lblOffset val="100"/>
      </c:catAx>
      <c:valAx>
        <c:axId val="375615872"/>
        <c:scaling>
          <c:orientation val="minMax"/>
        </c:scaling>
        <c:axPos val="b"/>
        <c:majorGridlines/>
        <c:numFmt formatCode="General" sourceLinked="1"/>
        <c:tickLblPos val="nextTo"/>
        <c:crossAx val="374222208"/>
        <c:crosses val="autoZero"/>
        <c:crossBetween val="between"/>
      </c:valAx>
    </c:plotArea>
    <c:legend>
      <c:legendPos val="r"/>
      <c:layout/>
    </c:legend>
    <c:plotVisOnly val="1"/>
  </c:chart>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Questionned</a:t>
            </a:r>
            <a:r>
              <a:rPr lang="en-US" baseline="0"/>
              <a:t> data for UK </a:t>
            </a:r>
            <a:endParaRPr lang="en-US"/>
          </a:p>
        </c:rich>
      </c:tx>
      <c:layout/>
    </c:title>
    <c:pivotFmts>
      <c:pivotFmt>
        <c:idx val="0"/>
        <c:marker>
          <c:symbol val="none"/>
        </c:marker>
      </c:pivotFmt>
      <c:pivotFmt>
        <c:idx val="1"/>
        <c:marker>
          <c:symbol val="none"/>
        </c:marker>
      </c:pivotFmt>
    </c:pivotFmts>
    <c:plotArea>
      <c:layout/>
      <c:barChart>
        <c:barDir val="bar"/>
        <c:grouping val="clustered"/>
        <c:ser>
          <c:idx val="0"/>
          <c:order val="0"/>
          <c:tx>
            <c:v>Total</c:v>
          </c:tx>
          <c:cat>
            <c:strLit>
              <c:ptCount val="5"/>
              <c:pt idx="0">
                <c:v>Benchmark/Indices</c:v>
              </c:pt>
              <c:pt idx="1">
                <c:v>Income Distributions</c:v>
              </c:pt>
              <c:pt idx="2">
                <c:v>Portfolio/Fund Manager(s)</c:v>
              </c:pt>
              <c:pt idx="3">
                <c:v>Prices - NAV</c:v>
              </c:pt>
              <c:pt idx="4">
                <c:v>TNA</c:v>
              </c:pt>
            </c:strLit>
          </c:cat>
          <c:val>
            <c:numLit>
              <c:formatCode>General</c:formatCode>
              <c:ptCount val="5"/>
              <c:pt idx="0">
                <c:v>1</c:v>
              </c:pt>
              <c:pt idx="1">
                <c:v>3</c:v>
              </c:pt>
              <c:pt idx="2">
                <c:v>1</c:v>
              </c:pt>
              <c:pt idx="3">
                <c:v>5</c:v>
              </c:pt>
              <c:pt idx="4">
                <c:v>1</c:v>
              </c:pt>
            </c:numLit>
          </c:val>
        </c:ser>
        <c:axId val="387059072"/>
        <c:axId val="387194880"/>
      </c:barChart>
      <c:catAx>
        <c:axId val="387059072"/>
        <c:scaling>
          <c:orientation val="minMax"/>
        </c:scaling>
        <c:axPos val="l"/>
        <c:tickLblPos val="nextTo"/>
        <c:crossAx val="387194880"/>
        <c:crosses val="autoZero"/>
        <c:auto val="1"/>
        <c:lblAlgn val="ctr"/>
        <c:lblOffset val="100"/>
      </c:catAx>
      <c:valAx>
        <c:axId val="387194880"/>
        <c:scaling>
          <c:orientation val="minMax"/>
        </c:scaling>
        <c:axPos val="b"/>
        <c:majorGridlines/>
        <c:numFmt formatCode="General" sourceLinked="1"/>
        <c:tickLblPos val="nextTo"/>
        <c:crossAx val="387059072"/>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36459951881014885"/>
          <c:y val="2.9637649460484198E-2"/>
          <c:w val="0.41324081364829401"/>
          <c:h val="0.88222951297754471"/>
        </c:manualLayout>
      </c:layout>
      <c:barChart>
        <c:barDir val="bar"/>
        <c:grouping val="clustered"/>
        <c:ser>
          <c:idx val="0"/>
          <c:order val="0"/>
          <c:tx>
            <c:strRef>
              <c:f>Sheet2!$A$3</c:f>
              <c:strCache>
                <c:ptCount val="1"/>
                <c:pt idx="0">
                  <c:v>United States</c:v>
                </c:pt>
              </c:strCache>
            </c:strRef>
          </c:tx>
          <c:cat>
            <c:strRef>
              <c:f>Sheet2!$B$2:$R$2</c:f>
              <c:strCache>
                <c:ptCount val="17"/>
                <c:pt idx="0">
                  <c:v>Attributes</c:v>
                </c:pt>
                <c:pt idx="1">
                  <c:v>Benchmark/Indices</c:v>
                </c:pt>
                <c:pt idx="2">
                  <c:v>Cross Reference Code</c:v>
                </c:pt>
                <c:pt idx="3">
                  <c:v>Fees/Charges/Loads</c:v>
                </c:pt>
                <c:pt idx="4">
                  <c:v>Fund Performance</c:v>
                </c:pt>
                <c:pt idx="5">
                  <c:v>Fund Status</c:v>
                </c:pt>
                <c:pt idx="6">
                  <c:v>Income Distributions</c:v>
                </c:pt>
                <c:pt idx="7">
                  <c:v>Indices</c:v>
                </c:pt>
                <c:pt idx="8">
                  <c:v>Lipper Global Classification</c:v>
                </c:pt>
                <c:pt idx="9">
                  <c:v>New Fund</c:v>
                </c:pt>
                <c:pt idx="10">
                  <c:v>Portfolio/Fund Manager(s)</c:v>
                </c:pt>
                <c:pt idx="11">
                  <c:v>Prices - NAV</c:v>
                </c:pt>
                <c:pt idx="12">
                  <c:v>Primary Fund Name</c:v>
                </c:pt>
                <c:pt idx="13">
                  <c:v>RFS Country</c:v>
                </c:pt>
                <c:pt idx="14">
                  <c:v>Service Providers (Companies)</c:v>
                </c:pt>
                <c:pt idx="15">
                  <c:v>Share Classes</c:v>
                </c:pt>
                <c:pt idx="16">
                  <c:v>TNA</c:v>
                </c:pt>
              </c:strCache>
            </c:strRef>
          </c:cat>
          <c:val>
            <c:numRef>
              <c:f>Sheet2!$B$3:$R$3</c:f>
              <c:numCache>
                <c:formatCode>General</c:formatCode>
                <c:ptCount val="17"/>
                <c:pt idx="0">
                  <c:v>1</c:v>
                </c:pt>
                <c:pt idx="1">
                  <c:v>1</c:v>
                </c:pt>
                <c:pt idx="3">
                  <c:v>7</c:v>
                </c:pt>
                <c:pt idx="4">
                  <c:v>4</c:v>
                </c:pt>
                <c:pt idx="5">
                  <c:v>1</c:v>
                </c:pt>
                <c:pt idx="6">
                  <c:v>5</c:v>
                </c:pt>
                <c:pt idx="7">
                  <c:v>1</c:v>
                </c:pt>
                <c:pt idx="8">
                  <c:v>2</c:v>
                </c:pt>
                <c:pt idx="9">
                  <c:v>1</c:v>
                </c:pt>
                <c:pt idx="10">
                  <c:v>1</c:v>
                </c:pt>
                <c:pt idx="11">
                  <c:v>6</c:v>
                </c:pt>
                <c:pt idx="12">
                  <c:v>3</c:v>
                </c:pt>
                <c:pt idx="16">
                  <c:v>2</c:v>
                </c:pt>
              </c:numCache>
            </c:numRef>
          </c:val>
        </c:ser>
        <c:ser>
          <c:idx val="1"/>
          <c:order val="1"/>
          <c:tx>
            <c:strRef>
              <c:f>Sheet2!$A$4</c:f>
              <c:strCache>
                <c:ptCount val="1"/>
                <c:pt idx="0">
                  <c:v>Ireland</c:v>
                </c:pt>
              </c:strCache>
            </c:strRef>
          </c:tx>
          <c:cat>
            <c:strRef>
              <c:f>Sheet2!$B$2:$R$2</c:f>
              <c:strCache>
                <c:ptCount val="17"/>
                <c:pt idx="0">
                  <c:v>Attributes</c:v>
                </c:pt>
                <c:pt idx="1">
                  <c:v>Benchmark/Indices</c:v>
                </c:pt>
                <c:pt idx="2">
                  <c:v>Cross Reference Code</c:v>
                </c:pt>
                <c:pt idx="3">
                  <c:v>Fees/Charges/Loads</c:v>
                </c:pt>
                <c:pt idx="4">
                  <c:v>Fund Performance</c:v>
                </c:pt>
                <c:pt idx="5">
                  <c:v>Fund Status</c:v>
                </c:pt>
                <c:pt idx="6">
                  <c:v>Income Distributions</c:v>
                </c:pt>
                <c:pt idx="7">
                  <c:v>Indices</c:v>
                </c:pt>
                <c:pt idx="8">
                  <c:v>Lipper Global Classification</c:v>
                </c:pt>
                <c:pt idx="9">
                  <c:v>New Fund</c:v>
                </c:pt>
                <c:pt idx="10">
                  <c:v>Portfolio/Fund Manager(s)</c:v>
                </c:pt>
                <c:pt idx="11">
                  <c:v>Prices - NAV</c:v>
                </c:pt>
                <c:pt idx="12">
                  <c:v>Primary Fund Name</c:v>
                </c:pt>
                <c:pt idx="13">
                  <c:v>RFS Country</c:v>
                </c:pt>
                <c:pt idx="14">
                  <c:v>Service Providers (Companies)</c:v>
                </c:pt>
                <c:pt idx="15">
                  <c:v>Share Classes</c:v>
                </c:pt>
                <c:pt idx="16">
                  <c:v>TNA</c:v>
                </c:pt>
              </c:strCache>
            </c:strRef>
          </c:cat>
          <c:val>
            <c:numRef>
              <c:f>Sheet2!$B$4:$R$4</c:f>
              <c:numCache>
                <c:formatCode>General</c:formatCode>
                <c:ptCount val="17"/>
                <c:pt idx="0">
                  <c:v>2</c:v>
                </c:pt>
                <c:pt idx="3">
                  <c:v>1</c:v>
                </c:pt>
                <c:pt idx="5">
                  <c:v>1</c:v>
                </c:pt>
                <c:pt idx="6">
                  <c:v>4</c:v>
                </c:pt>
                <c:pt idx="11">
                  <c:v>6</c:v>
                </c:pt>
                <c:pt idx="12">
                  <c:v>2</c:v>
                </c:pt>
                <c:pt idx="13">
                  <c:v>3</c:v>
                </c:pt>
                <c:pt idx="15">
                  <c:v>4</c:v>
                </c:pt>
              </c:numCache>
            </c:numRef>
          </c:val>
        </c:ser>
        <c:ser>
          <c:idx val="2"/>
          <c:order val="2"/>
          <c:tx>
            <c:strRef>
              <c:f>Sheet2!$A$5</c:f>
              <c:strCache>
                <c:ptCount val="1"/>
                <c:pt idx="0">
                  <c:v>Luxembourg</c:v>
                </c:pt>
              </c:strCache>
            </c:strRef>
          </c:tx>
          <c:cat>
            <c:strRef>
              <c:f>Sheet2!$B$2:$R$2</c:f>
              <c:strCache>
                <c:ptCount val="17"/>
                <c:pt idx="0">
                  <c:v>Attributes</c:v>
                </c:pt>
                <c:pt idx="1">
                  <c:v>Benchmark/Indices</c:v>
                </c:pt>
                <c:pt idx="2">
                  <c:v>Cross Reference Code</c:v>
                </c:pt>
                <c:pt idx="3">
                  <c:v>Fees/Charges/Loads</c:v>
                </c:pt>
                <c:pt idx="4">
                  <c:v>Fund Performance</c:v>
                </c:pt>
                <c:pt idx="5">
                  <c:v>Fund Status</c:v>
                </c:pt>
                <c:pt idx="6">
                  <c:v>Income Distributions</c:v>
                </c:pt>
                <c:pt idx="7">
                  <c:v>Indices</c:v>
                </c:pt>
                <c:pt idx="8">
                  <c:v>Lipper Global Classification</c:v>
                </c:pt>
                <c:pt idx="9">
                  <c:v>New Fund</c:v>
                </c:pt>
                <c:pt idx="10">
                  <c:v>Portfolio/Fund Manager(s)</c:v>
                </c:pt>
                <c:pt idx="11">
                  <c:v>Prices - NAV</c:v>
                </c:pt>
                <c:pt idx="12">
                  <c:v>Primary Fund Name</c:v>
                </c:pt>
                <c:pt idx="13">
                  <c:v>RFS Country</c:v>
                </c:pt>
                <c:pt idx="14">
                  <c:v>Service Providers (Companies)</c:v>
                </c:pt>
                <c:pt idx="15">
                  <c:v>Share Classes</c:v>
                </c:pt>
                <c:pt idx="16">
                  <c:v>TNA</c:v>
                </c:pt>
              </c:strCache>
            </c:strRef>
          </c:cat>
          <c:val>
            <c:numRef>
              <c:f>Sheet2!$B$5:$R$5</c:f>
              <c:numCache>
                <c:formatCode>General</c:formatCode>
                <c:ptCount val="17"/>
                <c:pt idx="4">
                  <c:v>1</c:v>
                </c:pt>
                <c:pt idx="6">
                  <c:v>2</c:v>
                </c:pt>
                <c:pt idx="9">
                  <c:v>4</c:v>
                </c:pt>
                <c:pt idx="11">
                  <c:v>4</c:v>
                </c:pt>
                <c:pt idx="13">
                  <c:v>3</c:v>
                </c:pt>
                <c:pt idx="15">
                  <c:v>1</c:v>
                </c:pt>
              </c:numCache>
            </c:numRef>
          </c:val>
        </c:ser>
        <c:ser>
          <c:idx val="3"/>
          <c:order val="3"/>
          <c:tx>
            <c:strRef>
              <c:f>Sheet2!$A$6</c:f>
              <c:strCache>
                <c:ptCount val="1"/>
                <c:pt idx="0">
                  <c:v>United Kingdom</c:v>
                </c:pt>
              </c:strCache>
            </c:strRef>
          </c:tx>
          <c:cat>
            <c:strRef>
              <c:f>Sheet2!$B$2:$R$2</c:f>
              <c:strCache>
                <c:ptCount val="17"/>
                <c:pt idx="0">
                  <c:v>Attributes</c:v>
                </c:pt>
                <c:pt idx="1">
                  <c:v>Benchmark/Indices</c:v>
                </c:pt>
                <c:pt idx="2">
                  <c:v>Cross Reference Code</c:v>
                </c:pt>
                <c:pt idx="3">
                  <c:v>Fees/Charges/Loads</c:v>
                </c:pt>
                <c:pt idx="4">
                  <c:v>Fund Performance</c:v>
                </c:pt>
                <c:pt idx="5">
                  <c:v>Fund Status</c:v>
                </c:pt>
                <c:pt idx="6">
                  <c:v>Income Distributions</c:v>
                </c:pt>
                <c:pt idx="7">
                  <c:v>Indices</c:v>
                </c:pt>
                <c:pt idx="8">
                  <c:v>Lipper Global Classification</c:v>
                </c:pt>
                <c:pt idx="9">
                  <c:v>New Fund</c:v>
                </c:pt>
                <c:pt idx="10">
                  <c:v>Portfolio/Fund Manager(s)</c:v>
                </c:pt>
                <c:pt idx="11">
                  <c:v>Prices - NAV</c:v>
                </c:pt>
                <c:pt idx="12">
                  <c:v>Primary Fund Name</c:v>
                </c:pt>
                <c:pt idx="13">
                  <c:v>RFS Country</c:v>
                </c:pt>
                <c:pt idx="14">
                  <c:v>Service Providers (Companies)</c:v>
                </c:pt>
                <c:pt idx="15">
                  <c:v>Share Classes</c:v>
                </c:pt>
                <c:pt idx="16">
                  <c:v>TNA</c:v>
                </c:pt>
              </c:strCache>
            </c:strRef>
          </c:cat>
          <c:val>
            <c:numRef>
              <c:f>Sheet2!$B$6:$R$6</c:f>
              <c:numCache>
                <c:formatCode>General</c:formatCode>
                <c:ptCount val="17"/>
                <c:pt idx="1">
                  <c:v>1</c:v>
                </c:pt>
                <c:pt idx="6">
                  <c:v>3</c:v>
                </c:pt>
                <c:pt idx="7">
                  <c:v>1</c:v>
                </c:pt>
                <c:pt idx="10">
                  <c:v>1</c:v>
                </c:pt>
                <c:pt idx="11">
                  <c:v>7</c:v>
                </c:pt>
                <c:pt idx="16">
                  <c:v>1</c:v>
                </c:pt>
              </c:numCache>
            </c:numRef>
          </c:val>
        </c:ser>
        <c:ser>
          <c:idx val="4"/>
          <c:order val="4"/>
          <c:tx>
            <c:strRef>
              <c:f>Sheet2!$A$7</c:f>
              <c:strCache>
                <c:ptCount val="1"/>
                <c:pt idx="0">
                  <c:v>Germany</c:v>
                </c:pt>
              </c:strCache>
            </c:strRef>
          </c:tx>
          <c:cat>
            <c:strRef>
              <c:f>Sheet2!$B$2:$R$2</c:f>
              <c:strCache>
                <c:ptCount val="17"/>
                <c:pt idx="0">
                  <c:v>Attributes</c:v>
                </c:pt>
                <c:pt idx="1">
                  <c:v>Benchmark/Indices</c:v>
                </c:pt>
                <c:pt idx="2">
                  <c:v>Cross Reference Code</c:v>
                </c:pt>
                <c:pt idx="3">
                  <c:v>Fees/Charges/Loads</c:v>
                </c:pt>
                <c:pt idx="4">
                  <c:v>Fund Performance</c:v>
                </c:pt>
                <c:pt idx="5">
                  <c:v>Fund Status</c:v>
                </c:pt>
                <c:pt idx="6">
                  <c:v>Income Distributions</c:v>
                </c:pt>
                <c:pt idx="7">
                  <c:v>Indices</c:v>
                </c:pt>
                <c:pt idx="8">
                  <c:v>Lipper Global Classification</c:v>
                </c:pt>
                <c:pt idx="9">
                  <c:v>New Fund</c:v>
                </c:pt>
                <c:pt idx="10">
                  <c:v>Portfolio/Fund Manager(s)</c:v>
                </c:pt>
                <c:pt idx="11">
                  <c:v>Prices - NAV</c:v>
                </c:pt>
                <c:pt idx="12">
                  <c:v>Primary Fund Name</c:v>
                </c:pt>
                <c:pt idx="13">
                  <c:v>RFS Country</c:v>
                </c:pt>
                <c:pt idx="14">
                  <c:v>Service Providers (Companies)</c:v>
                </c:pt>
                <c:pt idx="15">
                  <c:v>Share Classes</c:v>
                </c:pt>
                <c:pt idx="16">
                  <c:v>TNA</c:v>
                </c:pt>
              </c:strCache>
            </c:strRef>
          </c:cat>
          <c:val>
            <c:numRef>
              <c:f>Sheet2!$B$7:$R$7</c:f>
              <c:numCache>
                <c:formatCode>General</c:formatCode>
                <c:ptCount val="17"/>
                <c:pt idx="0">
                  <c:v>1</c:v>
                </c:pt>
                <c:pt idx="6">
                  <c:v>2</c:v>
                </c:pt>
                <c:pt idx="9">
                  <c:v>2</c:v>
                </c:pt>
                <c:pt idx="11">
                  <c:v>2</c:v>
                </c:pt>
                <c:pt idx="14">
                  <c:v>1</c:v>
                </c:pt>
              </c:numCache>
            </c:numRef>
          </c:val>
        </c:ser>
        <c:ser>
          <c:idx val="5"/>
          <c:order val="5"/>
          <c:tx>
            <c:strRef>
              <c:f>Sheet2!$A$8</c:f>
              <c:strCache>
                <c:ptCount val="1"/>
                <c:pt idx="0">
                  <c:v>Malaysia</c:v>
                </c:pt>
              </c:strCache>
            </c:strRef>
          </c:tx>
          <c:cat>
            <c:strRef>
              <c:f>Sheet2!$B$2:$R$2</c:f>
              <c:strCache>
                <c:ptCount val="17"/>
                <c:pt idx="0">
                  <c:v>Attributes</c:v>
                </c:pt>
                <c:pt idx="1">
                  <c:v>Benchmark/Indices</c:v>
                </c:pt>
                <c:pt idx="2">
                  <c:v>Cross Reference Code</c:v>
                </c:pt>
                <c:pt idx="3">
                  <c:v>Fees/Charges/Loads</c:v>
                </c:pt>
                <c:pt idx="4">
                  <c:v>Fund Performance</c:v>
                </c:pt>
                <c:pt idx="5">
                  <c:v>Fund Status</c:v>
                </c:pt>
                <c:pt idx="6">
                  <c:v>Income Distributions</c:v>
                </c:pt>
                <c:pt idx="7">
                  <c:v>Indices</c:v>
                </c:pt>
                <c:pt idx="8">
                  <c:v>Lipper Global Classification</c:v>
                </c:pt>
                <c:pt idx="9">
                  <c:v>New Fund</c:v>
                </c:pt>
                <c:pt idx="10">
                  <c:v>Portfolio/Fund Manager(s)</c:v>
                </c:pt>
                <c:pt idx="11">
                  <c:v>Prices - NAV</c:v>
                </c:pt>
                <c:pt idx="12">
                  <c:v>Primary Fund Name</c:v>
                </c:pt>
                <c:pt idx="13">
                  <c:v>RFS Country</c:v>
                </c:pt>
                <c:pt idx="14">
                  <c:v>Service Providers (Companies)</c:v>
                </c:pt>
                <c:pt idx="15">
                  <c:v>Share Classes</c:v>
                </c:pt>
                <c:pt idx="16">
                  <c:v>TNA</c:v>
                </c:pt>
              </c:strCache>
            </c:strRef>
          </c:cat>
          <c:val>
            <c:numRef>
              <c:f>Sheet2!$B$8:$R$8</c:f>
              <c:numCache>
                <c:formatCode>General</c:formatCode>
                <c:ptCount val="17"/>
                <c:pt idx="8">
                  <c:v>3</c:v>
                </c:pt>
                <c:pt idx="12">
                  <c:v>1</c:v>
                </c:pt>
                <c:pt idx="16">
                  <c:v>2</c:v>
                </c:pt>
              </c:numCache>
            </c:numRef>
          </c:val>
        </c:ser>
        <c:ser>
          <c:idx val="6"/>
          <c:order val="6"/>
          <c:tx>
            <c:strRef>
              <c:f>Sheet2!$A$9</c:f>
              <c:strCache>
                <c:ptCount val="1"/>
                <c:pt idx="0">
                  <c:v>France</c:v>
                </c:pt>
              </c:strCache>
            </c:strRef>
          </c:tx>
          <c:cat>
            <c:strRef>
              <c:f>Sheet2!$B$2:$R$2</c:f>
              <c:strCache>
                <c:ptCount val="17"/>
                <c:pt idx="0">
                  <c:v>Attributes</c:v>
                </c:pt>
                <c:pt idx="1">
                  <c:v>Benchmark/Indices</c:v>
                </c:pt>
                <c:pt idx="2">
                  <c:v>Cross Reference Code</c:v>
                </c:pt>
                <c:pt idx="3">
                  <c:v>Fees/Charges/Loads</c:v>
                </c:pt>
                <c:pt idx="4">
                  <c:v>Fund Performance</c:v>
                </c:pt>
                <c:pt idx="5">
                  <c:v>Fund Status</c:v>
                </c:pt>
                <c:pt idx="6">
                  <c:v>Income Distributions</c:v>
                </c:pt>
                <c:pt idx="7">
                  <c:v>Indices</c:v>
                </c:pt>
                <c:pt idx="8">
                  <c:v>Lipper Global Classification</c:v>
                </c:pt>
                <c:pt idx="9">
                  <c:v>New Fund</c:v>
                </c:pt>
                <c:pt idx="10">
                  <c:v>Portfolio/Fund Manager(s)</c:v>
                </c:pt>
                <c:pt idx="11">
                  <c:v>Prices - NAV</c:v>
                </c:pt>
                <c:pt idx="12">
                  <c:v>Primary Fund Name</c:v>
                </c:pt>
                <c:pt idx="13">
                  <c:v>RFS Country</c:v>
                </c:pt>
                <c:pt idx="14">
                  <c:v>Service Providers (Companies)</c:v>
                </c:pt>
                <c:pt idx="15">
                  <c:v>Share Classes</c:v>
                </c:pt>
                <c:pt idx="16">
                  <c:v>TNA</c:v>
                </c:pt>
              </c:strCache>
            </c:strRef>
          </c:cat>
          <c:val>
            <c:numRef>
              <c:f>Sheet2!$B$9:$R$9</c:f>
              <c:numCache>
                <c:formatCode>General</c:formatCode>
                <c:ptCount val="17"/>
                <c:pt idx="0">
                  <c:v>1</c:v>
                </c:pt>
                <c:pt idx="2">
                  <c:v>1</c:v>
                </c:pt>
                <c:pt idx="4">
                  <c:v>1</c:v>
                </c:pt>
                <c:pt idx="8">
                  <c:v>1</c:v>
                </c:pt>
                <c:pt idx="13">
                  <c:v>1</c:v>
                </c:pt>
              </c:numCache>
            </c:numRef>
          </c:val>
        </c:ser>
        <c:gapWidth val="300"/>
        <c:axId val="209066624"/>
        <c:axId val="209065088"/>
      </c:barChart>
      <c:valAx>
        <c:axId val="209065088"/>
        <c:scaling>
          <c:orientation val="minMax"/>
        </c:scaling>
        <c:axPos val="b"/>
        <c:majorGridlines/>
        <c:minorGridlines/>
        <c:numFmt formatCode="General" sourceLinked="1"/>
        <c:tickLblPos val="nextTo"/>
        <c:crossAx val="209066624"/>
        <c:crosses val="autoZero"/>
        <c:crossBetween val="between"/>
      </c:valAx>
      <c:catAx>
        <c:axId val="209066624"/>
        <c:scaling>
          <c:orientation val="minMax"/>
        </c:scaling>
        <c:axPos val="l"/>
        <c:majorTickMark val="none"/>
        <c:tickLblPos val="nextTo"/>
        <c:crossAx val="209065088"/>
        <c:crosses val="autoZero"/>
        <c:auto val="1"/>
        <c:lblAlgn val="ctr"/>
        <c:lblOffset val="100"/>
      </c:catAx>
    </c:plotArea>
    <c:legend>
      <c:legendPos val="r"/>
      <c:layout>
        <c:manualLayout>
          <c:xMode val="edge"/>
          <c:yMode val="edge"/>
          <c:x val="0.77844575678040406"/>
          <c:y val="0.20698964712744303"/>
          <c:w val="0.20488757655293091"/>
          <c:h val="0.58602034120734725"/>
        </c:manualLayout>
      </c:layout>
    </c:legend>
    <c:plotVisOnly val="1"/>
  </c:chart>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en-US"/>
  <c:pivotSource>
    <c:name>[DSCR Feb 2019.xls]Sheet18!PivotTable1</c:name>
    <c:fmtId val="2"/>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
        <c:idx val="8"/>
        <c:marker>
          <c:symbol val="none"/>
        </c:marker>
        <c:dLbl>
          <c:idx val="0"/>
          <c:delete val="1"/>
        </c:dLbl>
      </c:pivotFmt>
      <c:pivotFmt>
        <c:idx val="9"/>
        <c:marker>
          <c:symbol val="none"/>
        </c:marker>
        <c:dLbl>
          <c:idx val="0"/>
          <c:delete val="1"/>
        </c:dLbl>
      </c:pivotFmt>
    </c:pivotFmts>
    <c:plotArea>
      <c:layout>
        <c:manualLayout>
          <c:layoutTarget val="inner"/>
          <c:xMode val="edge"/>
          <c:yMode val="edge"/>
          <c:x val="0.36494444444444457"/>
          <c:y val="5.0925925925925923E-2"/>
          <c:w val="0.63505555555555582"/>
          <c:h val="0.57845873432487638"/>
        </c:manualLayout>
      </c:layout>
      <c:barChart>
        <c:barDir val="col"/>
        <c:grouping val="clustered"/>
        <c:ser>
          <c:idx val="0"/>
          <c:order val="0"/>
          <c:tx>
            <c:strRef>
              <c:f>Sheet18!$B$3:$B$4</c:f>
              <c:strCache>
                <c:ptCount val="1"/>
                <c:pt idx="0">
                  <c:v>Total</c:v>
                </c:pt>
              </c:strCache>
            </c:strRef>
          </c:tx>
          <c:cat>
            <c:strRef>
              <c:f>Sheet18!$A$5:$A$10</c:f>
              <c:strCache>
                <c:ptCount val="5"/>
                <c:pt idx="0">
                  <c:v>Bangkok</c:v>
                </c:pt>
                <c:pt idx="1">
                  <c:v>Gdynia AGS</c:v>
                </c:pt>
                <c:pt idx="2">
                  <c:v>Gdynia Benelux for activation on effective date</c:v>
                </c:pt>
                <c:pt idx="3">
                  <c:v>Gdynia Beneux fr Germany RFS</c:v>
                </c:pt>
                <c:pt idx="4">
                  <c:v>Nicosia France</c:v>
                </c:pt>
              </c:strCache>
            </c:strRef>
          </c:cat>
          <c:val>
            <c:numRef>
              <c:f>Sheet18!$B$5:$B$10</c:f>
              <c:numCache>
                <c:formatCode>General</c:formatCode>
                <c:ptCount val="5"/>
                <c:pt idx="0">
                  <c:v>2</c:v>
                </c:pt>
                <c:pt idx="1">
                  <c:v>9</c:v>
                </c:pt>
                <c:pt idx="2">
                  <c:v>1</c:v>
                </c:pt>
                <c:pt idx="3">
                  <c:v>1</c:v>
                </c:pt>
                <c:pt idx="4">
                  <c:v>2</c:v>
                </c:pt>
              </c:numCache>
            </c:numRef>
          </c:val>
        </c:ser>
        <c:axId val="411995520"/>
        <c:axId val="412542464"/>
      </c:barChart>
      <c:catAx>
        <c:axId val="411995520"/>
        <c:scaling>
          <c:orientation val="minMax"/>
        </c:scaling>
        <c:axPos val="b"/>
        <c:majorTickMark val="none"/>
        <c:tickLblPos val="nextTo"/>
        <c:crossAx val="412542464"/>
        <c:crosses val="autoZero"/>
        <c:auto val="1"/>
        <c:lblAlgn val="ctr"/>
        <c:lblOffset val="100"/>
      </c:catAx>
      <c:valAx>
        <c:axId val="412542464"/>
        <c:scaling>
          <c:orientation val="minMax"/>
        </c:scaling>
        <c:delete val="1"/>
        <c:axPos val="l"/>
        <c:majorGridlines/>
        <c:numFmt formatCode="General" sourceLinked="1"/>
        <c:majorTickMark val="none"/>
        <c:tickLblPos val="none"/>
        <c:crossAx val="411995520"/>
        <c:crosses val="autoZero"/>
        <c:crossBetween val="between"/>
      </c:valAx>
      <c:dTable>
        <c:showHorzBorder val="1"/>
        <c:showVertBorder val="1"/>
        <c:showOutline val="1"/>
        <c:showKeys val="1"/>
        <c:txPr>
          <a:bodyPr/>
          <a:lstStyle/>
          <a:p>
            <a:pPr rtl="0">
              <a:defRPr sz="800"/>
            </a:pPr>
            <a:endParaRPr lang="en-US"/>
          </a:p>
        </c:txPr>
      </c:dTable>
    </c:plotArea>
    <c:plotVisOnly val="1"/>
  </c:chart>
  <c:externalData r:id="rId1"/>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en-US"/>
  <c:pivotSource>
    <c:name>[DSCR Feb 2019.xls]Sheet9!PivotTable2</c:name>
    <c:fmtId val="2"/>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pivotFmt>
      <c:pivotFmt>
        <c:idx val="7"/>
      </c:pivotFmt>
      <c:pivotFmt>
        <c:idx val="8"/>
      </c:pivotFmt>
      <c:pivotFmt>
        <c:idx val="9"/>
      </c:pivotFmt>
      <c:pivotFmt>
        <c:idx val="10"/>
      </c:pivotFmt>
      <c:pivotFmt>
        <c:idx val="11"/>
      </c:pivotFmt>
      <c:pivotFmt>
        <c:idx val="12"/>
        <c:marker>
          <c:symbol val="none"/>
        </c:marker>
        <c:dLbl>
          <c:idx val="0"/>
          <c:delete val="1"/>
        </c:dLbl>
      </c:pivotFmt>
      <c:pivotFmt>
        <c:idx val="13"/>
        <c:marker>
          <c:symbol val="none"/>
        </c:marker>
        <c:dLbl>
          <c:idx val="0"/>
          <c:delete val="1"/>
        </c:dLbl>
      </c:pivotFmt>
      <c:pivotFmt>
        <c:idx val="14"/>
        <c:marker>
          <c:symbol val="none"/>
        </c:marker>
        <c:dLbl>
          <c:idx val="0"/>
          <c:delete val="1"/>
        </c:dLbl>
      </c:pivotFmt>
      <c:pivotFmt>
        <c:idx val="15"/>
        <c:marker>
          <c:symbol val="none"/>
        </c:marker>
        <c:dLbl>
          <c:idx val="0"/>
          <c:delete val="1"/>
        </c:dLbl>
      </c:pivotFmt>
      <c:pivotFmt>
        <c:idx val="16"/>
        <c:marker>
          <c:symbol val="none"/>
        </c:marker>
        <c:dLbl>
          <c:idx val="0"/>
          <c:delete val="1"/>
        </c:dLbl>
      </c:pivotFmt>
      <c:pivotFmt>
        <c:idx val="17"/>
        <c:marker>
          <c:symbol val="none"/>
        </c:marker>
        <c:dLbl>
          <c:idx val="0"/>
          <c:delete val="1"/>
        </c:dLbl>
      </c:pivotFmt>
    </c:pivotFmts>
    <c:plotArea>
      <c:layout/>
      <c:barChart>
        <c:barDir val="col"/>
        <c:grouping val="clustered"/>
        <c:ser>
          <c:idx val="0"/>
          <c:order val="0"/>
          <c:tx>
            <c:strRef>
              <c:f>Sheet9!$Q$1:$Q$2</c:f>
              <c:strCache>
                <c:ptCount val="1"/>
                <c:pt idx="0">
                  <c:v>Fund Performance</c:v>
                </c:pt>
              </c:strCache>
            </c:strRef>
          </c:tx>
          <c:cat>
            <c:strRef>
              <c:f>Sheet9!$P$3:$P$8</c:f>
              <c:strCache>
                <c:ptCount val="5"/>
                <c:pt idx="0">
                  <c:v>Bangkok</c:v>
                </c:pt>
                <c:pt idx="1">
                  <c:v>Gdynia AGS</c:v>
                </c:pt>
                <c:pt idx="2">
                  <c:v>Gdynia Benelux for activation on effective date</c:v>
                </c:pt>
                <c:pt idx="3">
                  <c:v>Gdynia Beneux fr Germany RFS</c:v>
                </c:pt>
                <c:pt idx="4">
                  <c:v>Nicosia France</c:v>
                </c:pt>
              </c:strCache>
            </c:strRef>
          </c:cat>
          <c:val>
            <c:numRef>
              <c:f>Sheet9!$Q$3:$Q$8</c:f>
              <c:numCache>
                <c:formatCode>General</c:formatCode>
                <c:ptCount val="5"/>
                <c:pt idx="0">
                  <c:v>1</c:v>
                </c:pt>
              </c:numCache>
            </c:numRef>
          </c:val>
        </c:ser>
        <c:ser>
          <c:idx val="1"/>
          <c:order val="1"/>
          <c:tx>
            <c:strRef>
              <c:f>Sheet9!$R$1:$R$2</c:f>
              <c:strCache>
                <c:ptCount val="1"/>
                <c:pt idx="0">
                  <c:v>Income Distributions</c:v>
                </c:pt>
              </c:strCache>
            </c:strRef>
          </c:tx>
          <c:cat>
            <c:strRef>
              <c:f>Sheet9!$P$3:$P$8</c:f>
              <c:strCache>
                <c:ptCount val="5"/>
                <c:pt idx="0">
                  <c:v>Bangkok</c:v>
                </c:pt>
                <c:pt idx="1">
                  <c:v>Gdynia AGS</c:v>
                </c:pt>
                <c:pt idx="2">
                  <c:v>Gdynia Benelux for activation on effective date</c:v>
                </c:pt>
                <c:pt idx="3">
                  <c:v>Gdynia Beneux fr Germany RFS</c:v>
                </c:pt>
                <c:pt idx="4">
                  <c:v>Nicosia France</c:v>
                </c:pt>
              </c:strCache>
            </c:strRef>
          </c:cat>
          <c:val>
            <c:numRef>
              <c:f>Sheet9!$R$3:$R$8</c:f>
              <c:numCache>
                <c:formatCode>General</c:formatCode>
                <c:ptCount val="5"/>
                <c:pt idx="1">
                  <c:v>2</c:v>
                </c:pt>
              </c:numCache>
            </c:numRef>
          </c:val>
        </c:ser>
        <c:ser>
          <c:idx val="2"/>
          <c:order val="2"/>
          <c:tx>
            <c:strRef>
              <c:f>Sheet9!$S$1:$S$2</c:f>
              <c:strCache>
                <c:ptCount val="1"/>
                <c:pt idx="0">
                  <c:v>New Fund</c:v>
                </c:pt>
              </c:strCache>
            </c:strRef>
          </c:tx>
          <c:cat>
            <c:strRef>
              <c:f>Sheet9!$P$3:$P$8</c:f>
              <c:strCache>
                <c:ptCount val="5"/>
                <c:pt idx="0">
                  <c:v>Bangkok</c:v>
                </c:pt>
                <c:pt idx="1">
                  <c:v>Gdynia AGS</c:v>
                </c:pt>
                <c:pt idx="2">
                  <c:v>Gdynia Benelux for activation on effective date</c:v>
                </c:pt>
                <c:pt idx="3">
                  <c:v>Gdynia Beneux fr Germany RFS</c:v>
                </c:pt>
                <c:pt idx="4">
                  <c:v>Nicosia France</c:v>
                </c:pt>
              </c:strCache>
            </c:strRef>
          </c:cat>
          <c:val>
            <c:numRef>
              <c:f>Sheet9!$S$3:$S$8</c:f>
              <c:numCache>
                <c:formatCode>General</c:formatCode>
                <c:ptCount val="5"/>
                <c:pt idx="1">
                  <c:v>3</c:v>
                </c:pt>
                <c:pt idx="4">
                  <c:v>1</c:v>
                </c:pt>
              </c:numCache>
            </c:numRef>
          </c:val>
        </c:ser>
        <c:ser>
          <c:idx val="3"/>
          <c:order val="3"/>
          <c:tx>
            <c:strRef>
              <c:f>Sheet9!$T$1:$T$2</c:f>
              <c:strCache>
                <c:ptCount val="1"/>
                <c:pt idx="0">
                  <c:v>Prices - NAV</c:v>
                </c:pt>
              </c:strCache>
            </c:strRef>
          </c:tx>
          <c:cat>
            <c:strRef>
              <c:f>Sheet9!$P$3:$P$8</c:f>
              <c:strCache>
                <c:ptCount val="5"/>
                <c:pt idx="0">
                  <c:v>Bangkok</c:v>
                </c:pt>
                <c:pt idx="1">
                  <c:v>Gdynia AGS</c:v>
                </c:pt>
                <c:pt idx="2">
                  <c:v>Gdynia Benelux for activation on effective date</c:v>
                </c:pt>
                <c:pt idx="3">
                  <c:v>Gdynia Beneux fr Germany RFS</c:v>
                </c:pt>
                <c:pt idx="4">
                  <c:v>Nicosia France</c:v>
                </c:pt>
              </c:strCache>
            </c:strRef>
          </c:cat>
          <c:val>
            <c:numRef>
              <c:f>Sheet9!$T$3:$T$8</c:f>
              <c:numCache>
                <c:formatCode>General</c:formatCode>
                <c:ptCount val="5"/>
                <c:pt idx="0">
                  <c:v>1</c:v>
                </c:pt>
                <c:pt idx="1">
                  <c:v>3</c:v>
                </c:pt>
              </c:numCache>
            </c:numRef>
          </c:val>
        </c:ser>
        <c:ser>
          <c:idx val="4"/>
          <c:order val="4"/>
          <c:tx>
            <c:strRef>
              <c:f>Sheet9!$U$1:$U$2</c:f>
              <c:strCache>
                <c:ptCount val="1"/>
                <c:pt idx="0">
                  <c:v>RFS Country</c:v>
                </c:pt>
              </c:strCache>
            </c:strRef>
          </c:tx>
          <c:cat>
            <c:strRef>
              <c:f>Sheet9!$P$3:$P$8</c:f>
              <c:strCache>
                <c:ptCount val="5"/>
                <c:pt idx="0">
                  <c:v>Bangkok</c:v>
                </c:pt>
                <c:pt idx="1">
                  <c:v>Gdynia AGS</c:v>
                </c:pt>
                <c:pt idx="2">
                  <c:v>Gdynia Benelux for activation on effective date</c:v>
                </c:pt>
                <c:pt idx="3">
                  <c:v>Gdynia Beneux fr Germany RFS</c:v>
                </c:pt>
                <c:pt idx="4">
                  <c:v>Nicosia France</c:v>
                </c:pt>
              </c:strCache>
            </c:strRef>
          </c:cat>
          <c:val>
            <c:numRef>
              <c:f>Sheet9!$U$3:$U$8</c:f>
              <c:numCache>
                <c:formatCode>General</c:formatCode>
                <c:ptCount val="5"/>
                <c:pt idx="1">
                  <c:v>1</c:v>
                </c:pt>
                <c:pt idx="3">
                  <c:v>1</c:v>
                </c:pt>
                <c:pt idx="4">
                  <c:v>1</c:v>
                </c:pt>
              </c:numCache>
            </c:numRef>
          </c:val>
        </c:ser>
        <c:ser>
          <c:idx val="5"/>
          <c:order val="5"/>
          <c:tx>
            <c:strRef>
              <c:f>Sheet9!$V$1:$V$2</c:f>
              <c:strCache>
                <c:ptCount val="1"/>
                <c:pt idx="0">
                  <c:v>Share Classes</c:v>
                </c:pt>
              </c:strCache>
            </c:strRef>
          </c:tx>
          <c:cat>
            <c:strRef>
              <c:f>Sheet9!$P$3:$P$8</c:f>
              <c:strCache>
                <c:ptCount val="5"/>
                <c:pt idx="0">
                  <c:v>Bangkok</c:v>
                </c:pt>
                <c:pt idx="1">
                  <c:v>Gdynia AGS</c:v>
                </c:pt>
                <c:pt idx="2">
                  <c:v>Gdynia Benelux for activation on effective date</c:v>
                </c:pt>
                <c:pt idx="3">
                  <c:v>Gdynia Beneux fr Germany RFS</c:v>
                </c:pt>
                <c:pt idx="4">
                  <c:v>Nicosia France</c:v>
                </c:pt>
              </c:strCache>
            </c:strRef>
          </c:cat>
          <c:val>
            <c:numRef>
              <c:f>Sheet9!$V$3:$V$8</c:f>
              <c:numCache>
                <c:formatCode>General</c:formatCode>
                <c:ptCount val="5"/>
                <c:pt idx="2">
                  <c:v>1</c:v>
                </c:pt>
              </c:numCache>
            </c:numRef>
          </c:val>
        </c:ser>
        <c:gapWidth val="75"/>
        <c:overlap val="-25"/>
        <c:axId val="415997312"/>
        <c:axId val="416044544"/>
      </c:barChart>
      <c:catAx>
        <c:axId val="415997312"/>
        <c:scaling>
          <c:orientation val="minMax"/>
        </c:scaling>
        <c:axPos val="b"/>
        <c:majorTickMark val="none"/>
        <c:tickLblPos val="nextTo"/>
        <c:crossAx val="416044544"/>
        <c:crosses val="autoZero"/>
        <c:auto val="1"/>
        <c:lblAlgn val="ctr"/>
        <c:lblOffset val="100"/>
      </c:catAx>
      <c:valAx>
        <c:axId val="416044544"/>
        <c:scaling>
          <c:orientation val="minMax"/>
        </c:scaling>
        <c:axPos val="l"/>
        <c:majorGridlines/>
        <c:numFmt formatCode="General" sourceLinked="1"/>
        <c:majorTickMark val="none"/>
        <c:tickLblPos val="nextTo"/>
        <c:spPr>
          <a:ln w="9525">
            <a:noFill/>
          </a:ln>
        </c:spPr>
        <c:crossAx val="415997312"/>
        <c:crosses val="autoZero"/>
        <c:crossBetween val="between"/>
      </c:valAx>
    </c:plotArea>
    <c:legend>
      <c:legendPos val="b"/>
      <c:layout>
        <c:manualLayout>
          <c:xMode val="edge"/>
          <c:yMode val="edge"/>
          <c:x val="5.903610278795382E-2"/>
          <c:y val="2.1644227466363951E-3"/>
          <c:w val="0.89999991106154298"/>
          <c:h val="6.5882805978055958E-2"/>
        </c:manualLayout>
      </c:layout>
      <c:txPr>
        <a:bodyPr/>
        <a:lstStyle/>
        <a:p>
          <a:pPr>
            <a:defRPr sz="800"/>
          </a:pPr>
          <a:endParaRPr lang="en-US"/>
        </a:p>
      </c:txPr>
    </c:legend>
    <c:plotVisOnly val="1"/>
  </c:chart>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en-US"/>
  <c:pivotSource>
    <c:name>[DSCR Feb 2019.xls]Sheet7!PivotTable5</c:name>
    <c:fmtId val="2"/>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
        <c:idx val="8"/>
        <c:marker>
          <c:symbol val="none"/>
        </c:marker>
        <c:dLbl>
          <c:idx val="0"/>
          <c:delete val="1"/>
        </c:dLbl>
      </c:pivotFmt>
      <c:pivotFmt>
        <c:idx val="9"/>
        <c:marker>
          <c:symbol val="none"/>
        </c:marker>
        <c:dLbl>
          <c:idx val="0"/>
          <c:delete val="1"/>
        </c:dLbl>
      </c:pivotFmt>
    </c:pivotFmts>
    <c:view3D>
      <c:rAngAx val="1"/>
    </c:view3D>
    <c:plotArea>
      <c:layout>
        <c:manualLayout>
          <c:layoutTarget val="inner"/>
          <c:xMode val="edge"/>
          <c:yMode val="edge"/>
          <c:x val="0.34464693984128758"/>
          <c:y val="4.7965121768577389E-2"/>
          <c:w val="0.65535306015871253"/>
          <c:h val="0.52735711492367643"/>
        </c:manualLayout>
      </c:layout>
      <c:bar3DChart>
        <c:barDir val="col"/>
        <c:grouping val="clustered"/>
        <c:ser>
          <c:idx val="0"/>
          <c:order val="0"/>
          <c:tx>
            <c:strRef>
              <c:f>Sheet7!$X$24:$X$25</c:f>
              <c:strCache>
                <c:ptCount val="1"/>
                <c:pt idx="0">
                  <c:v>Attributes</c:v>
                </c:pt>
              </c:strCache>
            </c:strRef>
          </c:tx>
          <c:cat>
            <c:strRef>
              <c:f>Sheet7!$W$26:$W$30</c:f>
              <c:strCache>
                <c:ptCount val="4"/>
                <c:pt idx="0">
                  <c:v>Germany</c:v>
                </c:pt>
                <c:pt idx="1">
                  <c:v>Liechtenstein</c:v>
                </c:pt>
                <c:pt idx="2">
                  <c:v>Lithuania</c:v>
                </c:pt>
                <c:pt idx="3">
                  <c:v>Norway</c:v>
                </c:pt>
              </c:strCache>
            </c:strRef>
          </c:cat>
          <c:val>
            <c:numRef>
              <c:f>Sheet7!$X$26:$X$30</c:f>
              <c:numCache>
                <c:formatCode>General</c:formatCode>
                <c:ptCount val="4"/>
                <c:pt idx="0">
                  <c:v>1</c:v>
                </c:pt>
                <c:pt idx="2">
                  <c:v>1</c:v>
                </c:pt>
              </c:numCache>
            </c:numRef>
          </c:val>
        </c:ser>
        <c:ser>
          <c:idx val="1"/>
          <c:order val="1"/>
          <c:tx>
            <c:strRef>
              <c:f>Sheet7!$Y$24:$Y$25</c:f>
              <c:strCache>
                <c:ptCount val="1"/>
                <c:pt idx="0">
                  <c:v>Income Distributions</c:v>
                </c:pt>
              </c:strCache>
            </c:strRef>
          </c:tx>
          <c:cat>
            <c:strRef>
              <c:f>Sheet7!$W$26:$W$30</c:f>
              <c:strCache>
                <c:ptCount val="4"/>
                <c:pt idx="0">
                  <c:v>Germany</c:v>
                </c:pt>
                <c:pt idx="1">
                  <c:v>Liechtenstein</c:v>
                </c:pt>
                <c:pt idx="2">
                  <c:v>Lithuania</c:v>
                </c:pt>
                <c:pt idx="3">
                  <c:v>Norway</c:v>
                </c:pt>
              </c:strCache>
            </c:strRef>
          </c:cat>
          <c:val>
            <c:numRef>
              <c:f>Sheet7!$Y$26:$Y$30</c:f>
              <c:numCache>
                <c:formatCode>General</c:formatCode>
                <c:ptCount val="4"/>
                <c:pt idx="0">
                  <c:v>2</c:v>
                </c:pt>
                <c:pt idx="1">
                  <c:v>1</c:v>
                </c:pt>
              </c:numCache>
            </c:numRef>
          </c:val>
        </c:ser>
        <c:ser>
          <c:idx val="2"/>
          <c:order val="2"/>
          <c:tx>
            <c:strRef>
              <c:f>Sheet7!$Z$24:$Z$25</c:f>
              <c:strCache>
                <c:ptCount val="1"/>
                <c:pt idx="0">
                  <c:v>New Fund</c:v>
                </c:pt>
              </c:strCache>
            </c:strRef>
          </c:tx>
          <c:cat>
            <c:strRef>
              <c:f>Sheet7!$W$26:$W$30</c:f>
              <c:strCache>
                <c:ptCount val="4"/>
                <c:pt idx="0">
                  <c:v>Germany</c:v>
                </c:pt>
                <c:pt idx="1">
                  <c:v>Liechtenstein</c:v>
                </c:pt>
                <c:pt idx="2">
                  <c:v>Lithuania</c:v>
                </c:pt>
                <c:pt idx="3">
                  <c:v>Norway</c:v>
                </c:pt>
              </c:strCache>
            </c:strRef>
          </c:cat>
          <c:val>
            <c:numRef>
              <c:f>Sheet7!$Z$26:$Z$30</c:f>
              <c:numCache>
                <c:formatCode>General</c:formatCode>
                <c:ptCount val="4"/>
                <c:pt idx="0">
                  <c:v>2</c:v>
                </c:pt>
              </c:numCache>
            </c:numRef>
          </c:val>
        </c:ser>
        <c:ser>
          <c:idx val="3"/>
          <c:order val="3"/>
          <c:tx>
            <c:strRef>
              <c:f>Sheet7!$AA$24:$AA$25</c:f>
              <c:strCache>
                <c:ptCount val="1"/>
                <c:pt idx="0">
                  <c:v>Prices - NAV</c:v>
                </c:pt>
              </c:strCache>
            </c:strRef>
          </c:tx>
          <c:cat>
            <c:strRef>
              <c:f>Sheet7!$W$26:$W$30</c:f>
              <c:strCache>
                <c:ptCount val="4"/>
                <c:pt idx="0">
                  <c:v>Germany</c:v>
                </c:pt>
                <c:pt idx="1">
                  <c:v>Liechtenstein</c:v>
                </c:pt>
                <c:pt idx="2">
                  <c:v>Lithuania</c:v>
                </c:pt>
                <c:pt idx="3">
                  <c:v>Norway</c:v>
                </c:pt>
              </c:strCache>
            </c:strRef>
          </c:cat>
          <c:val>
            <c:numRef>
              <c:f>Sheet7!$AA$26:$AA$30</c:f>
              <c:numCache>
                <c:formatCode>General</c:formatCode>
                <c:ptCount val="4"/>
                <c:pt idx="0">
                  <c:v>2</c:v>
                </c:pt>
                <c:pt idx="3">
                  <c:v>1</c:v>
                </c:pt>
              </c:numCache>
            </c:numRef>
          </c:val>
        </c:ser>
        <c:ser>
          <c:idx val="4"/>
          <c:order val="4"/>
          <c:tx>
            <c:strRef>
              <c:f>Sheet7!$AB$24:$AB$25</c:f>
              <c:strCache>
                <c:ptCount val="1"/>
                <c:pt idx="0">
                  <c:v>Service Providers (Companies)</c:v>
                </c:pt>
              </c:strCache>
            </c:strRef>
          </c:tx>
          <c:cat>
            <c:strRef>
              <c:f>Sheet7!$W$26:$W$30</c:f>
              <c:strCache>
                <c:ptCount val="4"/>
                <c:pt idx="0">
                  <c:v>Germany</c:v>
                </c:pt>
                <c:pt idx="1">
                  <c:v>Liechtenstein</c:v>
                </c:pt>
                <c:pt idx="2">
                  <c:v>Lithuania</c:v>
                </c:pt>
                <c:pt idx="3">
                  <c:v>Norway</c:v>
                </c:pt>
              </c:strCache>
            </c:strRef>
          </c:cat>
          <c:val>
            <c:numRef>
              <c:f>Sheet7!$AB$26:$AB$30</c:f>
              <c:numCache>
                <c:formatCode>General</c:formatCode>
                <c:ptCount val="4"/>
                <c:pt idx="0">
                  <c:v>1</c:v>
                </c:pt>
              </c:numCache>
            </c:numRef>
          </c:val>
        </c:ser>
        <c:shape val="box"/>
        <c:axId val="86632320"/>
        <c:axId val="86633856"/>
        <c:axId val="0"/>
      </c:bar3DChart>
      <c:catAx>
        <c:axId val="86632320"/>
        <c:scaling>
          <c:orientation val="minMax"/>
        </c:scaling>
        <c:axPos val="b"/>
        <c:majorTickMark val="none"/>
        <c:tickLblPos val="nextTo"/>
        <c:crossAx val="86633856"/>
        <c:crosses val="autoZero"/>
        <c:auto val="1"/>
        <c:lblAlgn val="ctr"/>
        <c:lblOffset val="100"/>
      </c:catAx>
      <c:valAx>
        <c:axId val="86633856"/>
        <c:scaling>
          <c:orientation val="minMax"/>
        </c:scaling>
        <c:axPos val="l"/>
        <c:majorGridlines/>
        <c:numFmt formatCode="General" sourceLinked="1"/>
        <c:majorTickMark val="none"/>
        <c:tickLblPos val="nextTo"/>
        <c:crossAx val="86632320"/>
        <c:crosses val="autoZero"/>
        <c:crossBetween val="between"/>
      </c:valAx>
      <c:dTable>
        <c:showHorzBorder val="1"/>
        <c:showVertBorder val="1"/>
        <c:showOutline val="1"/>
        <c:showKeys val="1"/>
      </c:dTable>
    </c:plotArea>
    <c:plotVisOnly val="1"/>
  </c:chart>
  <c:externalData r:id="rId1"/>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en-US"/>
  <c:pivotSource>
    <c:name>[DCSR Feb 2019 - New Funds and FDR Team (3).xlsx]Sheet4!PivotTable4</c:name>
    <c:fmtId val="2"/>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ser>
          <c:idx val="0"/>
          <c:order val="0"/>
          <c:tx>
            <c:strRef>
              <c:f>Sheet4!$B$1</c:f>
              <c:strCache>
                <c:ptCount val="1"/>
                <c:pt idx="0">
                  <c:v>Total</c:v>
                </c:pt>
              </c:strCache>
            </c:strRef>
          </c:tx>
          <c:cat>
            <c:strRef>
              <c:f>Sheet4!$A$2:$A$15</c:f>
              <c:strCache>
                <c:ptCount val="13"/>
                <c:pt idx="0">
                  <c:v>Attributes</c:v>
                </c:pt>
                <c:pt idx="1">
                  <c:v>Benchmark/Indices</c:v>
                </c:pt>
                <c:pt idx="2">
                  <c:v>Fees/Charges/Loads</c:v>
                </c:pt>
                <c:pt idx="3">
                  <c:v>Fund Performance</c:v>
                </c:pt>
                <c:pt idx="4">
                  <c:v>Fund Status</c:v>
                </c:pt>
                <c:pt idx="5">
                  <c:v>Income Distributions</c:v>
                </c:pt>
                <c:pt idx="6">
                  <c:v>Indices</c:v>
                </c:pt>
                <c:pt idx="7">
                  <c:v>Lipper Global Classification</c:v>
                </c:pt>
                <c:pt idx="8">
                  <c:v>New Fund</c:v>
                </c:pt>
                <c:pt idx="9">
                  <c:v>Portfolio/Fund Manager(s)</c:v>
                </c:pt>
                <c:pt idx="10">
                  <c:v>Prices - NAV</c:v>
                </c:pt>
                <c:pt idx="11">
                  <c:v>Primary Fund Name</c:v>
                </c:pt>
                <c:pt idx="12">
                  <c:v>TNA</c:v>
                </c:pt>
              </c:strCache>
            </c:strRef>
          </c:cat>
          <c:val>
            <c:numRef>
              <c:f>Sheet4!$B$2:$B$15</c:f>
              <c:numCache>
                <c:formatCode>General</c:formatCode>
                <c:ptCount val="13"/>
                <c:pt idx="0">
                  <c:v>1</c:v>
                </c:pt>
                <c:pt idx="1">
                  <c:v>1</c:v>
                </c:pt>
                <c:pt idx="2">
                  <c:v>7</c:v>
                </c:pt>
                <c:pt idx="3">
                  <c:v>4</c:v>
                </c:pt>
                <c:pt idx="4">
                  <c:v>1</c:v>
                </c:pt>
                <c:pt idx="5">
                  <c:v>5</c:v>
                </c:pt>
                <c:pt idx="6">
                  <c:v>1</c:v>
                </c:pt>
                <c:pt idx="7">
                  <c:v>2</c:v>
                </c:pt>
                <c:pt idx="8">
                  <c:v>1</c:v>
                </c:pt>
                <c:pt idx="9">
                  <c:v>1</c:v>
                </c:pt>
                <c:pt idx="10">
                  <c:v>6</c:v>
                </c:pt>
                <c:pt idx="11">
                  <c:v>3</c:v>
                </c:pt>
                <c:pt idx="12">
                  <c:v>2</c:v>
                </c:pt>
              </c:numCache>
            </c:numRef>
          </c:val>
        </c:ser>
        <c:axId val="86735488"/>
        <c:axId val="123601280"/>
      </c:barChart>
      <c:catAx>
        <c:axId val="86735488"/>
        <c:scaling>
          <c:orientation val="minMax"/>
        </c:scaling>
        <c:axPos val="b"/>
        <c:tickLblPos val="nextTo"/>
        <c:txPr>
          <a:bodyPr/>
          <a:lstStyle/>
          <a:p>
            <a:pPr>
              <a:defRPr sz="800">
                <a:latin typeface="Arial" pitchFamily="34" charset="0"/>
                <a:cs typeface="Arial" pitchFamily="34" charset="0"/>
              </a:defRPr>
            </a:pPr>
            <a:endParaRPr lang="en-US"/>
          </a:p>
        </c:txPr>
        <c:crossAx val="123601280"/>
        <c:crosses val="autoZero"/>
        <c:auto val="1"/>
        <c:lblAlgn val="ctr"/>
        <c:lblOffset val="100"/>
      </c:catAx>
      <c:valAx>
        <c:axId val="123601280"/>
        <c:scaling>
          <c:orientation val="minMax"/>
        </c:scaling>
        <c:axPos val="l"/>
        <c:majorGridlines/>
        <c:numFmt formatCode="General" sourceLinked="1"/>
        <c:tickLblPos val="nextTo"/>
        <c:txPr>
          <a:bodyPr/>
          <a:lstStyle/>
          <a:p>
            <a:pPr>
              <a:defRPr sz="800"/>
            </a:pPr>
            <a:endParaRPr lang="en-US"/>
          </a:p>
        </c:txPr>
        <c:crossAx val="86735488"/>
        <c:crosses val="autoZero"/>
        <c:crossBetween val="between"/>
      </c:valAx>
    </c:plotArea>
    <c:plotVisOnly val="1"/>
  </c:chart>
  <c:externalData r:id="rId1"/>
</c:chartSpace>
</file>

<file path=ppt/charts/chart24.xml><?xml version="1.0" encoding="utf-8"?>
<c:chartSpace xmlns:c="http://schemas.openxmlformats.org/drawingml/2006/chart" xmlns:a="http://schemas.openxmlformats.org/drawingml/2006/main" xmlns:r="http://schemas.openxmlformats.org/officeDocument/2006/relationships">
  <c:lang val="en-US"/>
  <c:pivotSource>
    <c:name>[Book1]Sheet1!PivotTable1</c:name>
    <c:fmtId val="2"/>
  </c:pivotSource>
  <c:chart>
    <c:title>
      <c:tx>
        <c:rich>
          <a:bodyPr/>
          <a:lstStyle/>
          <a:p>
            <a:pPr>
              <a:defRPr/>
            </a:pPr>
            <a:r>
              <a:rPr lang="en-US"/>
              <a:t>Bangkok Quetionable Fields</a:t>
            </a:r>
          </a:p>
        </c:rich>
      </c:tx>
      <c:layout/>
    </c:title>
    <c:pivotFmts>
      <c:pivotFmt>
        <c:idx val="0"/>
        <c:marker>
          <c:symbol val="none"/>
        </c:marker>
        <c:dLbl>
          <c:idx val="0"/>
          <c:spPr/>
          <c:txPr>
            <a:bodyPr/>
            <a:lstStyle/>
            <a:p>
              <a:pPr>
                <a:defRPr/>
              </a:pPr>
              <a:endParaRPr lang="en-US"/>
            </a:p>
          </c:txPr>
          <c:showVal val="1"/>
        </c:dLbl>
      </c:pivotFmt>
      <c:pivotFmt>
        <c:idx val="1"/>
        <c:marker>
          <c:symbol val="none"/>
        </c:marker>
        <c:dLbl>
          <c:idx val="0"/>
          <c:spPr/>
          <c:txPr>
            <a:bodyPr/>
            <a:lstStyle/>
            <a:p>
              <a:pPr>
                <a:defRPr/>
              </a:pPr>
              <a:endParaRPr lang="en-US"/>
            </a:p>
          </c:txPr>
          <c:showVal val="1"/>
        </c:dLbl>
      </c:pivotFmt>
      <c:pivotFmt>
        <c:idx val="2"/>
        <c:marker>
          <c:symbol val="none"/>
        </c:marker>
        <c:dLbl>
          <c:idx val="0"/>
          <c:spPr/>
          <c:txPr>
            <a:bodyPr/>
            <a:lstStyle/>
            <a:p>
              <a:pPr>
                <a:defRPr/>
              </a:pPr>
              <a:endParaRPr lang="en-US"/>
            </a:p>
          </c:txPr>
          <c:showVal val="1"/>
        </c:dLbl>
      </c:pivotFmt>
      <c:pivotFmt>
        <c:idx val="3"/>
        <c:marker>
          <c:symbol val="none"/>
        </c:marker>
        <c:dLbl>
          <c:idx val="0"/>
          <c:spPr/>
          <c:txPr>
            <a:bodyPr/>
            <a:lstStyle/>
            <a:p>
              <a:pPr>
                <a:defRPr/>
              </a:pPr>
              <a:endParaRPr lang="en-US"/>
            </a:p>
          </c:txPr>
          <c:showVal val="1"/>
        </c:dLbl>
      </c:pivotFmt>
      <c:pivotFmt>
        <c:idx val="4"/>
        <c:marker>
          <c:symbol val="none"/>
        </c:marker>
        <c:dLbl>
          <c:idx val="0"/>
          <c:spPr/>
          <c:txPr>
            <a:bodyPr/>
            <a:lstStyle/>
            <a:p>
              <a:pPr>
                <a:defRPr/>
              </a:pPr>
              <a:endParaRPr lang="en-US"/>
            </a:p>
          </c:txPr>
          <c:showVal val="1"/>
        </c:dLbl>
      </c:pivotFmt>
      <c:pivotFmt>
        <c:idx val="5"/>
        <c:marker>
          <c:symbol val="none"/>
        </c:marker>
        <c:dLbl>
          <c:idx val="0"/>
          <c:spPr/>
          <c:txPr>
            <a:bodyPr/>
            <a:lstStyle/>
            <a:p>
              <a:pPr>
                <a:defRPr/>
              </a:pPr>
              <a:endParaRPr lang="en-US"/>
            </a:p>
          </c:txPr>
          <c:showVal val="1"/>
        </c:dLbl>
      </c:pivotFmt>
      <c:pivotFmt>
        <c:idx val="6"/>
        <c:marker>
          <c:symbol val="none"/>
        </c:marker>
        <c:dLbl>
          <c:idx val="0"/>
          <c:spPr/>
          <c:txPr>
            <a:bodyPr/>
            <a:lstStyle/>
            <a:p>
              <a:pPr>
                <a:defRPr/>
              </a:pPr>
              <a:endParaRPr lang="en-US"/>
            </a:p>
          </c:txPr>
          <c:showVal val="1"/>
        </c:dLbl>
      </c:pivotFmt>
      <c:pivotFmt>
        <c:idx val="7"/>
        <c:marker>
          <c:symbol val="none"/>
        </c:marker>
        <c:dLbl>
          <c:idx val="0"/>
          <c:spPr/>
          <c:txPr>
            <a:bodyPr/>
            <a:lstStyle/>
            <a:p>
              <a:pPr>
                <a:defRPr/>
              </a:pPr>
              <a:endParaRPr lang="en-US"/>
            </a:p>
          </c:txPr>
          <c:showVal val="1"/>
        </c:dLbl>
      </c:pivotFmt>
      <c:pivotFmt>
        <c:idx val="8"/>
        <c:marker>
          <c:symbol val="none"/>
        </c:marker>
        <c:dLbl>
          <c:idx val="0"/>
          <c:spPr/>
          <c:txPr>
            <a:bodyPr/>
            <a:lstStyle/>
            <a:p>
              <a:pPr>
                <a:defRPr/>
              </a:pPr>
              <a:endParaRPr lang="en-US"/>
            </a:p>
          </c:txPr>
          <c:showVal val="1"/>
        </c:dLbl>
      </c:pivotFmt>
      <c:pivotFmt>
        <c:idx val="9"/>
        <c:marker>
          <c:symbol val="none"/>
        </c:marker>
        <c:dLbl>
          <c:idx val="0"/>
          <c:spPr/>
          <c:txPr>
            <a:bodyPr/>
            <a:lstStyle/>
            <a:p>
              <a:pPr>
                <a:defRPr/>
              </a:pPr>
              <a:endParaRPr lang="en-US"/>
            </a:p>
          </c:txPr>
          <c:showVal val="1"/>
        </c:dLbl>
      </c:pivotFmt>
      <c:pivotFmt>
        <c:idx val="10"/>
        <c:marker>
          <c:symbol val="none"/>
        </c:marker>
        <c:dLbl>
          <c:idx val="0"/>
          <c:spPr/>
          <c:txPr>
            <a:bodyPr/>
            <a:lstStyle/>
            <a:p>
              <a:pPr>
                <a:defRPr/>
              </a:pPr>
              <a:endParaRPr lang="en-US"/>
            </a:p>
          </c:txPr>
          <c:showVal val="1"/>
        </c:dLbl>
      </c:pivotFmt>
      <c:pivotFmt>
        <c:idx val="11"/>
        <c:marker>
          <c:symbol val="none"/>
        </c:marker>
        <c:dLbl>
          <c:idx val="0"/>
          <c:spPr/>
          <c:txPr>
            <a:bodyPr/>
            <a:lstStyle/>
            <a:p>
              <a:pPr>
                <a:defRPr/>
              </a:pPr>
              <a:endParaRPr lang="en-US"/>
            </a:p>
          </c:txPr>
          <c:showVal val="1"/>
        </c:dLbl>
      </c:pivotFmt>
      <c:pivotFmt>
        <c:idx val="12"/>
        <c:marker>
          <c:symbol val="none"/>
        </c:marker>
        <c:dLbl>
          <c:idx val="0"/>
          <c:spPr/>
          <c:txPr>
            <a:bodyPr/>
            <a:lstStyle/>
            <a:p>
              <a:pPr>
                <a:defRPr/>
              </a:pPr>
              <a:endParaRPr lang="en-US"/>
            </a:p>
          </c:txPr>
          <c:showVal val="1"/>
        </c:dLbl>
      </c:pivotFmt>
      <c:pivotFmt>
        <c:idx val="13"/>
        <c:marker>
          <c:symbol val="none"/>
        </c:marker>
        <c:dLbl>
          <c:idx val="0"/>
          <c:spPr/>
          <c:txPr>
            <a:bodyPr/>
            <a:lstStyle/>
            <a:p>
              <a:pPr>
                <a:defRPr/>
              </a:pPr>
              <a:endParaRPr lang="en-US"/>
            </a:p>
          </c:txPr>
          <c:showVal val="1"/>
        </c:dLbl>
      </c:pivotFmt>
      <c:pivotFmt>
        <c:idx val="14"/>
        <c:marker>
          <c:symbol val="none"/>
        </c:marker>
        <c:dLbl>
          <c:idx val="0"/>
          <c:spPr/>
          <c:txPr>
            <a:bodyPr/>
            <a:lstStyle/>
            <a:p>
              <a:pPr>
                <a:defRPr/>
              </a:pPr>
              <a:endParaRPr lang="en-US"/>
            </a:p>
          </c:txPr>
          <c:showVal val="1"/>
        </c:dLbl>
      </c:pivotFmt>
      <c:pivotFmt>
        <c:idx val="15"/>
        <c:marker>
          <c:symbol val="none"/>
        </c:marker>
        <c:dLbl>
          <c:idx val="0"/>
          <c:spPr/>
          <c:txPr>
            <a:bodyPr/>
            <a:lstStyle/>
            <a:p>
              <a:pPr>
                <a:defRPr/>
              </a:pPr>
              <a:endParaRPr lang="en-US"/>
            </a:p>
          </c:txPr>
          <c:showVal val="1"/>
        </c:dLbl>
      </c:pivotFmt>
      <c:pivotFmt>
        <c:idx val="16"/>
        <c:marker>
          <c:symbol val="none"/>
        </c:marker>
        <c:dLbl>
          <c:idx val="0"/>
          <c:spPr/>
          <c:txPr>
            <a:bodyPr/>
            <a:lstStyle/>
            <a:p>
              <a:pPr>
                <a:defRPr/>
              </a:pPr>
              <a:endParaRPr lang="en-US"/>
            </a:p>
          </c:txPr>
          <c:showVal val="1"/>
        </c:dLbl>
      </c:pivotFmt>
      <c:pivotFmt>
        <c:idx val="17"/>
        <c:marker>
          <c:symbol val="none"/>
        </c:marker>
        <c:dLbl>
          <c:idx val="0"/>
          <c:spPr/>
          <c:txPr>
            <a:bodyPr/>
            <a:lstStyle/>
            <a:p>
              <a:pPr>
                <a:defRPr/>
              </a:pPr>
              <a:endParaRPr lang="en-US"/>
            </a:p>
          </c:txPr>
          <c:showVal val="1"/>
        </c:dLbl>
      </c:pivotFmt>
      <c:pivotFmt>
        <c:idx val="18"/>
        <c:marker>
          <c:symbol val="none"/>
        </c:marker>
        <c:dLbl>
          <c:idx val="0"/>
          <c:spPr/>
          <c:txPr>
            <a:bodyPr/>
            <a:lstStyle/>
            <a:p>
              <a:pPr>
                <a:defRPr/>
              </a:pPr>
              <a:endParaRPr lang="en-US"/>
            </a:p>
          </c:txPr>
          <c:showVal val="1"/>
        </c:dLbl>
      </c:pivotFmt>
      <c:pivotFmt>
        <c:idx val="19"/>
        <c:marker>
          <c:symbol val="none"/>
        </c:marker>
        <c:dLbl>
          <c:idx val="0"/>
          <c:spPr/>
          <c:txPr>
            <a:bodyPr/>
            <a:lstStyle/>
            <a:p>
              <a:pPr>
                <a:defRPr/>
              </a:pPr>
              <a:endParaRPr lang="en-US"/>
            </a:p>
          </c:txPr>
          <c:showVal val="1"/>
        </c:dLbl>
      </c:pivotFmt>
      <c:pivotFmt>
        <c:idx val="20"/>
        <c:marker>
          <c:symbol val="none"/>
        </c:marker>
        <c:dLbl>
          <c:idx val="0"/>
          <c:spPr/>
          <c:txPr>
            <a:bodyPr/>
            <a:lstStyle/>
            <a:p>
              <a:pPr>
                <a:defRPr/>
              </a:pPr>
              <a:endParaRPr lang="en-US"/>
            </a:p>
          </c:txPr>
          <c:showVal val="1"/>
        </c:dLbl>
      </c:pivotFmt>
    </c:pivotFmts>
    <c:plotArea>
      <c:layout/>
      <c:barChart>
        <c:barDir val="col"/>
        <c:grouping val="clustered"/>
        <c:ser>
          <c:idx val="0"/>
          <c:order val="0"/>
          <c:tx>
            <c:strRef>
              <c:f>Sheet1!$T$1:$T$2</c:f>
              <c:strCache>
                <c:ptCount val="1"/>
                <c:pt idx="0">
                  <c:v>Australia</c:v>
                </c:pt>
              </c:strCache>
            </c:strRef>
          </c:tx>
          <c:cat>
            <c:strRef>
              <c:f>Sheet1!$S$3:$S$10</c:f>
              <c:strCache>
                <c:ptCount val="7"/>
                <c:pt idx="0">
                  <c:v>Benchmark/Indices</c:v>
                </c:pt>
                <c:pt idx="1">
                  <c:v>Fund Performance</c:v>
                </c:pt>
                <c:pt idx="2">
                  <c:v>Indices</c:v>
                </c:pt>
                <c:pt idx="3">
                  <c:v>Lipper Global Classification</c:v>
                </c:pt>
                <c:pt idx="4">
                  <c:v>Prices - NAV</c:v>
                </c:pt>
                <c:pt idx="5">
                  <c:v>Primary Fund Name</c:v>
                </c:pt>
                <c:pt idx="6">
                  <c:v>TNA</c:v>
                </c:pt>
              </c:strCache>
            </c:strRef>
          </c:cat>
          <c:val>
            <c:numRef>
              <c:f>Sheet1!$T$3:$T$10</c:f>
              <c:numCache>
                <c:formatCode>General</c:formatCode>
                <c:ptCount val="7"/>
                <c:pt idx="0">
                  <c:v>1</c:v>
                </c:pt>
              </c:numCache>
            </c:numRef>
          </c:val>
        </c:ser>
        <c:ser>
          <c:idx val="1"/>
          <c:order val="1"/>
          <c:tx>
            <c:strRef>
              <c:f>Sheet1!$U$1:$U$2</c:f>
              <c:strCache>
                <c:ptCount val="1"/>
                <c:pt idx="0">
                  <c:v>Global</c:v>
                </c:pt>
              </c:strCache>
            </c:strRef>
          </c:tx>
          <c:cat>
            <c:strRef>
              <c:f>Sheet1!$S$3:$S$10</c:f>
              <c:strCache>
                <c:ptCount val="7"/>
                <c:pt idx="0">
                  <c:v>Benchmark/Indices</c:v>
                </c:pt>
                <c:pt idx="1">
                  <c:v>Fund Performance</c:v>
                </c:pt>
                <c:pt idx="2">
                  <c:v>Indices</c:v>
                </c:pt>
                <c:pt idx="3">
                  <c:v>Lipper Global Classification</c:v>
                </c:pt>
                <c:pt idx="4">
                  <c:v>Prices - NAV</c:v>
                </c:pt>
                <c:pt idx="5">
                  <c:v>Primary Fund Name</c:v>
                </c:pt>
                <c:pt idx="6">
                  <c:v>TNA</c:v>
                </c:pt>
              </c:strCache>
            </c:strRef>
          </c:cat>
          <c:val>
            <c:numRef>
              <c:f>Sheet1!$U$3:$U$10</c:f>
              <c:numCache>
                <c:formatCode>General</c:formatCode>
                <c:ptCount val="7"/>
                <c:pt idx="2">
                  <c:v>1</c:v>
                </c:pt>
              </c:numCache>
            </c:numRef>
          </c:val>
        </c:ser>
        <c:ser>
          <c:idx val="2"/>
          <c:order val="2"/>
          <c:tx>
            <c:strRef>
              <c:f>Sheet1!$V$1:$V$2</c:f>
              <c:strCache>
                <c:ptCount val="1"/>
                <c:pt idx="0">
                  <c:v>Hong Kong</c:v>
                </c:pt>
              </c:strCache>
            </c:strRef>
          </c:tx>
          <c:cat>
            <c:strRef>
              <c:f>Sheet1!$S$3:$S$10</c:f>
              <c:strCache>
                <c:ptCount val="7"/>
                <c:pt idx="0">
                  <c:v>Benchmark/Indices</c:v>
                </c:pt>
                <c:pt idx="1">
                  <c:v>Fund Performance</c:v>
                </c:pt>
                <c:pt idx="2">
                  <c:v>Indices</c:v>
                </c:pt>
                <c:pt idx="3">
                  <c:v>Lipper Global Classification</c:v>
                </c:pt>
                <c:pt idx="4">
                  <c:v>Prices - NAV</c:v>
                </c:pt>
                <c:pt idx="5">
                  <c:v>Primary Fund Name</c:v>
                </c:pt>
                <c:pt idx="6">
                  <c:v>TNA</c:v>
                </c:pt>
              </c:strCache>
            </c:strRef>
          </c:cat>
          <c:val>
            <c:numRef>
              <c:f>Sheet1!$V$3:$V$10</c:f>
              <c:numCache>
                <c:formatCode>General</c:formatCode>
                <c:ptCount val="7"/>
                <c:pt idx="1">
                  <c:v>1</c:v>
                </c:pt>
              </c:numCache>
            </c:numRef>
          </c:val>
        </c:ser>
        <c:ser>
          <c:idx val="3"/>
          <c:order val="3"/>
          <c:tx>
            <c:strRef>
              <c:f>Sheet1!$W$1:$W$2</c:f>
              <c:strCache>
                <c:ptCount val="1"/>
                <c:pt idx="0">
                  <c:v>India</c:v>
                </c:pt>
              </c:strCache>
            </c:strRef>
          </c:tx>
          <c:cat>
            <c:strRef>
              <c:f>Sheet1!$S$3:$S$10</c:f>
              <c:strCache>
                <c:ptCount val="7"/>
                <c:pt idx="0">
                  <c:v>Benchmark/Indices</c:v>
                </c:pt>
                <c:pt idx="1">
                  <c:v>Fund Performance</c:v>
                </c:pt>
                <c:pt idx="2">
                  <c:v>Indices</c:v>
                </c:pt>
                <c:pt idx="3">
                  <c:v>Lipper Global Classification</c:v>
                </c:pt>
                <c:pt idx="4">
                  <c:v>Prices - NAV</c:v>
                </c:pt>
                <c:pt idx="5">
                  <c:v>Primary Fund Name</c:v>
                </c:pt>
                <c:pt idx="6">
                  <c:v>TNA</c:v>
                </c:pt>
              </c:strCache>
            </c:strRef>
          </c:cat>
          <c:val>
            <c:numRef>
              <c:f>Sheet1!$W$3:$W$10</c:f>
              <c:numCache>
                <c:formatCode>General</c:formatCode>
                <c:ptCount val="7"/>
                <c:pt idx="4">
                  <c:v>1</c:v>
                </c:pt>
              </c:numCache>
            </c:numRef>
          </c:val>
        </c:ser>
        <c:ser>
          <c:idx val="4"/>
          <c:order val="4"/>
          <c:tx>
            <c:strRef>
              <c:f>Sheet1!$X$1:$X$2</c:f>
              <c:strCache>
                <c:ptCount val="1"/>
                <c:pt idx="0">
                  <c:v>Luxembourg</c:v>
                </c:pt>
              </c:strCache>
            </c:strRef>
          </c:tx>
          <c:cat>
            <c:strRef>
              <c:f>Sheet1!$S$3:$S$10</c:f>
              <c:strCache>
                <c:ptCount val="7"/>
                <c:pt idx="0">
                  <c:v>Benchmark/Indices</c:v>
                </c:pt>
                <c:pt idx="1">
                  <c:v>Fund Performance</c:v>
                </c:pt>
                <c:pt idx="2">
                  <c:v>Indices</c:v>
                </c:pt>
                <c:pt idx="3">
                  <c:v>Lipper Global Classification</c:v>
                </c:pt>
                <c:pt idx="4">
                  <c:v>Prices - NAV</c:v>
                </c:pt>
                <c:pt idx="5">
                  <c:v>Primary Fund Name</c:v>
                </c:pt>
                <c:pt idx="6">
                  <c:v>TNA</c:v>
                </c:pt>
              </c:strCache>
            </c:strRef>
          </c:cat>
          <c:val>
            <c:numRef>
              <c:f>Sheet1!$X$3:$X$10</c:f>
              <c:numCache>
                <c:formatCode>General</c:formatCode>
                <c:ptCount val="7"/>
                <c:pt idx="1">
                  <c:v>1</c:v>
                </c:pt>
                <c:pt idx="4">
                  <c:v>1</c:v>
                </c:pt>
              </c:numCache>
            </c:numRef>
          </c:val>
        </c:ser>
        <c:ser>
          <c:idx val="5"/>
          <c:order val="5"/>
          <c:tx>
            <c:strRef>
              <c:f>Sheet1!$Y$1:$Y$2</c:f>
              <c:strCache>
                <c:ptCount val="1"/>
                <c:pt idx="0">
                  <c:v>Malaysia</c:v>
                </c:pt>
              </c:strCache>
            </c:strRef>
          </c:tx>
          <c:cat>
            <c:strRef>
              <c:f>Sheet1!$S$3:$S$10</c:f>
              <c:strCache>
                <c:ptCount val="7"/>
                <c:pt idx="0">
                  <c:v>Benchmark/Indices</c:v>
                </c:pt>
                <c:pt idx="1">
                  <c:v>Fund Performance</c:v>
                </c:pt>
                <c:pt idx="2">
                  <c:v>Indices</c:v>
                </c:pt>
                <c:pt idx="3">
                  <c:v>Lipper Global Classification</c:v>
                </c:pt>
                <c:pt idx="4">
                  <c:v>Prices - NAV</c:v>
                </c:pt>
                <c:pt idx="5">
                  <c:v>Primary Fund Name</c:v>
                </c:pt>
                <c:pt idx="6">
                  <c:v>TNA</c:v>
                </c:pt>
              </c:strCache>
            </c:strRef>
          </c:cat>
          <c:val>
            <c:numRef>
              <c:f>Sheet1!$Y$3:$Y$10</c:f>
              <c:numCache>
                <c:formatCode>General</c:formatCode>
                <c:ptCount val="7"/>
                <c:pt idx="3">
                  <c:v>3</c:v>
                </c:pt>
                <c:pt idx="5">
                  <c:v>1</c:v>
                </c:pt>
                <c:pt idx="6">
                  <c:v>2</c:v>
                </c:pt>
              </c:numCache>
            </c:numRef>
          </c:val>
        </c:ser>
        <c:ser>
          <c:idx val="6"/>
          <c:order val="6"/>
          <c:tx>
            <c:strRef>
              <c:f>Sheet1!$Z$1:$Z$2</c:f>
              <c:strCache>
                <c:ptCount val="1"/>
                <c:pt idx="0">
                  <c:v>United Kingdom</c:v>
                </c:pt>
              </c:strCache>
            </c:strRef>
          </c:tx>
          <c:cat>
            <c:strRef>
              <c:f>Sheet1!$S$3:$S$10</c:f>
              <c:strCache>
                <c:ptCount val="7"/>
                <c:pt idx="0">
                  <c:v>Benchmark/Indices</c:v>
                </c:pt>
                <c:pt idx="1">
                  <c:v>Fund Performance</c:v>
                </c:pt>
                <c:pt idx="2">
                  <c:v>Indices</c:v>
                </c:pt>
                <c:pt idx="3">
                  <c:v>Lipper Global Classification</c:v>
                </c:pt>
                <c:pt idx="4">
                  <c:v>Prices - NAV</c:v>
                </c:pt>
                <c:pt idx="5">
                  <c:v>Primary Fund Name</c:v>
                </c:pt>
                <c:pt idx="6">
                  <c:v>TNA</c:v>
                </c:pt>
              </c:strCache>
            </c:strRef>
          </c:cat>
          <c:val>
            <c:numRef>
              <c:f>Sheet1!$Z$3:$Z$10</c:f>
              <c:numCache>
                <c:formatCode>General</c:formatCode>
                <c:ptCount val="7"/>
                <c:pt idx="2">
                  <c:v>1</c:v>
                </c:pt>
              </c:numCache>
            </c:numRef>
          </c:val>
        </c:ser>
        <c:dLbls>
          <c:showVal val="1"/>
        </c:dLbls>
        <c:overlap val="-25"/>
        <c:axId val="123681024"/>
        <c:axId val="123686912"/>
      </c:barChart>
      <c:catAx>
        <c:axId val="123681024"/>
        <c:scaling>
          <c:orientation val="minMax"/>
        </c:scaling>
        <c:axPos val="b"/>
        <c:majorTickMark val="none"/>
        <c:tickLblPos val="nextTo"/>
        <c:txPr>
          <a:bodyPr/>
          <a:lstStyle/>
          <a:p>
            <a:pPr>
              <a:defRPr sz="800"/>
            </a:pPr>
            <a:endParaRPr lang="en-US"/>
          </a:p>
        </c:txPr>
        <c:crossAx val="123686912"/>
        <c:crosses val="autoZero"/>
        <c:auto val="1"/>
        <c:lblAlgn val="ctr"/>
        <c:lblOffset val="100"/>
      </c:catAx>
      <c:valAx>
        <c:axId val="123686912"/>
        <c:scaling>
          <c:orientation val="minMax"/>
        </c:scaling>
        <c:delete val="1"/>
        <c:axPos val="l"/>
        <c:numFmt formatCode="General" sourceLinked="1"/>
        <c:majorTickMark val="none"/>
        <c:tickLblPos val="none"/>
        <c:crossAx val="123681024"/>
        <c:crosses val="autoZero"/>
        <c:crossBetween val="between"/>
      </c:valAx>
    </c:plotArea>
    <c:legend>
      <c:legendPos val="t"/>
      <c:layout/>
    </c:legend>
    <c:plotVisOnly val="1"/>
  </c:chart>
  <c:externalData r:id="rId1"/>
</c:chartSpace>
</file>

<file path=ppt/charts/chart25.xml><?xml version="1.0" encoding="utf-8"?>
<c:chartSpace xmlns:c="http://schemas.openxmlformats.org/drawingml/2006/chart" xmlns:a="http://schemas.openxmlformats.org/drawingml/2006/main" xmlns:r="http://schemas.openxmlformats.org/officeDocument/2006/relationships">
  <c:lang val="en-US"/>
  <c:pivotSource>
    <c:name>[PP Service file 2019 Nicosia.xlsx]Sheet2!PivotTable12</c:name>
    <c:fmtId val="3"/>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ser>
          <c:idx val="0"/>
          <c:order val="0"/>
          <c:tx>
            <c:strRef>
              <c:f>Sheet2!$D$1:$D$2</c:f>
              <c:strCache>
                <c:ptCount val="1"/>
                <c:pt idx="0">
                  <c:v>France</c:v>
                </c:pt>
              </c:strCache>
            </c:strRef>
          </c:tx>
          <c:cat>
            <c:strRef>
              <c:f>Sheet2!$C$3:$C$9</c:f>
              <c:strCache>
                <c:ptCount val="6"/>
                <c:pt idx="0">
                  <c:v>Ethical Flag</c:v>
                </c:pt>
                <c:pt idx="1">
                  <c:v>Fund Performance</c:v>
                </c:pt>
                <c:pt idx="2">
                  <c:v>Lipper Global Classification</c:v>
                </c:pt>
                <c:pt idx="3">
                  <c:v>New Fund</c:v>
                </c:pt>
                <c:pt idx="4">
                  <c:v>RFS Country</c:v>
                </c:pt>
                <c:pt idx="5">
                  <c:v>Share Classes</c:v>
                </c:pt>
              </c:strCache>
            </c:strRef>
          </c:cat>
          <c:val>
            <c:numRef>
              <c:f>Sheet2!$D$3:$D$9</c:f>
              <c:numCache>
                <c:formatCode>General</c:formatCode>
                <c:ptCount val="6"/>
                <c:pt idx="0">
                  <c:v>1</c:v>
                </c:pt>
                <c:pt idx="1">
                  <c:v>1</c:v>
                </c:pt>
                <c:pt idx="2">
                  <c:v>1</c:v>
                </c:pt>
                <c:pt idx="4">
                  <c:v>1</c:v>
                </c:pt>
              </c:numCache>
            </c:numRef>
          </c:val>
        </c:ser>
        <c:ser>
          <c:idx val="1"/>
          <c:order val="1"/>
          <c:tx>
            <c:strRef>
              <c:f>Sheet2!$E$1:$E$2</c:f>
              <c:strCache>
                <c:ptCount val="1"/>
                <c:pt idx="0">
                  <c:v>Global</c:v>
                </c:pt>
              </c:strCache>
            </c:strRef>
          </c:tx>
          <c:cat>
            <c:strRef>
              <c:f>Sheet2!$C$3:$C$9</c:f>
              <c:strCache>
                <c:ptCount val="6"/>
                <c:pt idx="0">
                  <c:v>Ethical Flag</c:v>
                </c:pt>
                <c:pt idx="1">
                  <c:v>Fund Performance</c:v>
                </c:pt>
                <c:pt idx="2">
                  <c:v>Lipper Global Classification</c:v>
                </c:pt>
                <c:pt idx="3">
                  <c:v>New Fund</c:v>
                </c:pt>
                <c:pt idx="4">
                  <c:v>RFS Country</c:v>
                </c:pt>
                <c:pt idx="5">
                  <c:v>Share Classes</c:v>
                </c:pt>
              </c:strCache>
            </c:strRef>
          </c:cat>
          <c:val>
            <c:numRef>
              <c:f>Sheet2!$E$3:$E$9</c:f>
              <c:numCache>
                <c:formatCode>General</c:formatCode>
                <c:ptCount val="6"/>
                <c:pt idx="3">
                  <c:v>1</c:v>
                </c:pt>
                <c:pt idx="4">
                  <c:v>1</c:v>
                </c:pt>
              </c:numCache>
            </c:numRef>
          </c:val>
        </c:ser>
        <c:ser>
          <c:idx val="2"/>
          <c:order val="2"/>
          <c:tx>
            <c:strRef>
              <c:f>Sheet2!$F$1:$F$2</c:f>
              <c:strCache>
                <c:ptCount val="1"/>
                <c:pt idx="0">
                  <c:v>Ireland</c:v>
                </c:pt>
              </c:strCache>
            </c:strRef>
          </c:tx>
          <c:cat>
            <c:strRef>
              <c:f>Sheet2!$C$3:$C$9</c:f>
              <c:strCache>
                <c:ptCount val="6"/>
                <c:pt idx="0">
                  <c:v>Ethical Flag</c:v>
                </c:pt>
                <c:pt idx="1">
                  <c:v>Fund Performance</c:v>
                </c:pt>
                <c:pt idx="2">
                  <c:v>Lipper Global Classification</c:v>
                </c:pt>
                <c:pt idx="3">
                  <c:v>New Fund</c:v>
                </c:pt>
                <c:pt idx="4">
                  <c:v>RFS Country</c:v>
                </c:pt>
                <c:pt idx="5">
                  <c:v>Share Classes</c:v>
                </c:pt>
              </c:strCache>
            </c:strRef>
          </c:cat>
          <c:val>
            <c:numRef>
              <c:f>Sheet2!$F$3:$F$9</c:f>
              <c:numCache>
                <c:formatCode>General</c:formatCode>
                <c:ptCount val="6"/>
                <c:pt idx="5">
                  <c:v>1</c:v>
                </c:pt>
              </c:numCache>
            </c:numRef>
          </c:val>
        </c:ser>
        <c:ser>
          <c:idx val="3"/>
          <c:order val="3"/>
          <c:tx>
            <c:strRef>
              <c:f>Sheet2!$G$1:$G$2</c:f>
              <c:strCache>
                <c:ptCount val="1"/>
                <c:pt idx="0">
                  <c:v>Luxembourg</c:v>
                </c:pt>
              </c:strCache>
            </c:strRef>
          </c:tx>
          <c:cat>
            <c:strRef>
              <c:f>Sheet2!$C$3:$C$9</c:f>
              <c:strCache>
                <c:ptCount val="6"/>
                <c:pt idx="0">
                  <c:v>Ethical Flag</c:v>
                </c:pt>
                <c:pt idx="1">
                  <c:v>Fund Performance</c:v>
                </c:pt>
                <c:pt idx="2">
                  <c:v>Lipper Global Classification</c:v>
                </c:pt>
                <c:pt idx="3">
                  <c:v>New Fund</c:v>
                </c:pt>
                <c:pt idx="4">
                  <c:v>RFS Country</c:v>
                </c:pt>
                <c:pt idx="5">
                  <c:v>Share Classes</c:v>
                </c:pt>
              </c:strCache>
            </c:strRef>
          </c:cat>
          <c:val>
            <c:numRef>
              <c:f>Sheet2!$G$3:$G$9</c:f>
              <c:numCache>
                <c:formatCode>General</c:formatCode>
                <c:ptCount val="6"/>
                <c:pt idx="3">
                  <c:v>1</c:v>
                </c:pt>
                <c:pt idx="4">
                  <c:v>1</c:v>
                </c:pt>
              </c:numCache>
            </c:numRef>
          </c:val>
        </c:ser>
        <c:axId val="123758464"/>
        <c:axId val="123760000"/>
      </c:barChart>
      <c:catAx>
        <c:axId val="123758464"/>
        <c:scaling>
          <c:orientation val="minMax"/>
        </c:scaling>
        <c:axPos val="b"/>
        <c:tickLblPos val="nextTo"/>
        <c:crossAx val="123760000"/>
        <c:crosses val="autoZero"/>
        <c:auto val="1"/>
        <c:lblAlgn val="ctr"/>
        <c:lblOffset val="100"/>
      </c:catAx>
      <c:valAx>
        <c:axId val="123760000"/>
        <c:scaling>
          <c:orientation val="minMax"/>
        </c:scaling>
        <c:axPos val="l"/>
        <c:majorGridlines/>
        <c:numFmt formatCode="General" sourceLinked="1"/>
        <c:tickLblPos val="nextTo"/>
        <c:crossAx val="123758464"/>
        <c:crosses val="autoZero"/>
        <c:crossBetween val="between"/>
      </c:valAx>
    </c:plotArea>
    <c:legend>
      <c:legendPos val="r"/>
      <c:layout/>
    </c:legend>
    <c:plotVisOnly val="1"/>
  </c:chart>
  <c:externalData r:id="rId1"/>
</c:chartSpace>
</file>

<file path=ppt/charts/chart26.xml><?xml version="1.0" encoding="utf-8"?>
<c:chartSpace xmlns:c="http://schemas.openxmlformats.org/drawingml/2006/chart" xmlns:a="http://schemas.openxmlformats.org/drawingml/2006/main" xmlns:r="http://schemas.openxmlformats.org/officeDocument/2006/relationships">
  <c:lang val="en-US"/>
  <c:pivotSource>
    <c:name>[PP Service file 2019.xlsx]Sheet3!PivotTable9</c:name>
    <c:fmtId val="2"/>
  </c:pivotSource>
  <c:chart>
    <c:title>
      <c:tx>
        <c:rich>
          <a:bodyPr/>
          <a:lstStyle/>
          <a:p>
            <a:pPr>
              <a:defRPr/>
            </a:pPr>
            <a:r>
              <a:rPr lang="en-US" dirty="0" smtClean="0"/>
              <a:t>Questionable </a:t>
            </a:r>
            <a:r>
              <a:rPr lang="en-US" dirty="0"/>
              <a:t>Data for LATAM &amp; IBERIA</a:t>
            </a:r>
          </a:p>
        </c:rich>
      </c:tx>
      <c:layout/>
    </c:title>
    <c:pivotFmts>
      <c:pivotFmt>
        <c:idx val="0"/>
        <c:marker>
          <c:symbol val="none"/>
        </c:marker>
      </c:pivotFmt>
      <c:pivotFmt>
        <c:idx val="1"/>
        <c:marker>
          <c:symbol val="none"/>
        </c:marker>
      </c:pivotFmt>
    </c:pivotFmts>
    <c:plotArea>
      <c:layout/>
      <c:barChart>
        <c:barDir val="col"/>
        <c:grouping val="clustered"/>
        <c:ser>
          <c:idx val="0"/>
          <c:order val="0"/>
          <c:tx>
            <c:strRef>
              <c:f>Sheet3!$V$1</c:f>
              <c:strCache>
                <c:ptCount val="1"/>
                <c:pt idx="0">
                  <c:v>Total</c:v>
                </c:pt>
              </c:strCache>
            </c:strRef>
          </c:tx>
          <c:cat>
            <c:multiLvlStrRef>
              <c:f>Sheet3!$U$2:$U$9</c:f>
              <c:multiLvlStrCache>
                <c:ptCount val="4"/>
                <c:lvl>
                  <c:pt idx="0">
                    <c:v>Ireland</c:v>
                  </c:pt>
                  <c:pt idx="1">
                    <c:v>Italy</c:v>
                  </c:pt>
                  <c:pt idx="2">
                    <c:v>Global</c:v>
                  </c:pt>
                  <c:pt idx="3">
                    <c:v>Portugal</c:v>
                  </c:pt>
                </c:lvl>
                <c:lvl>
                  <c:pt idx="0">
                    <c:v>Fund Status</c:v>
                  </c:pt>
                  <c:pt idx="1">
                    <c:v>New Fund</c:v>
                  </c:pt>
                  <c:pt idx="2">
                    <c:v>Prices - NAV</c:v>
                  </c:pt>
                </c:lvl>
              </c:multiLvlStrCache>
            </c:multiLvlStrRef>
          </c:cat>
          <c:val>
            <c:numRef>
              <c:f>Sheet3!$V$2:$V$9</c:f>
              <c:numCache>
                <c:formatCode>General</c:formatCode>
                <c:ptCount val="4"/>
                <c:pt idx="0">
                  <c:v>1</c:v>
                </c:pt>
                <c:pt idx="1">
                  <c:v>1</c:v>
                </c:pt>
                <c:pt idx="2">
                  <c:v>1</c:v>
                </c:pt>
                <c:pt idx="3">
                  <c:v>1</c:v>
                </c:pt>
              </c:numCache>
            </c:numRef>
          </c:val>
        </c:ser>
        <c:axId val="123793408"/>
        <c:axId val="123794944"/>
      </c:barChart>
      <c:catAx>
        <c:axId val="123793408"/>
        <c:scaling>
          <c:orientation val="minMax"/>
        </c:scaling>
        <c:axPos val="b"/>
        <c:tickLblPos val="nextTo"/>
        <c:crossAx val="123794944"/>
        <c:crosses val="autoZero"/>
        <c:auto val="1"/>
        <c:lblAlgn val="ctr"/>
        <c:lblOffset val="100"/>
      </c:catAx>
      <c:valAx>
        <c:axId val="123794944"/>
        <c:scaling>
          <c:orientation val="minMax"/>
        </c:scaling>
        <c:axPos val="l"/>
        <c:majorGridlines/>
        <c:numFmt formatCode="General" sourceLinked="1"/>
        <c:tickLblPos val="nextTo"/>
        <c:crossAx val="123793408"/>
        <c:crosses val="autoZero"/>
        <c:crossBetween val="between"/>
      </c:valAx>
    </c:plotArea>
    <c:plotVisOnly val="1"/>
  </c:chart>
  <c:externalData r:id="rId1"/>
</c:chartSpace>
</file>

<file path=ppt/charts/chart27.xml><?xml version="1.0" encoding="utf-8"?>
<c:chartSpace xmlns:c="http://schemas.openxmlformats.org/drawingml/2006/chart" xmlns:a="http://schemas.openxmlformats.org/drawingml/2006/main" xmlns:r="http://schemas.openxmlformats.org/officeDocument/2006/relationships">
  <c:lang val="en-US"/>
  <c:pivotSource>
    <c:name>[PP Service file 2019.xlsx]Sheet3!PivotTable10</c:name>
    <c:fmtId val="2"/>
  </c:pivotSource>
  <c:chart>
    <c:title>
      <c:tx>
        <c:rich>
          <a:bodyPr/>
          <a:lstStyle/>
          <a:p>
            <a:pPr>
              <a:defRPr/>
            </a:pPr>
            <a:r>
              <a:rPr lang="en-US"/>
              <a:t>RCA</a:t>
            </a:r>
          </a:p>
        </c:rich>
      </c:tx>
      <c:layout/>
    </c:title>
    <c:pivotFmts>
      <c:pivotFmt>
        <c:idx val="0"/>
        <c:marker>
          <c:symbol val="none"/>
        </c:marker>
      </c:pivotFmt>
      <c:pivotFmt>
        <c:idx val="1"/>
        <c:marker>
          <c:symbol val="none"/>
        </c:marker>
      </c:pivotFmt>
    </c:pivotFmts>
    <c:plotArea>
      <c:layout/>
      <c:barChart>
        <c:barDir val="col"/>
        <c:grouping val="clustered"/>
        <c:ser>
          <c:idx val="0"/>
          <c:order val="0"/>
          <c:tx>
            <c:strRef>
              <c:f>Sheet3!$G$9</c:f>
              <c:strCache>
                <c:ptCount val="1"/>
                <c:pt idx="0">
                  <c:v>Total</c:v>
                </c:pt>
              </c:strCache>
            </c:strRef>
          </c:tx>
          <c:cat>
            <c:multiLvlStrRef>
              <c:f>Sheet3!$F$10:$F$18</c:f>
              <c:multiLvlStrCache>
                <c:ptCount val="4"/>
                <c:lvl>
                  <c:pt idx="0">
                    <c:v>Production - Process Step Not Executed</c:v>
                  </c:pt>
                  <c:pt idx="1">
                    <c:v>Content Partner - Did not provide notification of change</c:v>
                  </c:pt>
                  <c:pt idx="2">
                    <c:v>Technical - Technical issue at Content Database</c:v>
                  </c:pt>
                  <c:pt idx="3">
                    <c:v>(blank)</c:v>
                  </c:pt>
                </c:lvl>
                <c:lvl>
                  <c:pt idx="0">
                    <c:v>Fund Status</c:v>
                  </c:pt>
                  <c:pt idx="1">
                    <c:v>New Fund</c:v>
                  </c:pt>
                  <c:pt idx="2">
                    <c:v>Prices - NAV</c:v>
                  </c:pt>
                  <c:pt idx="3">
                    <c:v>(blank)</c:v>
                  </c:pt>
                </c:lvl>
              </c:multiLvlStrCache>
            </c:multiLvlStrRef>
          </c:cat>
          <c:val>
            <c:numRef>
              <c:f>Sheet3!$G$10:$G$18</c:f>
              <c:numCache>
                <c:formatCode>General</c:formatCode>
                <c:ptCount val="4"/>
                <c:pt idx="0">
                  <c:v>1</c:v>
                </c:pt>
                <c:pt idx="1">
                  <c:v>1</c:v>
                </c:pt>
                <c:pt idx="2">
                  <c:v>2</c:v>
                </c:pt>
              </c:numCache>
            </c:numRef>
          </c:val>
        </c:ser>
        <c:axId val="123843328"/>
        <c:axId val="123844864"/>
      </c:barChart>
      <c:catAx>
        <c:axId val="123843328"/>
        <c:scaling>
          <c:orientation val="minMax"/>
        </c:scaling>
        <c:axPos val="b"/>
        <c:tickLblPos val="nextTo"/>
        <c:crossAx val="123844864"/>
        <c:crosses val="autoZero"/>
        <c:auto val="1"/>
        <c:lblAlgn val="ctr"/>
        <c:lblOffset val="100"/>
      </c:catAx>
      <c:valAx>
        <c:axId val="123844864"/>
        <c:scaling>
          <c:orientation val="minMax"/>
        </c:scaling>
        <c:axPos val="l"/>
        <c:majorGridlines/>
        <c:numFmt formatCode="General" sourceLinked="1"/>
        <c:tickLblPos val="nextTo"/>
        <c:crossAx val="123843328"/>
        <c:crosses val="autoZero"/>
        <c:crossBetween val="between"/>
      </c:valAx>
    </c:plotArea>
    <c:plotVisOnly val="1"/>
  </c:chart>
  <c:externalData r:id="rId1"/>
</c:chartSpace>
</file>

<file path=ppt/charts/chart28.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smtClean="0"/>
              <a:t>Ireland- </a:t>
            </a:r>
            <a:r>
              <a:rPr lang="en-US" sz="1400" dirty="0"/>
              <a:t>Questionable data</a:t>
            </a:r>
          </a:p>
        </c:rich>
      </c:tx>
      <c:layout/>
    </c:title>
    <c:plotArea>
      <c:layout/>
      <c:barChart>
        <c:barDir val="col"/>
        <c:grouping val="clustered"/>
        <c:ser>
          <c:idx val="0"/>
          <c:order val="0"/>
          <c:tx>
            <c:strRef>
              <c:f>Sheet3!$C$25</c:f>
              <c:strCache>
                <c:ptCount val="1"/>
                <c:pt idx="0">
                  <c:v>Count of RCA Type</c:v>
                </c:pt>
              </c:strCache>
            </c:strRef>
          </c:tx>
          <c:cat>
            <c:strRef>
              <c:f>Sheet3!$B$26:$B$33</c:f>
              <c:strCache>
                <c:ptCount val="7"/>
                <c:pt idx="0">
                  <c:v>Asset Type</c:v>
                </c:pt>
                <c:pt idx="1">
                  <c:v>UCITs Flag</c:v>
                </c:pt>
                <c:pt idx="2">
                  <c:v>Dividend</c:v>
                </c:pt>
                <c:pt idx="3">
                  <c:v>Fund missing</c:v>
                </c:pt>
                <c:pt idx="4">
                  <c:v>Fund Name</c:v>
                </c:pt>
                <c:pt idx="5">
                  <c:v>NAV</c:v>
                </c:pt>
                <c:pt idx="6">
                  <c:v>RFS</c:v>
                </c:pt>
              </c:strCache>
            </c:strRef>
          </c:cat>
          <c:val>
            <c:numRef>
              <c:f>Sheet3!$C$26:$C$33</c:f>
              <c:numCache>
                <c:formatCode>General</c:formatCode>
                <c:ptCount val="8"/>
                <c:pt idx="0">
                  <c:v>1</c:v>
                </c:pt>
                <c:pt idx="1">
                  <c:v>1</c:v>
                </c:pt>
                <c:pt idx="2">
                  <c:v>3</c:v>
                </c:pt>
                <c:pt idx="3">
                  <c:v>3</c:v>
                </c:pt>
                <c:pt idx="4">
                  <c:v>3</c:v>
                </c:pt>
                <c:pt idx="5">
                  <c:v>5</c:v>
                </c:pt>
                <c:pt idx="6">
                  <c:v>3</c:v>
                </c:pt>
              </c:numCache>
            </c:numRef>
          </c:val>
        </c:ser>
        <c:axId val="128350464"/>
        <c:axId val="128352256"/>
      </c:barChart>
      <c:catAx>
        <c:axId val="128350464"/>
        <c:scaling>
          <c:orientation val="minMax"/>
        </c:scaling>
        <c:axPos val="b"/>
        <c:tickLblPos val="nextTo"/>
        <c:crossAx val="128352256"/>
        <c:crosses val="autoZero"/>
        <c:auto val="1"/>
        <c:lblAlgn val="ctr"/>
        <c:lblOffset val="100"/>
      </c:catAx>
      <c:valAx>
        <c:axId val="128352256"/>
        <c:scaling>
          <c:orientation val="minMax"/>
        </c:scaling>
        <c:axPos val="l"/>
        <c:majorGridlines/>
        <c:numFmt formatCode="General" sourceLinked="1"/>
        <c:tickLblPos val="nextTo"/>
        <c:crossAx val="128350464"/>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2.3570214267926368E-2"/>
          <c:y val="0.12365936162668313"/>
          <c:w val="0.95285957146414768"/>
          <c:h val="0.48927320449296546"/>
        </c:manualLayout>
      </c:layout>
      <c:barChart>
        <c:barDir val="col"/>
        <c:grouping val="clustered"/>
        <c:ser>
          <c:idx val="3"/>
          <c:order val="2"/>
          <c:tx>
            <c:strRef>
              <c:f>Sheet1!$F$1</c:f>
              <c:strCache>
                <c:ptCount val="1"/>
                <c:pt idx="0">
                  <c:v>All P&amp;P Case</c:v>
                </c:pt>
              </c:strCache>
            </c:strRef>
          </c:tx>
          <c:spPr>
            <a:solidFill>
              <a:srgbClr val="071DFD"/>
            </a:solidFill>
            <a:ln>
              <a:noFill/>
            </a:ln>
            <a:effectLst/>
          </c:spPr>
          <c:cat>
            <c:multiLvlStrRef>
              <c:f>Sheet1!$A$2:$B$11</c:f>
              <c:multiLvlStrCache>
                <c:ptCount val="10"/>
                <c:lvl>
                  <c:pt idx="0">
                    <c:v>March</c:v>
                  </c:pt>
                  <c:pt idx="1">
                    <c:v>April</c:v>
                  </c:pt>
                  <c:pt idx="2">
                    <c:v>May </c:v>
                  </c:pt>
                  <c:pt idx="3">
                    <c:v>June </c:v>
                  </c:pt>
                  <c:pt idx="4">
                    <c:v>July </c:v>
                  </c:pt>
                  <c:pt idx="5">
                    <c:v>August  </c:v>
                  </c:pt>
                  <c:pt idx="6">
                    <c:v>September </c:v>
                  </c:pt>
                  <c:pt idx="7">
                    <c:v>October  </c:v>
                  </c:pt>
                  <c:pt idx="8">
                    <c:v>November </c:v>
                  </c:pt>
                  <c:pt idx="9">
                    <c:v>December </c:v>
                  </c:pt>
                </c:lvl>
                <c:lvl>
                  <c:pt idx="1">
                    <c:v>Q2</c:v>
                  </c:pt>
                  <c:pt idx="4">
                    <c:v>Q3</c:v>
                  </c:pt>
                  <c:pt idx="7">
                    <c:v>Q4</c:v>
                  </c:pt>
                </c:lvl>
              </c:multiLvlStrCache>
            </c:multiLvlStrRef>
          </c:cat>
          <c:val>
            <c:numRef>
              <c:f>Sheet1!$F$2:$F$13</c:f>
              <c:numCache>
                <c:formatCode>General</c:formatCode>
                <c:ptCount val="12"/>
                <c:pt idx="0">
                  <c:v>462</c:v>
                </c:pt>
                <c:pt idx="1">
                  <c:v>356</c:v>
                </c:pt>
                <c:pt idx="2">
                  <c:v>370</c:v>
                </c:pt>
                <c:pt idx="3">
                  <c:v>334</c:v>
                </c:pt>
                <c:pt idx="4">
                  <c:v>328</c:v>
                </c:pt>
                <c:pt idx="5">
                  <c:v>266</c:v>
                </c:pt>
                <c:pt idx="6">
                  <c:v>219</c:v>
                </c:pt>
                <c:pt idx="7">
                  <c:v>256</c:v>
                </c:pt>
                <c:pt idx="8">
                  <c:v>246</c:v>
                </c:pt>
                <c:pt idx="9">
                  <c:v>370</c:v>
                </c:pt>
                <c:pt idx="10">
                  <c:v>464</c:v>
                </c:pt>
                <c:pt idx="11">
                  <c:v>370</c:v>
                </c:pt>
              </c:numCache>
            </c:numRef>
          </c:val>
          <c:extLst xmlns:c16r2="http://schemas.microsoft.com/office/drawing/2015/06/chart">
            <c:ext xmlns:c16="http://schemas.microsoft.com/office/drawing/2014/chart" uri="{C3380CC4-5D6E-409C-BE32-E72D297353CC}">
              <c16:uniqueId val="{00000003-0B87-AD43-B468-ABD60194C7A6}"/>
            </c:ext>
          </c:extLst>
        </c:ser>
        <c:dLbls>
          <c:showVal val="1"/>
        </c:dLbls>
        <c:axId val="224499200"/>
        <c:axId val="224501120"/>
      </c:barChart>
      <c:lineChart>
        <c:grouping val="standard"/>
        <c:ser>
          <c:idx val="0"/>
          <c:order val="0"/>
          <c:tx>
            <c:strRef>
              <c:f>Sheet1!$C$1</c:f>
              <c:strCache>
                <c:ptCount val="1"/>
                <c:pt idx="0">
                  <c:v>DCSR</c:v>
                </c:pt>
              </c:strCache>
            </c:strRef>
          </c:tx>
          <c:spPr>
            <a:ln w="28575" cap="rnd">
              <a:solidFill>
                <a:srgbClr val="FFC000"/>
              </a:solidFill>
              <a:round/>
            </a:ln>
            <a:effectLst/>
          </c:spPr>
          <c:marker>
            <c:symbol val="none"/>
          </c:marker>
          <c:dLbls>
            <c:dLbl>
              <c:idx val="1"/>
              <c:layout>
                <c:manualLayout>
                  <c:x val="1.964161832162108E-17"/>
                  <c:y val="-4.7653800765837855E-2"/>
                </c:manualLayout>
              </c:layout>
              <c:showVal val="1"/>
            </c:dLbl>
            <c:dLbl>
              <c:idx val="2"/>
              <c:layout>
                <c:manualLayout>
                  <c:x val="0"/>
                  <c:y val="4.2888420689254067E-2"/>
                </c:manualLayout>
              </c:layout>
              <c:showVal val="1"/>
            </c:dLbl>
            <c:dLbl>
              <c:idx val="4"/>
              <c:layout>
                <c:manualLayout>
                  <c:x val="0"/>
                  <c:y val="4.2888420689254067E-2"/>
                </c:manualLayout>
              </c:layout>
              <c:showVal val="1"/>
            </c:dLbl>
            <c:dLbl>
              <c:idx val="5"/>
              <c:layout>
                <c:manualLayout>
                  <c:x val="0"/>
                  <c:y val="3.8123040612670286E-2"/>
                </c:manualLayout>
              </c:layout>
              <c:showVal val="1"/>
            </c:dLbl>
            <c:dLbl>
              <c:idx val="10"/>
              <c:layout>
                <c:manualLayout>
                  <c:x val="0"/>
                  <c:y val="3.3357660536086478E-2"/>
                </c:manualLayout>
              </c:layout>
              <c:showVal val="1"/>
            </c:dLbl>
            <c:showVal val="1"/>
          </c:dLbls>
          <c:cat>
            <c:multiLvlStrRef>
              <c:f>Sheet1!$A$2:$B$13</c:f>
              <c:multiLvlStrCache>
                <c:ptCount val="12"/>
                <c:lvl>
                  <c:pt idx="0">
                    <c:v>March</c:v>
                  </c:pt>
                  <c:pt idx="1">
                    <c:v>April</c:v>
                  </c:pt>
                  <c:pt idx="2">
                    <c:v>May </c:v>
                  </c:pt>
                  <c:pt idx="3">
                    <c:v>June </c:v>
                  </c:pt>
                  <c:pt idx="4">
                    <c:v>July </c:v>
                  </c:pt>
                  <c:pt idx="5">
                    <c:v>August  </c:v>
                  </c:pt>
                  <c:pt idx="6">
                    <c:v>September </c:v>
                  </c:pt>
                  <c:pt idx="7">
                    <c:v>October  </c:v>
                  </c:pt>
                  <c:pt idx="8">
                    <c:v>November </c:v>
                  </c:pt>
                  <c:pt idx="9">
                    <c:v>December </c:v>
                  </c:pt>
                  <c:pt idx="10">
                    <c:v>January </c:v>
                  </c:pt>
                  <c:pt idx="11">
                    <c:v>February </c:v>
                  </c:pt>
                </c:lvl>
                <c:lvl>
                  <c:pt idx="1">
                    <c:v>Q2</c:v>
                  </c:pt>
                  <c:pt idx="4">
                    <c:v>Q3</c:v>
                  </c:pt>
                  <c:pt idx="7">
                    <c:v>Q4</c:v>
                  </c:pt>
                  <c:pt idx="10">
                    <c:v>Q1</c:v>
                  </c:pt>
                </c:lvl>
              </c:multiLvlStrCache>
            </c:multiLvlStrRef>
          </c:cat>
          <c:val>
            <c:numRef>
              <c:f>Sheet1!$C$2:$C$13</c:f>
              <c:numCache>
                <c:formatCode>General</c:formatCode>
                <c:ptCount val="12"/>
                <c:pt idx="0">
                  <c:v>194</c:v>
                </c:pt>
                <c:pt idx="1">
                  <c:v>178</c:v>
                </c:pt>
                <c:pt idx="2">
                  <c:v>185</c:v>
                </c:pt>
                <c:pt idx="3">
                  <c:v>178</c:v>
                </c:pt>
                <c:pt idx="4">
                  <c:v>164</c:v>
                </c:pt>
                <c:pt idx="5">
                  <c:v>133</c:v>
                </c:pt>
                <c:pt idx="6">
                  <c:v>109</c:v>
                </c:pt>
                <c:pt idx="7">
                  <c:v>128</c:v>
                </c:pt>
                <c:pt idx="8">
                  <c:v>123</c:v>
                </c:pt>
                <c:pt idx="9">
                  <c:v>100</c:v>
                </c:pt>
                <c:pt idx="10">
                  <c:v>150</c:v>
                </c:pt>
                <c:pt idx="11">
                  <c:v>138</c:v>
                </c:pt>
              </c:numCache>
            </c:numRef>
          </c:val>
          <c:extLst xmlns:c16r2="http://schemas.microsoft.com/office/drawing/2015/06/chart">
            <c:ext xmlns:c16="http://schemas.microsoft.com/office/drawing/2014/chart" uri="{C3380CC4-5D6E-409C-BE32-E72D297353CC}">
              <c16:uniqueId val="{00000000-0B87-AD43-B468-ABD60194C7A6}"/>
            </c:ext>
          </c:extLst>
        </c:ser>
        <c:ser>
          <c:idx val="1"/>
          <c:order val="1"/>
          <c:tx>
            <c:strRef>
              <c:f>Sheet1!$D$1</c:f>
              <c:strCache>
                <c:ptCount val="1"/>
                <c:pt idx="0">
                  <c:v>Target </c:v>
                </c:pt>
              </c:strCache>
            </c:strRef>
          </c:tx>
          <c:spPr>
            <a:ln w="28575" cap="rnd">
              <a:solidFill>
                <a:schemeClr val="tx1">
                  <a:lumMod val="75000"/>
                  <a:lumOff val="25000"/>
                </a:schemeClr>
              </a:solidFill>
              <a:round/>
            </a:ln>
            <a:effectLst/>
          </c:spPr>
          <c:marker>
            <c:symbol val="none"/>
          </c:marker>
          <c:dLbls>
            <c:dLbl>
              <c:idx val="0"/>
              <c:layout>
                <c:manualLayout>
                  <c:x val="-2.14274675162968E-3"/>
                  <c:y val="5.7184560919005444E-2"/>
                </c:manualLayout>
              </c:layout>
              <c:showVal val="1"/>
            </c:dLbl>
            <c:dLbl>
              <c:idx val="2"/>
              <c:layout>
                <c:manualLayout>
                  <c:x val="-2.1427467516296692E-3"/>
                  <c:y val="-6.6715321072172998E-2"/>
                </c:manualLayout>
              </c:layout>
              <c:showVal val="1"/>
            </c:dLbl>
            <c:dLbl>
              <c:idx val="4"/>
              <c:layout>
                <c:manualLayout>
                  <c:x val="0"/>
                  <c:y val="-8.1011461301924326E-2"/>
                </c:manualLayout>
              </c:layout>
              <c:showVal val="1"/>
            </c:dLbl>
            <c:dLbl>
              <c:idx val="5"/>
              <c:layout>
                <c:manualLayout>
                  <c:x val="0"/>
                  <c:y val="-2.8592280459502708E-2"/>
                </c:manualLayout>
              </c:layout>
              <c:showVal val="1"/>
            </c:dLbl>
            <c:dLbl>
              <c:idx val="6"/>
              <c:layout>
                <c:manualLayout>
                  <c:x val="7.8566473286484333E-17"/>
                  <c:y val="-5.2419180842421705E-2"/>
                </c:manualLayout>
              </c:layout>
              <c:showVal val="1"/>
            </c:dLbl>
            <c:dLbl>
              <c:idx val="7"/>
              <c:layout>
                <c:manualLayout>
                  <c:x val="0"/>
                  <c:y val="-1.9061520306335161E-2"/>
                </c:manualLayout>
              </c:layout>
              <c:showVal val="1"/>
            </c:dLbl>
            <c:dLbl>
              <c:idx val="8"/>
              <c:layout>
                <c:manualLayout>
                  <c:x val="0"/>
                  <c:y val="-3.3357660536086443E-2"/>
                </c:manualLayout>
              </c:layout>
              <c:showVal val="1"/>
            </c:dLbl>
            <c:dLbl>
              <c:idx val="9"/>
              <c:layout>
                <c:manualLayout>
                  <c:x val="4.28549350325934E-3"/>
                  <c:y val="-5.7184560919005444E-2"/>
                </c:manualLayout>
              </c:layout>
              <c:showVal val="1"/>
            </c:dLbl>
            <c:dLbl>
              <c:idx val="10"/>
              <c:layout>
                <c:manualLayout>
                  <c:x val="0"/>
                  <c:y val="-2.8592280459502708E-2"/>
                </c:manualLayout>
              </c:layout>
              <c:showVal val="1"/>
            </c:dLbl>
            <c:dLbl>
              <c:idx val="11"/>
              <c:layout>
                <c:manualLayout>
                  <c:x val="2.1427467516296692E-3"/>
                  <c:y val="-4.5475984548161326E-2"/>
                </c:manualLayout>
              </c:layout>
              <c:showVal val="1"/>
            </c:dLbl>
            <c:showVal val="1"/>
          </c:dLbls>
          <c:cat>
            <c:multiLvlStrRef>
              <c:f>Sheet1!$A$2:$B$13</c:f>
              <c:multiLvlStrCache>
                <c:ptCount val="12"/>
                <c:lvl>
                  <c:pt idx="0">
                    <c:v>March</c:v>
                  </c:pt>
                  <c:pt idx="1">
                    <c:v>April</c:v>
                  </c:pt>
                  <c:pt idx="2">
                    <c:v>May </c:v>
                  </c:pt>
                  <c:pt idx="3">
                    <c:v>June </c:v>
                  </c:pt>
                  <c:pt idx="4">
                    <c:v>July </c:v>
                  </c:pt>
                  <c:pt idx="5">
                    <c:v>August  </c:v>
                  </c:pt>
                  <c:pt idx="6">
                    <c:v>September </c:v>
                  </c:pt>
                  <c:pt idx="7">
                    <c:v>October  </c:v>
                  </c:pt>
                  <c:pt idx="8">
                    <c:v>November </c:v>
                  </c:pt>
                  <c:pt idx="9">
                    <c:v>December </c:v>
                  </c:pt>
                  <c:pt idx="10">
                    <c:v>January </c:v>
                  </c:pt>
                  <c:pt idx="11">
                    <c:v>February </c:v>
                  </c:pt>
                </c:lvl>
                <c:lvl>
                  <c:pt idx="1">
                    <c:v>Q2</c:v>
                  </c:pt>
                  <c:pt idx="4">
                    <c:v>Q3</c:v>
                  </c:pt>
                  <c:pt idx="7">
                    <c:v>Q4</c:v>
                  </c:pt>
                  <c:pt idx="10">
                    <c:v>Q1</c:v>
                  </c:pt>
                </c:lvl>
              </c:multiLvlStrCache>
            </c:multiLvlStrRef>
          </c:cat>
          <c:val>
            <c:numRef>
              <c:f>Sheet1!$D$2:$D$13</c:f>
              <c:numCache>
                <c:formatCode>General</c:formatCode>
                <c:ptCount val="12"/>
                <c:pt idx="0">
                  <c:v>153</c:v>
                </c:pt>
                <c:pt idx="1">
                  <c:v>143</c:v>
                </c:pt>
                <c:pt idx="2">
                  <c:v>178</c:v>
                </c:pt>
                <c:pt idx="3">
                  <c:v>126</c:v>
                </c:pt>
                <c:pt idx="4">
                  <c:v>153</c:v>
                </c:pt>
                <c:pt idx="5">
                  <c:v>149</c:v>
                </c:pt>
                <c:pt idx="6">
                  <c:v>129</c:v>
                </c:pt>
                <c:pt idx="7">
                  <c:v>168</c:v>
                </c:pt>
                <c:pt idx="8">
                  <c:v>171</c:v>
                </c:pt>
                <c:pt idx="9">
                  <c:v>161</c:v>
                </c:pt>
                <c:pt idx="10">
                  <c:v>185</c:v>
                </c:pt>
                <c:pt idx="11">
                  <c:v>149</c:v>
                </c:pt>
              </c:numCache>
            </c:numRef>
          </c:val>
          <c:extLst xmlns:c16r2="http://schemas.microsoft.com/office/drawing/2015/06/chart">
            <c:ext xmlns:c16="http://schemas.microsoft.com/office/drawing/2014/chart" uri="{C3380CC4-5D6E-409C-BE32-E72D297353CC}">
              <c16:uniqueId val="{00000001-0B87-AD43-B468-ABD60194C7A6}"/>
            </c:ext>
          </c:extLst>
        </c:ser>
        <c:dLbls>
          <c:showVal val="1"/>
        </c:dLbls>
        <c:marker val="1"/>
        <c:axId val="224499200"/>
        <c:axId val="224501120"/>
      </c:lineChart>
      <c:catAx>
        <c:axId val="22449920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4501120"/>
        <c:crosses val="autoZero"/>
        <c:auto val="1"/>
        <c:lblAlgn val="ctr"/>
        <c:lblOffset val="100"/>
      </c:catAx>
      <c:valAx>
        <c:axId val="224501120"/>
        <c:scaling>
          <c:orientation val="minMax"/>
        </c:scaling>
        <c:delete val="1"/>
        <c:axPos val="l"/>
        <c:numFmt formatCode="General" sourceLinked="1"/>
        <c:majorTickMark val="none"/>
        <c:tickLblPos val="none"/>
        <c:crossAx val="224499200"/>
        <c:crosses val="autoZero"/>
        <c:crossBetween val="between"/>
      </c:valAx>
      <c:spPr>
        <a:noFill/>
        <a:ln>
          <a:noFill/>
        </a:ln>
        <a:effectLst/>
      </c:spPr>
    </c:plotArea>
    <c:legend>
      <c:legendPos val="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pivotSource>
    <c:name>[DSCR Feb 2019.xls]Sheet4!PivotTable1</c:name>
    <c:fmtId val="4"/>
  </c:pivotSource>
  <c:chart>
    <c:autoTitleDeleted val="1"/>
    <c:pivotFmts>
      <c:pivotFmt>
        <c:idx val="0"/>
        <c:marker>
          <c:symbol val="none"/>
        </c:marker>
        <c:dLbl>
          <c:idx val="0"/>
          <c:spPr/>
          <c:txPr>
            <a:bodyPr/>
            <a:lstStyle/>
            <a:p>
              <a:pPr>
                <a:defRPr/>
              </a:pPr>
              <a:endParaRPr lang="en-US"/>
            </a:p>
          </c:txPr>
          <c:showVal val="1"/>
        </c:dLbl>
      </c:pivotFmt>
      <c:pivotFmt>
        <c:idx val="1"/>
      </c:pivotFmt>
      <c:pivotFmt>
        <c:idx val="2"/>
        <c:marker>
          <c:symbol val="none"/>
        </c:marker>
        <c:dLbl>
          <c:idx val="0"/>
          <c:spPr/>
          <c:txPr>
            <a:bodyPr/>
            <a:lstStyle/>
            <a:p>
              <a:pPr>
                <a:defRPr/>
              </a:pPr>
              <a:endParaRPr lang="en-US"/>
            </a:p>
          </c:txPr>
          <c:showVal val="1"/>
        </c:dLbl>
      </c:pivotFmt>
    </c:pivotFmts>
    <c:plotArea>
      <c:layout/>
      <c:barChart>
        <c:barDir val="bar"/>
        <c:grouping val="clustered"/>
        <c:ser>
          <c:idx val="0"/>
          <c:order val="0"/>
          <c:tx>
            <c:strRef>
              <c:f>Sheet4!$B$1</c:f>
              <c:strCache>
                <c:ptCount val="1"/>
                <c:pt idx="0">
                  <c:v>Total</c:v>
                </c:pt>
              </c:strCache>
            </c:strRef>
          </c:tx>
          <c:cat>
            <c:strRef>
              <c:f>Sheet4!$A$2:$A$5</c:f>
              <c:strCache>
                <c:ptCount val="3"/>
                <c:pt idx="0">
                  <c:v>Content Incorrect</c:v>
                </c:pt>
                <c:pt idx="1">
                  <c:v>Content Missing</c:v>
                </c:pt>
                <c:pt idx="2">
                  <c:v>Content Not Available</c:v>
                </c:pt>
              </c:strCache>
            </c:strRef>
          </c:cat>
          <c:val>
            <c:numRef>
              <c:f>Sheet4!$B$2:$B$5</c:f>
              <c:numCache>
                <c:formatCode>General</c:formatCode>
                <c:ptCount val="3"/>
                <c:pt idx="0">
                  <c:v>75</c:v>
                </c:pt>
                <c:pt idx="1">
                  <c:v>57</c:v>
                </c:pt>
                <c:pt idx="2">
                  <c:v>6</c:v>
                </c:pt>
              </c:numCache>
            </c:numRef>
          </c:val>
        </c:ser>
        <c:dLbls>
          <c:showVal val="1"/>
        </c:dLbls>
        <c:gapWidth val="75"/>
        <c:axId val="225072256"/>
        <c:axId val="225073792"/>
      </c:barChart>
      <c:catAx>
        <c:axId val="225072256"/>
        <c:scaling>
          <c:orientation val="minMax"/>
        </c:scaling>
        <c:axPos val="l"/>
        <c:majorTickMark val="none"/>
        <c:tickLblPos val="nextTo"/>
        <c:crossAx val="225073792"/>
        <c:crosses val="autoZero"/>
        <c:auto val="1"/>
        <c:lblAlgn val="ctr"/>
        <c:lblOffset val="100"/>
      </c:catAx>
      <c:valAx>
        <c:axId val="225073792"/>
        <c:scaling>
          <c:orientation val="minMax"/>
        </c:scaling>
        <c:axPos val="b"/>
        <c:numFmt formatCode="General" sourceLinked="1"/>
        <c:majorTickMark val="none"/>
        <c:tickLblPos val="nextTo"/>
        <c:crossAx val="225072256"/>
        <c:crosses val="autoZero"/>
        <c:crossBetween val="between"/>
      </c:valAx>
    </c:plotArea>
    <c:legend>
      <c:legendPos val="b"/>
      <c:layout/>
    </c:legend>
    <c:plotVisOnly val="1"/>
  </c:chart>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Top Products</a:t>
            </a:r>
            <a:endParaRPr lang="en-US" dirty="0"/>
          </a:p>
        </c:rich>
      </c:tx>
      <c:layout>
        <c:manualLayout>
          <c:xMode val="edge"/>
          <c:yMode val="edge"/>
          <c:x val="0.58354414453194114"/>
          <c:y val="3.7914700140164757E-2"/>
        </c:manualLayout>
      </c:layout>
    </c:title>
    <c:plotArea>
      <c:layout/>
      <c:pieChart>
        <c:varyColors val="1"/>
        <c:ser>
          <c:idx val="0"/>
          <c:order val="0"/>
          <c:dLbls>
            <c:showPercent val="1"/>
            <c:showLeaderLines val="1"/>
          </c:dLbls>
          <c:cat>
            <c:strRef>
              <c:f>Sheet5!$B$2:$R$2</c:f>
              <c:strCache>
                <c:ptCount val="17"/>
                <c:pt idx="0">
                  <c:v>Datastream</c:v>
                </c:pt>
                <c:pt idx="1">
                  <c:v>ICON</c:v>
                </c:pt>
                <c:pt idx="2">
                  <c:v>Lipper 15c</c:v>
                </c:pt>
                <c:pt idx="3">
                  <c:v>Lipper Custom Datafeeds</c:v>
                </c:pt>
                <c:pt idx="4">
                  <c:v>Lipper for Investment Management</c:v>
                </c:pt>
                <c:pt idx="5">
                  <c:v>Lipper Fund Factsheets</c:v>
                </c:pt>
                <c:pt idx="6">
                  <c:v>Lipper Global Data Feeds</c:v>
                </c:pt>
                <c:pt idx="7">
                  <c:v>Lipper Global Funds Feed</c:v>
                </c:pt>
                <c:pt idx="8">
                  <c:v>Lipper LANA</c:v>
                </c:pt>
                <c:pt idx="9">
                  <c:v>Lipper LDFS</c:v>
                </c:pt>
                <c:pt idx="10">
                  <c:v>Lipper Other</c:v>
                </c:pt>
                <c:pt idx="11">
                  <c:v>Reuters DataScope Select</c:v>
                </c:pt>
                <c:pt idx="12">
                  <c:v>Thomson Reuters DataScope Equities</c:v>
                </c:pt>
                <c:pt idx="13">
                  <c:v>Thomson Reuters DataScope Onsite</c:v>
                </c:pt>
                <c:pt idx="14">
                  <c:v>Thomson Reuters Eikon</c:v>
                </c:pt>
                <c:pt idx="15">
                  <c:v>Thomson Reuters Eikon - Research and Advisory</c:v>
                </c:pt>
                <c:pt idx="16">
                  <c:v>Thomson Reuters Eikon with Datastream for Office</c:v>
                </c:pt>
              </c:strCache>
            </c:strRef>
          </c:cat>
          <c:val>
            <c:numRef>
              <c:f>Sheet5!$B$79:$R$79</c:f>
              <c:numCache>
                <c:formatCode>General</c:formatCode>
                <c:ptCount val="17"/>
                <c:pt idx="0">
                  <c:v>2</c:v>
                </c:pt>
                <c:pt idx="1">
                  <c:v>3</c:v>
                </c:pt>
                <c:pt idx="2">
                  <c:v>12</c:v>
                </c:pt>
                <c:pt idx="3">
                  <c:v>9</c:v>
                </c:pt>
                <c:pt idx="4">
                  <c:v>43</c:v>
                </c:pt>
                <c:pt idx="5">
                  <c:v>1</c:v>
                </c:pt>
                <c:pt idx="6">
                  <c:v>17</c:v>
                </c:pt>
                <c:pt idx="7">
                  <c:v>5</c:v>
                </c:pt>
                <c:pt idx="8">
                  <c:v>3</c:v>
                </c:pt>
                <c:pt idx="9">
                  <c:v>2</c:v>
                </c:pt>
                <c:pt idx="10">
                  <c:v>6</c:v>
                </c:pt>
                <c:pt idx="11">
                  <c:v>11</c:v>
                </c:pt>
                <c:pt idx="12">
                  <c:v>2</c:v>
                </c:pt>
                <c:pt idx="13">
                  <c:v>2</c:v>
                </c:pt>
                <c:pt idx="14">
                  <c:v>9</c:v>
                </c:pt>
                <c:pt idx="15">
                  <c:v>3</c:v>
                </c:pt>
                <c:pt idx="16">
                  <c:v>3</c:v>
                </c:pt>
              </c:numCache>
            </c:numRef>
          </c:val>
        </c:ser>
        <c:dLbls>
          <c:showPercent val="1"/>
        </c:dLbls>
        <c:firstSliceAng val="0"/>
      </c:pieChart>
    </c:plotArea>
    <c:legend>
      <c:legendPos val="r"/>
      <c:layout/>
      <c:txPr>
        <a:bodyPr/>
        <a:lstStyle/>
        <a:p>
          <a:pPr>
            <a:defRPr sz="800"/>
          </a:pPr>
          <a:endParaRPr lang="en-U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Top Markets</a:t>
            </a:r>
          </a:p>
        </c:rich>
      </c:tx>
      <c:layout/>
    </c:title>
    <c:plotArea>
      <c:layout/>
      <c:pieChart>
        <c:varyColors val="1"/>
        <c:ser>
          <c:idx val="0"/>
          <c:order val="0"/>
          <c:tx>
            <c:strRef>
              <c:f>Sheet2!$T$2</c:f>
              <c:strCache>
                <c:ptCount val="1"/>
                <c:pt idx="0">
                  <c:v>Grand Total</c:v>
                </c:pt>
              </c:strCache>
            </c:strRef>
          </c:tx>
          <c:dLbls>
            <c:dLbl>
              <c:idx val="0"/>
              <c:layout>
                <c:manualLayout>
                  <c:x val="-4.7134951881014894E-2"/>
                  <c:y val="2.0215806357538637E-2"/>
                </c:manualLayout>
              </c:layout>
              <c:showCatName val="1"/>
              <c:showPercent val="1"/>
            </c:dLbl>
            <c:dLbl>
              <c:idx val="6"/>
              <c:layout>
                <c:manualLayout>
                  <c:x val="7.5596237970253777E-2"/>
                  <c:y val="1.4451735199766681E-2"/>
                </c:manualLayout>
              </c:layout>
              <c:showCatName val="1"/>
              <c:showPercent val="1"/>
            </c:dLbl>
            <c:showCatName val="1"/>
            <c:showPercent val="1"/>
          </c:dLbls>
          <c:cat>
            <c:strRef>
              <c:f>Sheet2!$A$3:$A$9</c:f>
              <c:strCache>
                <c:ptCount val="7"/>
                <c:pt idx="0">
                  <c:v>United States</c:v>
                </c:pt>
                <c:pt idx="1">
                  <c:v>Ireland</c:v>
                </c:pt>
                <c:pt idx="2">
                  <c:v>Luxembourg</c:v>
                </c:pt>
                <c:pt idx="3">
                  <c:v>United Kingdom</c:v>
                </c:pt>
                <c:pt idx="4">
                  <c:v>Germany</c:v>
                </c:pt>
                <c:pt idx="5">
                  <c:v>Malaysia</c:v>
                </c:pt>
                <c:pt idx="6">
                  <c:v>France</c:v>
                </c:pt>
              </c:strCache>
            </c:strRef>
          </c:cat>
          <c:val>
            <c:numRef>
              <c:f>Sheet2!$T$3:$T$9</c:f>
              <c:numCache>
                <c:formatCode>General</c:formatCode>
                <c:ptCount val="7"/>
                <c:pt idx="0">
                  <c:v>35</c:v>
                </c:pt>
                <c:pt idx="1">
                  <c:v>23</c:v>
                </c:pt>
                <c:pt idx="2">
                  <c:v>15</c:v>
                </c:pt>
                <c:pt idx="3">
                  <c:v>14</c:v>
                </c:pt>
                <c:pt idx="4">
                  <c:v>8</c:v>
                </c:pt>
                <c:pt idx="5">
                  <c:v>6</c:v>
                </c:pt>
                <c:pt idx="6">
                  <c:v>5</c:v>
                </c:pt>
              </c:numCache>
            </c:numRef>
          </c:val>
        </c:ser>
        <c:dLbls>
          <c:showCatName val="1"/>
          <c:showPercent val="1"/>
        </c:dLbls>
        <c:firstSliceAng val="0"/>
      </c:pieChart>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Top Markets</a:t>
            </a:r>
          </a:p>
        </c:rich>
      </c:tx>
      <c:layout/>
    </c:title>
    <c:plotArea>
      <c:layout/>
      <c:barChart>
        <c:barDir val="bar"/>
        <c:grouping val="clustered"/>
        <c:ser>
          <c:idx val="0"/>
          <c:order val="0"/>
          <c:tx>
            <c:strRef>
              <c:f>Sheet15!$T$2</c:f>
              <c:strCache>
                <c:ptCount val="1"/>
                <c:pt idx="0">
                  <c:v>Grand Total</c:v>
                </c:pt>
              </c:strCache>
            </c:strRef>
          </c:tx>
          <c:cat>
            <c:strRef>
              <c:f>Sheet15!$A$3:$A$6</c:f>
              <c:strCache>
                <c:ptCount val="4"/>
                <c:pt idx="0">
                  <c:v>United States</c:v>
                </c:pt>
                <c:pt idx="1">
                  <c:v>Ireland</c:v>
                </c:pt>
                <c:pt idx="2">
                  <c:v>United Kingdom</c:v>
                </c:pt>
                <c:pt idx="3">
                  <c:v>Germany</c:v>
                </c:pt>
              </c:strCache>
            </c:strRef>
          </c:cat>
          <c:val>
            <c:numRef>
              <c:f>Sheet15!$T$3:$T$6</c:f>
              <c:numCache>
                <c:formatCode>General</c:formatCode>
                <c:ptCount val="4"/>
                <c:pt idx="0">
                  <c:v>35</c:v>
                </c:pt>
                <c:pt idx="1">
                  <c:v>23</c:v>
                </c:pt>
                <c:pt idx="2">
                  <c:v>14</c:v>
                </c:pt>
                <c:pt idx="3">
                  <c:v>8</c:v>
                </c:pt>
              </c:numCache>
            </c:numRef>
          </c:val>
        </c:ser>
        <c:axId val="228545664"/>
        <c:axId val="228547584"/>
      </c:barChart>
      <c:catAx>
        <c:axId val="228545664"/>
        <c:scaling>
          <c:orientation val="minMax"/>
        </c:scaling>
        <c:axPos val="l"/>
        <c:majorTickMark val="none"/>
        <c:tickLblPos val="nextTo"/>
        <c:crossAx val="228547584"/>
        <c:crosses val="autoZero"/>
        <c:auto val="1"/>
        <c:lblAlgn val="ctr"/>
        <c:lblOffset val="100"/>
      </c:catAx>
      <c:valAx>
        <c:axId val="228547584"/>
        <c:scaling>
          <c:orientation val="minMax"/>
        </c:scaling>
        <c:axPos val="b"/>
        <c:majorGridlines/>
        <c:numFmt formatCode="General" sourceLinked="1"/>
        <c:majorTickMark val="none"/>
        <c:tickLblPos val="nextTo"/>
        <c:crossAx val="228545664"/>
        <c:crosses val="autoZero"/>
        <c:crossBetween val="between"/>
      </c:valAx>
      <c:dTable>
        <c:showHorzBorder val="1"/>
        <c:showVertBorder val="1"/>
        <c:showOutline val="1"/>
        <c:showKeys val="1"/>
      </c:dTable>
    </c:plotArea>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Top Cients</a:t>
            </a:r>
          </a:p>
        </c:rich>
      </c:tx>
      <c:layout/>
    </c:title>
    <c:plotArea>
      <c:layout/>
      <c:barChart>
        <c:barDir val="bar"/>
        <c:grouping val="clustered"/>
        <c:ser>
          <c:idx val="0"/>
          <c:order val="0"/>
          <c:cat>
            <c:strRef>
              <c:f>Sheet1!$A$3:$A$10</c:f>
              <c:strCache>
                <c:ptCount val="8"/>
                <c:pt idx="0">
                  <c:v>Broadridge Financial Solutions (India) Pvt Ltd</c:v>
                </c:pt>
                <c:pt idx="1">
                  <c:v>MSCI Inc</c:v>
                </c:pt>
                <c:pt idx="2">
                  <c:v>Scope SE &amp; Co. KGaA</c:v>
                </c:pt>
                <c:pt idx="3">
                  <c:v>FEEX, INC.</c:v>
                </c:pt>
                <c:pt idx="4">
                  <c:v>Statpro Group PLC</c:v>
                </c:pt>
                <c:pt idx="5">
                  <c:v>Citigroup, Inc</c:v>
                </c:pt>
                <c:pt idx="6">
                  <c:v>Clearwater Analytics</c:v>
                </c:pt>
                <c:pt idx="7">
                  <c:v>HSBC HOLDINGS PLC</c:v>
                </c:pt>
              </c:strCache>
            </c:strRef>
          </c:cat>
          <c:val>
            <c:numRef>
              <c:f>Sheet1!$B$3:$B$10</c:f>
              <c:numCache>
                <c:formatCode>General</c:formatCode>
                <c:ptCount val="8"/>
                <c:pt idx="0">
                  <c:v>14</c:v>
                </c:pt>
                <c:pt idx="1">
                  <c:v>13</c:v>
                </c:pt>
                <c:pt idx="2">
                  <c:v>7</c:v>
                </c:pt>
                <c:pt idx="3">
                  <c:v>4</c:v>
                </c:pt>
                <c:pt idx="4">
                  <c:v>4</c:v>
                </c:pt>
                <c:pt idx="5">
                  <c:v>3</c:v>
                </c:pt>
                <c:pt idx="6">
                  <c:v>3</c:v>
                </c:pt>
                <c:pt idx="7">
                  <c:v>3</c:v>
                </c:pt>
              </c:numCache>
            </c:numRef>
          </c:val>
        </c:ser>
        <c:axId val="228763904"/>
        <c:axId val="229859712"/>
      </c:barChart>
      <c:catAx>
        <c:axId val="228763904"/>
        <c:scaling>
          <c:orientation val="minMax"/>
        </c:scaling>
        <c:axPos val="l"/>
        <c:numFmt formatCode="General" sourceLinked="1"/>
        <c:majorTickMark val="none"/>
        <c:tickLblPos val="nextTo"/>
        <c:crossAx val="229859712"/>
        <c:crosses val="autoZero"/>
        <c:auto val="1"/>
        <c:lblAlgn val="ctr"/>
        <c:lblOffset val="100"/>
      </c:catAx>
      <c:valAx>
        <c:axId val="229859712"/>
        <c:scaling>
          <c:orientation val="minMax"/>
        </c:scaling>
        <c:axPos val="b"/>
        <c:majorGridlines/>
        <c:numFmt formatCode="General" sourceLinked="1"/>
        <c:majorTickMark val="none"/>
        <c:tickLblPos val="nextTo"/>
        <c:crossAx val="228763904"/>
        <c:crosses val="autoZero"/>
        <c:crossBetween val="between"/>
      </c:valAx>
      <c:dTable>
        <c:showHorzBorder val="1"/>
        <c:showVertBorder val="1"/>
        <c:showOutline val="1"/>
        <c:showKeys val="1"/>
      </c:dTable>
    </c:plotArea>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100" b="1" i="0" u="none" strike="noStrike" kern="1200" cap="all" baseline="0">
                <a:solidFill>
                  <a:schemeClr val="tx1"/>
                </a:solidFill>
                <a:latin typeface="+mn-lt"/>
                <a:ea typeface="+mn-ea"/>
                <a:cs typeface="+mn-cs"/>
              </a:defRPr>
            </a:pPr>
            <a:r>
              <a:rPr lang="en-US" sz="1100" b="1" dirty="0">
                <a:solidFill>
                  <a:schemeClr val="tx1"/>
                </a:solidFill>
              </a:rPr>
              <a:t>Distribution of Case Age</a:t>
            </a:r>
          </a:p>
        </c:rich>
      </c:tx>
      <c:layout/>
      <c:spPr>
        <a:noFill/>
        <a:ln>
          <a:noFill/>
        </a:ln>
        <a:effectLst/>
      </c:spPr>
    </c:title>
    <c:plotArea>
      <c:layout/>
      <c:pieChart>
        <c:varyColors val="1"/>
        <c:ser>
          <c:idx val="0"/>
          <c:order val="0"/>
          <c:dPt>
            <c:idx val="0"/>
            <c:spPr>
              <a:solidFill>
                <a:schemeClr val="accent1"/>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9CDB-4E6E-A2B0-1E1764D38EC7}"/>
              </c:ext>
            </c:extLst>
          </c:dPt>
          <c:dPt>
            <c:idx val="1"/>
            <c:spPr>
              <a:solidFill>
                <a:schemeClr val="accent2"/>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9CDB-4E6E-A2B0-1E1764D38EC7}"/>
              </c:ext>
            </c:extLst>
          </c:dPt>
          <c:dPt>
            <c:idx val="2"/>
            <c:spPr>
              <a:solidFill>
                <a:schemeClr val="accent3"/>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9CDB-4E6E-A2B0-1E1764D38EC7}"/>
              </c:ext>
            </c:extLst>
          </c:dPt>
          <c:dPt>
            <c:idx val="3"/>
            <c:spPr>
              <a:solidFill>
                <a:schemeClr val="accent4"/>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9CDB-4E6E-A2B0-1E1764D38EC7}"/>
              </c:ext>
            </c:extLst>
          </c:dPt>
          <c:dPt>
            <c:idx val="4"/>
            <c:spPr>
              <a:solidFill>
                <a:schemeClr val="accent5"/>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9CDB-4E6E-A2B0-1E1764D38EC7}"/>
              </c:ext>
            </c:extLst>
          </c:dPt>
          <c:dPt>
            <c:idx val="5"/>
            <c:spPr>
              <a:solidFill>
                <a:schemeClr val="accent6"/>
              </a:solidFill>
              <a:ln>
                <a:noFill/>
              </a:ln>
              <a:effectLst>
                <a:outerShdw blurRad="635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B-9CDB-4E6E-A2B0-1E1764D38EC7}"/>
              </c:ext>
            </c:extLst>
          </c:dPt>
          <c:dLbls>
            <c:dLbl>
              <c:idx val="0"/>
              <c:layout/>
              <c:tx>
                <c:rich>
                  <a:bodyPr rot="0" spcFirstLastPara="1" vertOverflow="ellipsis" vert="horz" wrap="square" lIns="38100" tIns="19050" rIns="38100" bIns="19050" anchor="ctr" anchorCtr="1">
                    <a:spAutoFit/>
                  </a:bodyPr>
                  <a:lstStyle/>
                  <a:p>
                    <a:pPr>
                      <a:defRPr sz="800" b="1" i="0" u="none" strike="noStrike" kern="1200" spc="0" baseline="0">
                        <a:solidFill>
                          <a:schemeClr val="accent1"/>
                        </a:solidFill>
                        <a:latin typeface="+mn-lt"/>
                        <a:ea typeface="+mn-ea"/>
                        <a:cs typeface="+mn-cs"/>
                      </a:defRPr>
                    </a:pPr>
                    <a:r>
                      <a:rPr lang="en-US"/>
                      <a:t>2 hrs SLA
</a:t>
                    </a:r>
                    <a:r>
                      <a:rPr lang="en-US" smtClean="0"/>
                      <a:t>25%</a:t>
                    </a:r>
                    <a:endParaRPr lang="en-US"/>
                  </a:p>
                </c:rich>
              </c:tx>
              <c:spPr>
                <a:noFill/>
                <a:ln>
                  <a:noFill/>
                </a:ln>
                <a:effectLst/>
              </c:spPr>
              <c:dLblPos val="outEnd"/>
              <c:showCatName val="1"/>
              <c:showPercent val="1"/>
            </c:dLbl>
            <c:dLbl>
              <c:idx val="1"/>
              <c:layout/>
              <c:tx>
                <c:rich>
                  <a:bodyPr rot="0" spcFirstLastPara="1" vertOverflow="ellipsis" vert="horz" wrap="square" lIns="38100" tIns="19050" rIns="38100" bIns="19050" anchor="ctr" anchorCtr="1">
                    <a:spAutoFit/>
                  </a:bodyPr>
                  <a:lstStyle/>
                  <a:p>
                    <a:pPr>
                      <a:defRPr sz="800" b="1" i="0" u="none" strike="noStrike" kern="1200" spc="0" baseline="0">
                        <a:solidFill>
                          <a:schemeClr val="accent2"/>
                        </a:solidFill>
                        <a:latin typeface="+mn-lt"/>
                        <a:ea typeface="+mn-ea"/>
                        <a:cs typeface="+mn-cs"/>
                      </a:defRPr>
                    </a:pPr>
                    <a:r>
                      <a:rPr lang="en-US" dirty="0"/>
                      <a:t>24 hrs SLA</a:t>
                    </a:r>
                    <a:r>
                      <a:rPr lang="en-US"/>
                      <a:t>
</a:t>
                    </a:r>
                    <a:r>
                      <a:rPr lang="en-US" smtClean="0"/>
                      <a:t>22%</a:t>
                    </a:r>
                    <a:endParaRPr lang="en-US" dirty="0"/>
                  </a:p>
                </c:rich>
              </c:tx>
              <c:spPr>
                <a:noFill/>
                <a:ln>
                  <a:noFill/>
                </a:ln>
                <a:effectLst/>
              </c:spPr>
              <c:dLblPos val="outEnd"/>
              <c:showCatName val="1"/>
              <c:showPercent val="1"/>
            </c:dLbl>
            <c:dLbl>
              <c:idx val="2"/>
              <c:layout/>
              <c:tx>
                <c:rich>
                  <a:bodyPr rot="0" spcFirstLastPara="1" vertOverflow="ellipsis" vert="horz" wrap="square" lIns="38100" tIns="19050" rIns="38100" bIns="19050" anchor="ctr" anchorCtr="1">
                    <a:spAutoFit/>
                  </a:bodyPr>
                  <a:lstStyle/>
                  <a:p>
                    <a:pPr>
                      <a:defRPr sz="800" b="1" i="0" u="none" strike="noStrike" kern="1200" spc="0" baseline="0">
                        <a:solidFill>
                          <a:schemeClr val="accent3"/>
                        </a:solidFill>
                        <a:latin typeface="+mn-lt"/>
                        <a:ea typeface="+mn-ea"/>
                        <a:cs typeface="+mn-cs"/>
                      </a:defRPr>
                    </a:pPr>
                    <a:r>
                      <a:rPr lang="en-US"/>
                      <a:t>4 hrs SLA
</a:t>
                    </a:r>
                    <a:r>
                      <a:rPr lang="en-US" smtClean="0"/>
                      <a:t>15%</a:t>
                    </a:r>
                    <a:endParaRPr lang="en-US"/>
                  </a:p>
                </c:rich>
              </c:tx>
              <c:spPr>
                <a:noFill/>
                <a:ln>
                  <a:noFill/>
                </a:ln>
                <a:effectLst/>
              </c:spPr>
              <c:dLblPos val="outEnd"/>
              <c:showCatName val="1"/>
              <c:showPercent val="1"/>
            </c:dLbl>
            <c:dLbl>
              <c:idx val="3"/>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4"/>
                      </a:solidFill>
                      <a:latin typeface="+mn-lt"/>
                      <a:ea typeface="+mn-ea"/>
                      <a:cs typeface="+mn-cs"/>
                    </a:defRPr>
                  </a:pPr>
                  <a:endParaRPr lang="en-US"/>
                </a:p>
              </c:txPr>
            </c:dLbl>
            <c:dLbl>
              <c:idx val="4"/>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chemeClr val="accent5"/>
                      </a:solidFill>
                      <a:latin typeface="+mn-lt"/>
                      <a:ea typeface="+mn-ea"/>
                      <a:cs typeface="+mn-cs"/>
                    </a:defRPr>
                  </a:pPr>
                  <a:endParaRPr lang="en-US"/>
                </a:p>
              </c:txPr>
            </c:dLbl>
            <c:dLbl>
              <c:idx val="5"/>
              <c:layout/>
              <c:tx>
                <c:rich>
                  <a:bodyPr rot="0" spcFirstLastPara="1" vertOverflow="ellipsis" vert="horz" wrap="square" lIns="38100" tIns="19050" rIns="38100" bIns="19050" anchor="ctr" anchorCtr="1">
                    <a:spAutoFit/>
                  </a:bodyPr>
                  <a:lstStyle/>
                  <a:p>
                    <a:pPr>
                      <a:defRPr sz="800" b="1" i="0" u="none" strike="noStrike" kern="1200" spc="0" baseline="0">
                        <a:solidFill>
                          <a:schemeClr val="accent6"/>
                        </a:solidFill>
                        <a:latin typeface="+mn-lt"/>
                        <a:ea typeface="+mn-ea"/>
                        <a:cs typeface="+mn-cs"/>
                      </a:defRPr>
                    </a:pPr>
                    <a:r>
                      <a:rPr lang="en-US" dirty="0"/>
                      <a:t>Breached &gt; 48 hrs SLA</a:t>
                    </a:r>
                    <a:r>
                      <a:rPr lang="en-US"/>
                      <a:t>
</a:t>
                    </a:r>
                    <a:r>
                      <a:rPr lang="en-US" smtClean="0"/>
                      <a:t>21%</a:t>
                    </a:r>
                    <a:endParaRPr lang="en-US" dirty="0"/>
                  </a:p>
                </c:rich>
              </c:tx>
              <c:spPr>
                <a:noFill/>
                <a:ln>
                  <a:noFill/>
                </a:ln>
                <a:effectLst/>
              </c:spPr>
              <c:dLblPos val="outEnd"/>
              <c:showCatName val="1"/>
              <c:showPercent val="1"/>
            </c:dLbl>
            <c:txPr>
              <a:bodyPr rot="0" spcFirstLastPara="1" vertOverflow="ellipsis" vert="horz" wrap="square" lIns="38100" tIns="19050" rIns="38100" bIns="19050" anchor="ctr" anchorCtr="1">
                <a:spAutoFit/>
              </a:bodyPr>
              <a:lstStyle/>
              <a:p>
                <a:pPr>
                  <a:defRPr sz="800" b="1" i="0" u="none" strike="noStrike" kern="1200" spc="0" baseline="0">
                    <a:solidFill>
                      <a:schemeClr val="accent1"/>
                    </a:solidFill>
                    <a:latin typeface="+mn-lt"/>
                    <a:ea typeface="+mn-ea"/>
                    <a:cs typeface="+mn-cs"/>
                  </a:defRPr>
                </a:pPr>
                <a:endParaRPr lang="en-US"/>
              </a:p>
            </c:txPr>
            <c:dLblPos val="outEnd"/>
            <c:showCatName val="1"/>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Sheet8!$B$12:$B$17</c:f>
              <c:strCache>
                <c:ptCount val="6"/>
                <c:pt idx="0">
                  <c:v>2 hrs SLA</c:v>
                </c:pt>
                <c:pt idx="1">
                  <c:v>24 hrs SLA</c:v>
                </c:pt>
                <c:pt idx="2">
                  <c:v>4 hrs SLA</c:v>
                </c:pt>
                <c:pt idx="3">
                  <c:v>48 hrs SLA</c:v>
                </c:pt>
                <c:pt idx="4">
                  <c:v>8 hrs SLA</c:v>
                </c:pt>
                <c:pt idx="5">
                  <c:v>Breached &gt; 48 hrs SLA</c:v>
                </c:pt>
              </c:strCache>
            </c:strRef>
          </c:cat>
          <c:val>
            <c:numRef>
              <c:f>Sheet8!$C$12:$C$17</c:f>
              <c:numCache>
                <c:formatCode>General</c:formatCode>
                <c:ptCount val="6"/>
                <c:pt idx="0">
                  <c:v>77</c:v>
                </c:pt>
                <c:pt idx="1">
                  <c:v>68</c:v>
                </c:pt>
                <c:pt idx="2">
                  <c:v>31</c:v>
                </c:pt>
                <c:pt idx="3">
                  <c:v>21</c:v>
                </c:pt>
                <c:pt idx="4">
                  <c:v>23</c:v>
                </c:pt>
                <c:pt idx="5">
                  <c:v>53</c:v>
                </c:pt>
              </c:numCache>
            </c:numRef>
          </c:val>
          <c:extLst xmlns:c16r2="http://schemas.microsoft.com/office/drawing/2015/06/chart">
            <c:ext xmlns:c16="http://schemas.microsoft.com/office/drawing/2014/chart" uri="{C3380CC4-5D6E-409C-BE32-E72D297353CC}">
              <c16:uniqueId val="{0000000C-9CDB-4E6E-A2B0-1E1764D38EC7}"/>
            </c:ext>
          </c:extLst>
        </c:ser>
        <c:dLbls>
          <c:showPercent val="1"/>
        </c:dLbls>
        <c:firstSliceAng val="0"/>
      </c:pieChart>
      <c:spPr>
        <a:noFill/>
        <a:ln>
          <a:noFill/>
        </a:ln>
        <a:effectLst/>
      </c:spPr>
    </c:plotArea>
    <c:plotVisOnly val="1"/>
    <c:dispBlanksAs val="zero"/>
  </c:chart>
  <c:spPr>
    <a:noFill/>
    <a:ln>
      <a:noFill/>
    </a:ln>
    <a:effectLst/>
  </c:spPr>
  <c:txPr>
    <a:bodyPr/>
    <a:lstStyle/>
    <a:p>
      <a:pPr>
        <a:defRPr/>
      </a:pPr>
      <a:endParaRPr lang="en-US"/>
    </a:p>
  </c:txPr>
  <c:externalData r:id="rId1"/>
</c:chartSpac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0.54142</cdr:x>
      <cdr:y>0.05906</cdr:y>
    </cdr:from>
    <cdr:to>
      <cdr:x>0.86958</cdr:x>
      <cdr:y>0.19175</cdr:y>
    </cdr:to>
    <cdr:sp macro="" textlink="">
      <cdr:nvSpPr>
        <cdr:cNvPr id="2" name="TextBox 1"/>
        <cdr:cNvSpPr txBox="1"/>
      </cdr:nvSpPr>
      <cdr:spPr>
        <a:xfrm xmlns:a="http://schemas.openxmlformats.org/drawingml/2006/main">
          <a:off x="2475391" y="162015"/>
          <a:ext cx="1500325" cy="36398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800" b="1" dirty="0" smtClean="0"/>
            <a:t>Diagnosis</a:t>
          </a:r>
          <a:endParaRPr lang="en-US" sz="1800" b="1" dirty="0"/>
        </a:p>
      </cdr:txBody>
    </cdr:sp>
  </cdr:relSizeAnchor>
</c:userShapes>
</file>

<file path=ppt/drawings/drawing2.xml><?xml version="1.0" encoding="utf-8"?>
<c:userShapes xmlns:c="http://schemas.openxmlformats.org/drawingml/2006/chart">
  <cdr:relSizeAnchor xmlns:cdr="http://schemas.openxmlformats.org/drawingml/2006/chartDrawing">
    <cdr:from>
      <cdr:x>0.00621</cdr:x>
      <cdr:y>0.03682</cdr:y>
    </cdr:from>
    <cdr:to>
      <cdr:x>0.3869</cdr:x>
      <cdr:y>0.25775</cdr:y>
    </cdr:to>
    <cdr:sp macro="" textlink="">
      <cdr:nvSpPr>
        <cdr:cNvPr id="2" name="TextBox 1"/>
        <cdr:cNvSpPr txBox="1"/>
      </cdr:nvSpPr>
      <cdr:spPr>
        <a:xfrm xmlns:a="http://schemas.openxmlformats.org/drawingml/2006/main">
          <a:off x="31898" y="101009"/>
          <a:ext cx="1956390" cy="60605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smtClean="0"/>
            <a:t>Fund Activation</a:t>
          </a:r>
          <a:endParaRPr lang="en-US" sz="16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A3532-8E60-4D6A-8CBC-6F29445A39A1}" type="datetimeFigureOut">
              <a:rPr lang="en-US" smtClean="0"/>
              <a:pPr/>
              <a:t>4/4/2019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31DB0-A963-4716-BB1F-F5F4A8383EB5}" type="slidenum">
              <a:rPr lang="en-US" smtClean="0"/>
              <a:pPr/>
              <a:t>‹#›</a:t>
            </a:fld>
            <a:endParaRPr lang="en-US" dirty="0"/>
          </a:p>
        </p:txBody>
      </p:sp>
    </p:spTree>
    <p:extLst>
      <p:ext uri="{BB962C8B-B14F-4D97-AF65-F5344CB8AC3E}">
        <p14:creationId xmlns:p14="http://schemas.microsoft.com/office/powerpoint/2010/main" xmlns="" val="423825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8503FDD3-146F-A846-9B4B-E8300F35F598}" type="slidenum">
              <a:rPr lang="en-US" smtClean="0"/>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8503FDD3-146F-A846-9B4B-E8300F35F598}"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Blue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2"/>
          <p:cNvSpPr>
            <a:spLocks noGrp="1"/>
          </p:cNvSpPr>
          <p:nvPr>
            <p:ph type="dt" idx="10"/>
          </p:nvPr>
        </p:nvSpPr>
        <p:spPr>
          <a:xfrm>
            <a:off x="326572" y="4019440"/>
            <a:ext cx="3508827" cy="400160"/>
          </a:xfrm>
          <a:prstGeom prst="rect">
            <a:avLst/>
          </a:prstGeom>
        </p:spPr>
        <p:txBody>
          <a:bodyPr vert="horz" lIns="0" tIns="0" rIns="0" bIns="0" rtlCol="0"/>
          <a:lstStyle>
            <a:lvl1pPr algn="l">
              <a:defRPr sz="1200" b="1" i="0">
                <a:solidFill>
                  <a:schemeClr val="bg1"/>
                </a:solidFill>
                <a:latin typeface="Proxima Nova Regular" charset="0"/>
              </a:defRPr>
            </a:lvl1pPr>
          </a:lstStyle>
          <a:p>
            <a:fld id="{9969E6D8-6C59-4753-A980-6D8FBCBCEFB2}" type="datetimeFigureOut">
              <a:rPr lang="en-US" smtClean="0"/>
              <a:pPr/>
              <a:t>4/4/2019</a:t>
            </a:fld>
            <a:endParaRPr lang="en-US" dirty="0"/>
          </a:p>
        </p:txBody>
      </p:sp>
      <p:pic>
        <p:nvPicPr>
          <p:cNvPr id="7" name="Picture 6">
            <a:extLst>
              <a:ext uri="{FF2B5EF4-FFF2-40B4-BE49-F238E27FC236}">
                <a16:creationId xmlns:a16="http://schemas.microsoft.com/office/drawing/2014/main" xmlns="" id="{56F1E21B-03CE-024B-AAB6-5DE166D235F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
        <p:nvSpPr>
          <p:cNvPr id="4" name="TextBox 3"/>
          <p:cNvSpPr txBox="1"/>
          <p:nvPr/>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xmlns="" val="304398931"/>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Top Photo">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7680"/>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xmlns=""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Tree>
    <p:extLst>
      <p:ext uri="{BB962C8B-B14F-4D97-AF65-F5344CB8AC3E}">
        <p14:creationId xmlns:p14="http://schemas.microsoft.com/office/powerpoint/2010/main" xmlns="" val="276055585"/>
      </p:ext>
    </p:extLst>
  </p:cSld>
  <p:clrMapOvr>
    <a:masterClrMapping/>
  </p:clrMapOvr>
  <p:extLst mod="1">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Top Photo">
    <p:spTree>
      <p:nvGrpSpPr>
        <p:cNvPr id="1" name=""/>
        <p:cNvGrpSpPr/>
        <p:nvPr/>
      </p:nvGrpSpPr>
      <p:grpSpPr>
        <a:xfrm>
          <a:off x="0" y="0"/>
          <a:ext cx="0" cy="0"/>
          <a:chOff x="0" y="0"/>
          <a:chExt cx="0" cy="0"/>
        </a:xfrm>
      </p:grpSpPr>
      <p:sp>
        <p:nvSpPr>
          <p:cNvPr id="4" name="Rectangle 3"/>
          <p:cNvSpPr/>
          <p:nvPr/>
        </p:nvSpPr>
        <p:spPr>
          <a:xfrm>
            <a:off x="0" y="3374136"/>
            <a:ext cx="12192000" cy="3483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xmlns=""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noAutofit/>
          </a:bodyPr>
          <a:lstStyle>
            <a:lvl1pPr>
              <a:defRPr sz="1400"/>
            </a:lvl1pPr>
          </a:lstStyle>
          <a:p>
            <a:r>
              <a:rPr lang="en-US" dirty="0"/>
              <a:t>Picture here. Place photo credit on top of picture.</a:t>
            </a:r>
          </a:p>
        </p:txBody>
      </p:sp>
      <p:sp>
        <p:nvSpPr>
          <p:cNvPr id="6" name="TextBox 5"/>
          <p:cNvSpPr txBox="1"/>
          <p:nvPr/>
        </p:nvSpPr>
        <p:spPr>
          <a:xfrm>
            <a:off x="6045200" y="-423333"/>
            <a:ext cx="184731" cy="369332"/>
          </a:xfrm>
          <a:prstGeom prst="rect">
            <a:avLst/>
          </a:prstGeom>
          <a:noFill/>
        </p:spPr>
        <p:txBody>
          <a:bodyPr wrap="none" rtlCol="0">
            <a:noAutofit/>
          </a:bodyPr>
          <a:lstStyle/>
          <a:p>
            <a:endParaRPr lang="en-US" b="0" i="0" dirty="0">
              <a:latin typeface="Arial" charset="0"/>
            </a:endParaRPr>
          </a:p>
        </p:txBody>
      </p:sp>
      <p:pic>
        <p:nvPicPr>
          <p:cNvPr id="10" name="Picture 9">
            <a:extLst>
              <a:ext uri="{FF2B5EF4-FFF2-40B4-BE49-F238E27FC236}">
                <a16:creationId xmlns:a16="http://schemas.microsoft.com/office/drawing/2014/main" xmlns="" id="{4243F010-B815-C047-B033-19B08A5031D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25156" y="6180924"/>
            <a:ext cx="1424634" cy="533089"/>
          </a:xfrm>
          <a:prstGeom prst="rect">
            <a:avLst/>
          </a:prstGeom>
        </p:spPr>
      </p:pic>
    </p:spTree>
    <p:extLst>
      <p:ext uri="{BB962C8B-B14F-4D97-AF65-F5344CB8AC3E}">
        <p14:creationId xmlns:p14="http://schemas.microsoft.com/office/powerpoint/2010/main" xmlns="" val="1971394267"/>
      </p:ext>
    </p:extLst>
  </p:cSld>
  <p:clrMapOvr>
    <a:masterClrMapping/>
  </p:clrMapOvr>
  <p:extLst mod="1">
    <p:ext uri="{DCECCB84-F9BA-43D5-87BE-67443E8EF086}">
      <p15:sldGuideLst xmlns:p15="http://schemas.microsoft.com/office/powerpoint/2012/main" xmlns=""/>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
        <p:nvSpPr>
          <p:cNvPr id="4" name="Rectangle 3"/>
          <p:cNvSpPr/>
          <p:nvPr/>
        </p:nvSpPr>
        <p:spPr>
          <a:xfrm>
            <a:off x="0" y="0"/>
            <a:ext cx="12192000"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xmlns=""/>
              </a:ext>
            </a:extLst>
          </a:blip>
          <a:srcRect l="16166"/>
          <a:stretch/>
        </p:blipFill>
        <p:spPr>
          <a:xfrm>
            <a:off x="0" y="529861"/>
            <a:ext cx="11239718" cy="2327451"/>
          </a:xfrm>
          <a:prstGeom prst="rect">
            <a:avLst/>
          </a:prstGeom>
        </p:spPr>
      </p:pic>
    </p:spTree>
    <p:extLst>
      <p:ext uri="{BB962C8B-B14F-4D97-AF65-F5344CB8AC3E}">
        <p14:creationId xmlns:p14="http://schemas.microsoft.com/office/powerpoint/2010/main" xmlns="" val="2785490951"/>
      </p:ext>
    </p:extLst>
  </p:cSld>
  <p:clrMapOvr>
    <a:masterClrMapping/>
  </p:clrMapOvr>
  <p:extLst mod="1">
    <p:ext uri="{DCECCB84-F9BA-43D5-87BE-67443E8EF086}">
      <p15:sldGuideLst xmlns:p15="http://schemas.microsoft.com/office/powerpoint/2012/main" xmlns=""/>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Data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
        <p:nvSpPr>
          <p:cNvPr id="4" name="Rectangle 3"/>
          <p:cNvSpPr/>
          <p:nvPr/>
        </p:nvSpPr>
        <p:spPr>
          <a:xfrm>
            <a:off x="0" y="0"/>
            <a:ext cx="12188952"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0" y="355600"/>
            <a:ext cx="11895138" cy="2683367"/>
          </a:xfrm>
          <a:prstGeom prst="rect">
            <a:avLst/>
          </a:prstGeom>
        </p:spPr>
      </p:pic>
    </p:spTree>
    <p:extLst>
      <p:ext uri="{BB962C8B-B14F-4D97-AF65-F5344CB8AC3E}">
        <p14:creationId xmlns:p14="http://schemas.microsoft.com/office/powerpoint/2010/main" xmlns="" val="1963292066"/>
      </p:ext>
    </p:extLst>
  </p:cSld>
  <p:clrMapOvr>
    <a:masterClrMapping/>
  </p:clrMapOvr>
  <p:extLst mod="1">
    <p:ext uri="{DCECCB84-F9BA-43D5-87BE-67443E8EF086}">
      <p15:sldGuideLst xmlns:p15="http://schemas.microsoft.com/office/powerpoint/2012/main" xmlns=""/>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Photo">
    <p:spTree>
      <p:nvGrpSpPr>
        <p:cNvPr id="1" name=""/>
        <p:cNvGrpSpPr/>
        <p:nvPr/>
      </p:nvGrpSpPr>
      <p:grpSpPr>
        <a:xfrm>
          <a:off x="0" y="0"/>
          <a:ext cx="0" cy="0"/>
          <a:chOff x="0" y="0"/>
          <a:chExt cx="0" cy="0"/>
        </a:xfrm>
      </p:grpSpPr>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xmlns=""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noAutofit/>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Tree>
    <p:extLst>
      <p:ext uri="{BB962C8B-B14F-4D97-AF65-F5344CB8AC3E}">
        <p14:creationId xmlns:p14="http://schemas.microsoft.com/office/powerpoint/2010/main" xmlns="" val="4261732445"/>
      </p:ext>
    </p:extLst>
  </p:cSld>
  <p:clrMapOvr>
    <a:masterClrMapping/>
  </p:clrMapOvr>
  <p:extLst mod="1">
    <p:ext uri="{DCECCB84-F9BA-43D5-87BE-67443E8EF086}">
      <p15:sldGuideLst xmlns:p15="http://schemas.microsoft.com/office/powerpoint/2012/main" xmlns=""/>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Left Photo">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xmlns=""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lstStyle>
            <a:lvl1pPr>
              <a:defRPr sz="1400"/>
            </a:lvl1pPr>
          </a:lstStyle>
          <a:p>
            <a:r>
              <a:rPr lang="en-US" dirty="0"/>
              <a:t>Picture here. Place photo credit on top of picture.</a:t>
            </a:r>
          </a:p>
        </p:txBody>
      </p:sp>
      <p:pic>
        <p:nvPicPr>
          <p:cNvPr id="8" name="Picture 7">
            <a:extLst>
              <a:ext uri="{FF2B5EF4-FFF2-40B4-BE49-F238E27FC236}">
                <a16:creationId xmlns:a16="http://schemas.microsoft.com/office/drawing/2014/main" xmlns="" id="{4243F010-B815-C047-B033-19B08A5031D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25156" y="6180924"/>
            <a:ext cx="1424634" cy="533089"/>
          </a:xfrm>
          <a:prstGeom prst="rect">
            <a:avLst/>
          </a:prstGeom>
        </p:spPr>
      </p:pic>
    </p:spTree>
    <p:extLst>
      <p:ext uri="{BB962C8B-B14F-4D97-AF65-F5344CB8AC3E}">
        <p14:creationId xmlns:p14="http://schemas.microsoft.com/office/powerpoint/2010/main" xmlns="" val="1391843759"/>
      </p:ext>
    </p:extLst>
  </p:cSld>
  <p:clrMapOvr>
    <a:masterClrMapping/>
  </p:clrMapOvr>
  <p:extLst mod="1">
    <p:ext uri="{DCECCB84-F9BA-43D5-87BE-67443E8EF086}">
      <p15:sldGuideLst xmlns:p15="http://schemas.microsoft.com/office/powerpoint/2012/main" xmlns=""/>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Arrow">
    <p:spTree>
      <p:nvGrpSpPr>
        <p:cNvPr id="1" name=""/>
        <p:cNvGrpSpPr/>
        <p:nvPr/>
      </p:nvGrpSpPr>
      <p:grpSpPr>
        <a:xfrm>
          <a:off x="0" y="0"/>
          <a:ext cx="0" cy="0"/>
          <a:chOff x="0" y="0"/>
          <a:chExt cx="0" cy="0"/>
        </a:xfrm>
      </p:grpSpPr>
      <p:sp>
        <p:nvSpPr>
          <p:cNvPr id="4" name="Rectangle 3"/>
          <p:cNvSpPr/>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pic>
        <p:nvPicPr>
          <p:cNvPr id="8" name="Picture 7"/>
          <p:cNvPicPr>
            <a:picLocks noChangeAspect="1"/>
          </p:cNvPicPr>
          <p:nvPr/>
        </p:nvPicPr>
        <p:blipFill rotWithShape="1">
          <a:blip r:embed="rId3" cstate="screen">
            <a:extLst>
              <a:ext uri="{28A0092B-C50C-407E-A947-70E740481C1C}">
                <a14:useLocalDpi xmlns:a14="http://schemas.microsoft.com/office/drawing/2010/main" xmlns=""/>
              </a:ext>
            </a:extLst>
          </a:blip>
          <a:srcRect l="62933"/>
          <a:stretch/>
        </p:blipFill>
        <p:spPr>
          <a:xfrm rot="16200000">
            <a:off x="50444" y="2541005"/>
            <a:ext cx="5880101" cy="2753890"/>
          </a:xfrm>
          <a:prstGeom prst="rect">
            <a:avLst/>
          </a:prstGeom>
        </p:spPr>
      </p:pic>
    </p:spTree>
    <p:extLst>
      <p:ext uri="{BB962C8B-B14F-4D97-AF65-F5344CB8AC3E}">
        <p14:creationId xmlns:p14="http://schemas.microsoft.com/office/powerpoint/2010/main" xmlns="" val="2359193844"/>
      </p:ext>
    </p:extLst>
  </p:cSld>
  <p:clrMapOvr>
    <a:masterClrMapping/>
  </p:clrMapOvr>
  <p:extLst mod="1">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Data Arrow">
    <p:spTree>
      <p:nvGrpSpPr>
        <p:cNvPr id="1" name=""/>
        <p:cNvGrpSpPr/>
        <p:nvPr/>
      </p:nvGrpSpPr>
      <p:grpSpPr>
        <a:xfrm>
          <a:off x="0" y="0"/>
          <a:ext cx="0" cy="0"/>
          <a:chOff x="0" y="0"/>
          <a:chExt cx="0" cy="0"/>
        </a:xfrm>
      </p:grpSpPr>
      <p:sp>
        <p:nvSpPr>
          <p:cNvPr id="4" name="Rectangle 3"/>
          <p:cNvSpPr/>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xmlns="" id="{4243F010-B815-C047-B033-19B08A5031DD}"/>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10523024" y="6180924"/>
            <a:ext cx="1428898" cy="533089"/>
          </a:xfrm>
          <a:prstGeom prst="rect">
            <a:avLst/>
          </a:prstGeom>
        </p:spPr>
      </p:pic>
      <p:sp>
        <p:nvSpPr>
          <p:cNvPr id="9" name="TextBox 8"/>
          <p:cNvSpPr txBox="1"/>
          <p:nvPr/>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646687" y="1109133"/>
            <a:ext cx="4835094" cy="4278816"/>
          </a:xfrm>
          <a:prstGeom prst="rect">
            <a:avLst/>
          </a:prstGeom>
        </p:spPr>
      </p:pic>
    </p:spTree>
    <p:extLst>
      <p:ext uri="{BB962C8B-B14F-4D97-AF65-F5344CB8AC3E}">
        <p14:creationId xmlns:p14="http://schemas.microsoft.com/office/powerpoint/2010/main" xmlns="" val="453222392"/>
      </p:ext>
    </p:extLst>
  </p:cSld>
  <p:clrMapOvr>
    <a:masterClrMapping/>
  </p:clrMapOvr>
  <p:extLst mod="1">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ight Bulb">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0" name="Picture 9"/>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7350234" y="0"/>
            <a:ext cx="3576199" cy="5084064"/>
          </a:xfrm>
          <a:prstGeom prst="rect">
            <a:avLst/>
          </a:prstGeom>
        </p:spPr>
      </p:pic>
      <p:pic>
        <p:nvPicPr>
          <p:cNvPr id="11" name="Picture 10">
            <a:extLst>
              <a:ext uri="{FF2B5EF4-FFF2-40B4-BE49-F238E27FC236}">
                <a16:creationId xmlns:a16="http://schemas.microsoft.com/office/drawing/2014/main" xmlns="" id="{4243F010-B815-C047-B033-19B08A5031D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25156" y="6180924"/>
            <a:ext cx="1424634" cy="533089"/>
          </a:xfrm>
          <a:prstGeom prst="rect">
            <a:avLst/>
          </a:prstGeom>
        </p:spPr>
      </p:pic>
    </p:spTree>
    <p:extLst>
      <p:ext uri="{BB962C8B-B14F-4D97-AF65-F5344CB8AC3E}">
        <p14:creationId xmlns:p14="http://schemas.microsoft.com/office/powerpoint/2010/main" xmlns="" val="2047653522"/>
      </p:ext>
    </p:extLst>
  </p:cSld>
  <p:clrMapOvr>
    <a:masterClrMapping/>
  </p:clrMapOvr>
  <p:extLst mod="1">
    <p:ext uri="{DCECCB84-F9BA-43D5-87BE-67443E8EF086}">
      <p15:sldGuideLst xmlns:p15="http://schemas.microsoft.com/office/powerpoint/2012/main" xmlns=""/>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Data Symbol">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896"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7387167" y="1219200"/>
            <a:ext cx="3650551" cy="5638799"/>
          </a:xfrm>
          <a:prstGeom prst="rect">
            <a:avLst/>
          </a:prstGeom>
        </p:spPr>
      </p:pic>
      <p:pic>
        <p:nvPicPr>
          <p:cNvPr id="10" name="Picture 9">
            <a:extLst>
              <a:ext uri="{FF2B5EF4-FFF2-40B4-BE49-F238E27FC236}">
                <a16:creationId xmlns:a16="http://schemas.microsoft.com/office/drawing/2014/main" xmlns="" id="{4243F010-B815-C047-B033-19B08A5031D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25156" y="6180924"/>
            <a:ext cx="1424634" cy="533089"/>
          </a:xfrm>
          <a:prstGeom prst="rect">
            <a:avLst/>
          </a:prstGeom>
        </p:spPr>
      </p:pic>
    </p:spTree>
    <p:extLst>
      <p:ext uri="{BB962C8B-B14F-4D97-AF65-F5344CB8AC3E}">
        <p14:creationId xmlns:p14="http://schemas.microsoft.com/office/powerpoint/2010/main" xmlns="" val="3111828328"/>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hite Backgroun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4/4/2019</a:t>
            </a:fld>
            <a:endParaRPr lang="en-US" dirty="0"/>
          </a:p>
        </p:txBody>
      </p:sp>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xmlns="" val="2268734903"/>
      </p:ext>
    </p:extLst>
  </p:cSld>
  <p:clrMapOvr>
    <a:masterClrMapping/>
  </p:clrMapOvr>
  <p:extLst mod="1">
    <p:ext uri="{DCECCB84-F9BA-43D5-87BE-67443E8EF086}">
      <p15:sldGuideLst xmlns:p15="http://schemas.microsoft.com/office/powerpoint/2012/main" xmlns=""/>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head and Content 1-Co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92607" y="1494697"/>
            <a:ext cx="11594592" cy="4572000"/>
          </a:xfrm>
        </p:spPr>
        <p:txBody>
          <a:bodyPr/>
          <a:lstStyle>
            <a:lvl1pPr marL="285750" marR="0" indent="-285750" algn="l" defTabSz="914400" rtl="0" eaLnBrk="1" fontAlgn="auto" latinLnBrk="0" hangingPunct="1">
              <a:lnSpc>
                <a:spcPct val="100000"/>
              </a:lnSpc>
              <a:spcBef>
                <a:spcPts val="0"/>
              </a:spcBef>
              <a:spcAft>
                <a:spcPts val="600"/>
              </a:spcAft>
              <a:buClrTx/>
              <a:buSzTx/>
              <a:buFont typeface="Arial" charset="0"/>
              <a:buChar char="•"/>
              <a:tabLst/>
              <a:defRPr sz="1600" b="0" i="0">
                <a:latin typeface="Arial" charset="0"/>
              </a:defRPr>
            </a:lvl1pPr>
            <a:lvl2pPr marL="0" marR="0" indent="0" algn="l" defTabSz="914400" rtl="0" eaLnBrk="1" fontAlgn="auto" latinLnBrk="0" hangingPunct="1">
              <a:lnSpc>
                <a:spcPct val="100000"/>
              </a:lnSpc>
              <a:spcBef>
                <a:spcPts val="0"/>
              </a:spcBef>
              <a:spcAft>
                <a:spcPts val="600"/>
              </a:spcAft>
              <a:buClrTx/>
              <a:buSzTx/>
              <a:buFont typeface="System Font Regular"/>
              <a:buNone/>
              <a:tabLst/>
              <a:defRPr sz="1600"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sz="1600"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sp>
        <p:nvSpPr>
          <p:cNvPr id="8" name="Footer Placeholder 7"/>
          <p:cNvSpPr>
            <a:spLocks noGrp="1"/>
          </p:cNvSpPr>
          <p:nvPr>
            <p:ph type="ftr" sz="quarter" idx="11"/>
          </p:nvPr>
        </p:nvSpPr>
        <p:spPr/>
        <p:txBody>
          <a:bodyPr/>
          <a:lstStyle/>
          <a:p>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cxnSp>
        <p:nvCxnSpPr>
          <p:cNvPr id="4" name="Straight Connector 3"/>
          <p:cNvCxnSpPr/>
          <p:nvPr/>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66598633"/>
      </p:ext>
    </p:extLst>
  </p:cSld>
  <p:clrMapOvr>
    <a:masterClrMapping/>
  </p:clrMapOvr>
  <p:extLst mod="1">
    <p:ext uri="{DCECCB84-F9BA-43D5-87BE-67443E8EF086}">
      <p15:sldGuideLst xmlns:p15="http://schemas.microsoft.com/office/powerpoint/2012/main" xmlns=""/>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1-Col">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7" name="Title 1"/>
          <p:cNvSpPr>
            <a:spLocks noGrp="1"/>
          </p:cNvSpPr>
          <p:nvPr>
            <p:ph type="title"/>
          </p:nvPr>
        </p:nvSpPr>
        <p:spPr>
          <a:xfrm>
            <a:off x="292609" y="310896"/>
            <a:ext cx="11594592" cy="391837"/>
          </a:xfrm>
        </p:spPr>
        <p:txBody>
          <a:bodyPr/>
          <a:lstStyle>
            <a:lvl1pPr>
              <a:defRPr>
                <a:solidFill>
                  <a:schemeClr val="tx2"/>
                </a:solidFill>
              </a:defRPr>
            </a:lvl1pPr>
          </a:lstStyle>
          <a:p>
            <a:r>
              <a:rPr lang="en-US"/>
              <a:t>Click to edit Master title style</a:t>
            </a:r>
            <a:endParaRPr lang="en-US" dirty="0"/>
          </a:p>
        </p:txBody>
      </p:sp>
      <p:sp>
        <p:nvSpPr>
          <p:cNvPr id="9" name="Content Placeholder 2"/>
          <p:cNvSpPr>
            <a:spLocks noGrp="1"/>
          </p:cNvSpPr>
          <p:nvPr>
            <p:ph idx="1" hasCustomPrompt="1"/>
          </p:nvPr>
        </p:nvSpPr>
        <p:spPr>
          <a:xfrm>
            <a:off x="292607" y="1494697"/>
            <a:ext cx="11594592" cy="4572000"/>
          </a:xfrm>
        </p:spPr>
        <p:txBody>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b="0" i="0">
                <a:latin typeface="Arial" charset="0"/>
              </a:defRPr>
            </a:lvl1pPr>
            <a:lvl2pPr marL="1714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cxnSp>
        <p:nvCxnSpPr>
          <p:cNvPr id="6" name="Straight Connector 5"/>
          <p:cNvCxnSpPr/>
          <p:nvPr/>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27905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ubhead and Content 2-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2608" y="1494536"/>
            <a:ext cx="547725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7882" y="1494536"/>
            <a:ext cx="5477256"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1"/>
          </p:nvPr>
        </p:nvSpPr>
        <p:spPr/>
        <p:txBody>
          <a:bodyPr/>
          <a:lstStyle/>
          <a:p>
            <a:endParaRPr lang="en-US" dirty="0"/>
          </a:p>
        </p:txBody>
      </p:sp>
      <p:sp>
        <p:nvSpPr>
          <p:cNvPr id="12"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cxnSp>
        <p:nvCxnSpPr>
          <p:cNvPr id="9" name="Straight Connector 8"/>
          <p:cNvCxnSpPr/>
          <p:nvPr/>
        </p:nvCxnSpPr>
        <p:spPr>
          <a:xfrm>
            <a:off x="292607"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09944"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20432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head and Content 3-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xmlns="" id="{6D6585EC-1486-4F4F-A9D0-FFC149C3A177}"/>
              </a:ext>
            </a:extLst>
          </p:cNvPr>
          <p:cNvSpPr>
            <a:spLocks noGrp="1"/>
          </p:cNvSpPr>
          <p:nvPr>
            <p:ph sz="half" idx="10" hasCustomPrompt="1"/>
          </p:nvPr>
        </p:nvSpPr>
        <p:spPr>
          <a:xfrm>
            <a:off x="8383842"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lstStyle/>
          <a:p>
            <a:endParaRPr lang="en-US" dirty="0"/>
          </a:p>
        </p:txBody>
      </p:sp>
      <p:sp>
        <p:nvSpPr>
          <p:cNvPr id="16"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cxnSp>
        <p:nvCxnSpPr>
          <p:cNvPr id="11" name="Straight Connector 10"/>
          <p:cNvCxnSpPr/>
          <p:nvPr/>
        </p:nvCxnSpPr>
        <p:spPr>
          <a:xfrm>
            <a:off x="292607"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34603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37590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02780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head, Light Text and Content 2-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xmlns="" id="{6D6585EC-1486-4F4F-A9D0-FFC149C3A177}"/>
              </a:ext>
            </a:extLst>
          </p:cNvPr>
          <p:cNvSpPr>
            <a:spLocks noGrp="1"/>
          </p:cNvSpPr>
          <p:nvPr>
            <p:ph sz="half" idx="10" hasCustomPrompt="1"/>
          </p:nvPr>
        </p:nvSpPr>
        <p:spPr>
          <a:xfrm>
            <a:off x="8383842"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noAutofit/>
          </a:bodyPr>
          <a:lstStyle/>
          <a:p>
            <a:endParaRPr lang="en-US" dirty="0"/>
          </a:p>
        </p:txBody>
      </p:sp>
      <p:sp>
        <p:nvSpPr>
          <p:cNvPr id="8" name="Title 1"/>
          <p:cNvSpPr>
            <a:spLocks noGrp="1"/>
          </p:cNvSpPr>
          <p:nvPr>
            <p:ph type="title"/>
          </p:nvPr>
        </p:nvSpPr>
        <p:spPr>
          <a:xfrm>
            <a:off x="292609" y="310897"/>
            <a:ext cx="11594592" cy="352315"/>
          </a:xfrm>
        </p:spPr>
        <p:txBody>
          <a:bodyPr>
            <a:noAutofit/>
          </a:bodyPr>
          <a:lstStyle>
            <a:lvl1pPr>
              <a:defRPr>
                <a:solidFill>
                  <a:schemeClr val="tx2"/>
                </a:solidFill>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sp>
        <p:nvSpPr>
          <p:cNvPr id="16" name="Text Placeholder 2">
            <a:extLst>
              <a:ext uri="{FF2B5EF4-FFF2-40B4-BE49-F238E27FC236}">
                <a16:creationId xmlns:a16="http://schemas.microsoft.com/office/drawing/2014/main" xmlns="" id="{FA853864-68BA-724A-9672-AE0DBBCFC96E}"/>
              </a:ext>
            </a:extLst>
          </p:cNvPr>
          <p:cNvSpPr>
            <a:spLocks noGrp="1"/>
          </p:cNvSpPr>
          <p:nvPr>
            <p:ph type="body" idx="14"/>
          </p:nvPr>
        </p:nvSpPr>
        <p:spPr>
          <a:xfrm>
            <a:off x="292608" y="1355633"/>
            <a:ext cx="11594592" cy="914400"/>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a:t>Edit Master text styles</a:t>
            </a:r>
          </a:p>
        </p:txBody>
      </p:sp>
      <p:cxnSp>
        <p:nvCxnSpPr>
          <p:cNvPr id="12" name="Straight Connector 11"/>
          <p:cNvCxnSpPr/>
          <p:nvPr/>
        </p:nvCxnSpPr>
        <p:spPr>
          <a:xfrm>
            <a:off x="292607"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4603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7590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5294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head, and Content 4-Col">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endParaRPr lang="en-US" dirty="0"/>
          </a:p>
        </p:txBody>
      </p:sp>
      <p:sp>
        <p:nvSpPr>
          <p:cNvPr id="13" name="Content Placeholder 2"/>
          <p:cNvSpPr>
            <a:spLocks noGrp="1"/>
          </p:cNvSpPr>
          <p:nvPr>
            <p:ph sz="half" idx="1" hasCustomPrompt="1"/>
          </p:nvPr>
        </p:nvSpPr>
        <p:spPr>
          <a:xfrm>
            <a:off x="29260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xmlns=""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sp>
        <p:nvSpPr>
          <p:cNvPr id="29" name="Text Placeholder 2">
            <a:extLst>
              <a:ext uri="{FF2B5EF4-FFF2-40B4-BE49-F238E27FC236}">
                <a16:creationId xmlns:a16="http://schemas.microsoft.com/office/drawing/2014/main" xmlns="" id="{FA853864-68BA-724A-9672-AE0DBBCFC96E}"/>
              </a:ext>
            </a:extLst>
          </p:cNvPr>
          <p:cNvSpPr>
            <a:spLocks noGrp="1"/>
          </p:cNvSpPr>
          <p:nvPr>
            <p:ph type="body" idx="14"/>
          </p:nvPr>
        </p:nvSpPr>
        <p:spPr>
          <a:xfrm>
            <a:off x="292608" y="1355632"/>
            <a:ext cx="11594592" cy="1796685"/>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a:t>Edit Master text styles</a:t>
            </a:r>
          </a:p>
        </p:txBody>
      </p:sp>
      <p:cxnSp>
        <p:nvCxnSpPr>
          <p:cNvPr id="14" name="Straight Connector 13"/>
          <p:cNvCxnSpPr/>
          <p:nvPr/>
        </p:nvCxnSpPr>
        <p:spPr>
          <a:xfrm>
            <a:off x="292607"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70052"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247498"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224943"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52864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head, and Content 4-Col 2-Rows">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endParaRPr lang="en-US" dirty="0"/>
          </a:p>
        </p:txBody>
      </p:sp>
      <p:sp>
        <p:nvSpPr>
          <p:cNvPr id="13" name="Content Placeholder 2"/>
          <p:cNvSpPr>
            <a:spLocks noGrp="1"/>
          </p:cNvSpPr>
          <p:nvPr>
            <p:ph sz="half" idx="1" hasCustomPrompt="1"/>
          </p:nvPr>
        </p:nvSpPr>
        <p:spPr>
          <a:xfrm>
            <a:off x="29260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xmlns=""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sp>
        <p:nvSpPr>
          <p:cNvPr id="14" name="Content Placeholder 2"/>
          <p:cNvSpPr>
            <a:spLocks noGrp="1"/>
          </p:cNvSpPr>
          <p:nvPr>
            <p:ph sz="half" idx="23" hasCustomPrompt="1"/>
          </p:nvPr>
        </p:nvSpPr>
        <p:spPr>
          <a:xfrm>
            <a:off x="29260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7" name="Content Placeholder 2"/>
          <p:cNvSpPr>
            <a:spLocks noGrp="1"/>
          </p:cNvSpPr>
          <p:nvPr>
            <p:ph sz="half" idx="24" hasCustomPrompt="1"/>
          </p:nvPr>
        </p:nvSpPr>
        <p:spPr>
          <a:xfrm>
            <a:off x="3270053"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9" name="Content Placeholder 2"/>
          <p:cNvSpPr>
            <a:spLocks noGrp="1"/>
          </p:cNvSpPr>
          <p:nvPr>
            <p:ph sz="half" idx="25" hasCustomPrompt="1"/>
          </p:nvPr>
        </p:nvSpPr>
        <p:spPr>
          <a:xfrm>
            <a:off x="624749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30" name="Content Placeholder 2"/>
          <p:cNvSpPr>
            <a:spLocks noGrp="1"/>
          </p:cNvSpPr>
          <p:nvPr>
            <p:ph sz="half" idx="26" hasCustomPrompt="1"/>
          </p:nvPr>
        </p:nvSpPr>
        <p:spPr>
          <a:xfrm>
            <a:off x="9224942"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cxnSp>
        <p:nvCxnSpPr>
          <p:cNvPr id="29" name="Straight Connector 28"/>
          <p:cNvCxnSpPr/>
          <p:nvPr/>
        </p:nvCxnSpPr>
        <p:spPr>
          <a:xfrm>
            <a:off x="292607"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270052"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247498"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224943"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9260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225089"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70052"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24749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72256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8" name="Text Placeholder 2">
            <a:extLst>
              <a:ext uri="{FF2B5EF4-FFF2-40B4-BE49-F238E27FC236}">
                <a16:creationId xmlns:a16="http://schemas.microsoft.com/office/drawing/2014/main" xmlns=""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a:t>Edit Master text styles</a:t>
            </a:r>
          </a:p>
        </p:txBody>
      </p:sp>
    </p:spTree>
    <p:extLst>
      <p:ext uri="{BB962C8B-B14F-4D97-AF65-F5344CB8AC3E}">
        <p14:creationId xmlns:p14="http://schemas.microsoft.com/office/powerpoint/2010/main" xmlns="" val="23697004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xmlns="" val="11826047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ack Page Screen Only">
    <p:bg>
      <p:bgPr>
        <a:solidFill>
          <a:schemeClr val="tx2"/>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Tree>
    <p:extLst>
      <p:ext uri="{BB962C8B-B14F-4D97-AF65-F5344CB8AC3E}">
        <p14:creationId xmlns:p14="http://schemas.microsoft.com/office/powerpoint/2010/main" xmlns="" val="238359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White Backgroun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858000"/>
          </a:xfrm>
        </p:spPr>
        <p:txBody>
          <a:bodyPr>
            <a:noAutofit/>
          </a:bodyPr>
          <a:lstStyle/>
          <a:p>
            <a:r>
              <a:rPr lang="en-US" dirty="0"/>
              <a:t>Click icon to add picture</a:t>
            </a:r>
          </a:p>
        </p:txBody>
      </p:sp>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450828"/>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4/4/2019</a:t>
            </a:fld>
            <a:endParaRPr lang="en-US" dirty="0"/>
          </a:p>
        </p:txBody>
      </p:sp>
    </p:spTree>
    <p:extLst>
      <p:ext uri="{BB962C8B-B14F-4D97-AF65-F5344CB8AC3E}">
        <p14:creationId xmlns:p14="http://schemas.microsoft.com/office/powerpoint/2010/main" xmlns="" val="2675712279"/>
      </p:ext>
    </p:extLst>
  </p:cSld>
  <p:clrMapOvr>
    <a:masterClrMapping/>
  </p:clrMapOvr>
  <p:extLst mod="1">
    <p:ext uri="{DCECCB84-F9BA-43D5-87BE-67443E8EF086}">
      <p15:sldGuideLst xmlns:p15="http://schemas.microsoft.com/office/powerpoint/2012/main" xmlns=""/>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ack Page Printer-Friend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pic>
        <p:nvPicPr>
          <p:cNvPr id="4" name="Picture 3">
            <a:extLst>
              <a:ext uri="{FF2B5EF4-FFF2-40B4-BE49-F238E27FC236}">
                <a16:creationId xmlns:a16="http://schemas.microsoft.com/office/drawing/2014/main" xmlns="" id="{56F1E21B-03CE-024B-AAB6-5DE166D235F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Tree>
    <p:extLst>
      <p:ext uri="{BB962C8B-B14F-4D97-AF65-F5344CB8AC3E}">
        <p14:creationId xmlns:p14="http://schemas.microsoft.com/office/powerpoint/2010/main" xmlns="" val="143778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Up Content">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A2899253-8BE3-4066-8193-F2A3A4533D25}"/>
              </a:ext>
            </a:extLst>
          </p:cNvPr>
          <p:cNvCxnSpPr/>
          <p:nvPr userDrawn="1"/>
        </p:nvCxnSpPr>
        <p:spPr>
          <a:xfrm>
            <a:off x="6099176" y="1143000"/>
            <a:ext cx="0" cy="5030788"/>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xmlns="" id="{390355F6-95C6-4DD2-B78C-2A19E48DAE1E}"/>
              </a:ext>
            </a:extLst>
          </p:cNvPr>
          <p:cNvCxnSpPr/>
          <p:nvPr userDrawn="1"/>
        </p:nvCxnSpPr>
        <p:spPr>
          <a:xfrm flipH="1">
            <a:off x="371573" y="3646488"/>
            <a:ext cx="11448856" cy="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1572" y="1108660"/>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3"/>
          </p:nvPr>
        </p:nvSpPr>
        <p:spPr>
          <a:xfrm>
            <a:off x="6338952" y="1108660"/>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4"/>
          </p:nvPr>
        </p:nvSpPr>
        <p:spPr>
          <a:xfrm>
            <a:off x="371572" y="3841115"/>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5"/>
          </p:nvPr>
        </p:nvSpPr>
        <p:spPr>
          <a:xfrm>
            <a:off x="6338952" y="3841115"/>
            <a:ext cx="5483065" cy="2423160"/>
          </a:xfrm>
        </p:spPr>
        <p:txBody>
          <a:bodyPr/>
          <a:lstStyle>
            <a:lvl1pPr>
              <a:spcAft>
                <a:spcPts val="600"/>
              </a:spcAft>
              <a:defRPr sz="1400" b="1"/>
            </a:lvl1pPr>
            <a:lvl2pPr marL="0" indent="0">
              <a:spcAft>
                <a:spcPts val="600"/>
              </a:spcAft>
              <a:buFontTx/>
              <a:buNone/>
              <a:defRPr sz="1400"/>
            </a:lvl2pPr>
            <a:lvl3pPr marL="225425" indent="-225425">
              <a:spcAft>
                <a:spcPts val="600"/>
              </a:spcAft>
              <a:tabLst/>
              <a:defRPr sz="1400"/>
            </a:lvl3pPr>
            <a:lvl4pPr marL="457200" indent="-227013">
              <a:spcAft>
                <a:spcPts val="600"/>
              </a:spcAft>
              <a:defRPr sz="1400"/>
            </a:lvl4pPr>
            <a:lvl5pPr marL="688975" indent="-228600">
              <a:spcAft>
                <a:spcPts val="6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xmlns="" id="{5B1C9B44-29F6-470F-8271-4EF69FCD4244}"/>
              </a:ext>
            </a:extLst>
          </p:cNvPr>
          <p:cNvSpPr>
            <a:spLocks noGrp="1"/>
          </p:cNvSpPr>
          <p:nvPr>
            <p:ph type="sldNum" sz="quarter" idx="16"/>
          </p:nvPr>
        </p:nvSpPr>
        <p:spPr>
          <a:xfrm>
            <a:off x="373160" y="6553200"/>
            <a:ext cx="387451" cy="304800"/>
          </a:xfrm>
          <a:prstGeom prst="rect">
            <a:avLst/>
          </a:prstGeom>
        </p:spPr>
        <p:txBody>
          <a:bodyPr/>
          <a:lstStyle>
            <a:lvl1pPr>
              <a:defRPr/>
            </a:lvl1pPr>
          </a:lstStyle>
          <a:p>
            <a:fld id="{C9FA7F4F-44B5-46BF-B5E3-2992CD1D081A}" type="slidenum">
              <a:rPr lang="en-US" altLang="en-US"/>
              <a:pPr/>
              <a:t>‹#›</a:t>
            </a:fld>
            <a:endParaRPr lang="en-US" altLang="en-US" dirty="0"/>
          </a:p>
        </p:txBody>
      </p:sp>
      <p:sp>
        <p:nvSpPr>
          <p:cNvPr id="10" name="Footer Placeholder 4">
            <a:extLst>
              <a:ext uri="{FF2B5EF4-FFF2-40B4-BE49-F238E27FC236}">
                <a16:creationId xmlns:a16="http://schemas.microsoft.com/office/drawing/2014/main" xmlns="" id="{F4F449B9-E64B-4B46-82BF-C46E36BFFE70}"/>
              </a:ext>
            </a:extLst>
          </p:cNvPr>
          <p:cNvSpPr>
            <a:spLocks noGrp="1"/>
          </p:cNvSpPr>
          <p:nvPr>
            <p:ph type="ftr" sz="quarter" idx="17"/>
          </p:nvPr>
        </p:nvSpPr>
        <p:spPr/>
        <p:txBody>
          <a:bodyPr/>
          <a:lstStyle>
            <a:lvl1pPr>
              <a:defRPr/>
            </a:lvl1pPr>
          </a:lstStyle>
          <a:p>
            <a:pPr>
              <a:defRPr/>
            </a:pPr>
            <a:r>
              <a:rPr lang="en-US" dirty="0"/>
              <a:t>Edit presentation title on Slide Master using Insert &gt; Header &amp; Footer</a:t>
            </a:r>
          </a:p>
        </p:txBody>
      </p:sp>
    </p:spTree>
    <p:extLst>
      <p:ext uri="{BB962C8B-B14F-4D97-AF65-F5344CB8AC3E}">
        <p14:creationId xmlns:p14="http://schemas.microsoft.com/office/powerpoint/2010/main" xmlns="" val="404240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hite Background with Arrow">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extLst>
              <a:ext uri="{28A0092B-C50C-407E-A947-70E740481C1C}">
                <a14:useLocalDpi xmlns:a14="http://schemas.microsoft.com/office/drawing/2010/main" xmlns=""/>
              </a:ext>
            </a:extLst>
          </a:blip>
          <a:srcRect l="29490"/>
          <a:stretch/>
        </p:blipFill>
        <p:spPr>
          <a:xfrm>
            <a:off x="-2" y="857448"/>
            <a:ext cx="9656379"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4/4/2019</a:t>
            </a:fld>
            <a:endParaRPr lang="en-US" dirty="0"/>
          </a:p>
        </p:txBody>
      </p:sp>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xmlns="" val="2404174326"/>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Blue Background with Arrow">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xmlns=""/>
              </a:ext>
            </a:extLst>
          </a:blip>
          <a:srcRect l="29358"/>
          <a:stretch/>
        </p:blipFill>
        <p:spPr>
          <a:xfrm>
            <a:off x="-2" y="851295"/>
            <a:ext cx="9674418"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5205271"/>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9969E6D8-6C59-4753-A980-6D8FBCBCEFB2}" type="datetimeFigureOut">
              <a:rPr lang="en-US" smtClean="0"/>
              <a:pPr/>
              <a:t>4/4/2019</a:t>
            </a:fld>
            <a:endParaRPr lang="en-US" dirty="0"/>
          </a:p>
        </p:txBody>
      </p:sp>
      <p:pic>
        <p:nvPicPr>
          <p:cNvPr id="13" name="Picture 12">
            <a:extLst>
              <a:ext uri="{FF2B5EF4-FFF2-40B4-BE49-F238E27FC236}">
                <a16:creationId xmlns:a16="http://schemas.microsoft.com/office/drawing/2014/main" xmlns="" id="{56F1E21B-03CE-024B-AAB6-5DE166D235F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xmlns="" val="166181158"/>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White Background Light Bulb">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4/4/2019</a:t>
            </a:fld>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6675944" y="0"/>
            <a:ext cx="3628370" cy="5158231"/>
          </a:xfrm>
          <a:prstGeom prst="rect">
            <a:avLst/>
          </a:prstGeom>
        </p:spPr>
      </p:pic>
      <p:sp>
        <p:nvSpPr>
          <p:cNvPr id="11" name="TextBox 10"/>
          <p:cNvSpPr txBox="1"/>
          <p:nvPr/>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xmlns="" val="2004461216"/>
      </p:ext>
    </p:extLst>
  </p:cSld>
  <p:clrMapOvr>
    <a:masterClrMapping/>
  </p:clrMapOvr>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Blue Background Light Bulb">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9969E6D8-6C59-4753-A980-6D8FBCBCEFB2}" type="datetimeFigureOut">
              <a:rPr lang="en-US" smtClean="0"/>
              <a:pPr/>
              <a:t>4/4/2019</a:t>
            </a:fld>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6675944" y="0"/>
            <a:ext cx="3628370" cy="5158232"/>
          </a:xfrm>
          <a:prstGeom prst="rect">
            <a:avLst/>
          </a:prstGeom>
        </p:spPr>
      </p:pic>
      <p:pic>
        <p:nvPicPr>
          <p:cNvPr id="12" name="Picture 11">
            <a:extLst>
              <a:ext uri="{FF2B5EF4-FFF2-40B4-BE49-F238E27FC236}">
                <a16:creationId xmlns:a16="http://schemas.microsoft.com/office/drawing/2014/main" xmlns="" id="{56F1E21B-03CE-024B-AAB6-5DE166D235F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xmlns="" val="1048296185"/>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White Background Data Symbol">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62613"/>
            <a:ext cx="5665216"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xmlns="" id="{56F1E21B-03CE-024B-AAB6-5DE166D235F3}"/>
              </a:ext>
            </a:extLst>
          </p:cNvPr>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9969E6D8-6C59-4753-A980-6D8FBCBCEFB2}" type="datetimeFigureOut">
              <a:rPr lang="en-US" smtClean="0"/>
              <a:pPr/>
              <a:t>4/4/2019</a:t>
            </a:fld>
            <a:endParaRPr lang="en-US" dirty="0"/>
          </a:p>
        </p:txBody>
      </p:sp>
      <p:pic>
        <p:nvPicPr>
          <p:cNvPr id="11" name="Picture 10"/>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6096000" y="960964"/>
            <a:ext cx="5196809" cy="4011329"/>
          </a:xfrm>
          <a:prstGeom prst="rect">
            <a:avLst/>
          </a:prstGeom>
        </p:spPr>
      </p:pic>
      <p:sp>
        <p:nvSpPr>
          <p:cNvPr id="10" name="TextBox 9"/>
          <p:cNvSpPr txBox="1"/>
          <p:nvPr/>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xmlns="" val="3664686038"/>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Blue Background Data Symbol">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6096000" y="960964"/>
            <a:ext cx="5191760" cy="4005072"/>
          </a:xfrm>
          <a:prstGeom prst="rect">
            <a:avLst/>
          </a:prstGeom>
        </p:spPr>
      </p:pic>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5665216"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89651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9969E6D8-6C59-4753-A980-6D8FBCBCEFB2}" type="datetimeFigureOut">
              <a:rPr lang="en-US" smtClean="0"/>
              <a:pPr/>
              <a:t>4/4/2019</a:t>
            </a:fld>
            <a:endParaRPr lang="en-US" dirty="0"/>
          </a:p>
        </p:txBody>
      </p:sp>
      <p:pic>
        <p:nvPicPr>
          <p:cNvPr id="12" name="Picture 11">
            <a:extLst>
              <a:ext uri="{FF2B5EF4-FFF2-40B4-BE49-F238E27FC236}">
                <a16:creationId xmlns:a16="http://schemas.microsoft.com/office/drawing/2014/main" xmlns="" id="{56F1E21B-03CE-024B-AAB6-5DE166D235F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17691" y="5737814"/>
            <a:ext cx="2321683" cy="868758"/>
          </a:xfrm>
          <a:prstGeom prst="rect">
            <a:avLst/>
          </a:prstGeom>
        </p:spPr>
      </p:pic>
      <p:sp>
        <p:nvSpPr>
          <p:cNvPr id="8" name="TextBox 7"/>
          <p:cNvSpPr txBox="1"/>
          <p:nvPr/>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xmlns="" val="2213802830"/>
      </p:ext>
    </p:extLst>
  </p:cSld>
  <p:clrMapOvr>
    <a:masterClrMapping/>
  </p:clrMapOvr>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608" y="311767"/>
            <a:ext cx="11594592" cy="4572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96864" y="1351722"/>
            <a:ext cx="11598274" cy="4572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xmlns="" id="{002A5AF3-F9F6-8743-AA58-1F987E301413}"/>
              </a:ext>
            </a:extLst>
          </p:cNvPr>
          <p:cNvSpPr txBox="1"/>
          <p:nvPr/>
        </p:nvSpPr>
        <p:spPr>
          <a:xfrm>
            <a:off x="315637" y="6454557"/>
            <a:ext cx="547380" cy="244475"/>
          </a:xfrm>
          <a:prstGeom prst="rect">
            <a:avLst/>
          </a:prstGeom>
          <a:noFill/>
        </p:spPr>
        <p:txBody>
          <a:bodyPr wrap="none" lIns="0" tIns="0" rIns="0" bIns="0" rtlCol="0" anchor="b" anchorCtr="0">
            <a:noAutofit/>
          </a:bodyPr>
          <a:lstStyle/>
          <a:p>
            <a:pPr algn="l"/>
            <a:fld id="{27DCC45D-C2B1-7349-9093-5403214644AE}" type="slidenum">
              <a:rPr lang="en-US" sz="1000" b="0" i="0" smtClean="0">
                <a:latin typeface="Arial" charset="0"/>
                <a:ea typeface="Arial" charset="0"/>
                <a:cs typeface="Arial" charset="0"/>
              </a:rPr>
              <a:pPr algn="l"/>
              <a:t>‹#›</a:t>
            </a:fld>
            <a:endParaRPr lang="en-US" sz="1000" b="0" i="0" dirty="0">
              <a:latin typeface="Arial" charset="0"/>
              <a:ea typeface="Arial" charset="0"/>
              <a:cs typeface="Arial" charset="0"/>
            </a:endParaRPr>
          </a:p>
        </p:txBody>
      </p:sp>
      <p:pic>
        <p:nvPicPr>
          <p:cNvPr id="10" name="Picture 9">
            <a:extLst>
              <a:ext uri="{FF2B5EF4-FFF2-40B4-BE49-F238E27FC236}">
                <a16:creationId xmlns:a16="http://schemas.microsoft.com/office/drawing/2014/main" xmlns="" id="{15EFFB89-C430-C244-B201-EF5EB20EA912}"/>
              </a:ext>
            </a:extLst>
          </p:cNvPr>
          <p:cNvPicPr>
            <a:picLocks noChangeAspect="1"/>
          </p:cNvPicPr>
          <p:nvPr/>
        </p:nvPicPr>
        <p:blipFill>
          <a:blip r:embed="rId33" cstate="screen">
            <a:extLst>
              <a:ext uri="{28A0092B-C50C-407E-A947-70E740481C1C}">
                <a14:useLocalDpi xmlns:a14="http://schemas.microsoft.com/office/drawing/2010/main" xmlns=""/>
              </a:ext>
            </a:extLst>
          </a:blip>
          <a:stretch>
            <a:fillRect/>
          </a:stretch>
        </p:blipFill>
        <p:spPr>
          <a:xfrm>
            <a:off x="10795850" y="6280151"/>
            <a:ext cx="1147383" cy="428062"/>
          </a:xfrm>
          <a:prstGeom prst="rect">
            <a:avLst/>
          </a:prstGeom>
        </p:spPr>
      </p:pic>
      <p:sp>
        <p:nvSpPr>
          <p:cNvPr id="4" name="Footer Placeholder 3"/>
          <p:cNvSpPr>
            <a:spLocks noGrp="1"/>
          </p:cNvSpPr>
          <p:nvPr>
            <p:ph type="ftr" sz="quarter" idx="3"/>
          </p:nvPr>
        </p:nvSpPr>
        <p:spPr>
          <a:xfrm>
            <a:off x="736017" y="6438393"/>
            <a:ext cx="7626096" cy="244475"/>
          </a:xfrm>
          <a:prstGeom prst="rect">
            <a:avLst/>
          </a:prstGeom>
        </p:spPr>
        <p:txBody>
          <a:bodyPr vert="horz" lIns="0" tIns="0" rIns="0" bIns="0" rtlCol="0" anchor="b" anchorCtr="0">
            <a:noAutofit/>
          </a:bodyPr>
          <a:lstStyle>
            <a:lvl1pPr algn="l">
              <a:defRPr sz="800" b="0" i="0">
                <a:solidFill>
                  <a:schemeClr val="tx1"/>
                </a:solidFill>
                <a:latin typeface="Arial" charset="0"/>
              </a:defRPr>
            </a:lvl1pPr>
          </a:lstStyle>
          <a:p>
            <a:endParaRPr lang="en-US" dirty="0"/>
          </a:p>
        </p:txBody>
      </p:sp>
      <p:sp>
        <p:nvSpPr>
          <p:cNvPr id="6" name="MSIPCMContentMarking" descr="{&quot;HashCode&quot;:-1638895224,&quot;Placement&quot;:&quot;Footer&quot;}">
            <a:extLst>
              <a:ext uri="{FF2B5EF4-FFF2-40B4-BE49-F238E27FC236}">
                <a16:creationId xmlns:a16="http://schemas.microsoft.com/office/drawing/2014/main" xmlns="" id="{64ED34BD-0444-47EC-949B-106775FEACF5}"/>
              </a:ext>
            </a:extLst>
          </p:cNvPr>
          <p:cNvSpPr txBox="1"/>
          <p:nvPr userDrawn="1"/>
        </p:nvSpPr>
        <p:spPr>
          <a:xfrm>
            <a:off x="0" y="6629836"/>
            <a:ext cx="1228569"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Calibri" panose="020F0502020204030204" pitchFamily="34" charset="0"/>
              </a:rPr>
              <a:t>Sensitivity: Confidential</a:t>
            </a:r>
          </a:p>
        </p:txBody>
      </p:sp>
    </p:spTree>
    <p:extLst>
      <p:ext uri="{BB962C8B-B14F-4D97-AF65-F5344CB8AC3E}">
        <p14:creationId xmlns:p14="http://schemas.microsoft.com/office/powerpoint/2010/main" xmlns="" val="27729201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3" r:id="rId31"/>
  </p:sldLayoutIdLst>
  <p:txStyles>
    <p:titleStyle>
      <a:lvl1pPr algn="l" defTabSz="914400" rtl="0" eaLnBrk="1" latinLnBrk="0" hangingPunct="1">
        <a:lnSpc>
          <a:spcPct val="90000"/>
        </a:lnSpc>
        <a:spcBef>
          <a:spcPct val="0"/>
        </a:spcBef>
        <a:buNone/>
        <a:defRPr sz="2400" b="0" i="0" kern="1200">
          <a:solidFill>
            <a:schemeClr val="tx1"/>
          </a:solidFill>
          <a:latin typeface="Arial Regular" charset="0"/>
          <a:ea typeface="Arial Regular" charset="0"/>
          <a:cs typeface="Arial Regular" charset="0"/>
        </a:defRPr>
      </a:lvl1pPr>
    </p:titleStyle>
    <p:bodyStyle>
      <a:lvl1pPr marL="0" indent="0" algn="l" defTabSz="914400" rtl="0" eaLnBrk="1" latinLnBrk="0" hangingPunct="1">
        <a:lnSpc>
          <a:spcPct val="100000"/>
        </a:lnSpc>
        <a:spcBef>
          <a:spcPts val="0"/>
        </a:spcBef>
        <a:spcAft>
          <a:spcPts val="600"/>
        </a:spcAft>
        <a:buFont typeface="Arial" charset="0"/>
        <a:buNone/>
        <a:defRPr sz="1600" b="0" i="0" kern="1200">
          <a:solidFill>
            <a:schemeClr val="tx1"/>
          </a:solidFill>
          <a:latin typeface="Arial" charset="0"/>
          <a:ea typeface="+mn-ea"/>
          <a:cs typeface="+mn-cs"/>
        </a:defRPr>
      </a:lvl1pPr>
      <a:lvl2pPr marL="1714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2pPr>
      <a:lvl3pPr marL="3429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3pPr>
      <a:lvl4pPr marL="5143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4pPr>
      <a:lvl5pPr marL="6858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2" pos="187">
          <p15:clr>
            <a:srgbClr val="F26B43"/>
          </p15:clr>
        </p15:guide>
        <p15:guide id="4" orient="horz" pos="883">
          <p15:clr>
            <a:srgbClr val="F26B43"/>
          </p15:clr>
        </p15:guide>
        <p15:guide id="8" pos="7493">
          <p15:clr>
            <a:srgbClr val="F26B43"/>
          </p15:clr>
        </p15:guide>
        <p15:guide id="9" orient="horz" pos="42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31.xml"/><Relationship Id="rId4" Type="http://schemas.openxmlformats.org/officeDocument/2006/relationships/chart" Target="../charts/char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6.png"/><Relationship Id="rId7" Type="http://schemas.openxmlformats.org/officeDocument/2006/relationships/image" Target="../media/image18.emf"/><Relationship Id="rId2" Type="http://schemas.openxmlformats.org/officeDocument/2006/relationships/image" Target="../media/image15.png"/><Relationship Id="rId1" Type="http://schemas.openxmlformats.org/officeDocument/2006/relationships/slideLayout" Target="../slideLayouts/slideLayout2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6.xml"/><Relationship Id="rId2" Type="http://schemas.openxmlformats.org/officeDocument/2006/relationships/slideLayout" Target="../slideLayouts/slideLayout31.xml"/><Relationship Id="rId1" Type="http://schemas.openxmlformats.org/officeDocument/2006/relationships/tags" Target="../tags/tag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2.xml"/><Relationship Id="rId5" Type="http://schemas.openxmlformats.org/officeDocument/2006/relationships/chart" Target="../charts/chart10.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31.xml"/><Relationship Id="rId4" Type="http://schemas.openxmlformats.org/officeDocument/2006/relationships/chart" Target="../charts/chart14.xml"/></Relationships>
</file>

<file path=ppt/slides/_rels/slide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1.xml"/><Relationship Id="rId5" Type="http://schemas.openxmlformats.org/officeDocument/2006/relationships/chart" Target="../charts/chart18.xml"/><Relationship Id="rId4" Type="http://schemas.openxmlformats.org/officeDocument/2006/relationships/chart" Target="../charts/char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DCSR Feb 2019</a:t>
            </a:r>
            <a:endParaRPr lang="en-US" dirty="0"/>
          </a:p>
        </p:txBody>
      </p:sp>
      <p:sp>
        <p:nvSpPr>
          <p:cNvPr id="3" name="Subtitle 2"/>
          <p:cNvSpPr>
            <a:spLocks noGrp="1"/>
          </p:cNvSpPr>
          <p:nvPr>
            <p:ph type="subTitle" idx="1"/>
          </p:nvPr>
        </p:nvSpPr>
        <p:spPr/>
        <p:txBody>
          <a:bodyPr/>
          <a:lstStyle/>
          <a:p>
            <a:r>
              <a:rPr lang="en-US" dirty="0" smtClean="0"/>
              <a:t>Ilham Benzina </a:t>
            </a:r>
          </a:p>
          <a:p>
            <a:endParaRPr lang="en-US" dirty="0" smtClean="0"/>
          </a:p>
          <a:p>
            <a:r>
              <a:rPr lang="en-US" dirty="0" smtClean="0"/>
              <a:t>April 04,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Gdynia UK DSCR – Feb 2019</a:t>
            </a:r>
            <a:endParaRPr lang="en-US" dirty="0"/>
          </a:p>
        </p:txBody>
      </p:sp>
      <p:sp>
        <p:nvSpPr>
          <p:cNvPr id="9" name="Rectangle 8"/>
          <p:cNvSpPr/>
          <p:nvPr/>
        </p:nvSpPr>
        <p:spPr>
          <a:xfrm>
            <a:off x="550334" y="4233333"/>
            <a:ext cx="5435600" cy="2323713"/>
          </a:xfrm>
          <a:prstGeom prst="rect">
            <a:avLst/>
          </a:prstGeom>
        </p:spPr>
        <p:txBody>
          <a:bodyPr wrap="square">
            <a:spAutoFit/>
          </a:bodyPr>
          <a:lstStyle/>
          <a:p>
            <a:pPr defTabSz="914400" fontAlgn="b">
              <a:spcAft>
                <a:spcPts val="600"/>
              </a:spcAft>
              <a:buFont typeface="Wingdings" pitchFamily="2" charset="2"/>
              <a:buChar char="Ø"/>
            </a:pPr>
            <a:r>
              <a:rPr lang="en-US" sz="1000" b="1" u="sng" dirty="0" smtClean="0">
                <a:latin typeface="Arial" pitchFamily="34" charset="0"/>
                <a:cs typeface="Arial" pitchFamily="34" charset="0"/>
              </a:rPr>
              <a:t>Case description</a:t>
            </a:r>
            <a:r>
              <a:rPr lang="en-US" sz="1000" dirty="0" smtClean="0">
                <a:latin typeface="Arial" pitchFamily="34" charset="0"/>
                <a:cs typeface="Arial" pitchFamily="34" charset="0"/>
              </a:rPr>
              <a:t>: </a:t>
            </a:r>
            <a:r>
              <a:rPr lang="en-US" sz="1000" dirty="0" smtClean="0">
                <a:solidFill>
                  <a:srgbClr val="000000"/>
                </a:solidFill>
                <a:latin typeface="Arial" pitchFamily="34" charset="0"/>
                <a:cs typeface="Arial" pitchFamily="34" charset="0"/>
              </a:rPr>
              <a:t>7331937 &amp; 7331946</a:t>
            </a:r>
            <a:endParaRPr lang="en-US" sz="1000" dirty="0" smtClean="0">
              <a:latin typeface="Arial" pitchFamily="34" charset="0"/>
              <a:cs typeface="Arial" pitchFamily="34" charset="0"/>
            </a:endParaRPr>
          </a:p>
          <a:p>
            <a:pPr defTabSz="914400" fontAlgn="b">
              <a:spcAft>
                <a:spcPts val="600"/>
              </a:spcAft>
              <a:buFont typeface="Wingdings" pitchFamily="2" charset="2"/>
              <a:buChar char="Ø"/>
            </a:pPr>
            <a:r>
              <a:rPr lang="en-US" sz="1000" dirty="0" smtClean="0">
                <a:latin typeface="Arial" pitchFamily="34" charset="0"/>
                <a:cs typeface="Arial" pitchFamily="34" charset="0"/>
              </a:rPr>
              <a:t>Price validation.</a:t>
            </a:r>
          </a:p>
          <a:p>
            <a:pPr defTabSz="914400" fontAlgn="b">
              <a:spcAft>
                <a:spcPts val="600"/>
              </a:spcAft>
              <a:buFont typeface="Wingdings" pitchFamily="2" charset="2"/>
              <a:buChar char="Ø"/>
            </a:pPr>
            <a:r>
              <a:rPr lang="en-US" sz="1000" b="1" u="sng" dirty="0" smtClean="0">
                <a:latin typeface="Arial" pitchFamily="34" charset="0"/>
                <a:cs typeface="Arial" pitchFamily="34" charset="0"/>
              </a:rPr>
              <a:t>Resolution:</a:t>
            </a:r>
          </a:p>
          <a:p>
            <a:pPr defTabSz="914400" fontAlgn="b">
              <a:spcAft>
                <a:spcPts val="600"/>
              </a:spcAft>
              <a:buFont typeface="Wingdings" pitchFamily="2" charset="2"/>
              <a:buChar char="Ø"/>
            </a:pPr>
            <a:r>
              <a:rPr lang="en-US" sz="1000" dirty="0" smtClean="0">
                <a:solidFill>
                  <a:srgbClr val="000000"/>
                </a:solidFill>
                <a:latin typeface="Arial" pitchFamily="34" charset="0"/>
                <a:cs typeface="Arial" pitchFamily="34" charset="0"/>
              </a:rPr>
              <a:t>With regards to Your query, we have review mentioned price data and updated it on our systems accordingly. Please allow 24 hours for the systems to synchronize all changes made.</a:t>
            </a:r>
            <a:r>
              <a:rPr lang="en-US" sz="1000" dirty="0" smtClean="0">
                <a:solidFill>
                  <a:srgbClr val="000000"/>
                </a:solidFill>
                <a:latin typeface="Calibri"/>
              </a:rPr>
              <a:t> </a:t>
            </a:r>
          </a:p>
          <a:p>
            <a:pPr defTabSz="914400" fontAlgn="b">
              <a:spcAft>
                <a:spcPts val="600"/>
              </a:spcAft>
              <a:buFont typeface="Wingdings" pitchFamily="2" charset="2"/>
              <a:buChar char="Ø"/>
            </a:pPr>
            <a:r>
              <a:rPr lang="en-US" sz="1000" b="1" u="sng" dirty="0" smtClean="0">
                <a:solidFill>
                  <a:srgbClr val="001EFF"/>
                </a:solidFill>
                <a:latin typeface="Calibri"/>
              </a:rPr>
              <a:t>RCA:</a:t>
            </a:r>
            <a:r>
              <a:rPr lang="en-US" sz="1000" b="1" u="sng" dirty="0" smtClean="0">
                <a:solidFill>
                  <a:srgbClr val="000000"/>
                </a:solidFill>
                <a:latin typeface="Calibri"/>
              </a:rPr>
              <a:t>  </a:t>
            </a:r>
            <a:r>
              <a:rPr lang="en-US" sz="1000" dirty="0" smtClean="0">
                <a:solidFill>
                  <a:srgbClr val="000000"/>
                </a:solidFill>
                <a:latin typeface="Calibri"/>
              </a:rPr>
              <a:t>FMC provided data to a </a:t>
            </a:r>
            <a:r>
              <a:rPr lang="en-US" sz="1000" b="1" u="sng" dirty="0" smtClean="0">
                <a:solidFill>
                  <a:srgbClr val="000000"/>
                </a:solidFill>
                <a:latin typeface="Calibri"/>
              </a:rPr>
              <a:t>wrong mailbox</a:t>
            </a:r>
            <a:r>
              <a:rPr lang="en-US" sz="1000" dirty="0" smtClean="0">
                <a:solidFill>
                  <a:srgbClr val="000000"/>
                </a:solidFill>
                <a:latin typeface="Calibri"/>
              </a:rPr>
              <a:t>, hence it was not spotted</a:t>
            </a:r>
          </a:p>
          <a:p>
            <a:pPr defTabSz="914400" fontAlgn="b">
              <a:spcAft>
                <a:spcPts val="600"/>
              </a:spcAft>
              <a:buFont typeface="Wingdings" pitchFamily="2" charset="2"/>
              <a:buChar char="Ø"/>
            </a:pPr>
            <a:r>
              <a:rPr lang="en-US" sz="1000" b="1" u="sng" dirty="0" smtClean="0">
                <a:solidFill>
                  <a:srgbClr val="001EFF"/>
                </a:solidFill>
                <a:latin typeface="Calibri"/>
              </a:rPr>
              <a:t>Prevention: </a:t>
            </a:r>
            <a:r>
              <a:rPr lang="en-US" sz="1000" dirty="0" smtClean="0">
                <a:solidFill>
                  <a:srgbClr val="000000"/>
                </a:solidFill>
                <a:latin typeface="Calibri"/>
              </a:rPr>
              <a:t>Vendor's Production Error. FMC has been informed about appropriate contacts for future queries</a:t>
            </a:r>
          </a:p>
          <a:p>
            <a:pPr defTabSz="914400" fontAlgn="b">
              <a:spcAft>
                <a:spcPts val="600"/>
              </a:spcAft>
            </a:pPr>
            <a:endParaRPr lang="en-US" sz="1000" dirty="0" smtClean="0">
              <a:solidFill>
                <a:srgbClr val="001EFF"/>
              </a:solidFill>
              <a:latin typeface="Calibri"/>
            </a:endParaRPr>
          </a:p>
          <a:p>
            <a:pPr defTabSz="914400" fontAlgn="b">
              <a:spcAft>
                <a:spcPts val="600"/>
              </a:spcAft>
              <a:buFont typeface="Wingdings" pitchFamily="2" charset="2"/>
              <a:buChar char="Ø"/>
            </a:pPr>
            <a:endParaRPr lang="en-US" sz="1000" dirty="0" smtClean="0">
              <a:latin typeface="Arial" charset="0"/>
            </a:endParaRPr>
          </a:p>
        </p:txBody>
      </p:sp>
      <p:graphicFrame>
        <p:nvGraphicFramePr>
          <p:cNvPr id="11" name="Chart 10"/>
          <p:cNvGraphicFramePr/>
          <p:nvPr/>
        </p:nvGraphicFramePr>
        <p:xfrm>
          <a:off x="584199" y="769345"/>
          <a:ext cx="5418667" cy="2745441"/>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Box 20"/>
          <p:cNvSpPr txBox="1"/>
          <p:nvPr/>
        </p:nvSpPr>
        <p:spPr>
          <a:xfrm>
            <a:off x="1134534" y="3801534"/>
            <a:ext cx="4106333" cy="338554"/>
          </a:xfrm>
          <a:prstGeom prst="rect">
            <a:avLst/>
          </a:prstGeom>
          <a:noFill/>
        </p:spPr>
        <p:txBody>
          <a:bodyPr wrap="square" rtlCol="0">
            <a:spAutoFit/>
          </a:bodyPr>
          <a:lstStyle/>
          <a:p>
            <a:pPr algn="ctr"/>
            <a:r>
              <a:rPr lang="en-US" sz="1600" dirty="0" smtClean="0"/>
              <a:t>Top issues – NAVs – </a:t>
            </a:r>
            <a:r>
              <a:rPr lang="en-US" sz="1600" b="1" dirty="0" smtClean="0"/>
              <a:t>Wrong Mail box</a:t>
            </a:r>
            <a:endParaRPr lang="en-US" sz="1600" b="1" dirty="0"/>
          </a:p>
        </p:txBody>
      </p:sp>
      <p:sp>
        <p:nvSpPr>
          <p:cNvPr id="22" name="TextBox 21"/>
          <p:cNvSpPr txBox="1"/>
          <p:nvPr/>
        </p:nvSpPr>
        <p:spPr>
          <a:xfrm>
            <a:off x="6519333" y="3666067"/>
            <a:ext cx="4792134" cy="338554"/>
          </a:xfrm>
          <a:prstGeom prst="rect">
            <a:avLst/>
          </a:prstGeom>
          <a:noFill/>
        </p:spPr>
        <p:txBody>
          <a:bodyPr wrap="square" rtlCol="0">
            <a:spAutoFit/>
          </a:bodyPr>
          <a:lstStyle/>
          <a:p>
            <a:r>
              <a:rPr lang="en-US" sz="1600" dirty="0" smtClean="0"/>
              <a:t>Top issues – NAVs/Dividend – </a:t>
            </a:r>
            <a:r>
              <a:rPr lang="en-US" sz="1600" b="1" dirty="0" smtClean="0"/>
              <a:t>Safari Import</a:t>
            </a:r>
            <a:endParaRPr lang="en-US" sz="1600" b="1" dirty="0"/>
          </a:p>
        </p:txBody>
      </p:sp>
      <p:sp>
        <p:nvSpPr>
          <p:cNvPr id="23" name="Rectangle 22"/>
          <p:cNvSpPr/>
          <p:nvPr/>
        </p:nvSpPr>
        <p:spPr>
          <a:xfrm>
            <a:off x="6231466" y="4071513"/>
            <a:ext cx="6096000" cy="1785104"/>
          </a:xfrm>
          <a:prstGeom prst="rect">
            <a:avLst/>
          </a:prstGeom>
        </p:spPr>
        <p:txBody>
          <a:bodyPr>
            <a:spAutoFit/>
          </a:bodyPr>
          <a:lstStyle/>
          <a:p>
            <a:pPr defTabSz="914400" fontAlgn="b">
              <a:spcAft>
                <a:spcPts val="600"/>
              </a:spcAft>
              <a:buFont typeface="Wingdings" pitchFamily="2" charset="2"/>
              <a:buChar char="Ø"/>
            </a:pPr>
            <a:r>
              <a:rPr lang="en-US" sz="1000" b="1" u="sng" dirty="0" smtClean="0">
                <a:latin typeface="Arial" pitchFamily="34" charset="0"/>
                <a:cs typeface="Arial" pitchFamily="34" charset="0"/>
              </a:rPr>
              <a:t>Case description</a:t>
            </a:r>
            <a:r>
              <a:rPr lang="en-US" sz="1000" dirty="0" smtClean="0">
                <a:latin typeface="Arial" pitchFamily="34" charset="0"/>
                <a:cs typeface="Arial" pitchFamily="34" charset="0"/>
              </a:rPr>
              <a:t>: </a:t>
            </a:r>
            <a:r>
              <a:rPr lang="en-US" sz="1000" dirty="0" smtClean="0">
                <a:solidFill>
                  <a:srgbClr val="000000"/>
                </a:solidFill>
                <a:latin typeface="Arial" pitchFamily="34" charset="0"/>
                <a:cs typeface="Arial" pitchFamily="34" charset="0"/>
              </a:rPr>
              <a:t>7330119/7385976 (NAV) &amp; 7363723/7333211 (dividend)</a:t>
            </a:r>
            <a:endParaRPr lang="en-US" sz="1000" dirty="0" smtClean="0">
              <a:latin typeface="Arial" pitchFamily="34" charset="0"/>
              <a:cs typeface="Arial" pitchFamily="34" charset="0"/>
            </a:endParaRPr>
          </a:p>
          <a:p>
            <a:pPr defTabSz="914400" fontAlgn="b">
              <a:spcAft>
                <a:spcPts val="600"/>
              </a:spcAft>
              <a:buFont typeface="Wingdings" pitchFamily="2" charset="2"/>
              <a:buChar char="Ø"/>
            </a:pPr>
            <a:r>
              <a:rPr lang="en-US" sz="1000" dirty="0" smtClean="0">
                <a:latin typeface="Arial" pitchFamily="34" charset="0"/>
                <a:cs typeface="Arial" pitchFamily="34" charset="0"/>
              </a:rPr>
              <a:t> Missing Price/ Wrong dividend rate.</a:t>
            </a:r>
          </a:p>
          <a:p>
            <a:pPr defTabSz="914400" fontAlgn="b">
              <a:spcAft>
                <a:spcPts val="600"/>
              </a:spcAft>
              <a:buFont typeface="Wingdings" pitchFamily="2" charset="2"/>
              <a:buChar char="Ø"/>
            </a:pPr>
            <a:r>
              <a:rPr lang="en-US" sz="1000" b="1" u="sng" dirty="0" smtClean="0">
                <a:latin typeface="Arial" pitchFamily="34" charset="0"/>
                <a:cs typeface="Arial" pitchFamily="34" charset="0"/>
              </a:rPr>
              <a:t>Resolution:</a:t>
            </a:r>
          </a:p>
          <a:p>
            <a:pPr defTabSz="914400" fontAlgn="b">
              <a:spcAft>
                <a:spcPts val="600"/>
              </a:spcAft>
              <a:buFont typeface="Wingdings" pitchFamily="2" charset="2"/>
              <a:buChar char="Ø"/>
            </a:pPr>
            <a:r>
              <a:rPr lang="en-US" sz="1000" dirty="0" smtClean="0">
                <a:solidFill>
                  <a:srgbClr val="000000"/>
                </a:solidFill>
                <a:latin typeface="Arial" pitchFamily="34" charset="0"/>
                <a:cs typeface="Arial" pitchFamily="34" charset="0"/>
              </a:rPr>
              <a:t>Import reviewed ad mapping adjusted by Safari.</a:t>
            </a:r>
          </a:p>
          <a:p>
            <a:pPr defTabSz="914400" fontAlgn="b">
              <a:spcAft>
                <a:spcPts val="600"/>
              </a:spcAft>
              <a:buFont typeface="Wingdings" pitchFamily="2" charset="2"/>
              <a:buChar char="Ø"/>
            </a:pPr>
            <a:r>
              <a:rPr lang="en-US" sz="1000" b="1" u="sng" dirty="0" smtClean="0">
                <a:solidFill>
                  <a:srgbClr val="001EFF"/>
                </a:solidFill>
                <a:latin typeface="Arial" pitchFamily="34" charset="0"/>
                <a:cs typeface="Arial" pitchFamily="34" charset="0"/>
              </a:rPr>
              <a:t>RCA:</a:t>
            </a:r>
            <a:r>
              <a:rPr lang="en-US" sz="1000" b="1" dirty="0" smtClean="0">
                <a:solidFill>
                  <a:srgbClr val="000000"/>
                </a:solidFill>
                <a:latin typeface="Arial" pitchFamily="34" charset="0"/>
                <a:cs typeface="Arial" pitchFamily="34" charset="0"/>
              </a:rPr>
              <a:t>   </a:t>
            </a:r>
            <a:r>
              <a:rPr lang="en-US" sz="1000" dirty="0" smtClean="0">
                <a:solidFill>
                  <a:srgbClr val="000000"/>
                </a:solidFill>
                <a:latin typeface="Arial" pitchFamily="34" charset="0"/>
                <a:cs typeface="Arial" pitchFamily="34" charset="0"/>
              </a:rPr>
              <a:t>Technical malfunction in the </a:t>
            </a:r>
            <a:r>
              <a:rPr lang="en-US" sz="1000" b="1" u="sng" dirty="0" smtClean="0">
                <a:solidFill>
                  <a:srgbClr val="000000"/>
                </a:solidFill>
                <a:latin typeface="Arial" pitchFamily="34" charset="0"/>
                <a:cs typeface="Arial" pitchFamily="34" charset="0"/>
              </a:rPr>
              <a:t>automatic process </a:t>
            </a:r>
            <a:r>
              <a:rPr lang="en-US" sz="1000" dirty="0" smtClean="0">
                <a:solidFill>
                  <a:srgbClr val="000000"/>
                </a:solidFill>
                <a:latin typeface="Arial" pitchFamily="34" charset="0"/>
                <a:cs typeface="Arial" pitchFamily="34" charset="0"/>
              </a:rPr>
              <a:t>responsible for updating mentioned data</a:t>
            </a:r>
          </a:p>
          <a:p>
            <a:pPr defTabSz="914400" fontAlgn="b">
              <a:spcAft>
                <a:spcPts val="600"/>
              </a:spcAft>
              <a:buFont typeface="Wingdings" pitchFamily="2" charset="2"/>
              <a:buChar char="Ø"/>
            </a:pPr>
            <a:endParaRPr lang="en-US" sz="1000" dirty="0" smtClean="0">
              <a:solidFill>
                <a:srgbClr val="000000"/>
              </a:solidFill>
              <a:latin typeface="Arial" pitchFamily="34" charset="0"/>
              <a:cs typeface="Arial" pitchFamily="34" charset="0"/>
            </a:endParaRPr>
          </a:p>
          <a:p>
            <a:pPr defTabSz="914400" fontAlgn="b">
              <a:spcAft>
                <a:spcPts val="600"/>
              </a:spcAft>
              <a:buFont typeface="Wingdings" pitchFamily="2" charset="2"/>
              <a:buChar char="Ø"/>
            </a:pPr>
            <a:r>
              <a:rPr lang="en-US" sz="1000" b="1" u="sng" dirty="0" smtClean="0">
                <a:solidFill>
                  <a:srgbClr val="001EFF"/>
                </a:solidFill>
                <a:latin typeface="Arial" pitchFamily="34" charset="0"/>
                <a:cs typeface="Arial" pitchFamily="34" charset="0"/>
              </a:rPr>
              <a:t>Prevention:</a:t>
            </a:r>
            <a:r>
              <a:rPr lang="en-US" sz="1000" dirty="0" smtClean="0">
                <a:solidFill>
                  <a:srgbClr val="001EFF"/>
                </a:solidFill>
                <a:latin typeface="Arial" pitchFamily="34" charset="0"/>
                <a:cs typeface="Arial" pitchFamily="34" charset="0"/>
              </a:rPr>
              <a:t>  </a:t>
            </a:r>
            <a:r>
              <a:rPr lang="en-US" sz="1000" dirty="0" smtClean="0">
                <a:solidFill>
                  <a:srgbClr val="000000"/>
                </a:solidFill>
                <a:latin typeface="Arial" pitchFamily="34" charset="0"/>
                <a:cs typeface="Arial" pitchFamily="34" charset="0"/>
              </a:rPr>
              <a:t>Vendor's Production Error. FMC has been informed about appropriate contacts for future       	queries</a:t>
            </a:r>
          </a:p>
        </p:txBody>
      </p:sp>
      <p:sp>
        <p:nvSpPr>
          <p:cNvPr id="24" name="TextBox 23"/>
          <p:cNvSpPr txBox="1"/>
          <p:nvPr/>
        </p:nvSpPr>
        <p:spPr>
          <a:xfrm>
            <a:off x="6925734" y="812800"/>
            <a:ext cx="3810000" cy="369332"/>
          </a:xfrm>
          <a:prstGeom prst="rect">
            <a:avLst/>
          </a:prstGeom>
          <a:noFill/>
        </p:spPr>
        <p:txBody>
          <a:bodyPr wrap="square" rtlCol="0">
            <a:spAutoFit/>
          </a:bodyPr>
          <a:lstStyle/>
          <a:p>
            <a:r>
              <a:rPr lang="en-US" dirty="0" smtClean="0"/>
              <a:t>To be avoided – Manual errors</a:t>
            </a:r>
            <a:endParaRPr lang="en-US" dirty="0"/>
          </a:p>
        </p:txBody>
      </p:sp>
      <p:sp>
        <p:nvSpPr>
          <p:cNvPr id="25" name="TextBox 24"/>
          <p:cNvSpPr txBox="1"/>
          <p:nvPr/>
        </p:nvSpPr>
        <p:spPr>
          <a:xfrm>
            <a:off x="6282268" y="1100669"/>
            <a:ext cx="5435600" cy="3447098"/>
          </a:xfrm>
          <a:prstGeom prst="rect">
            <a:avLst/>
          </a:prstGeom>
          <a:noFill/>
        </p:spPr>
        <p:txBody>
          <a:bodyPr wrap="square" rtlCol="0">
            <a:spAutoFit/>
          </a:bodyPr>
          <a:lstStyle/>
          <a:p>
            <a:pPr defTabSz="914400" fontAlgn="b">
              <a:spcAft>
                <a:spcPts val="600"/>
              </a:spcAft>
              <a:buFont typeface="Wingdings" pitchFamily="2" charset="2"/>
              <a:buChar char="Ø"/>
            </a:pPr>
            <a:r>
              <a:rPr lang="en-US" sz="1000" b="1" u="sng" dirty="0" smtClean="0">
                <a:latin typeface="Arial" pitchFamily="34" charset="0"/>
                <a:cs typeface="Arial" pitchFamily="34" charset="0"/>
              </a:rPr>
              <a:t>Case description</a:t>
            </a:r>
            <a:r>
              <a:rPr lang="en-US" sz="1000" dirty="0" smtClean="0">
                <a:latin typeface="Arial" pitchFamily="34" charset="0"/>
                <a:cs typeface="Arial" pitchFamily="34" charset="0"/>
              </a:rPr>
              <a:t>: </a:t>
            </a:r>
            <a:r>
              <a:rPr lang="en-US" sz="1000" dirty="0" smtClean="0">
                <a:solidFill>
                  <a:srgbClr val="000000"/>
                </a:solidFill>
                <a:latin typeface="Calibri"/>
              </a:rPr>
              <a:t>7354913</a:t>
            </a:r>
            <a:endParaRPr lang="en-US" sz="1000" dirty="0" smtClean="0">
              <a:latin typeface="Arial" pitchFamily="34" charset="0"/>
              <a:cs typeface="Arial" pitchFamily="34" charset="0"/>
            </a:endParaRPr>
          </a:p>
          <a:p>
            <a:pPr defTabSz="914400" fontAlgn="b">
              <a:spcAft>
                <a:spcPts val="600"/>
              </a:spcAft>
              <a:buFont typeface="Wingdings" pitchFamily="2" charset="2"/>
              <a:buChar char="Ø"/>
            </a:pPr>
            <a:r>
              <a:rPr lang="en-US" sz="1000" dirty="0" smtClean="0">
                <a:latin typeface="Arial" pitchFamily="34" charset="0"/>
                <a:cs typeface="Arial" pitchFamily="34" charset="0"/>
              </a:rPr>
              <a:t> Missing Price/ Missing fund</a:t>
            </a:r>
          </a:p>
          <a:p>
            <a:pPr defTabSz="914400" fontAlgn="b">
              <a:spcAft>
                <a:spcPts val="600"/>
              </a:spcAft>
              <a:buFont typeface="Wingdings" pitchFamily="2" charset="2"/>
              <a:buChar char="Ø"/>
            </a:pPr>
            <a:r>
              <a:rPr lang="en-US" sz="1000" b="1" u="sng" dirty="0" smtClean="0">
                <a:latin typeface="Arial" pitchFamily="34" charset="0"/>
                <a:cs typeface="Arial" pitchFamily="34" charset="0"/>
              </a:rPr>
              <a:t>Resolution:</a:t>
            </a:r>
          </a:p>
          <a:p>
            <a:pPr defTabSz="914400" fontAlgn="b">
              <a:spcAft>
                <a:spcPts val="600"/>
              </a:spcAft>
              <a:buFont typeface="Wingdings" pitchFamily="2" charset="2"/>
              <a:buChar char="Ø"/>
            </a:pPr>
            <a:r>
              <a:rPr lang="en-US" sz="1000" dirty="0" smtClean="0">
                <a:solidFill>
                  <a:srgbClr val="000000"/>
                </a:solidFill>
                <a:latin typeface="Arial" pitchFamily="34" charset="0"/>
                <a:cs typeface="Arial" pitchFamily="34" charset="0"/>
              </a:rPr>
              <a:t>Fund re-activated</a:t>
            </a:r>
          </a:p>
          <a:p>
            <a:pPr defTabSz="914400" fontAlgn="b">
              <a:spcAft>
                <a:spcPts val="600"/>
              </a:spcAft>
              <a:buFont typeface="Wingdings" pitchFamily="2" charset="2"/>
              <a:buChar char="Ø"/>
            </a:pPr>
            <a:r>
              <a:rPr lang="en-US" sz="1000" b="1" u="sng" dirty="0" smtClean="0">
                <a:solidFill>
                  <a:srgbClr val="001EFF"/>
                </a:solidFill>
                <a:latin typeface="Arial" pitchFamily="34" charset="0"/>
                <a:cs typeface="Arial" pitchFamily="34" charset="0"/>
              </a:rPr>
              <a:t>RCA:</a:t>
            </a:r>
            <a:r>
              <a:rPr lang="en-US" sz="1000" b="1" dirty="0" smtClean="0">
                <a:solidFill>
                  <a:srgbClr val="000000"/>
                </a:solidFill>
                <a:latin typeface="Arial" pitchFamily="34" charset="0"/>
                <a:cs typeface="Arial" pitchFamily="34" charset="0"/>
              </a:rPr>
              <a:t>   </a:t>
            </a:r>
            <a:r>
              <a:rPr lang="en-US" sz="1000" dirty="0" smtClean="0">
                <a:solidFill>
                  <a:srgbClr val="000000"/>
                </a:solidFill>
                <a:latin typeface="Arial" pitchFamily="34" charset="0"/>
                <a:cs typeface="Arial" pitchFamily="34" charset="0"/>
              </a:rPr>
              <a:t>Fund stopped pricing for a week due bank holiday in china and status got suspended</a:t>
            </a:r>
          </a:p>
          <a:p>
            <a:pPr defTabSz="914400" fontAlgn="b">
              <a:spcAft>
                <a:spcPts val="600"/>
              </a:spcAft>
              <a:buFont typeface="Wingdings" pitchFamily="2" charset="2"/>
              <a:buChar char="Ø"/>
            </a:pPr>
            <a:r>
              <a:rPr lang="en-US" sz="1000" b="1" u="sng" dirty="0" smtClean="0">
                <a:solidFill>
                  <a:srgbClr val="001EFF"/>
                </a:solidFill>
                <a:latin typeface="Arial" pitchFamily="34" charset="0"/>
                <a:cs typeface="Arial" pitchFamily="34" charset="0"/>
              </a:rPr>
              <a:t>Prevention: </a:t>
            </a:r>
            <a:r>
              <a:rPr lang="en-US" sz="1000" dirty="0" smtClean="0">
                <a:solidFill>
                  <a:srgbClr val="000000"/>
                </a:solidFill>
                <a:latin typeface="Calibri"/>
              </a:rPr>
              <a:t>Content Production Error. The issue has been highlighted with FO. Market holidays updated. </a:t>
            </a:r>
          </a:p>
          <a:p>
            <a:pPr defTabSz="914400" fontAlgn="b">
              <a:spcAft>
                <a:spcPts val="600"/>
              </a:spcAft>
              <a:buFont typeface="Wingdings" pitchFamily="2" charset="2"/>
              <a:buChar char="Ø"/>
            </a:pPr>
            <a:r>
              <a:rPr lang="en-US" sz="1000" b="1" u="sng" dirty="0" smtClean="0">
                <a:solidFill>
                  <a:srgbClr val="001EFF"/>
                </a:solidFill>
                <a:latin typeface="Arial" pitchFamily="34" charset="0"/>
                <a:cs typeface="Arial" pitchFamily="34" charset="0"/>
              </a:rPr>
              <a:t>Kindly Re-read the methodology, allow up to 5 weeks before changing the status.</a:t>
            </a:r>
          </a:p>
          <a:p>
            <a:pPr defTabSz="914400" fontAlgn="b">
              <a:spcAft>
                <a:spcPts val="600"/>
              </a:spcAft>
              <a:buFont typeface="Wingdings" pitchFamily="2" charset="2"/>
              <a:buChar char="Ø"/>
            </a:pPr>
            <a:r>
              <a:rPr lang="en-US" sz="1000" b="1" u="sng" dirty="0" smtClean="0">
                <a:latin typeface="Arial" pitchFamily="34" charset="0"/>
                <a:cs typeface="Arial" pitchFamily="34" charset="0"/>
              </a:rPr>
              <a:t>Case :</a:t>
            </a:r>
            <a:r>
              <a:rPr lang="en-US" sz="1000" dirty="0" smtClean="0">
                <a:latin typeface="Arial" pitchFamily="34" charset="0"/>
                <a:cs typeface="Arial" pitchFamily="34" charset="0"/>
              </a:rPr>
              <a:t> </a:t>
            </a:r>
            <a:r>
              <a:rPr lang="en-US" sz="1000" dirty="0" smtClean="0"/>
              <a:t>07332851 missing FMB (8 </a:t>
            </a:r>
            <a:r>
              <a:rPr lang="en-US" sz="1000" dirty="0" err="1" smtClean="0"/>
              <a:t>Invesco</a:t>
            </a:r>
            <a:r>
              <a:rPr lang="en-US" sz="1000" dirty="0" smtClean="0"/>
              <a:t> funds)</a:t>
            </a:r>
          </a:p>
          <a:p>
            <a:pPr defTabSz="914400" fontAlgn="b">
              <a:spcAft>
                <a:spcPts val="600"/>
              </a:spcAft>
              <a:buFont typeface="Wingdings" pitchFamily="2" charset="2"/>
              <a:buChar char="Ø"/>
            </a:pPr>
            <a:r>
              <a:rPr lang="en-US" sz="1000" b="1" u="sng" dirty="0" smtClean="0">
                <a:latin typeface="Arial" pitchFamily="34" charset="0"/>
                <a:cs typeface="Arial" pitchFamily="34" charset="0"/>
              </a:rPr>
              <a:t>RCA: </a:t>
            </a:r>
            <a:r>
              <a:rPr lang="en-US" sz="1000" dirty="0" smtClean="0">
                <a:latin typeface="Arial" pitchFamily="34" charset="0"/>
                <a:cs typeface="Arial" pitchFamily="34" charset="0"/>
              </a:rPr>
              <a:t>FMB  was added as a note</a:t>
            </a:r>
          </a:p>
          <a:p>
            <a:pPr defTabSz="914400" fontAlgn="b">
              <a:spcAft>
                <a:spcPts val="600"/>
              </a:spcAft>
              <a:buFont typeface="Wingdings" pitchFamily="2" charset="2"/>
              <a:buChar char="Ø"/>
            </a:pPr>
            <a:r>
              <a:rPr lang="en-US" sz="1000" b="1" u="sng" dirty="0" smtClean="0">
                <a:solidFill>
                  <a:srgbClr val="001EFF"/>
                </a:solidFill>
                <a:latin typeface="Arial" pitchFamily="34" charset="0"/>
                <a:cs typeface="Arial" pitchFamily="34" charset="0"/>
              </a:rPr>
              <a:t>Prevention :</a:t>
            </a:r>
          </a:p>
          <a:p>
            <a:pPr defTabSz="914400" fontAlgn="b">
              <a:spcAft>
                <a:spcPts val="600"/>
              </a:spcAft>
              <a:buFont typeface="Wingdings" pitchFamily="2" charset="2"/>
              <a:buChar char="Ø"/>
            </a:pPr>
            <a:endParaRPr lang="en-US" sz="1000" b="1" u="sng" dirty="0" smtClean="0">
              <a:latin typeface="Arial" pitchFamily="34" charset="0"/>
              <a:cs typeface="Arial" pitchFamily="34" charset="0"/>
            </a:endParaRPr>
          </a:p>
          <a:p>
            <a:pPr defTabSz="914400" fontAlgn="b">
              <a:spcAft>
                <a:spcPts val="600"/>
              </a:spcAft>
              <a:buFont typeface="Wingdings" pitchFamily="2" charset="2"/>
              <a:buChar char="Ø"/>
            </a:pPr>
            <a:endParaRPr lang="en-US" sz="1000" b="1" u="sng" dirty="0" smtClean="0">
              <a:solidFill>
                <a:srgbClr val="001EFF"/>
              </a:solidFill>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1"/>
          <a:ext cx="11878733" cy="6852684"/>
        </p:xfrm>
        <a:graphic>
          <a:graphicData uri="http://schemas.openxmlformats.org/drawingml/2006/table">
            <a:tbl>
              <a:tblPr/>
              <a:tblGrid>
                <a:gridCol w="567267"/>
                <a:gridCol w="4501983"/>
                <a:gridCol w="2341670"/>
                <a:gridCol w="3594056"/>
                <a:gridCol w="873757"/>
              </a:tblGrid>
              <a:tr h="330201">
                <a:tc>
                  <a:txBody>
                    <a:bodyPr/>
                    <a:lstStyle/>
                    <a:p>
                      <a:pPr algn="l" fontAlgn="b"/>
                      <a:r>
                        <a:rPr lang="en-US" sz="800" b="1" i="0" u="none" strike="noStrike" dirty="0" err="1">
                          <a:solidFill>
                            <a:srgbClr val="001EFF"/>
                          </a:solidFill>
                          <a:latin typeface="Calibri"/>
                        </a:rPr>
                        <a:t>CaseNumbe</a:t>
                      </a:r>
                      <a:r>
                        <a:rPr lang="en-US" sz="800" b="0" i="0" u="none" strike="noStrike" dirty="0" err="1">
                          <a:solidFill>
                            <a:srgbClr val="001EFF"/>
                          </a:solidFill>
                          <a:latin typeface="Calibri"/>
                        </a:rPr>
                        <a:t>r</a:t>
                      </a:r>
                      <a:endParaRPr lang="en-US" sz="800" b="0" i="0" u="none" strike="noStrike" dirty="0">
                        <a:solidFill>
                          <a:srgbClr val="001EFF"/>
                        </a:solidFill>
                        <a:latin typeface="Calibri"/>
                      </a:endParaRP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1" i="0" u="none" strike="noStrike">
                          <a:solidFill>
                            <a:srgbClr val="000000"/>
                          </a:solidFill>
                          <a:latin typeface="Calibri"/>
                        </a:rPr>
                        <a:t>Resolution</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1" i="0" u="none" strike="noStrike">
                          <a:solidFill>
                            <a:srgbClr val="000000"/>
                          </a:solidFill>
                          <a:latin typeface="Calibri"/>
                        </a:rPr>
                        <a:t>RCA</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1" i="0" u="none" strike="noStrike">
                          <a:solidFill>
                            <a:srgbClr val="000000"/>
                          </a:solidFill>
                          <a:latin typeface="Calibri"/>
                        </a:rPr>
                        <a:t>Prevention</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err="1">
                          <a:solidFill>
                            <a:srgbClr val="000000"/>
                          </a:solidFill>
                          <a:latin typeface="Calibri"/>
                        </a:rPr>
                        <a:t>DataField</a:t>
                      </a:r>
                      <a:endParaRPr lang="en-US" sz="800" b="0" i="0" u="none" strike="noStrike" dirty="0">
                        <a:solidFill>
                          <a:srgbClr val="000000"/>
                        </a:solidFill>
                        <a:latin typeface="Calibri"/>
                      </a:endParaRP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1009">
                <a:tc>
                  <a:txBody>
                    <a:bodyPr/>
                    <a:lstStyle/>
                    <a:p>
                      <a:pPr algn="r" fontAlgn="b"/>
                      <a:r>
                        <a:rPr lang="en-US" sz="800" b="0" i="0" u="none" strike="noStrike" dirty="0">
                          <a:solidFill>
                            <a:srgbClr val="001EFF"/>
                          </a:solidFill>
                          <a:latin typeface="Calibri"/>
                        </a:rPr>
                        <a:t>7331937</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With regards to Your query, we have review mentioned price data and updated it on our systems accordingly. Please allow 24 hours for the systems to synchronize all changes made. </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FMC provided data to a wrong mailbox, hence it was not spotted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Vendor's Production Error. FMC has been informed about appropriate contacts for future queries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Prices - NAV</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1009">
                <a:tc>
                  <a:txBody>
                    <a:bodyPr/>
                    <a:lstStyle/>
                    <a:p>
                      <a:pPr algn="r" fontAlgn="b"/>
                      <a:r>
                        <a:rPr lang="en-US" sz="800" b="0" i="0" u="none" strike="noStrike" dirty="0">
                          <a:solidFill>
                            <a:srgbClr val="001EFF"/>
                          </a:solidFill>
                          <a:latin typeface="Calibri"/>
                        </a:rPr>
                        <a:t>7331946</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With regards to Your query, we have review mentioned price data and updated it on our systems accordingly. Please allow 24 hours for the systems to synchronize all changes made. </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FMC provided data to a wrong mailbox, hence it was not spotted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Vendor's Production Error. FMC has been informed about appropriate contacts for future queries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Prices - NAV</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397">
                <a:tc>
                  <a:txBody>
                    <a:bodyPr/>
                    <a:lstStyle/>
                    <a:p>
                      <a:pPr algn="r" fontAlgn="b"/>
                      <a:r>
                        <a:rPr lang="en-US" sz="800" b="0" i="0" u="none" strike="noStrike" dirty="0">
                          <a:solidFill>
                            <a:srgbClr val="001EFF"/>
                          </a:solidFill>
                          <a:latin typeface="Calibri"/>
                        </a:rPr>
                        <a:t>7363723</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16325C"/>
                          </a:solidFill>
                          <a:latin typeface="Arial"/>
                        </a:rPr>
                        <a:t>XD date for latest distributions has been adjusted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Data provider provided us with incorrect data, incorrect data has been loaded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Vendor's Production Error. Safari Import Reviewed </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Income Distributions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1009">
                <a:tc>
                  <a:txBody>
                    <a:bodyPr/>
                    <a:lstStyle/>
                    <a:p>
                      <a:pPr algn="r" fontAlgn="b"/>
                      <a:r>
                        <a:rPr lang="en-US" sz="800" b="0" i="0" u="none" strike="noStrike" dirty="0">
                          <a:solidFill>
                            <a:srgbClr val="001EFF"/>
                          </a:solidFill>
                          <a:latin typeface="Calibri"/>
                        </a:rPr>
                        <a:t>7397314</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The invalid dividends from XD date 12/13 and 12/23 have been removed. The correct rate of 5GBX for XD date 12/06 and payment date 01/16/19 remains in the products.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Production error, there was an error in the formula that extracts the dividends.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Content Production Error UK IT. The error has been fixed and data reloaded. Manual production reviewed </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Income Distributions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397">
                <a:tc>
                  <a:txBody>
                    <a:bodyPr/>
                    <a:lstStyle/>
                    <a:p>
                      <a:pPr algn="r" fontAlgn="b"/>
                      <a:r>
                        <a:rPr lang="en-US" sz="800" b="0" i="0" u="none" strike="noStrike" dirty="0">
                          <a:solidFill>
                            <a:srgbClr val="001EFF"/>
                          </a:solidFill>
                          <a:latin typeface="Calibri"/>
                        </a:rPr>
                        <a:t>7333211</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16325C"/>
                          </a:solidFill>
                          <a:latin typeface="Arial"/>
                        </a:rPr>
                        <a:t>XD date for latest distributions has been adjusted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Data provider provided us with incorrect data, incorrect data has been loaded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Vendor's Production Error. Safari Import Reviewed </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Income Distributions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1009">
                <a:tc>
                  <a:txBody>
                    <a:bodyPr/>
                    <a:lstStyle/>
                    <a:p>
                      <a:pPr algn="r" fontAlgn="b"/>
                      <a:r>
                        <a:rPr lang="en-US" sz="800" b="0" i="0" u="none" strike="noStrike">
                          <a:solidFill>
                            <a:srgbClr val="001EFF"/>
                          </a:solidFill>
                          <a:latin typeface="Calibri"/>
                        </a:rPr>
                        <a:t>7360208</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This has been fixed. The TNA value settings were set to only show the fund size value of the primary share class (68362843). It has also been corrected for the rest of the share classes within this portfolio.</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Wrong settings afrer changing the provider from JP Morgan to Kneip</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Vendor's Production Error. The settings have been checked and corrected for all the share classes from the price file </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TNA</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6702">
                <a:tc>
                  <a:txBody>
                    <a:bodyPr/>
                    <a:lstStyle/>
                    <a:p>
                      <a:pPr algn="r" fontAlgn="b"/>
                      <a:r>
                        <a:rPr lang="en-US" sz="800" b="0" i="0" u="none" strike="noStrike">
                          <a:solidFill>
                            <a:srgbClr val="001EFF"/>
                          </a:solidFill>
                          <a:latin typeface="Calibri"/>
                        </a:rPr>
                        <a:t>7383021</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The name of the the queried asset (GB0006039597) has been updated to Aberdeen Standard Equity Income Trust PLC</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Change in name was not captured by the fund owner during daily Investment Trust notification monitoring.</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Content Production Error UK IT. Fund owner will monitor changes on regular basis using notifications published in Eikon.</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Portfolio/Fund Manager(s)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2397">
                <a:tc>
                  <a:txBody>
                    <a:bodyPr/>
                    <a:lstStyle/>
                    <a:p>
                      <a:pPr algn="r" fontAlgn="b"/>
                      <a:r>
                        <a:rPr lang="en-US" sz="800" b="0" i="0" u="none" strike="noStrike" dirty="0">
                          <a:solidFill>
                            <a:srgbClr val="001EFF"/>
                          </a:solidFill>
                          <a:latin typeface="Calibri"/>
                        </a:rPr>
                        <a:t>7330119</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price data has been updated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16325C"/>
                          </a:solidFill>
                          <a:latin typeface="Arial"/>
                        </a:rPr>
                        <a:t>technical malfunction in the automatic process responsible for updating mentioned data</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Safari Issue. Import settings have been checked and corrected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Prices - NAV</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5313">
                <a:tc>
                  <a:txBody>
                    <a:bodyPr/>
                    <a:lstStyle/>
                    <a:p>
                      <a:pPr algn="r" fontAlgn="b"/>
                      <a:r>
                        <a:rPr lang="en-US" sz="800" b="0" i="0" u="none" strike="noStrike" dirty="0">
                          <a:solidFill>
                            <a:srgbClr val="001EFF"/>
                          </a:solidFill>
                          <a:latin typeface="Calibri"/>
                        </a:rPr>
                        <a:t>7385976</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Prices as of 21/02/2019 has been updated for all listed funds, please find it attached. We have experienced technical issues which caused delay of upload of prices for some M&amp;G Funds. This is now fixed.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Technical issues on the safari side, problems with macro</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Safari Issue, Manual production in Safari.  FO checked if price delivery expected is accurate</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Prices - NAV</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6702">
                <a:tc>
                  <a:txBody>
                    <a:bodyPr/>
                    <a:lstStyle/>
                    <a:p>
                      <a:pPr algn="r" fontAlgn="b"/>
                      <a:r>
                        <a:rPr lang="en-US" sz="800" b="0" i="0" u="none" strike="noStrike" dirty="0">
                          <a:solidFill>
                            <a:srgbClr val="001EFF"/>
                          </a:solidFill>
                          <a:latin typeface="Calibri"/>
                        </a:rPr>
                        <a:t>7354913</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GB00B1XFJD49 (LP65073373) is already re-activated on our platform. </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The fund was suspended as we did not </a:t>
                      </a:r>
                      <a:r>
                        <a:rPr lang="en-US" sz="800" b="0" i="0" u="none" strike="noStrike" dirty="0" err="1">
                          <a:solidFill>
                            <a:srgbClr val="000000"/>
                          </a:solidFill>
                          <a:latin typeface="Calibri"/>
                        </a:rPr>
                        <a:t>recieving</a:t>
                      </a:r>
                      <a:r>
                        <a:rPr lang="en-US" sz="800" b="0" i="0" u="none" strike="noStrike" dirty="0">
                          <a:solidFill>
                            <a:srgbClr val="000000"/>
                          </a:solidFill>
                          <a:latin typeface="Calibri"/>
                        </a:rPr>
                        <a:t> prices for  it for a week. FO confirmed with FMC that missing prices were a result of China Holiday.</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ctr"/>
                      <a:r>
                        <a:rPr lang="en-US" sz="800" b="0" i="0" u="none" strike="noStrike" dirty="0">
                          <a:solidFill>
                            <a:srgbClr val="000000"/>
                          </a:solidFill>
                          <a:latin typeface="Calibri"/>
                        </a:rPr>
                        <a:t>Content Production Error. The issue has been highlighted with FO. Market holidays updated. </a:t>
                      </a:r>
                    </a:p>
                  </a:txBody>
                  <a:tcPr marL="2990" marR="2990" marT="29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Prices - NAV</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2539">
                <a:tc>
                  <a:txBody>
                    <a:bodyPr/>
                    <a:lstStyle/>
                    <a:p>
                      <a:pPr algn="r" fontAlgn="b"/>
                      <a:r>
                        <a:rPr lang="en-US" sz="800" b="0" i="0" u="none" strike="noStrike" dirty="0">
                          <a:solidFill>
                            <a:srgbClr val="001EFF"/>
                          </a:solidFill>
                          <a:latin typeface="Calibri"/>
                        </a:rPr>
                        <a:t>7332851</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rgbClr val="000000"/>
                          </a:solidFill>
                          <a:latin typeface="Calibri"/>
                        </a:rPr>
                        <a:t>After consulting whole matter again, we decided to add back Fund manager benchmarks.</a:t>
                      </a:r>
                      <a:br>
                        <a:rPr lang="en-US" sz="800" b="0" i="0" u="none" strike="noStrike" dirty="0">
                          <a:solidFill>
                            <a:srgbClr val="000000"/>
                          </a:solidFill>
                          <a:latin typeface="Calibri"/>
                        </a:rPr>
                      </a:br>
                      <a:r>
                        <a:rPr lang="en-US" sz="800" b="0" i="0" u="none" strike="noStrike" dirty="0">
                          <a:solidFill>
                            <a:srgbClr val="000000"/>
                          </a:solidFill>
                          <a:latin typeface="Calibri"/>
                        </a:rPr>
                        <a:t/>
                      </a:r>
                      <a:br>
                        <a:rPr lang="en-US" sz="800" b="0" i="0" u="none" strike="noStrike" dirty="0">
                          <a:solidFill>
                            <a:srgbClr val="000000"/>
                          </a:solidFill>
                          <a:latin typeface="Calibri"/>
                        </a:rPr>
                      </a:br>
                      <a:r>
                        <a:rPr lang="en-US" sz="800" b="0" i="0" u="none" strike="noStrike" dirty="0">
                          <a:solidFill>
                            <a:srgbClr val="000000"/>
                          </a:solidFill>
                          <a:latin typeface="Calibri"/>
                        </a:rPr>
                        <a:t>When benchmark was not available in our system, it is added as a note.</a:t>
                      </a:r>
                      <a:br>
                        <a:rPr lang="en-US" sz="800" b="0" i="0" u="none" strike="noStrike" dirty="0">
                          <a:solidFill>
                            <a:srgbClr val="000000"/>
                          </a:solidFill>
                          <a:latin typeface="Calibri"/>
                        </a:rPr>
                      </a:br>
                      <a:r>
                        <a:rPr lang="en-US" sz="800" b="0" i="0" u="none" strike="noStrike" dirty="0">
                          <a:solidFill>
                            <a:srgbClr val="000000"/>
                          </a:solidFill>
                          <a:latin typeface="Calibri"/>
                        </a:rPr>
                        <a:t/>
                      </a:r>
                      <a:br>
                        <a:rPr lang="en-US" sz="800" b="0" i="0" u="none" strike="noStrike" dirty="0">
                          <a:solidFill>
                            <a:srgbClr val="000000"/>
                          </a:solidFill>
                          <a:latin typeface="Calibri"/>
                        </a:rPr>
                      </a:br>
                      <a:r>
                        <a:rPr lang="en-US" sz="800" b="0" i="0" u="none" strike="noStrike" dirty="0">
                          <a:solidFill>
                            <a:srgbClr val="000000"/>
                          </a:solidFill>
                          <a:latin typeface="Calibri"/>
                        </a:rPr>
                        <a:t>Changes should be visible within 2 hours, however synchronization in some cases may take up to 24 hours.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a:solidFill>
                            <a:srgbClr val="000000"/>
                          </a:solidFill>
                          <a:latin typeface="Calibri"/>
                        </a:rPr>
                        <a:t>Benchmarks were removed probably by misunderstanding. As it was not clear if provided data should be used as FMB</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Methodology. Case was consulted with QC to have </a:t>
                      </a:r>
                      <a:r>
                        <a:rPr lang="en-US" sz="800" b="0" i="0" u="none" strike="noStrike" dirty="0" err="1">
                          <a:solidFill>
                            <a:srgbClr val="000000"/>
                          </a:solidFill>
                          <a:latin typeface="Calibri"/>
                        </a:rPr>
                        <a:t>clrear</a:t>
                      </a:r>
                      <a:r>
                        <a:rPr lang="en-US" sz="800" b="0" i="0" u="none" strike="noStrike" dirty="0">
                          <a:solidFill>
                            <a:srgbClr val="000000"/>
                          </a:solidFill>
                          <a:latin typeface="Calibri"/>
                        </a:rPr>
                        <a:t> information if benchmarks should be added.</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4D5"/>
                    </a:solidFill>
                  </a:tcPr>
                </a:tc>
                <a:tc>
                  <a:txBody>
                    <a:bodyPr/>
                    <a:lstStyle/>
                    <a:p>
                      <a:pPr algn="l" fontAlgn="b"/>
                      <a:r>
                        <a:rPr lang="en-US" sz="800" b="0" i="0" u="none" strike="noStrike" dirty="0">
                          <a:solidFill>
                            <a:srgbClr val="000000"/>
                          </a:solidFill>
                          <a:latin typeface="Calibri"/>
                        </a:rPr>
                        <a:t>Benchmark/Indices</a:t>
                      </a:r>
                    </a:p>
                  </a:txBody>
                  <a:tcPr marL="2990" marR="2990" marT="299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Luxembourg by Location– DSCR Feb 2019</a:t>
            </a:r>
            <a:endParaRPr lang="en-US" dirty="0"/>
          </a:p>
        </p:txBody>
      </p:sp>
      <p:graphicFrame>
        <p:nvGraphicFramePr>
          <p:cNvPr id="8" name="Chart 7"/>
          <p:cNvGraphicFramePr/>
          <p:nvPr/>
        </p:nvGraphicFramePr>
        <p:xfrm>
          <a:off x="6104468" y="753533"/>
          <a:ext cx="5164665" cy="28786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p:nvPr/>
        </p:nvGraphicFramePr>
        <p:xfrm>
          <a:off x="338667" y="778933"/>
          <a:ext cx="5621865" cy="2861733"/>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567267" y="3691467"/>
            <a:ext cx="3361267" cy="253916"/>
          </a:xfrm>
          <a:prstGeom prst="rect">
            <a:avLst/>
          </a:prstGeom>
          <a:noFill/>
        </p:spPr>
        <p:txBody>
          <a:bodyPr wrap="square" rtlCol="0">
            <a:spAutoFit/>
          </a:bodyPr>
          <a:lstStyle/>
          <a:p>
            <a:r>
              <a:rPr lang="en-US" sz="1050" b="1" dirty="0" smtClean="0"/>
              <a:t>DCSR – Gdynia AGS CEE Nordic and Russia</a:t>
            </a:r>
            <a:endParaRPr lang="en-US" sz="1050" b="1" dirty="0"/>
          </a:p>
        </p:txBody>
      </p:sp>
      <p:graphicFrame>
        <p:nvGraphicFramePr>
          <p:cNvPr id="19" name="Chart 18"/>
          <p:cNvGraphicFramePr/>
          <p:nvPr/>
        </p:nvGraphicFramePr>
        <p:xfrm>
          <a:off x="126999" y="3852333"/>
          <a:ext cx="5918201" cy="276013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6476999" y="3843866"/>
            <a:ext cx="5190067" cy="369332"/>
          </a:xfrm>
          <a:prstGeom prst="rect">
            <a:avLst/>
          </a:prstGeom>
          <a:noFill/>
        </p:spPr>
        <p:txBody>
          <a:bodyPr wrap="square" rtlCol="0">
            <a:spAutoFit/>
          </a:bodyPr>
          <a:lstStyle/>
          <a:p>
            <a:pPr algn="ctr"/>
            <a:r>
              <a:rPr lang="en-US" dirty="0" smtClean="0">
                <a:solidFill>
                  <a:srgbClr val="001EFF"/>
                </a:solidFill>
              </a:rPr>
              <a:t>Main issues&gt;RCA - Prevention</a:t>
            </a:r>
            <a:endParaRPr lang="en-US" dirty="0">
              <a:solidFill>
                <a:srgbClr val="001EFF"/>
              </a:solidFill>
            </a:endParaRPr>
          </a:p>
        </p:txBody>
      </p:sp>
      <p:sp>
        <p:nvSpPr>
          <p:cNvPr id="11" name="TextBox 10"/>
          <p:cNvSpPr txBox="1"/>
          <p:nvPr/>
        </p:nvSpPr>
        <p:spPr>
          <a:xfrm>
            <a:off x="6163733" y="4233333"/>
            <a:ext cx="6028267" cy="1815882"/>
          </a:xfrm>
          <a:prstGeom prst="rect">
            <a:avLst/>
          </a:prstGeom>
          <a:noFill/>
        </p:spPr>
        <p:txBody>
          <a:bodyPr wrap="square" rtlCol="0">
            <a:spAutoFit/>
          </a:bodyPr>
          <a:lstStyle/>
          <a:p>
            <a:pPr>
              <a:buFont typeface="Wingdings" pitchFamily="2" charset="2"/>
              <a:buChar char="Ø"/>
            </a:pPr>
            <a:r>
              <a:rPr lang="en-US" sz="1400" b="1" dirty="0" smtClean="0">
                <a:solidFill>
                  <a:srgbClr val="001EFF"/>
                </a:solidFill>
              </a:rPr>
              <a:t>Dividends</a:t>
            </a:r>
            <a:r>
              <a:rPr lang="en-US" sz="1400" dirty="0" smtClean="0"/>
              <a:t> : Wrong data from source - We have no control over the quality of contributed data we receive</a:t>
            </a:r>
          </a:p>
          <a:p>
            <a:pPr>
              <a:buFont typeface="Wingdings" pitchFamily="2" charset="2"/>
              <a:buChar char="Ø"/>
            </a:pPr>
            <a:r>
              <a:rPr lang="en-US" sz="1400" b="1" dirty="0" smtClean="0">
                <a:solidFill>
                  <a:srgbClr val="001EFF"/>
                </a:solidFill>
              </a:rPr>
              <a:t>Prices </a:t>
            </a:r>
            <a:r>
              <a:rPr lang="en-US" sz="1400" dirty="0" smtClean="0"/>
              <a:t>: mainly Wrong information from the source - Maintain the relationship with FMC. Unfortunately, such cases cannot be prevented, they are out of our control. In the past the research and outreach have been done by the team numerous times.</a:t>
            </a:r>
          </a:p>
          <a:p>
            <a:pPr>
              <a:buFont typeface="Wingdings" pitchFamily="2" charset="2"/>
              <a:buChar char="Ø"/>
            </a:pPr>
            <a:r>
              <a:rPr lang="en-US" sz="1400" b="1" dirty="0" smtClean="0">
                <a:solidFill>
                  <a:srgbClr val="001EFF"/>
                </a:solidFill>
              </a:rPr>
              <a:t>RFS</a:t>
            </a:r>
            <a:r>
              <a:rPr lang="en-US" sz="1400" dirty="0" smtClean="0"/>
              <a:t>: Missing data from source (</a:t>
            </a:r>
            <a:r>
              <a:rPr lang="en-US" sz="1400" dirty="0" err="1" smtClean="0"/>
              <a:t>spain</a:t>
            </a:r>
            <a:r>
              <a:rPr lang="en-US" sz="1400" dirty="0" smtClean="0"/>
              <a:t>&amp; Italy) - Maintain the relationship with FMC.</a:t>
            </a:r>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DCSR Benelux – Feb 2019</a:t>
            </a:r>
            <a:endParaRPr lang="en-US" dirty="0"/>
          </a:p>
        </p:txBody>
      </p:sp>
      <p:sp>
        <p:nvSpPr>
          <p:cNvPr id="5" name="Content Placeholder 4"/>
          <p:cNvSpPr>
            <a:spLocks noGrp="1"/>
          </p:cNvSpPr>
          <p:nvPr>
            <p:ph idx="14"/>
          </p:nvPr>
        </p:nvSpPr>
        <p:spPr/>
        <p:txBody>
          <a:bodyPr/>
          <a:lstStyle/>
          <a:p>
            <a:endParaRPr lang="en-US"/>
          </a:p>
        </p:txBody>
      </p:sp>
      <p:sp>
        <p:nvSpPr>
          <p:cNvPr id="6" name="Content Placeholder 5"/>
          <p:cNvSpPr>
            <a:spLocks noGrp="1"/>
          </p:cNvSpPr>
          <p:nvPr>
            <p:ph idx="15"/>
          </p:nvPr>
        </p:nvSpPr>
        <p:spPr/>
        <p:txBody>
          <a:bodyPr/>
          <a:lstStyle/>
          <a:p>
            <a:endParaRPr lang="en-US"/>
          </a:p>
        </p:txBody>
      </p:sp>
      <p:graphicFrame>
        <p:nvGraphicFramePr>
          <p:cNvPr id="10" name="Table 9"/>
          <p:cNvGraphicFramePr>
            <a:graphicFrameLocks noGrp="1"/>
          </p:cNvGraphicFramePr>
          <p:nvPr/>
        </p:nvGraphicFramePr>
        <p:xfrm>
          <a:off x="0" y="2436588"/>
          <a:ext cx="11963400" cy="3837212"/>
        </p:xfrm>
        <a:graphic>
          <a:graphicData uri="http://schemas.openxmlformats.org/drawingml/2006/table">
            <a:tbl>
              <a:tblPr/>
              <a:tblGrid>
                <a:gridCol w="835262"/>
                <a:gridCol w="870067"/>
                <a:gridCol w="3721270"/>
                <a:gridCol w="3207060"/>
                <a:gridCol w="3329741"/>
              </a:tblGrid>
              <a:tr h="223904">
                <a:tc>
                  <a:txBody>
                    <a:bodyPr/>
                    <a:lstStyle/>
                    <a:p>
                      <a:pPr marL="0" marR="0">
                        <a:spcBef>
                          <a:spcPts val="0"/>
                        </a:spcBef>
                        <a:spcAft>
                          <a:spcPts val="0"/>
                        </a:spcAft>
                      </a:pPr>
                      <a:r>
                        <a:rPr lang="en-US" sz="1000" dirty="0">
                          <a:solidFill>
                            <a:srgbClr val="000000"/>
                          </a:solidFill>
                          <a:latin typeface="Calibri"/>
                          <a:ea typeface="Calibri"/>
                          <a:cs typeface="Times New Roman"/>
                        </a:rPr>
                        <a:t>Month</a:t>
                      </a:r>
                      <a:endParaRPr lang="en-US" sz="1000" dirty="0">
                        <a:latin typeface="Calibri"/>
                        <a:ea typeface="Calibri"/>
                        <a:cs typeface="Times New Roman"/>
                      </a:endParaRPr>
                    </a:p>
                  </a:txBody>
                  <a:tcPr marL="63842" marR="63842" marT="0" marB="0" anchor="b">
                    <a:lnL>
                      <a:noFill/>
                    </a:lnL>
                    <a:lnR>
                      <a:noFill/>
                    </a:lnR>
                    <a:lnT>
                      <a:noFill/>
                    </a:lnT>
                    <a:lnB w="12700" cap="flat" cmpd="sng" algn="ctr">
                      <a:solidFill>
                        <a:srgbClr val="000000"/>
                      </a:solidFill>
                      <a:prstDash val="solid"/>
                      <a:round/>
                      <a:headEnd type="none" w="med" len="med"/>
                      <a:tailEnd type="none" w="med" len="med"/>
                    </a:lnB>
                    <a:solidFill>
                      <a:srgbClr val="0070C0"/>
                    </a:solidFill>
                  </a:tcPr>
                </a:tc>
                <a:tc>
                  <a:txBody>
                    <a:bodyPr/>
                    <a:lstStyle/>
                    <a:p>
                      <a:pPr marL="0" marR="0">
                        <a:spcBef>
                          <a:spcPts val="0"/>
                        </a:spcBef>
                        <a:spcAft>
                          <a:spcPts val="0"/>
                        </a:spcAft>
                      </a:pPr>
                      <a:r>
                        <a:rPr lang="en-US" sz="1000" dirty="0">
                          <a:solidFill>
                            <a:srgbClr val="000000"/>
                          </a:solidFill>
                          <a:latin typeface="Calibri"/>
                          <a:ea typeface="Calibri"/>
                          <a:cs typeface="Times New Roman"/>
                        </a:rPr>
                        <a:t>Case #</a:t>
                      </a:r>
                      <a:endParaRPr lang="en-US" sz="1000" dirty="0">
                        <a:latin typeface="Calibri"/>
                        <a:ea typeface="Calibri"/>
                        <a:cs typeface="Times New Roman"/>
                      </a:endParaRPr>
                    </a:p>
                  </a:txBody>
                  <a:tcPr marL="63842" marR="63842" marT="0" marB="0" anchor="b">
                    <a:lnL>
                      <a:noFill/>
                    </a:lnL>
                    <a:lnR>
                      <a:noFill/>
                    </a:lnR>
                    <a:lnT>
                      <a:noFill/>
                    </a:lnT>
                    <a:lnB w="12700" cap="flat" cmpd="sng" algn="ctr">
                      <a:solidFill>
                        <a:srgbClr val="000000"/>
                      </a:solidFill>
                      <a:prstDash val="solid"/>
                      <a:round/>
                      <a:headEnd type="none" w="med" len="med"/>
                      <a:tailEnd type="none" w="med" len="med"/>
                    </a:lnB>
                    <a:solidFill>
                      <a:srgbClr val="0070C0"/>
                    </a:solidFill>
                  </a:tcPr>
                </a:tc>
                <a:tc>
                  <a:txBody>
                    <a:bodyPr/>
                    <a:lstStyle/>
                    <a:p>
                      <a:pPr marL="0" marR="0">
                        <a:spcBef>
                          <a:spcPts val="0"/>
                        </a:spcBef>
                        <a:spcAft>
                          <a:spcPts val="0"/>
                        </a:spcAft>
                      </a:pPr>
                      <a:r>
                        <a:rPr lang="en-US" sz="1000" dirty="0">
                          <a:solidFill>
                            <a:srgbClr val="000000"/>
                          </a:solidFill>
                          <a:latin typeface="Calibri"/>
                          <a:ea typeface="Calibri"/>
                          <a:cs typeface="Times New Roman"/>
                        </a:rPr>
                        <a:t>RCA</a:t>
                      </a:r>
                      <a:endParaRPr lang="en-US" sz="1000" dirty="0">
                        <a:latin typeface="Calibri"/>
                        <a:ea typeface="Calibri"/>
                        <a:cs typeface="Times New Roman"/>
                      </a:endParaRPr>
                    </a:p>
                  </a:txBody>
                  <a:tcPr marL="63842" marR="63842" marT="0" marB="0" anchor="b">
                    <a:lnL>
                      <a:noFill/>
                    </a:lnL>
                    <a:lnR>
                      <a:noFill/>
                    </a:lnR>
                    <a:lnT>
                      <a:noFill/>
                    </a:lnT>
                    <a:lnB w="12700" cap="flat" cmpd="sng" algn="ctr">
                      <a:solidFill>
                        <a:srgbClr val="000000"/>
                      </a:solidFill>
                      <a:prstDash val="solid"/>
                      <a:round/>
                      <a:headEnd type="none" w="med" len="med"/>
                      <a:tailEnd type="none" w="med" len="med"/>
                    </a:lnB>
                    <a:solidFill>
                      <a:srgbClr val="0070C0"/>
                    </a:solidFill>
                  </a:tcPr>
                </a:tc>
                <a:tc>
                  <a:txBody>
                    <a:bodyPr/>
                    <a:lstStyle/>
                    <a:p>
                      <a:pPr marL="0" marR="0">
                        <a:spcBef>
                          <a:spcPts val="0"/>
                        </a:spcBef>
                        <a:spcAft>
                          <a:spcPts val="0"/>
                        </a:spcAft>
                      </a:pPr>
                      <a:r>
                        <a:rPr lang="en-US" sz="1000">
                          <a:solidFill>
                            <a:srgbClr val="000000"/>
                          </a:solidFill>
                          <a:latin typeface="Calibri"/>
                          <a:ea typeface="Calibri"/>
                          <a:cs typeface="Times New Roman"/>
                        </a:rPr>
                        <a:t>Prevention</a:t>
                      </a:r>
                      <a:endParaRPr lang="en-US" sz="1000">
                        <a:latin typeface="Calibri"/>
                        <a:ea typeface="Calibri"/>
                        <a:cs typeface="Times New Roman"/>
                      </a:endParaRPr>
                    </a:p>
                  </a:txBody>
                  <a:tcPr marL="63842" marR="63842" marT="0" marB="0" anchor="b">
                    <a:lnL>
                      <a:noFill/>
                    </a:lnL>
                    <a:lnR>
                      <a:noFill/>
                    </a:lnR>
                    <a:lnT>
                      <a:noFill/>
                    </a:lnT>
                    <a:lnB w="12700" cap="flat" cmpd="sng" algn="ctr">
                      <a:solidFill>
                        <a:srgbClr val="000000"/>
                      </a:solidFill>
                      <a:prstDash val="solid"/>
                      <a:round/>
                      <a:headEnd type="none" w="med" len="med"/>
                      <a:tailEnd type="none" w="med" len="med"/>
                    </a:lnB>
                    <a:solidFill>
                      <a:srgbClr val="0070C0"/>
                    </a:solidFill>
                  </a:tcPr>
                </a:tc>
                <a:tc>
                  <a:txBody>
                    <a:bodyPr/>
                    <a:lstStyle/>
                    <a:p>
                      <a:pPr marL="0" marR="0">
                        <a:spcBef>
                          <a:spcPts val="0"/>
                        </a:spcBef>
                        <a:spcAft>
                          <a:spcPts val="0"/>
                        </a:spcAft>
                      </a:pPr>
                      <a:r>
                        <a:rPr lang="en-US" sz="1000" dirty="0">
                          <a:solidFill>
                            <a:srgbClr val="000000"/>
                          </a:solidFill>
                          <a:latin typeface="Calibri"/>
                          <a:ea typeface="Calibri"/>
                          <a:cs typeface="Times New Roman"/>
                        </a:rPr>
                        <a:t>Action Plan</a:t>
                      </a:r>
                      <a:endParaRPr lang="en-US" sz="1000" dirty="0">
                        <a:latin typeface="Calibri"/>
                        <a:ea typeface="Calibri"/>
                        <a:cs typeface="Times New Roman"/>
                      </a:endParaRPr>
                    </a:p>
                  </a:txBody>
                  <a:tcPr marL="63842" marR="63842" marT="0" marB="0" anchor="b">
                    <a:lnL>
                      <a:noFill/>
                    </a:lnL>
                    <a:lnR>
                      <a:noFill/>
                    </a:lnR>
                    <a:lnT>
                      <a:noFill/>
                    </a:lnT>
                    <a:lnB w="12700" cap="flat" cmpd="sng" algn="ctr">
                      <a:solidFill>
                        <a:srgbClr val="000000"/>
                      </a:solidFill>
                      <a:prstDash val="solid"/>
                      <a:round/>
                      <a:headEnd type="none" w="med" len="med"/>
                      <a:tailEnd type="none" w="med" len="med"/>
                    </a:lnB>
                    <a:solidFill>
                      <a:srgbClr val="0070C0"/>
                    </a:solidFill>
                  </a:tcPr>
                </a:tc>
              </a:tr>
              <a:tr h="1484497">
                <a:tc>
                  <a:txBody>
                    <a:bodyPr/>
                    <a:lstStyle/>
                    <a:p>
                      <a:pPr marL="0" marR="0">
                        <a:spcBef>
                          <a:spcPts val="0"/>
                        </a:spcBef>
                        <a:spcAft>
                          <a:spcPts val="0"/>
                        </a:spcAft>
                      </a:pPr>
                      <a:r>
                        <a:rPr lang="en-US" sz="800">
                          <a:solidFill>
                            <a:srgbClr val="000000"/>
                          </a:solidFill>
                          <a:latin typeface="Calibri"/>
                          <a:ea typeface="Calibri"/>
                          <a:cs typeface="Times New Roman"/>
                        </a:rPr>
                        <a:t>Feb</a:t>
                      </a:r>
                      <a:endParaRPr lang="en-US" sz="800">
                        <a:latin typeface="Calibri"/>
                        <a:ea typeface="Calibri"/>
                        <a:cs typeface="Times New Roman"/>
                      </a:endParaRPr>
                    </a:p>
                  </a:txBody>
                  <a:tcPr marL="63842" marR="6384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Calibri"/>
                          <a:ea typeface="Calibri"/>
                          <a:cs typeface="Times New Roman"/>
                        </a:rPr>
                        <a:t>7386360</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800" dirty="0">
                          <a:solidFill>
                            <a:srgbClr val="000000"/>
                          </a:solidFill>
                          <a:latin typeface="Calibri"/>
                          <a:ea typeface="Calibri"/>
                          <a:cs typeface="Times New Roman"/>
                        </a:rPr>
                        <a:t>Price for LU1627771733  (case from 22nd February - fund started pricing on 22nd February. Fund was waiting for initial subscription since 2017 and not pricing. On 22nd February one client subscribed to it and issued a case. After contacting FMC, it turned out that the person issuing the case was the first subscriber of the fund. Price for the fund was added and it was Activated.</a:t>
                      </a:r>
                      <a:endParaRPr lang="en-US" sz="800" dirty="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800">
                          <a:solidFill>
                            <a:srgbClr val="000000"/>
                          </a:solidFill>
                          <a:latin typeface="Calibri"/>
                          <a:ea typeface="Calibri"/>
                          <a:cs typeface="Times New Roman"/>
                        </a:rPr>
                        <a:t>I do not see ways of preventing similar cases in the future.</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800">
                          <a:solidFill>
                            <a:srgbClr val="000000"/>
                          </a:solidFill>
                          <a:latin typeface="Calibri"/>
                          <a:ea typeface="Calibri"/>
                          <a:cs typeface="Times New Roman"/>
                        </a:rPr>
                        <a:t>Fund was activated</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84497">
                <a:tc>
                  <a:txBody>
                    <a:bodyPr/>
                    <a:lstStyle/>
                    <a:p>
                      <a:pPr marL="0" marR="0">
                        <a:spcBef>
                          <a:spcPts val="0"/>
                        </a:spcBef>
                        <a:spcAft>
                          <a:spcPts val="0"/>
                        </a:spcAft>
                      </a:pPr>
                      <a:r>
                        <a:rPr lang="en-US" sz="800">
                          <a:solidFill>
                            <a:srgbClr val="000000"/>
                          </a:solidFill>
                          <a:latin typeface="Calibri"/>
                          <a:ea typeface="Calibri"/>
                          <a:cs typeface="Times New Roman"/>
                        </a:rPr>
                        <a:t>Feb</a:t>
                      </a:r>
                      <a:endParaRPr lang="en-US" sz="800">
                        <a:latin typeface="Calibri"/>
                        <a:ea typeface="Calibri"/>
                        <a:cs typeface="Times New Roman"/>
                      </a:endParaRPr>
                    </a:p>
                  </a:txBody>
                  <a:tcPr marL="63842" marR="6384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Calibri"/>
                          <a:ea typeface="Calibri"/>
                          <a:cs typeface="Times New Roman"/>
                        </a:rPr>
                        <a:t>7367749</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800">
                          <a:solidFill>
                            <a:srgbClr val="000000"/>
                          </a:solidFill>
                          <a:latin typeface="Calibri"/>
                          <a:ea typeface="Calibri"/>
                          <a:cs typeface="Times New Roman"/>
                        </a:rPr>
                        <a:t>Incorrect LGC for two sub-funds (36659259 and 36598789). Duplicate Primaries for 3 Robeco sub-funds (D and Z share classes). </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800">
                          <a:solidFill>
                            <a:srgbClr val="000000"/>
                          </a:solidFill>
                          <a:latin typeface="Calibri"/>
                          <a:ea typeface="Calibri"/>
                          <a:cs typeface="Times New Roman"/>
                        </a:rPr>
                        <a:t>Regarding LGC: we have ran a report on Sector holdings vs LGC and corrected two funds with similar issue. We have ran checks on the whole Umbrella level for Robeco to verify if there are similar situations and make sure umbrella is set up correctly. Any discrepancies have so far been amended.</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800">
                          <a:solidFill>
                            <a:srgbClr val="000000"/>
                          </a:solidFill>
                          <a:latin typeface="Calibri"/>
                          <a:ea typeface="Calibri"/>
                          <a:cs typeface="Times New Roman"/>
                        </a:rPr>
                        <a:t>LGC for two sub-funds corrected, LGC for 1 sub-fund explained. Duplicate Primary share classes for 3 share classes removed.</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4314">
                <a:tc>
                  <a:txBody>
                    <a:bodyPr/>
                    <a:lstStyle/>
                    <a:p>
                      <a:pPr marL="0" marR="0">
                        <a:spcBef>
                          <a:spcPts val="0"/>
                        </a:spcBef>
                        <a:spcAft>
                          <a:spcPts val="0"/>
                        </a:spcAft>
                      </a:pPr>
                      <a:r>
                        <a:rPr lang="en-US" sz="800">
                          <a:solidFill>
                            <a:srgbClr val="000000"/>
                          </a:solidFill>
                          <a:latin typeface="Calibri"/>
                          <a:ea typeface="Calibri"/>
                          <a:cs typeface="Times New Roman"/>
                        </a:rPr>
                        <a:t>Feb</a:t>
                      </a:r>
                      <a:endParaRPr lang="en-US" sz="800">
                        <a:latin typeface="Calibri"/>
                        <a:ea typeface="Calibri"/>
                        <a:cs typeface="Times New Roman"/>
                      </a:endParaRPr>
                    </a:p>
                  </a:txBody>
                  <a:tcPr marL="63842" marR="6384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800">
                          <a:solidFill>
                            <a:srgbClr val="000000"/>
                          </a:solidFill>
                          <a:latin typeface="Calibri"/>
                          <a:ea typeface="Calibri"/>
                          <a:cs typeface="Times New Roman"/>
                        </a:rPr>
                        <a:t>7356178</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800">
                          <a:solidFill>
                            <a:srgbClr val="000000"/>
                          </a:solidFill>
                          <a:latin typeface="Calibri"/>
                          <a:ea typeface="Calibri"/>
                          <a:cs typeface="Times New Roman"/>
                        </a:rPr>
                        <a:t>RFS addition for 2 LU funds (LU1209145702 and LU1209145538). </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800">
                          <a:solidFill>
                            <a:srgbClr val="000000"/>
                          </a:solidFill>
                          <a:latin typeface="Calibri"/>
                          <a:ea typeface="Calibri"/>
                          <a:cs typeface="Times New Roman"/>
                        </a:rPr>
                        <a:t>Proper set review of funds should assist in deccreasing number of such cases. Fund Owner was advised to commence set review form these funds.</a:t>
                      </a:r>
                      <a:endParaRPr lang="en-US" sz="80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800" dirty="0">
                          <a:solidFill>
                            <a:srgbClr val="000000"/>
                          </a:solidFill>
                          <a:latin typeface="Calibri"/>
                          <a:ea typeface="Calibri"/>
                          <a:cs typeface="Times New Roman"/>
                        </a:rPr>
                        <a:t>RFS countries updated</a:t>
                      </a:r>
                      <a:endParaRPr lang="en-US" sz="800" dirty="0">
                        <a:latin typeface="Calibri"/>
                        <a:ea typeface="Calibri"/>
                        <a:cs typeface="Times New Roman"/>
                      </a:endParaRPr>
                    </a:p>
                  </a:txBody>
                  <a:tcPr marL="63842" marR="638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2" name="TextBox 11"/>
          <p:cNvSpPr txBox="1"/>
          <p:nvPr/>
        </p:nvSpPr>
        <p:spPr>
          <a:xfrm>
            <a:off x="6747932" y="1227667"/>
            <a:ext cx="3742267" cy="646331"/>
          </a:xfrm>
          <a:prstGeom prst="rect">
            <a:avLst/>
          </a:prstGeom>
          <a:noFill/>
        </p:spPr>
        <p:txBody>
          <a:bodyPr wrap="square" rtlCol="0">
            <a:spAutoFit/>
          </a:bodyPr>
          <a:lstStyle/>
          <a:p>
            <a:r>
              <a:rPr lang="en-US" dirty="0" smtClean="0">
                <a:solidFill>
                  <a:srgbClr val="001EFF"/>
                </a:solidFill>
              </a:rPr>
              <a:t>Action Plan on </a:t>
            </a:r>
            <a:r>
              <a:rPr lang="en-US" dirty="0" err="1" smtClean="0">
                <a:solidFill>
                  <a:srgbClr val="001EFF"/>
                </a:solidFill>
              </a:rPr>
              <a:t>Finesti</a:t>
            </a:r>
            <a:r>
              <a:rPr lang="en-US" dirty="0" smtClean="0">
                <a:solidFill>
                  <a:srgbClr val="001EFF"/>
                </a:solidFill>
              </a:rPr>
              <a:t> backlog to follow up progress on March.</a:t>
            </a:r>
            <a:endParaRPr lang="en-US" dirty="0">
              <a:solidFill>
                <a:srgbClr val="001E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Manila US – DSCR Feb 2018</a:t>
            </a:r>
            <a:endParaRPr lang="en-US" dirty="0"/>
          </a:p>
        </p:txBody>
      </p:sp>
      <p:sp>
        <p:nvSpPr>
          <p:cNvPr id="4" name="Content Placeholder 3"/>
          <p:cNvSpPr>
            <a:spLocks noGrp="1"/>
          </p:cNvSpPr>
          <p:nvPr>
            <p:ph idx="13"/>
          </p:nvPr>
        </p:nvSpPr>
        <p:spPr>
          <a:xfrm>
            <a:off x="395352" y="3826460"/>
            <a:ext cx="5483065" cy="2423160"/>
          </a:xfrm>
        </p:spPr>
        <p:txBody>
          <a:bodyPr/>
          <a:lstStyle/>
          <a:p>
            <a:pPr algn="ctr"/>
            <a:r>
              <a:rPr lang="en-US" dirty="0" smtClean="0"/>
              <a:t>RCA &gt;Fees</a:t>
            </a:r>
          </a:p>
          <a:p>
            <a:pPr>
              <a:buFont typeface="Wingdings" pitchFamily="2" charset="2"/>
              <a:buChar char="Ø"/>
            </a:pPr>
            <a:r>
              <a:rPr lang="en-US" sz="1000" u="sng" dirty="0" smtClean="0">
                <a:solidFill>
                  <a:srgbClr val="001EFF"/>
                </a:solidFill>
              </a:rPr>
              <a:t>Highlight</a:t>
            </a:r>
            <a:r>
              <a:rPr lang="en-US" sz="1000" b="0" dirty="0" smtClean="0"/>
              <a:t>: 7 cases raised to update fees: 6/7 cases were raised due to manual/human error.</a:t>
            </a:r>
          </a:p>
          <a:p>
            <a:pPr>
              <a:buFont typeface="Wingdings" pitchFamily="2" charset="2"/>
              <a:buChar char="Ø"/>
            </a:pPr>
            <a:r>
              <a:rPr lang="en-US" sz="1000" u="sng" dirty="0" smtClean="0">
                <a:solidFill>
                  <a:srgbClr val="001EFF"/>
                </a:solidFill>
              </a:rPr>
              <a:t>Prevention</a:t>
            </a:r>
            <a:r>
              <a:rPr lang="en-US" sz="1000" b="0" dirty="0" smtClean="0"/>
              <a:t>: Internal QC,</a:t>
            </a:r>
          </a:p>
          <a:p>
            <a:pPr>
              <a:buFont typeface="Wingdings" pitchFamily="2" charset="2"/>
              <a:buChar char="Ø"/>
            </a:pPr>
            <a:r>
              <a:rPr lang="en-US" sz="1000" u="sng" dirty="0" smtClean="0">
                <a:solidFill>
                  <a:srgbClr val="001EFF"/>
                </a:solidFill>
              </a:rPr>
              <a:t>Action Plan</a:t>
            </a:r>
            <a:r>
              <a:rPr lang="en-US" sz="1000" b="0" dirty="0" smtClean="0"/>
              <a:t>: Fill in knowledge gap.</a:t>
            </a:r>
          </a:p>
          <a:p>
            <a:pPr>
              <a:buFont typeface="Wingdings" pitchFamily="2" charset="2"/>
              <a:buChar char="Ø"/>
            </a:pPr>
            <a:endParaRPr lang="en-US" sz="1000" b="0" dirty="0" smtClean="0"/>
          </a:p>
          <a:p>
            <a:pPr algn="ctr"/>
            <a:r>
              <a:rPr lang="en-US" dirty="0" smtClean="0"/>
              <a:t>RCA &gt; Income distribution</a:t>
            </a:r>
          </a:p>
          <a:p>
            <a:pPr>
              <a:buFont typeface="Wingdings" pitchFamily="2" charset="2"/>
              <a:buChar char="Ø"/>
            </a:pPr>
            <a:r>
              <a:rPr lang="en-US" sz="1000" u="sng" dirty="0" smtClean="0">
                <a:solidFill>
                  <a:srgbClr val="001EFF"/>
                </a:solidFill>
              </a:rPr>
              <a:t>Highlights</a:t>
            </a:r>
            <a:r>
              <a:rPr lang="en-US" sz="1000" dirty="0" smtClean="0"/>
              <a:t>: </a:t>
            </a:r>
            <a:r>
              <a:rPr lang="en-US" sz="1000" b="0" dirty="0" smtClean="0"/>
              <a:t>2 cases out of 4 could be avoided, dividend received beforehand but not pushed to the system</a:t>
            </a:r>
          </a:p>
          <a:p>
            <a:pPr>
              <a:buFont typeface="Wingdings" pitchFamily="2" charset="2"/>
              <a:buChar char="Ø"/>
            </a:pPr>
            <a:r>
              <a:rPr lang="en-US" sz="1000" u="sng" dirty="0" smtClean="0">
                <a:solidFill>
                  <a:srgbClr val="001EFF"/>
                </a:solidFill>
              </a:rPr>
              <a:t>Prevention</a:t>
            </a:r>
            <a:r>
              <a:rPr lang="en-US" sz="1000" b="0" dirty="0" smtClean="0"/>
              <a:t>: </a:t>
            </a:r>
            <a:r>
              <a:rPr lang="en-US" sz="1000" b="0" dirty="0" smtClean="0">
                <a:latin typeface="Arial" pitchFamily="34" charset="0"/>
                <a:cs typeface="Arial" pitchFamily="34" charset="0"/>
              </a:rPr>
              <a:t>Distributions without prices should be pushed into production if the prices are expected with a 1-3 month delay . Communicate and remind the analysts about this</a:t>
            </a:r>
            <a:r>
              <a:rPr lang="en-US" sz="1000" b="0" dirty="0" smtClean="0"/>
              <a:t>.</a:t>
            </a:r>
            <a:endParaRPr lang="en-US" sz="1000" b="0" dirty="0"/>
          </a:p>
        </p:txBody>
      </p:sp>
      <p:sp>
        <p:nvSpPr>
          <p:cNvPr id="13" name="Rectangle 12"/>
          <p:cNvSpPr/>
          <p:nvPr/>
        </p:nvSpPr>
        <p:spPr>
          <a:xfrm>
            <a:off x="6096000" y="3776133"/>
            <a:ext cx="6096000" cy="1754326"/>
          </a:xfrm>
          <a:prstGeom prst="rect">
            <a:avLst/>
          </a:prstGeom>
        </p:spPr>
        <p:txBody>
          <a:bodyPr wrap="square">
            <a:spAutoFit/>
          </a:bodyPr>
          <a:lstStyle/>
          <a:p>
            <a:pPr algn="ctr"/>
            <a:r>
              <a:rPr lang="en-US" sz="1400" b="1" dirty="0" smtClean="0"/>
              <a:t>RCA &gt; Prices - NAV</a:t>
            </a:r>
          </a:p>
          <a:p>
            <a:pPr algn="ctr"/>
            <a:endParaRPr lang="en-US" sz="1400" b="1" dirty="0" smtClean="0"/>
          </a:p>
          <a:p>
            <a:pPr>
              <a:buFont typeface="Wingdings" pitchFamily="2" charset="2"/>
              <a:buChar char="Ø"/>
            </a:pPr>
            <a:r>
              <a:rPr lang="en-US" sz="1000" dirty="0" smtClean="0"/>
              <a:t> </a:t>
            </a:r>
            <a:r>
              <a:rPr lang="en-US" sz="1000" b="1" u="sng" dirty="0" smtClean="0">
                <a:solidFill>
                  <a:srgbClr val="001EFF"/>
                </a:solidFill>
              </a:rPr>
              <a:t>Highlight</a:t>
            </a:r>
            <a:r>
              <a:rPr lang="en-US" sz="1000" dirty="0" smtClean="0"/>
              <a:t>: 6 Cases raised due to missing data from content partner and manual error</a:t>
            </a:r>
          </a:p>
          <a:p>
            <a:pPr>
              <a:buFont typeface="Wingdings" pitchFamily="2" charset="2"/>
              <a:buChar char="Ø"/>
            </a:pPr>
            <a:r>
              <a:rPr lang="en-US" sz="1000" b="1" u="sng" dirty="0" smtClean="0">
                <a:solidFill>
                  <a:srgbClr val="001EFF"/>
                </a:solidFill>
              </a:rPr>
              <a:t>Prevention: </a:t>
            </a:r>
            <a:r>
              <a:rPr lang="en-US" sz="1000" dirty="0" smtClean="0"/>
              <a:t>Additional QC, always double check suspect data with source, Be more proactive in requesting the provider for missing data and be resourceful in sourcing data as well - use fund's website or communicate to other related contact/group</a:t>
            </a:r>
          </a:p>
          <a:p>
            <a:pPr>
              <a:buFont typeface="Wingdings" pitchFamily="2" charset="2"/>
              <a:buChar char="Ø"/>
            </a:pPr>
            <a:r>
              <a:rPr lang="en-US" sz="1000" b="1" u="sng" dirty="0" smtClean="0">
                <a:solidFill>
                  <a:srgbClr val="001EFF"/>
                </a:solidFill>
              </a:rPr>
              <a:t>Action Plan</a:t>
            </a:r>
            <a:r>
              <a:rPr lang="en-US" sz="1000" dirty="0" smtClean="0"/>
              <a:t>: </a:t>
            </a:r>
            <a:r>
              <a:rPr lang="en-US" sz="1000" u="sng" dirty="0" smtClean="0"/>
              <a:t>Establish a venue where the provider can send revised data. It should be readily accessed by the collection team.</a:t>
            </a:r>
          </a:p>
          <a:p>
            <a:pPr>
              <a:buFont typeface="Wingdings" pitchFamily="2" charset="2"/>
              <a:buChar char="Ø"/>
            </a:pPr>
            <a:endParaRPr lang="en-US" sz="1000" dirty="0" smtClean="0"/>
          </a:p>
          <a:p>
            <a:pPr>
              <a:buFont typeface="Wingdings" pitchFamily="2" charset="2"/>
              <a:buChar char="Ø"/>
            </a:pPr>
            <a:endParaRPr lang="en-US" sz="1000" dirty="0" smtClean="0"/>
          </a:p>
        </p:txBody>
      </p:sp>
      <p:graphicFrame>
        <p:nvGraphicFramePr>
          <p:cNvPr id="9" name="Chart 8"/>
          <p:cNvGraphicFramePr/>
          <p:nvPr/>
        </p:nvGraphicFramePr>
        <p:xfrm>
          <a:off x="0" y="762000"/>
          <a:ext cx="6028267"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e 11"/>
          <p:cNvGraphicFramePr>
            <a:graphicFrameLocks noGrp="1"/>
          </p:cNvGraphicFramePr>
          <p:nvPr/>
        </p:nvGraphicFramePr>
        <p:xfrm>
          <a:off x="6146800" y="378355"/>
          <a:ext cx="3318933" cy="3238500"/>
        </p:xfrm>
        <a:graphic>
          <a:graphicData uri="http://schemas.openxmlformats.org/drawingml/2006/table">
            <a:tbl>
              <a:tblPr/>
              <a:tblGrid>
                <a:gridCol w="2724803"/>
                <a:gridCol w="594130"/>
              </a:tblGrid>
              <a:tr h="190500">
                <a:tc>
                  <a:txBody>
                    <a:bodyPr/>
                    <a:lstStyle/>
                    <a:p>
                      <a:pPr algn="l" fontAlgn="b"/>
                      <a:r>
                        <a:rPr lang="en-US" sz="1100" b="0" i="0" u="none" strike="noStrike" dirty="0">
                          <a:solidFill>
                            <a:srgbClr val="000000"/>
                          </a:solidFill>
                          <a:latin typeface="Calibri"/>
                        </a:rPr>
                        <a:t>Count of </a:t>
                      </a:r>
                      <a:r>
                        <a:rPr lang="en-US" sz="1100" b="0" i="0" u="none" strike="noStrike" dirty="0" err="1">
                          <a:solidFill>
                            <a:srgbClr val="000000"/>
                          </a:solidFill>
                          <a:latin typeface="Calibri"/>
                        </a:rPr>
                        <a:t>DataField</a:t>
                      </a:r>
                      <a:endParaRPr lang="en-US"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000" b="0" i="0" u="none" strike="noStrike">
                          <a:solidFill>
                            <a:srgbClr val="000000"/>
                          </a:solidFill>
                          <a:latin typeface="Calibri"/>
                        </a:rPr>
                        <a:t>DataField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ctr" fontAlgn="b"/>
                      <a:r>
                        <a:rPr lang="en-US" sz="1000" b="0" i="0" u="none" strike="noStrike">
                          <a:solidFill>
                            <a:srgbClr val="000000"/>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000" b="0" i="0" u="none" strike="noStrike">
                          <a:solidFill>
                            <a:srgbClr val="000000"/>
                          </a:solidFill>
                          <a:latin typeface="Calibri"/>
                        </a:rPr>
                        <a:t>Fees/Charges/Loads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90500">
                <a:tc>
                  <a:txBody>
                    <a:bodyPr/>
                    <a:lstStyle/>
                    <a:p>
                      <a:pPr algn="ctr" fontAlgn="b"/>
                      <a:r>
                        <a:rPr lang="en-US" sz="1000" b="0" i="0" u="none" strike="noStrike">
                          <a:solidFill>
                            <a:srgbClr val="000000"/>
                          </a:solidFill>
                          <a:latin typeface="Calibri"/>
                        </a:rPr>
                        <a:t>Prices - NAV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Income Distributions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Fund Performance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Primary Fund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TNA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Lipper Global Classification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Benchmark/Indices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dirty="0">
                          <a:solidFill>
                            <a:srgbClr val="000000"/>
                          </a:solidFill>
                          <a:latin typeface="Calibri"/>
                        </a:rPr>
                        <a:t>Fund 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Attributes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New Fund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Portfolio/Fund Manager(s)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90500">
                <a:tc>
                  <a:txBody>
                    <a:bodyPr/>
                    <a:lstStyle/>
                    <a:p>
                      <a:pPr algn="ctr" fontAlgn="b"/>
                      <a:r>
                        <a:rPr lang="en-US" sz="1000" b="0" i="0" u="none" strike="noStrike">
                          <a:solidFill>
                            <a:srgbClr val="000000"/>
                          </a:solidFill>
                          <a:latin typeface="Calibri"/>
                        </a:rPr>
                        <a:t>Indices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90500">
                <a:tc>
                  <a:txBody>
                    <a:bodyPr/>
                    <a:lstStyle/>
                    <a:p>
                      <a:pPr algn="ctr" fontAlgn="b"/>
                      <a:r>
                        <a:rPr lang="en-US" sz="1000" b="0" i="0" u="none" strike="noStrike">
                          <a:solidFill>
                            <a:srgbClr val="000000"/>
                          </a:solidFill>
                          <a:latin typeface="Calibri"/>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14" name="TextBox 13"/>
          <p:cNvSpPr txBox="1"/>
          <p:nvPr/>
        </p:nvSpPr>
        <p:spPr>
          <a:xfrm>
            <a:off x="6256867" y="5291667"/>
            <a:ext cx="5825066" cy="1138773"/>
          </a:xfrm>
          <a:prstGeom prst="rect">
            <a:avLst/>
          </a:prstGeom>
          <a:noFill/>
        </p:spPr>
        <p:txBody>
          <a:bodyPr wrap="square" rtlCol="0">
            <a:spAutoFit/>
          </a:bodyPr>
          <a:lstStyle/>
          <a:p>
            <a:pPr algn="ctr"/>
            <a:r>
              <a:rPr lang="en-US" sz="1400" b="1" dirty="0" smtClean="0"/>
              <a:t>RCA &gt; Fund name</a:t>
            </a:r>
          </a:p>
          <a:p>
            <a:pPr>
              <a:buFont typeface="Wingdings" pitchFamily="2" charset="2"/>
              <a:buChar char="Ø"/>
            </a:pPr>
            <a:r>
              <a:rPr lang="en-US" sz="1000" b="1" u="sng" dirty="0" smtClean="0">
                <a:solidFill>
                  <a:srgbClr val="001EFF"/>
                </a:solidFill>
                <a:latin typeface="Arial" pitchFamily="34" charset="0"/>
                <a:cs typeface="Arial" pitchFamily="34" charset="0"/>
              </a:rPr>
              <a:t>Highlight</a:t>
            </a:r>
            <a:r>
              <a:rPr lang="en-US" sz="1000" dirty="0" smtClean="0">
                <a:latin typeface="Arial" pitchFamily="34" charset="0"/>
                <a:cs typeface="Arial" pitchFamily="34" charset="0"/>
              </a:rPr>
              <a:t>: Fund name abbreviation was interchanged, Sync issue, update not done in time</a:t>
            </a:r>
          </a:p>
          <a:p>
            <a:pPr>
              <a:buFont typeface="Wingdings" pitchFamily="2" charset="2"/>
              <a:buChar char="Ø"/>
            </a:pPr>
            <a:r>
              <a:rPr lang="en-US" sz="1000" b="1" u="sng" dirty="0" smtClean="0">
                <a:solidFill>
                  <a:srgbClr val="001EFF"/>
                </a:solidFill>
                <a:latin typeface="Arial" pitchFamily="34" charset="0"/>
                <a:cs typeface="Arial" pitchFamily="34" charset="0"/>
              </a:rPr>
              <a:t>Prevention: </a:t>
            </a:r>
            <a:r>
              <a:rPr lang="en-US" sz="1000" dirty="0" smtClean="0">
                <a:latin typeface="Arial" pitchFamily="34" charset="0"/>
                <a:cs typeface="Arial" pitchFamily="34" charset="0"/>
              </a:rPr>
              <a:t>As typographical errors are due to manual data inputs and there is currently no validations to check these, as these are alike rarely occurs, team members will make sure that changes made are correct.</a:t>
            </a:r>
          </a:p>
          <a:p>
            <a:endParaRPr lang="en-US" sz="1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Bangkok – DCSR Feb 2019</a:t>
            </a:r>
            <a:endParaRPr lang="en-US" dirty="0"/>
          </a:p>
        </p:txBody>
      </p:sp>
      <p:sp>
        <p:nvSpPr>
          <p:cNvPr id="9" name="TextBox 8"/>
          <p:cNvSpPr txBox="1"/>
          <p:nvPr/>
        </p:nvSpPr>
        <p:spPr>
          <a:xfrm>
            <a:off x="384662" y="3674304"/>
            <a:ext cx="4267200" cy="276999"/>
          </a:xfrm>
          <a:prstGeom prst="rect">
            <a:avLst/>
          </a:prstGeom>
          <a:noFill/>
        </p:spPr>
        <p:txBody>
          <a:bodyPr wrap="square" rtlCol="0">
            <a:spAutoFit/>
          </a:bodyPr>
          <a:lstStyle/>
          <a:p>
            <a:r>
              <a:rPr lang="en-US" sz="1200" b="1" dirty="0" smtClean="0"/>
              <a:t>Top Issue Bangkok – LGC for Malaysia</a:t>
            </a:r>
            <a:endParaRPr lang="en-US" sz="1200" b="1" dirty="0"/>
          </a:p>
        </p:txBody>
      </p:sp>
      <p:graphicFrame>
        <p:nvGraphicFramePr>
          <p:cNvPr id="13" name="Table 12"/>
          <p:cNvGraphicFramePr>
            <a:graphicFrameLocks noGrp="1"/>
          </p:cNvGraphicFramePr>
          <p:nvPr/>
        </p:nvGraphicFramePr>
        <p:xfrm>
          <a:off x="6223000" y="211666"/>
          <a:ext cx="4978399" cy="3352800"/>
        </p:xfrm>
        <a:graphic>
          <a:graphicData uri="http://schemas.openxmlformats.org/drawingml/2006/table">
            <a:tbl>
              <a:tblPr/>
              <a:tblGrid>
                <a:gridCol w="3617797"/>
                <a:gridCol w="619204"/>
                <a:gridCol w="741398"/>
              </a:tblGrid>
              <a:tr h="165931">
                <a:tc>
                  <a:txBody>
                    <a:bodyPr/>
                    <a:lstStyle/>
                    <a:p>
                      <a:pPr algn="l" fontAlgn="b"/>
                      <a:r>
                        <a:rPr lang="en-US" sz="11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Data</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8132">
                <a:tc>
                  <a:txBody>
                    <a:bodyPr/>
                    <a:lstStyle/>
                    <a:p>
                      <a:pPr algn="l" fontAlgn="b"/>
                      <a:r>
                        <a:rPr lang="en-US" sz="1100" b="0" i="0" u="none" strike="noStrike">
                          <a:solidFill>
                            <a:srgbClr val="000000"/>
                          </a:solidFill>
                          <a:latin typeface="Calibri"/>
                        </a:rPr>
                        <a:t>RCA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Count of RCA</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latin typeface="Calibri"/>
                        </a:rPr>
                        <a:t> </a:t>
                      </a:r>
                      <a:r>
                        <a:rPr lang="en-US" sz="1100" b="0" i="0" u="none" strike="noStrike" dirty="0">
                          <a:solidFill>
                            <a:srgbClr val="000000"/>
                          </a:solidFill>
                          <a:latin typeface="Calibri"/>
                        </a:rPr>
                        <a:t>Case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5931">
                <a:tc>
                  <a:txBody>
                    <a:bodyPr/>
                    <a:lstStyle/>
                    <a:p>
                      <a:pPr algn="l" fontAlgn="b"/>
                      <a:r>
                        <a:rPr lang="en-US" sz="1100" b="1" i="0" u="none" strike="noStrike">
                          <a:solidFill>
                            <a:srgbClr val="001EFF"/>
                          </a:solidFill>
                          <a:latin typeface="Calibri"/>
                        </a:rPr>
                        <a:t>Classification challenge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1EFF"/>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1" i="0" u="none" strike="noStrike">
                          <a:solidFill>
                            <a:srgbClr val="001EFF"/>
                          </a:solidFill>
                          <a:latin typeface="Calibri"/>
                        </a:rPr>
                        <a:t>7358772</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65931">
                <a:tc>
                  <a:txBody>
                    <a:bodyPr/>
                    <a:lstStyle/>
                    <a:p>
                      <a:pPr algn="l" fontAlgn="b"/>
                      <a:r>
                        <a:rPr lang="en-US" sz="1100" b="1" i="0" u="none" strike="noStrike">
                          <a:solidFill>
                            <a:srgbClr val="001EFF"/>
                          </a:solidFill>
                          <a:latin typeface="Calibri"/>
                        </a:rPr>
                        <a:t>Classification challenge - Bond with derivative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1" i="0" u="none" strike="noStrike">
                          <a:solidFill>
                            <a:srgbClr val="001EFF"/>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1" i="0" u="none" strike="noStrike">
                          <a:solidFill>
                            <a:srgbClr val="001EFF"/>
                          </a:solidFill>
                          <a:latin typeface="Calibri"/>
                        </a:rPr>
                        <a:t>7362368</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65931">
                <a:tc>
                  <a:txBody>
                    <a:bodyPr/>
                    <a:lstStyle/>
                    <a:p>
                      <a:pPr algn="l" fontAlgn="b"/>
                      <a:r>
                        <a:rPr lang="en-US" sz="1100" b="1" i="0" u="none" strike="noStrike" dirty="0">
                          <a:solidFill>
                            <a:srgbClr val="001EFF"/>
                          </a:solidFill>
                          <a:latin typeface="Calibri"/>
                        </a:rPr>
                        <a:t>Classification challenge - MM with Bond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1" i="0" u="none" strike="noStrike" dirty="0">
                          <a:solidFill>
                            <a:srgbClr val="001EFF"/>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1" i="0" u="none" strike="noStrike" dirty="0">
                          <a:solidFill>
                            <a:srgbClr val="001EFF"/>
                          </a:solidFill>
                          <a:latin typeface="Calibri"/>
                        </a:rPr>
                        <a:t>7365873</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78132">
                <a:tc>
                  <a:txBody>
                    <a:bodyPr/>
                    <a:lstStyle/>
                    <a:p>
                      <a:pPr algn="l" fontAlgn="b"/>
                      <a:r>
                        <a:rPr lang="en-US" sz="1100" b="0" i="0" u="none" strike="noStrike">
                          <a:solidFill>
                            <a:srgbClr val="000000"/>
                          </a:solidFill>
                          <a:latin typeface="Calibri"/>
                        </a:rPr>
                        <a:t>Incomplete file processing causing data not to be updated causing outdated data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latin typeface="Calibri"/>
                        </a:rPr>
                        <a:t>7358101</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65931">
                <a:tc>
                  <a:txBody>
                    <a:bodyPr/>
                    <a:lstStyle/>
                    <a:p>
                      <a:pPr algn="l" fontAlgn="b"/>
                      <a:r>
                        <a:rPr lang="en-US" sz="1100" b="0" i="0" u="none" strike="noStrike">
                          <a:solidFill>
                            <a:srgbClr val="000000"/>
                          </a:solidFill>
                          <a:latin typeface="Calibri"/>
                        </a:rPr>
                        <a:t>incorrect index value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latin typeface="Calibri"/>
                        </a:rPr>
                        <a:t>7372863</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65931">
                <a:tc>
                  <a:txBody>
                    <a:bodyPr/>
                    <a:lstStyle/>
                    <a:p>
                      <a:pPr algn="l" fontAlgn="b"/>
                      <a:r>
                        <a:rPr lang="en-US" sz="1100" b="0" i="0" u="none" strike="noStrike" dirty="0">
                          <a:solidFill>
                            <a:srgbClr val="000000"/>
                          </a:solidFill>
                          <a:latin typeface="Calibri"/>
                        </a:rPr>
                        <a:t>Missing data caused by incorrect safari settings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latin typeface="Calibri"/>
                        </a:rPr>
                        <a:t>7394283</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65931">
                <a:tc>
                  <a:txBody>
                    <a:bodyPr/>
                    <a:lstStyle/>
                    <a:p>
                      <a:pPr algn="l" fontAlgn="b"/>
                      <a:r>
                        <a:rPr lang="en-US" sz="1100" b="0" i="0" u="none" strike="noStrike">
                          <a:solidFill>
                            <a:srgbClr val="000000"/>
                          </a:solidFill>
                          <a:latin typeface="Calibri"/>
                        </a:rPr>
                        <a:t>Missing dividend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latin typeface="Calibri"/>
                        </a:rPr>
                        <a:t>7375201</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78132">
                <a:tc>
                  <a:txBody>
                    <a:bodyPr/>
                    <a:lstStyle/>
                    <a:p>
                      <a:pPr algn="l" fontAlgn="b"/>
                      <a:r>
                        <a:rPr lang="en-US" sz="1100" b="0" i="0" u="none" strike="noStrike">
                          <a:solidFill>
                            <a:srgbClr val="000000"/>
                          </a:solidFill>
                          <a:latin typeface="Calibri"/>
                        </a:rPr>
                        <a:t>Missing primary settings caused by technical issue after LCORE released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latin typeface="Calibri"/>
                        </a:rPr>
                        <a:t>7370407</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65931">
                <a:tc>
                  <a:txBody>
                    <a:bodyPr/>
                    <a:lstStyle/>
                    <a:p>
                      <a:pPr algn="l" fontAlgn="b"/>
                      <a:r>
                        <a:rPr lang="en-US" sz="1100" b="0" i="0" u="none" strike="noStrike">
                          <a:solidFill>
                            <a:srgbClr val="000000"/>
                          </a:solidFill>
                          <a:latin typeface="Calibri"/>
                        </a:rPr>
                        <a:t>Missing Share OS due to source delay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latin typeface="Calibri"/>
                        </a:rPr>
                        <a:t>7362514</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65931">
                <a:tc>
                  <a:txBody>
                    <a:bodyPr/>
                    <a:lstStyle/>
                    <a:p>
                      <a:pPr algn="l" fontAlgn="b"/>
                      <a:r>
                        <a:rPr lang="en-US" sz="1100" b="0" i="0" u="none" strike="noStrike">
                          <a:solidFill>
                            <a:srgbClr val="000000"/>
                          </a:solidFill>
                          <a:latin typeface="Calibri"/>
                        </a:rPr>
                        <a:t>Missing SI Return and ask for track record extension.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a:solidFill>
                            <a:srgbClr val="000000"/>
                          </a:solidFill>
                          <a:latin typeface="Calibri"/>
                        </a:rPr>
                        <a:t>7337175</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65931">
                <a:tc>
                  <a:txBody>
                    <a:bodyPr/>
                    <a:lstStyle/>
                    <a:p>
                      <a:pPr algn="l" fontAlgn="b"/>
                      <a:r>
                        <a:rPr lang="en-US" sz="1100" b="1" i="0" u="none" strike="noStrike" dirty="0">
                          <a:solidFill>
                            <a:srgbClr val="001EFF"/>
                          </a:solidFill>
                          <a:latin typeface="Calibri"/>
                        </a:rPr>
                        <a:t>Missing TNA due to source delay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1" i="0" u="none" strike="noStrike">
                          <a:solidFill>
                            <a:srgbClr val="001EFF"/>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1" i="0" u="none" strike="noStrike" dirty="0">
                          <a:solidFill>
                            <a:srgbClr val="001EFF"/>
                          </a:solidFill>
                          <a:latin typeface="Calibri"/>
                        </a:rPr>
                        <a:t>7358340</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78132">
                <a:tc>
                  <a:txBody>
                    <a:bodyPr/>
                    <a:lstStyle/>
                    <a:p>
                      <a:pPr algn="l" fontAlgn="b"/>
                      <a:r>
                        <a:rPr lang="en-US" sz="1100" b="0" i="0" u="none" strike="noStrike">
                          <a:solidFill>
                            <a:srgbClr val="000000"/>
                          </a:solidFill>
                          <a:latin typeface="Calibri"/>
                        </a:rPr>
                        <a:t>QHD added to the fund causing fund performance to be missing from client feed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100" b="0" i="0" u="none" strike="noStrike" dirty="0">
                          <a:solidFill>
                            <a:srgbClr val="000000"/>
                          </a:solidFill>
                          <a:latin typeface="Calibri"/>
                        </a:rPr>
                        <a:t>7286889</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58030">
                <a:tc>
                  <a:txBody>
                    <a:bodyPr/>
                    <a:lstStyle/>
                    <a:p>
                      <a:pPr algn="l" fontAlgn="b"/>
                      <a:r>
                        <a:rPr lang="en-US" sz="1100" b="0" i="0" u="none" strike="noStrike">
                          <a:solidFill>
                            <a:srgbClr val="000000"/>
                          </a:solidFill>
                          <a:latin typeface="Calibri"/>
                        </a:rPr>
                        <a:t>Techinical issue causing index to be outdated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7355496</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58030">
                <a:tc>
                  <a:txBody>
                    <a:bodyPr/>
                    <a:lstStyle/>
                    <a:p>
                      <a:pPr algn="l" fontAlgn="b"/>
                      <a:r>
                        <a:rPr lang="en-US" sz="1100" b="0" i="0" u="none" strike="noStrike">
                          <a:solidFill>
                            <a:srgbClr val="000000"/>
                          </a:solidFill>
                          <a:latin typeface="Calibri"/>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100" b="0" i="0" u="none" strike="noStrike" dirty="0">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5" name="Chart 14"/>
          <p:cNvGraphicFramePr/>
          <p:nvPr/>
        </p:nvGraphicFramePr>
        <p:xfrm>
          <a:off x="228600" y="618066"/>
          <a:ext cx="5630333" cy="30141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Table 17"/>
          <p:cNvGraphicFramePr>
            <a:graphicFrameLocks noGrp="1"/>
          </p:cNvGraphicFramePr>
          <p:nvPr/>
        </p:nvGraphicFramePr>
        <p:xfrm>
          <a:off x="6148820" y="3646240"/>
          <a:ext cx="5721447" cy="2859858"/>
        </p:xfrm>
        <a:graphic>
          <a:graphicData uri="http://schemas.openxmlformats.org/drawingml/2006/table">
            <a:tbl>
              <a:tblPr/>
              <a:tblGrid>
                <a:gridCol w="1430362"/>
                <a:gridCol w="997551"/>
                <a:gridCol w="608561"/>
                <a:gridCol w="2684973"/>
              </a:tblGrid>
              <a:tr h="93627">
                <a:tc>
                  <a:txBody>
                    <a:bodyPr/>
                    <a:lstStyle/>
                    <a:p>
                      <a:pPr algn="l" fontAlgn="b"/>
                      <a:r>
                        <a:rPr lang="en-US" sz="800" b="0" i="0" u="none" strike="noStrike">
                          <a:solidFill>
                            <a:srgbClr val="000000"/>
                          </a:solidFill>
                          <a:latin typeface="Calibri"/>
                        </a:rPr>
                        <a:t>Fields</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Country</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Case</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CO</a:t>
                      </a:r>
                    </a:p>
                  </a:txBody>
                  <a:tcPr marL="0" marR="0" marT="0" marB="0" anchor="b">
                    <a:lnL>
                      <a:noFill/>
                    </a:lnL>
                    <a:lnR>
                      <a:noFill/>
                    </a:lnR>
                    <a:lnT>
                      <a:noFill/>
                    </a:lnT>
                    <a:lnB>
                      <a:noFill/>
                    </a:lnB>
                  </a:tcPr>
                </a:tc>
              </a:tr>
              <a:tr h="130378">
                <a:tc>
                  <a:txBody>
                    <a:bodyPr/>
                    <a:lstStyle/>
                    <a:p>
                      <a:pPr algn="l" fontAlgn="b"/>
                      <a:r>
                        <a:rPr lang="en-US" sz="800" b="0" i="0" u="none" strike="noStrike">
                          <a:solidFill>
                            <a:srgbClr val="000000"/>
                          </a:solidFill>
                          <a:latin typeface="Calibri"/>
                        </a:rPr>
                        <a:t>Indices</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Global</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7372863</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Eakdanai Jitsil</a:t>
                      </a:r>
                    </a:p>
                  </a:txBody>
                  <a:tcPr marL="0" marR="0" marT="0" marB="0" anchor="b">
                    <a:lnL>
                      <a:noFill/>
                    </a:lnL>
                    <a:lnR>
                      <a:noFill/>
                    </a:lnR>
                    <a:lnT>
                      <a:noFill/>
                    </a:lnT>
                    <a:lnB>
                      <a:noFill/>
                    </a:lnB>
                  </a:tcPr>
                </a:tc>
              </a:tr>
              <a:tr h="195567">
                <a:tc>
                  <a:txBody>
                    <a:bodyPr/>
                    <a:lstStyle/>
                    <a:p>
                      <a:pPr algn="l" fontAlgn="b"/>
                      <a:r>
                        <a:rPr lang="en-US" sz="800" b="0" i="0" u="none" strike="noStrike">
                          <a:solidFill>
                            <a:srgbClr val="000000"/>
                          </a:solidFill>
                          <a:latin typeface="Calibri"/>
                        </a:rPr>
                        <a:t>Prices - NAV</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India</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7375201</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Ponlawat Chanphum</a:t>
                      </a:r>
                    </a:p>
                  </a:txBody>
                  <a:tcPr marL="0" marR="0" marT="0" marB="0" anchor="b">
                    <a:lnL>
                      <a:noFill/>
                    </a:lnL>
                    <a:lnR>
                      <a:noFill/>
                    </a:lnR>
                    <a:lnT>
                      <a:noFill/>
                    </a:lnT>
                    <a:lnB>
                      <a:noFill/>
                    </a:lnB>
                  </a:tcPr>
                </a:tc>
              </a:tr>
              <a:tr h="260756">
                <a:tc>
                  <a:txBody>
                    <a:bodyPr/>
                    <a:lstStyle/>
                    <a:p>
                      <a:pPr algn="l" fontAlgn="b"/>
                      <a:r>
                        <a:rPr lang="en-US" sz="800" b="0" i="0" u="none" strike="noStrike">
                          <a:solidFill>
                            <a:srgbClr val="000000"/>
                          </a:solidFill>
                          <a:latin typeface="Calibri"/>
                        </a:rPr>
                        <a:t>Lipper Global Classification</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Malaysia</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7358772</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Santee Kosumwatcharaporn</a:t>
                      </a:r>
                    </a:p>
                  </a:txBody>
                  <a:tcPr marL="0" marR="0" marT="0" marB="0" anchor="b">
                    <a:lnL>
                      <a:noFill/>
                    </a:lnL>
                    <a:lnR>
                      <a:noFill/>
                    </a:lnR>
                    <a:lnT>
                      <a:noFill/>
                    </a:lnT>
                    <a:lnB>
                      <a:noFill/>
                    </a:lnB>
                  </a:tcPr>
                </a:tc>
              </a:tr>
              <a:tr h="195567">
                <a:tc>
                  <a:txBody>
                    <a:bodyPr/>
                    <a:lstStyle/>
                    <a:p>
                      <a:pPr algn="l" fontAlgn="b"/>
                      <a:r>
                        <a:rPr lang="en-US" sz="800" b="0" i="0" u="none" strike="noStrike">
                          <a:solidFill>
                            <a:srgbClr val="000000"/>
                          </a:solidFill>
                          <a:latin typeface="Calibri"/>
                        </a:rPr>
                        <a:t>Fund Performance</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Hong Kong</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7286889</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Kannikar Sirisantisamrit</a:t>
                      </a:r>
                    </a:p>
                  </a:txBody>
                  <a:tcPr marL="0" marR="0" marT="0" marB="0" anchor="b">
                    <a:lnL>
                      <a:noFill/>
                    </a:lnL>
                    <a:lnR>
                      <a:noFill/>
                    </a:lnR>
                    <a:lnT>
                      <a:noFill/>
                    </a:lnT>
                    <a:lnB>
                      <a:noFill/>
                    </a:lnB>
                  </a:tcPr>
                </a:tc>
              </a:tr>
              <a:tr h="195567">
                <a:tc>
                  <a:txBody>
                    <a:bodyPr/>
                    <a:lstStyle/>
                    <a:p>
                      <a:pPr algn="l" fontAlgn="b"/>
                      <a:r>
                        <a:rPr lang="en-US" sz="800" b="0" i="0" u="none" strike="noStrike">
                          <a:solidFill>
                            <a:srgbClr val="000000"/>
                          </a:solidFill>
                          <a:latin typeface="Calibri"/>
                        </a:rPr>
                        <a:t>Benchmark/Indices</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Australia</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7358101</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Alisa Jirachaikernkhan</a:t>
                      </a:r>
                    </a:p>
                  </a:txBody>
                  <a:tcPr marL="0" marR="0" marT="0" marB="0" anchor="b">
                    <a:lnL>
                      <a:noFill/>
                    </a:lnL>
                    <a:lnR>
                      <a:noFill/>
                    </a:lnR>
                    <a:lnT>
                      <a:noFill/>
                    </a:lnT>
                    <a:lnB>
                      <a:noFill/>
                    </a:lnB>
                  </a:tcPr>
                </a:tc>
              </a:tr>
              <a:tr h="260756">
                <a:tc>
                  <a:txBody>
                    <a:bodyPr/>
                    <a:lstStyle/>
                    <a:p>
                      <a:pPr algn="l" fontAlgn="b"/>
                      <a:r>
                        <a:rPr lang="en-US" sz="800" b="0" i="0" u="none" strike="noStrike">
                          <a:solidFill>
                            <a:srgbClr val="000000"/>
                          </a:solidFill>
                          <a:latin typeface="Calibri"/>
                        </a:rPr>
                        <a:t>Lipper Global Classification</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Malaysia</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7362368</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Santee Kosumwatcharaporn</a:t>
                      </a:r>
                    </a:p>
                  </a:txBody>
                  <a:tcPr marL="0" marR="0" marT="0" marB="0" anchor="b">
                    <a:lnL>
                      <a:noFill/>
                    </a:lnL>
                    <a:lnR>
                      <a:noFill/>
                    </a:lnR>
                    <a:lnT>
                      <a:noFill/>
                    </a:lnT>
                    <a:lnB>
                      <a:noFill/>
                    </a:lnB>
                  </a:tcPr>
                </a:tc>
              </a:tr>
              <a:tr h="260756">
                <a:tc>
                  <a:txBody>
                    <a:bodyPr/>
                    <a:lstStyle/>
                    <a:p>
                      <a:pPr algn="l" fontAlgn="b"/>
                      <a:r>
                        <a:rPr lang="en-US" sz="800" b="0" i="0" u="none" strike="noStrike">
                          <a:solidFill>
                            <a:srgbClr val="000000"/>
                          </a:solidFill>
                          <a:latin typeface="Calibri"/>
                        </a:rPr>
                        <a:t>Lipper Global Classification</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Malaysia</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7365873</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Santee Kosumwatcharaporn</a:t>
                      </a:r>
                    </a:p>
                  </a:txBody>
                  <a:tcPr marL="0" marR="0" marT="0" marB="0" anchor="b">
                    <a:lnL>
                      <a:noFill/>
                    </a:lnL>
                    <a:lnR>
                      <a:noFill/>
                    </a:lnR>
                    <a:lnT>
                      <a:noFill/>
                    </a:lnT>
                    <a:lnB>
                      <a:noFill/>
                    </a:lnB>
                  </a:tcPr>
                </a:tc>
              </a:tr>
              <a:tr h="195567">
                <a:tc>
                  <a:txBody>
                    <a:bodyPr/>
                    <a:lstStyle/>
                    <a:p>
                      <a:pPr algn="l" fontAlgn="b"/>
                      <a:r>
                        <a:rPr lang="en-US" sz="800" b="0" i="0" u="none" strike="noStrike">
                          <a:solidFill>
                            <a:srgbClr val="000000"/>
                          </a:solidFill>
                          <a:latin typeface="Calibri"/>
                        </a:rPr>
                        <a:t>TNA</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Malaysia</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7358340</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Santee Kosumwatcharaporn</a:t>
                      </a:r>
                    </a:p>
                  </a:txBody>
                  <a:tcPr marL="0" marR="0" marT="0" marB="0" anchor="b">
                    <a:lnL>
                      <a:noFill/>
                    </a:lnL>
                    <a:lnR>
                      <a:noFill/>
                    </a:lnR>
                    <a:lnT>
                      <a:noFill/>
                    </a:lnT>
                    <a:lnB>
                      <a:noFill/>
                    </a:lnB>
                  </a:tcPr>
                </a:tc>
              </a:tr>
              <a:tr h="195567">
                <a:tc>
                  <a:txBody>
                    <a:bodyPr/>
                    <a:lstStyle/>
                    <a:p>
                      <a:pPr algn="l" fontAlgn="b"/>
                      <a:r>
                        <a:rPr lang="en-US" sz="800" b="0" i="0" u="none" strike="noStrike">
                          <a:solidFill>
                            <a:srgbClr val="000000"/>
                          </a:solidFill>
                          <a:latin typeface="Calibri"/>
                        </a:rPr>
                        <a:t>TNA</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Malaysia</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7362514</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Santee Kosumwatcharaporn</a:t>
                      </a:r>
                    </a:p>
                  </a:txBody>
                  <a:tcPr marL="0" marR="0" marT="0" marB="0" anchor="b">
                    <a:lnL>
                      <a:noFill/>
                    </a:lnL>
                    <a:lnR>
                      <a:noFill/>
                    </a:lnR>
                    <a:lnT>
                      <a:noFill/>
                    </a:lnT>
                    <a:lnB>
                      <a:noFill/>
                    </a:lnB>
                  </a:tcPr>
                </a:tc>
              </a:tr>
              <a:tr h="195567">
                <a:tc>
                  <a:txBody>
                    <a:bodyPr/>
                    <a:lstStyle/>
                    <a:p>
                      <a:pPr algn="l" fontAlgn="b"/>
                      <a:r>
                        <a:rPr lang="en-US" sz="800" b="0" i="0" u="none" strike="noStrike">
                          <a:solidFill>
                            <a:srgbClr val="000000"/>
                          </a:solidFill>
                          <a:latin typeface="Calibri"/>
                        </a:rPr>
                        <a:t>Primary Fund Name</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Malaysia</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7370407</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Santee Kosumwatcharaporn</a:t>
                      </a:r>
                    </a:p>
                  </a:txBody>
                  <a:tcPr marL="0" marR="0" marT="0" marB="0" anchor="b">
                    <a:lnL>
                      <a:noFill/>
                    </a:lnL>
                    <a:lnR>
                      <a:noFill/>
                    </a:lnR>
                    <a:lnT>
                      <a:noFill/>
                    </a:lnT>
                    <a:lnB>
                      <a:noFill/>
                    </a:lnB>
                  </a:tcPr>
                </a:tc>
              </a:tr>
              <a:tr h="260756">
                <a:tc>
                  <a:txBody>
                    <a:bodyPr/>
                    <a:lstStyle/>
                    <a:p>
                      <a:pPr algn="l" fontAlgn="b"/>
                      <a:r>
                        <a:rPr lang="en-US" sz="800" b="0" i="0" u="none" strike="noStrike">
                          <a:solidFill>
                            <a:srgbClr val="000000"/>
                          </a:solidFill>
                          <a:latin typeface="Calibri"/>
                        </a:rPr>
                        <a:t>Prices - NAV</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Luxembourg</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7394283</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Wannaporn Limthongkul</a:t>
                      </a:r>
                    </a:p>
                  </a:txBody>
                  <a:tcPr marL="0" marR="0" marT="0" marB="0" anchor="b">
                    <a:lnL>
                      <a:noFill/>
                    </a:lnL>
                    <a:lnR>
                      <a:noFill/>
                    </a:lnR>
                    <a:lnT>
                      <a:noFill/>
                    </a:lnT>
                    <a:lnB>
                      <a:noFill/>
                    </a:lnB>
                  </a:tcPr>
                </a:tc>
              </a:tr>
              <a:tr h="130378">
                <a:tc>
                  <a:txBody>
                    <a:bodyPr/>
                    <a:lstStyle/>
                    <a:p>
                      <a:pPr algn="l" fontAlgn="b"/>
                      <a:r>
                        <a:rPr lang="en-US" sz="800" b="0" i="0" u="none" strike="noStrike">
                          <a:solidFill>
                            <a:srgbClr val="000000"/>
                          </a:solidFill>
                          <a:latin typeface="Calibri"/>
                        </a:rPr>
                        <a:t>Indices</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United Kingdom</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7355496</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Eakdanai Jitsil</a:t>
                      </a:r>
                    </a:p>
                  </a:txBody>
                  <a:tcPr marL="0" marR="0" marT="0" marB="0" anchor="b">
                    <a:lnL>
                      <a:noFill/>
                    </a:lnL>
                    <a:lnR>
                      <a:noFill/>
                    </a:lnR>
                    <a:lnT>
                      <a:noFill/>
                    </a:lnT>
                    <a:lnB>
                      <a:noFill/>
                    </a:lnB>
                  </a:tcPr>
                </a:tc>
              </a:tr>
              <a:tr h="260756">
                <a:tc>
                  <a:txBody>
                    <a:bodyPr/>
                    <a:lstStyle/>
                    <a:p>
                      <a:pPr algn="l" fontAlgn="b"/>
                      <a:r>
                        <a:rPr lang="en-US" sz="800" b="0" i="0" u="none" strike="noStrike">
                          <a:solidFill>
                            <a:srgbClr val="000000"/>
                          </a:solidFill>
                          <a:latin typeface="Calibri"/>
                        </a:rPr>
                        <a:t>Fund Performance</a:t>
                      </a:r>
                    </a:p>
                  </a:txBody>
                  <a:tcPr marL="0" marR="0" marT="0" marB="0" anchor="b">
                    <a:lnL>
                      <a:noFill/>
                    </a:lnL>
                    <a:lnR>
                      <a:noFill/>
                    </a:lnR>
                    <a:lnT>
                      <a:noFill/>
                    </a:lnT>
                    <a:lnB>
                      <a:noFill/>
                    </a:lnB>
                  </a:tcPr>
                </a:tc>
                <a:tc>
                  <a:txBody>
                    <a:bodyPr/>
                    <a:lstStyle/>
                    <a:p>
                      <a:pPr algn="l" fontAlgn="b"/>
                      <a:r>
                        <a:rPr lang="en-US" sz="800" b="0" i="0" u="none" strike="noStrike">
                          <a:solidFill>
                            <a:srgbClr val="000000"/>
                          </a:solidFill>
                          <a:latin typeface="Calibri"/>
                        </a:rPr>
                        <a:t>Luxembourg</a:t>
                      </a:r>
                    </a:p>
                  </a:txBody>
                  <a:tcPr marL="0" marR="0" marT="0" marB="0" anchor="b">
                    <a:lnL>
                      <a:noFill/>
                    </a:lnL>
                    <a:lnR>
                      <a:noFill/>
                    </a:lnR>
                    <a:lnT>
                      <a:noFill/>
                    </a:lnT>
                    <a:lnB>
                      <a:noFill/>
                    </a:lnB>
                  </a:tcPr>
                </a:tc>
                <a:tc>
                  <a:txBody>
                    <a:bodyPr/>
                    <a:lstStyle/>
                    <a:p>
                      <a:pPr algn="ctr" fontAlgn="b"/>
                      <a:r>
                        <a:rPr lang="en-US" sz="800" b="0" i="0" u="none" strike="noStrike" dirty="0">
                          <a:solidFill>
                            <a:srgbClr val="000000"/>
                          </a:solidFill>
                          <a:latin typeface="Calibri"/>
                        </a:rPr>
                        <a:t>7337175</a:t>
                      </a:r>
                    </a:p>
                  </a:txBody>
                  <a:tcPr marL="0" marR="0" marT="0" marB="0" anchor="b">
                    <a:lnL>
                      <a:noFill/>
                    </a:lnL>
                    <a:lnR>
                      <a:noFill/>
                    </a:lnR>
                    <a:lnT>
                      <a:noFill/>
                    </a:lnT>
                    <a:lnB>
                      <a:noFill/>
                    </a:lnB>
                  </a:tcPr>
                </a:tc>
                <a:tc>
                  <a:txBody>
                    <a:bodyPr/>
                    <a:lstStyle/>
                    <a:p>
                      <a:pPr algn="l" fontAlgn="b"/>
                      <a:r>
                        <a:rPr lang="en-US" sz="800" b="0" i="0" u="none" strike="noStrike" dirty="0">
                          <a:solidFill>
                            <a:srgbClr val="000000"/>
                          </a:solidFill>
                          <a:latin typeface="Calibri"/>
                        </a:rPr>
                        <a:t>Wannaporn Limthongkul</a:t>
                      </a:r>
                    </a:p>
                  </a:txBody>
                  <a:tcPr marL="0" marR="0" marT="0" marB="0" anchor="b">
                    <a:lnL>
                      <a:noFill/>
                    </a:lnL>
                    <a:lnR>
                      <a:noFill/>
                    </a:lnR>
                    <a:lnT>
                      <a:noFill/>
                    </a:lnT>
                    <a:lnB>
                      <a:noFill/>
                    </a:lnB>
                  </a:tcPr>
                </a:tc>
              </a:tr>
            </a:tbl>
          </a:graphicData>
        </a:graphic>
      </p:graphicFrame>
      <p:graphicFrame>
        <p:nvGraphicFramePr>
          <p:cNvPr id="19" name="Table 18"/>
          <p:cNvGraphicFramePr>
            <a:graphicFrameLocks noGrp="1"/>
          </p:cNvGraphicFramePr>
          <p:nvPr/>
        </p:nvGraphicFramePr>
        <p:xfrm>
          <a:off x="135465" y="4029286"/>
          <a:ext cx="5943601" cy="2476921"/>
        </p:xfrm>
        <a:graphic>
          <a:graphicData uri="http://schemas.openxmlformats.org/drawingml/2006/table">
            <a:tbl>
              <a:tblPr/>
              <a:tblGrid>
                <a:gridCol w="846644"/>
                <a:gridCol w="1359769"/>
                <a:gridCol w="1564994"/>
                <a:gridCol w="2172194"/>
              </a:tblGrid>
              <a:tr h="308012">
                <a:tc>
                  <a:txBody>
                    <a:bodyPr/>
                    <a:lstStyle/>
                    <a:p>
                      <a:pPr algn="l" fontAlgn="b"/>
                      <a:r>
                        <a:rPr lang="en-US" sz="800" b="0" i="0" u="none" strike="noStrike" dirty="0">
                          <a:solidFill>
                            <a:srgbClr val="000000"/>
                          </a:solidFill>
                          <a:latin typeface="Calibri"/>
                        </a:rPr>
                        <a:t>Case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0" i="0" u="none" strike="noStrike">
                          <a:solidFill>
                            <a:srgbClr val="000000"/>
                          </a:solidFill>
                          <a:latin typeface="Calibri"/>
                        </a:rPr>
                        <a:t>RCA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0" i="0" u="none" strike="noStrike">
                          <a:solidFill>
                            <a:srgbClr val="000000"/>
                          </a:solidFill>
                          <a:latin typeface="Calibri"/>
                        </a:rPr>
                        <a:t>Prevention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0" i="0" u="none" strike="noStrike">
                          <a:solidFill>
                            <a:srgbClr val="000000"/>
                          </a:solidFill>
                          <a:latin typeface="Calibri"/>
                        </a:rPr>
                        <a:t>Action Plan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330574">
                <a:tc>
                  <a:txBody>
                    <a:bodyPr/>
                    <a:lstStyle/>
                    <a:p>
                      <a:pPr algn="r" fontAlgn="b"/>
                      <a:r>
                        <a:rPr lang="en-US" sz="800" b="0" i="0" u="none" strike="noStrike">
                          <a:solidFill>
                            <a:srgbClr val="000000"/>
                          </a:solidFill>
                          <a:latin typeface="Calibri"/>
                        </a:rPr>
                        <a:t>7358772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Classification challenge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dirty="0">
                          <a:solidFill>
                            <a:srgbClr val="000000"/>
                          </a:solidFill>
                          <a:latin typeface="Calibri"/>
                        </a:rPr>
                        <a:t>change closure code to update to request to update based on actual nature of the case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LGC changed after review actual asset allocation with research team to be in line with specific allocation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2473">
                <a:tc>
                  <a:txBody>
                    <a:bodyPr/>
                    <a:lstStyle/>
                    <a:p>
                      <a:pPr algn="r" fontAlgn="b"/>
                      <a:r>
                        <a:rPr lang="en-US" sz="800" b="0" i="0" u="none" strike="noStrike" dirty="0">
                          <a:solidFill>
                            <a:srgbClr val="000000"/>
                          </a:solidFill>
                          <a:latin typeface="Calibri"/>
                        </a:rPr>
                        <a:t>7362368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0" i="0" u="none" strike="noStrike">
                          <a:solidFill>
                            <a:srgbClr val="000000"/>
                          </a:solidFill>
                          <a:latin typeface="Calibri"/>
                        </a:rPr>
                        <a:t>Classification challenge - Bond with derivative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0" i="0" u="none" strike="noStrike">
                          <a:solidFill>
                            <a:srgbClr val="000000"/>
                          </a:solidFill>
                          <a:latin typeface="Calibri"/>
                        </a:rPr>
                        <a:t>change closure code to update to request to update based on actual nature of the case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800" b="0" i="0" u="none" strike="noStrike">
                          <a:solidFill>
                            <a:srgbClr val="000000"/>
                          </a:solidFill>
                          <a:latin typeface="Calibri"/>
                        </a:rPr>
                        <a:t>LGC changed after review actual asset allocation with research team to be in line with specific allocation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437389">
                <a:tc>
                  <a:txBody>
                    <a:bodyPr/>
                    <a:lstStyle/>
                    <a:p>
                      <a:pPr algn="r" fontAlgn="b"/>
                      <a:r>
                        <a:rPr lang="en-US" sz="800" b="0" i="0" u="none" strike="noStrike">
                          <a:solidFill>
                            <a:srgbClr val="000000"/>
                          </a:solidFill>
                          <a:latin typeface="Calibri"/>
                        </a:rPr>
                        <a:t>7365873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Classification challenge - MM with Bond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a:solidFill>
                            <a:srgbClr val="000000"/>
                          </a:solidFill>
                          <a:latin typeface="Calibri"/>
                        </a:rPr>
                        <a:t>change closure code to update to request to update based on actual nature of the case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800" b="0" i="0" u="none" strike="noStrike" dirty="0">
                          <a:solidFill>
                            <a:srgbClr val="000000"/>
                          </a:solidFill>
                          <a:latin typeface="Calibri"/>
                        </a:rPr>
                        <a:t>LGC changed after review actual asset allocation with research team to be in line with specific allocation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Nicosia – France/ France RT DCSR Feb2019</a:t>
            </a:r>
            <a:endParaRPr lang="en-US" dirty="0"/>
          </a:p>
        </p:txBody>
      </p:sp>
      <p:graphicFrame>
        <p:nvGraphicFramePr>
          <p:cNvPr id="8" name="Content Placeholder 7"/>
          <p:cNvGraphicFramePr>
            <a:graphicFrameLocks noGrp="1"/>
          </p:cNvGraphicFramePr>
          <p:nvPr>
            <p:ph idx="14"/>
          </p:nvPr>
        </p:nvGraphicFramePr>
        <p:xfrm>
          <a:off x="6252105" y="775228"/>
          <a:ext cx="5270499" cy="1714500"/>
        </p:xfrm>
        <a:graphic>
          <a:graphicData uri="http://schemas.openxmlformats.org/drawingml/2006/table">
            <a:tbl>
              <a:tblPr/>
              <a:tblGrid>
                <a:gridCol w="1687067"/>
                <a:gridCol w="1090886"/>
                <a:gridCol w="456650"/>
                <a:gridCol w="485190"/>
                <a:gridCol w="799137"/>
                <a:gridCol w="751569"/>
              </a:tblGrid>
              <a:tr h="190500">
                <a:tc>
                  <a:txBody>
                    <a:bodyPr/>
                    <a:lstStyle/>
                    <a:p>
                      <a:pPr algn="l" fontAlgn="b"/>
                      <a:r>
                        <a:rPr lang="en-US" sz="1100" b="1" i="0" u="none" strike="noStrike" dirty="0">
                          <a:solidFill>
                            <a:srgbClr val="000000"/>
                          </a:solidFill>
                          <a:latin typeface="Calibri"/>
                        </a:rPr>
                        <a:t>Count of Country</a:t>
                      </a:r>
                    </a:p>
                  </a:txBody>
                  <a:tcPr marL="0" marR="0" marT="0" marB="0" anchor="b">
                    <a:lnL>
                      <a:noFill/>
                    </a:lnL>
                    <a:lnR>
                      <a:noFill/>
                    </a:lnR>
                    <a:lnT>
                      <a:noFill/>
                    </a:lnT>
                    <a:lnB>
                      <a:noFill/>
                    </a:lnB>
                    <a:solidFill>
                      <a:srgbClr val="DBE5F1"/>
                    </a:solidFill>
                  </a:tcPr>
                </a:tc>
                <a:tc>
                  <a:txBody>
                    <a:bodyPr/>
                    <a:lstStyle/>
                    <a:p>
                      <a:pPr algn="l" fontAlgn="b"/>
                      <a:r>
                        <a:rPr lang="en-US" sz="1100" b="1" i="0" u="none" strike="noStrike">
                          <a:solidFill>
                            <a:srgbClr val="000000"/>
                          </a:solidFill>
                          <a:latin typeface="Calibri"/>
                        </a:rPr>
                        <a:t>Column Labels</a:t>
                      </a:r>
                    </a:p>
                  </a:txBody>
                  <a:tcPr marL="0" marR="0" marT="0" marB="0" anchor="b">
                    <a:lnL>
                      <a:noFill/>
                    </a:lnL>
                    <a:lnR>
                      <a:noFill/>
                    </a:lnR>
                    <a:lnT>
                      <a:noFill/>
                    </a:lnT>
                    <a:lnB>
                      <a:noFill/>
                    </a:lnB>
                    <a:solidFill>
                      <a:srgbClr val="DBE5F1"/>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endParaRPr lang="en-US" sz="11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r>
              <a:tr h="190500">
                <a:tc>
                  <a:txBody>
                    <a:bodyPr/>
                    <a:lstStyle/>
                    <a:p>
                      <a:pPr algn="l" fontAlgn="b"/>
                      <a:r>
                        <a:rPr lang="en-US" sz="1100" b="1" i="0" u="none" strike="noStrike">
                          <a:solidFill>
                            <a:srgbClr val="000000"/>
                          </a:solidFill>
                          <a:latin typeface="Calibri"/>
                        </a:rPr>
                        <a:t>Row Labels</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100" b="1" i="0" u="none" strike="noStrike">
                          <a:solidFill>
                            <a:srgbClr val="000000"/>
                          </a:solidFill>
                          <a:latin typeface="Calibri"/>
                        </a:rPr>
                        <a:t>France</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100" b="1" i="0" u="none" strike="noStrike">
                          <a:solidFill>
                            <a:srgbClr val="000000"/>
                          </a:solidFill>
                          <a:latin typeface="Calibri"/>
                        </a:rPr>
                        <a:t>Global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100" b="1" i="0" u="none" strike="noStrike">
                          <a:solidFill>
                            <a:srgbClr val="000000"/>
                          </a:solidFill>
                          <a:latin typeface="Calibri"/>
                        </a:rPr>
                        <a:t>Ireland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100" b="1" i="0" u="none" strike="noStrike">
                          <a:solidFill>
                            <a:srgbClr val="000000"/>
                          </a:solidFill>
                          <a:latin typeface="Calibri"/>
                        </a:rPr>
                        <a:t>Luxembourg</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r>
              <a:tr h="190500">
                <a:tc>
                  <a:txBody>
                    <a:bodyPr/>
                    <a:lstStyle/>
                    <a:p>
                      <a:pPr algn="l" fontAlgn="b"/>
                      <a:r>
                        <a:rPr lang="en-US" sz="1100" b="0" i="0" u="none" strike="noStrike">
                          <a:solidFill>
                            <a:srgbClr val="000000"/>
                          </a:solidFill>
                          <a:latin typeface="Calibri"/>
                        </a:rPr>
                        <a:t>Ethical Flag</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FFFF00"/>
                    </a:solidFill>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FFFF00"/>
                    </a:solidFill>
                  </a:tcPr>
                </a:tc>
              </a:tr>
              <a:tr h="190500">
                <a:tc>
                  <a:txBody>
                    <a:bodyPr/>
                    <a:lstStyle/>
                    <a:p>
                      <a:pPr algn="l" fontAlgn="b"/>
                      <a:r>
                        <a:rPr lang="en-US" sz="1100" b="0" i="0" u="none" strike="noStrike">
                          <a:solidFill>
                            <a:srgbClr val="000000"/>
                          </a:solidFill>
                          <a:latin typeface="Calibri"/>
                        </a:rPr>
                        <a:t>Fund Performance</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a:noFill/>
                    </a:lnB>
                  </a:tcPr>
                </a:tc>
              </a:tr>
              <a:tr h="190500">
                <a:tc>
                  <a:txBody>
                    <a:bodyPr/>
                    <a:lstStyle/>
                    <a:p>
                      <a:pPr algn="l" fontAlgn="b"/>
                      <a:r>
                        <a:rPr lang="en-US" sz="1100" b="0" i="0" u="none" strike="noStrike" dirty="0">
                          <a:solidFill>
                            <a:srgbClr val="000000"/>
                          </a:solidFill>
                          <a:latin typeface="Calibri"/>
                        </a:rPr>
                        <a:t>Lipper Global Classification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a:noFill/>
                    </a:lnB>
                  </a:tcPr>
                </a:tc>
              </a:tr>
              <a:tr h="190500">
                <a:tc>
                  <a:txBody>
                    <a:bodyPr/>
                    <a:lstStyle/>
                    <a:p>
                      <a:pPr algn="l" fontAlgn="b"/>
                      <a:r>
                        <a:rPr lang="en-US" sz="1100" b="0" i="0" u="none" strike="noStrike">
                          <a:solidFill>
                            <a:srgbClr val="000000"/>
                          </a:solidFill>
                          <a:latin typeface="Calibri"/>
                        </a:rPr>
                        <a:t>New Fund</a:t>
                      </a:r>
                    </a:p>
                  </a:txBody>
                  <a:tcPr marL="0" marR="0" marT="0" marB="0" anchor="b">
                    <a:lnL>
                      <a:noFill/>
                    </a:lnL>
                    <a:lnR>
                      <a:noFill/>
                    </a:lnR>
                    <a:lnT>
                      <a:noFill/>
                    </a:lnT>
                    <a:lnB>
                      <a:noFill/>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a:noFill/>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latin typeface="Calibri"/>
                        </a:rPr>
                        <a:t>2</a:t>
                      </a:r>
                    </a:p>
                  </a:txBody>
                  <a:tcPr marL="0" marR="0" marT="0" marB="0" anchor="b">
                    <a:lnL>
                      <a:noFill/>
                    </a:lnL>
                    <a:lnR>
                      <a:noFill/>
                    </a:lnR>
                    <a:lnT>
                      <a:noFill/>
                    </a:lnT>
                    <a:lnB>
                      <a:noFill/>
                    </a:lnB>
                    <a:solidFill>
                      <a:srgbClr val="FFFF00"/>
                    </a:solidFill>
                  </a:tcPr>
                </a:tc>
              </a:tr>
              <a:tr h="190500">
                <a:tc>
                  <a:txBody>
                    <a:bodyPr/>
                    <a:lstStyle/>
                    <a:p>
                      <a:pPr algn="l" fontAlgn="b"/>
                      <a:r>
                        <a:rPr lang="en-US" sz="1100" b="0" i="0" u="none" strike="noStrike" dirty="0">
                          <a:solidFill>
                            <a:srgbClr val="000000"/>
                          </a:solidFill>
                          <a:latin typeface="Calibri"/>
                        </a:rPr>
                        <a:t>RFS Country</a:t>
                      </a:r>
                    </a:p>
                  </a:txBody>
                  <a:tcPr marL="0" marR="0" marT="0"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a:noFill/>
                    </a:lnB>
                    <a:solidFill>
                      <a:srgbClr val="FFFF00"/>
                    </a:solidFill>
                  </a:tcPr>
                </a:tc>
                <a:tc>
                  <a:txBody>
                    <a:bodyPr/>
                    <a:lstStyle/>
                    <a:p>
                      <a:pPr algn="l" fontAlgn="b"/>
                      <a:r>
                        <a:rPr lang="en-US" sz="1100" b="0" i="0" u="none" strike="noStrike">
                          <a:solidFill>
                            <a:srgbClr val="000000"/>
                          </a:solidFill>
                          <a:latin typeface="Calibri"/>
                        </a:rPr>
                        <a:t> </a:t>
                      </a:r>
                    </a:p>
                  </a:txBody>
                  <a:tcPr marL="0" marR="0" marT="0"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a:noFill/>
                    </a:lnB>
                    <a:solidFill>
                      <a:srgbClr val="FFFF00"/>
                    </a:solidFill>
                  </a:tcPr>
                </a:tc>
                <a:tc>
                  <a:txBody>
                    <a:bodyPr/>
                    <a:lstStyle/>
                    <a:p>
                      <a:pPr algn="r" fontAlgn="b"/>
                      <a:r>
                        <a:rPr lang="en-US" sz="1100" b="0" i="0" u="none" strike="noStrike">
                          <a:solidFill>
                            <a:srgbClr val="000000"/>
                          </a:solidFill>
                          <a:latin typeface="Calibri"/>
                        </a:rPr>
                        <a:t>3</a:t>
                      </a:r>
                    </a:p>
                  </a:txBody>
                  <a:tcPr marL="0" marR="0" marT="0" marB="0" anchor="b">
                    <a:lnL>
                      <a:noFill/>
                    </a:lnL>
                    <a:lnR>
                      <a:noFill/>
                    </a:lnR>
                    <a:lnT>
                      <a:noFill/>
                    </a:lnT>
                    <a:lnB>
                      <a:noFill/>
                    </a:lnB>
                    <a:solidFill>
                      <a:srgbClr val="FFFF00"/>
                    </a:solidFill>
                  </a:tcPr>
                </a:tc>
              </a:tr>
              <a:tr h="190500">
                <a:tc>
                  <a:txBody>
                    <a:bodyPr/>
                    <a:lstStyle/>
                    <a:p>
                      <a:pPr algn="l" fontAlgn="b"/>
                      <a:r>
                        <a:rPr lang="en-US" sz="1100" b="0" i="0" u="none" strike="noStrike">
                          <a:solidFill>
                            <a:srgbClr val="000000"/>
                          </a:solidFill>
                          <a:latin typeface="Calibri"/>
                        </a:rPr>
                        <a:t>Share Classes</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US" sz="1100" b="0" i="0" u="none" strike="noStrike">
                        <a:solidFill>
                          <a:srgbClr val="000000"/>
                        </a:solidFill>
                        <a:latin typeface="Calibri"/>
                      </a:endParaRP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r>
              <a:tr h="190500">
                <a:tc>
                  <a:txBody>
                    <a:bodyPr/>
                    <a:lstStyle/>
                    <a:p>
                      <a:pPr algn="l" fontAlgn="b"/>
                      <a:r>
                        <a:rPr lang="en-US" sz="1100" b="1" i="0" u="none" strike="noStrike">
                          <a:solidFill>
                            <a:srgbClr val="000000"/>
                          </a:solidFill>
                          <a:latin typeface="Calibri"/>
                        </a:rPr>
                        <a:t>Grand Total</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1100" b="1" i="0" u="none" strike="noStrike">
                          <a:solidFill>
                            <a:srgbClr val="000000"/>
                          </a:solidFill>
                          <a:latin typeface="Calibri"/>
                        </a:rPr>
                        <a:t>4</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1100" b="1" i="0" u="none" strike="noStrike">
                          <a:solidFill>
                            <a:srgbClr val="000000"/>
                          </a:solidFill>
                          <a:latin typeface="Calibri"/>
                        </a:rPr>
                        <a:t>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1100" b="1" i="0" u="none" strike="noStrike">
                          <a:solidFill>
                            <a:srgbClr val="000000"/>
                          </a:solidFill>
                          <a:latin typeface="Calibri"/>
                        </a:rPr>
                        <a:t>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1100" b="1" i="0" u="none" strike="noStrike">
                          <a:solidFill>
                            <a:srgbClr val="000000"/>
                          </a:solidFill>
                          <a:latin typeface="Calibri"/>
                        </a:rPr>
                        <a:t>2</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1100" b="1" i="0" u="none" strike="noStrike" dirty="0">
                          <a:solidFill>
                            <a:srgbClr val="000000"/>
                          </a:solidFill>
                          <a:latin typeface="Calibri"/>
                        </a:rPr>
                        <a:t>9</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r>
            </a:tbl>
          </a:graphicData>
        </a:graphic>
      </p:graphicFrame>
      <p:graphicFrame>
        <p:nvGraphicFramePr>
          <p:cNvPr id="7" name="Chart 6"/>
          <p:cNvGraphicFramePr/>
          <p:nvPr/>
        </p:nvGraphicFramePr>
        <p:xfrm>
          <a:off x="1041400" y="82973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nvGraphicFramePr>
        <p:xfrm>
          <a:off x="575734" y="3851513"/>
          <a:ext cx="10236198" cy="2608026"/>
        </p:xfrm>
        <a:graphic>
          <a:graphicData uri="http://schemas.openxmlformats.org/drawingml/2006/table">
            <a:tbl>
              <a:tblPr/>
              <a:tblGrid>
                <a:gridCol w="507999"/>
                <a:gridCol w="2277533"/>
                <a:gridCol w="4638524"/>
                <a:gridCol w="2812142"/>
              </a:tblGrid>
              <a:tr h="119119">
                <a:tc>
                  <a:txBody>
                    <a:bodyPr/>
                    <a:lstStyle/>
                    <a:p>
                      <a:pPr algn="l" fontAlgn="b"/>
                      <a:r>
                        <a:rPr lang="en-US" sz="900" b="0" i="0" u="none" strike="noStrike" dirty="0">
                          <a:solidFill>
                            <a:srgbClr val="000000"/>
                          </a:solidFill>
                          <a:latin typeface="Calibri"/>
                        </a:rPr>
                        <a:t>Case #</a:t>
                      </a:r>
                    </a:p>
                  </a:txBody>
                  <a:tcPr marL="8178" marR="8178" marT="8178" marB="0" anchor="b">
                    <a:lnL>
                      <a:noFill/>
                    </a:lnL>
                    <a:lnR>
                      <a:noFill/>
                    </a:lnR>
                    <a:lnT>
                      <a:noFill/>
                    </a:lnT>
                    <a:lnB>
                      <a:noFill/>
                    </a:lnB>
                  </a:tcPr>
                </a:tc>
                <a:tc>
                  <a:txBody>
                    <a:bodyPr/>
                    <a:lstStyle/>
                    <a:p>
                      <a:pPr algn="l" fontAlgn="b"/>
                      <a:r>
                        <a:rPr lang="en-US" sz="900" b="0" i="0" u="none" strike="noStrike">
                          <a:solidFill>
                            <a:srgbClr val="000000"/>
                          </a:solidFill>
                          <a:latin typeface="Calibri"/>
                        </a:rPr>
                        <a:t>RCA</a:t>
                      </a:r>
                    </a:p>
                  </a:txBody>
                  <a:tcPr marL="8178" marR="8178" marT="8178" marB="0" anchor="b">
                    <a:lnL>
                      <a:noFill/>
                    </a:lnL>
                    <a:lnR>
                      <a:noFill/>
                    </a:lnR>
                    <a:lnT>
                      <a:noFill/>
                    </a:lnT>
                    <a:lnB>
                      <a:noFill/>
                    </a:lnB>
                    <a:solidFill>
                      <a:srgbClr val="0070C0"/>
                    </a:solidFill>
                  </a:tcPr>
                </a:tc>
                <a:tc>
                  <a:txBody>
                    <a:bodyPr/>
                    <a:lstStyle/>
                    <a:p>
                      <a:pPr algn="l" fontAlgn="b"/>
                      <a:r>
                        <a:rPr lang="en-US" sz="900" b="0" i="0" u="none" strike="noStrike">
                          <a:solidFill>
                            <a:srgbClr val="000000"/>
                          </a:solidFill>
                          <a:latin typeface="Calibri"/>
                        </a:rPr>
                        <a:t>Prevention</a:t>
                      </a:r>
                    </a:p>
                  </a:txBody>
                  <a:tcPr marL="8178" marR="8178" marT="8178" marB="0" anchor="b">
                    <a:lnL>
                      <a:noFill/>
                    </a:lnL>
                    <a:lnR>
                      <a:noFill/>
                    </a:lnR>
                    <a:lnT>
                      <a:noFill/>
                    </a:lnT>
                    <a:lnB>
                      <a:noFill/>
                    </a:lnB>
                    <a:solidFill>
                      <a:srgbClr val="0070C0"/>
                    </a:solidFill>
                  </a:tcPr>
                </a:tc>
                <a:tc>
                  <a:txBody>
                    <a:bodyPr/>
                    <a:lstStyle/>
                    <a:p>
                      <a:pPr algn="l" fontAlgn="b"/>
                      <a:r>
                        <a:rPr lang="en-US" sz="900" b="0" i="0" u="none" strike="noStrike">
                          <a:solidFill>
                            <a:srgbClr val="000000"/>
                          </a:solidFill>
                          <a:latin typeface="Calibri"/>
                        </a:rPr>
                        <a:t>Action Plan</a:t>
                      </a:r>
                    </a:p>
                  </a:txBody>
                  <a:tcPr marL="8178" marR="8178" marT="8178" marB="0" anchor="b">
                    <a:lnL>
                      <a:noFill/>
                    </a:lnL>
                    <a:lnR>
                      <a:noFill/>
                    </a:lnR>
                    <a:lnT>
                      <a:noFill/>
                    </a:lnT>
                    <a:lnB>
                      <a:noFill/>
                    </a:lnB>
                    <a:solidFill>
                      <a:srgbClr val="0070C0"/>
                    </a:solidFill>
                  </a:tcPr>
                </a:tc>
              </a:tr>
              <a:tr h="206182">
                <a:tc>
                  <a:txBody>
                    <a:bodyPr/>
                    <a:lstStyle/>
                    <a:p>
                      <a:pPr algn="r" fontAlgn="b"/>
                      <a:r>
                        <a:rPr lang="en-US" sz="900" b="0" i="0" u="none" strike="noStrike">
                          <a:solidFill>
                            <a:srgbClr val="000000"/>
                          </a:solidFill>
                          <a:latin typeface="Calibri"/>
                        </a:rPr>
                        <a:t>7384873</a:t>
                      </a:r>
                    </a:p>
                  </a:txBody>
                  <a:tcPr marL="8178" marR="8178" marT="8178" marB="0" anchor="b">
                    <a:lnL>
                      <a:noFill/>
                    </a:lnL>
                    <a:lnR>
                      <a:noFill/>
                    </a:lnR>
                    <a:lnT>
                      <a:noFill/>
                    </a:lnT>
                    <a:lnB>
                      <a:noFill/>
                    </a:lnB>
                    <a:solidFill>
                      <a:srgbClr val="DDD9C3"/>
                    </a:solidFill>
                  </a:tcPr>
                </a:tc>
                <a:tc>
                  <a:txBody>
                    <a:bodyPr/>
                    <a:lstStyle/>
                    <a:p>
                      <a:pPr algn="l" fontAlgn="b"/>
                      <a:r>
                        <a:rPr lang="en-US" sz="900" b="0" i="0" u="none" strike="noStrike">
                          <a:solidFill>
                            <a:srgbClr val="000000"/>
                          </a:solidFill>
                          <a:latin typeface="Calibri"/>
                        </a:rPr>
                        <a:t>Missing ethical flag</a:t>
                      </a:r>
                    </a:p>
                  </a:txBody>
                  <a:tcPr marL="8178" marR="8178" marT="817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Ethical flag QC reports</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Prepared Internal Ethical flag report</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r>
              <a:tr h="206182">
                <a:tc>
                  <a:txBody>
                    <a:bodyPr/>
                    <a:lstStyle/>
                    <a:p>
                      <a:pPr algn="r" fontAlgn="b"/>
                      <a:r>
                        <a:rPr lang="en-US" sz="900" b="0" i="0" u="none" strike="noStrike">
                          <a:solidFill>
                            <a:srgbClr val="000000"/>
                          </a:solidFill>
                          <a:latin typeface="Calibri"/>
                        </a:rPr>
                        <a:t>7401615</a:t>
                      </a:r>
                    </a:p>
                  </a:txBody>
                  <a:tcPr marL="8178" marR="8178" marT="8178" marB="0" anchor="b">
                    <a:lnL>
                      <a:noFill/>
                    </a:lnL>
                    <a:lnR>
                      <a:noFill/>
                    </a:lnR>
                    <a:lnT>
                      <a:noFill/>
                    </a:lnT>
                    <a:lnB>
                      <a:noFill/>
                    </a:lnB>
                    <a:solidFill>
                      <a:srgbClr val="DDD9C3"/>
                    </a:solidFill>
                  </a:tcPr>
                </a:tc>
                <a:tc>
                  <a:txBody>
                    <a:bodyPr/>
                    <a:lstStyle/>
                    <a:p>
                      <a:pPr algn="l" fontAlgn="b"/>
                      <a:r>
                        <a:rPr lang="en-US" sz="900" b="0" i="0" u="none" strike="noStrike">
                          <a:solidFill>
                            <a:srgbClr val="000000"/>
                          </a:solidFill>
                          <a:latin typeface="Calibri"/>
                        </a:rPr>
                        <a:t>Missing dividend payment</a:t>
                      </a:r>
                    </a:p>
                  </a:txBody>
                  <a:tcPr marL="8178" marR="8178" marT="81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latin typeface="Calibri"/>
                        </a:rPr>
                        <a:t>#N/A</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latin typeface="Calibri"/>
                        </a:rPr>
                        <a:t>#N/A</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3632">
                <a:tc>
                  <a:txBody>
                    <a:bodyPr/>
                    <a:lstStyle/>
                    <a:p>
                      <a:pPr algn="r" fontAlgn="b"/>
                      <a:r>
                        <a:rPr lang="en-US" sz="900" b="0" i="0" u="none" strike="noStrike">
                          <a:solidFill>
                            <a:srgbClr val="000000"/>
                          </a:solidFill>
                          <a:latin typeface="Calibri"/>
                        </a:rPr>
                        <a:t>7338906</a:t>
                      </a:r>
                    </a:p>
                  </a:txBody>
                  <a:tcPr marL="8178" marR="8178" marT="8178" marB="0" anchor="b">
                    <a:lnL>
                      <a:noFill/>
                    </a:lnL>
                    <a:lnR>
                      <a:noFill/>
                    </a:lnR>
                    <a:lnT>
                      <a:noFill/>
                    </a:lnT>
                    <a:lnB>
                      <a:noFill/>
                    </a:lnB>
                    <a:solidFill>
                      <a:srgbClr val="DDD9C3"/>
                    </a:solidFill>
                  </a:tcPr>
                </a:tc>
                <a:tc>
                  <a:txBody>
                    <a:bodyPr/>
                    <a:lstStyle/>
                    <a:p>
                      <a:pPr algn="l" fontAlgn="b"/>
                      <a:r>
                        <a:rPr lang="en-US" sz="900" b="0" i="0" u="none" strike="noStrike">
                          <a:solidFill>
                            <a:srgbClr val="000000"/>
                          </a:solidFill>
                          <a:latin typeface="Calibri"/>
                        </a:rPr>
                        <a:t>Fund with old set review</a:t>
                      </a:r>
                    </a:p>
                  </a:txBody>
                  <a:tcPr marL="8178" marR="8178" marT="81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Cleanse of funds classified MM EUR Leveraged</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Prepared internal report</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1082">
                <a:tc>
                  <a:txBody>
                    <a:bodyPr/>
                    <a:lstStyle/>
                    <a:p>
                      <a:pPr algn="r" fontAlgn="b"/>
                      <a:r>
                        <a:rPr lang="en-US" sz="900" b="0" i="0" u="none" strike="noStrike">
                          <a:solidFill>
                            <a:srgbClr val="000000"/>
                          </a:solidFill>
                          <a:latin typeface="Calibri"/>
                        </a:rPr>
                        <a:t>7322955</a:t>
                      </a:r>
                    </a:p>
                  </a:txBody>
                  <a:tcPr marL="8178" marR="8178" marT="8178" marB="0" anchor="b">
                    <a:lnL>
                      <a:noFill/>
                    </a:lnL>
                    <a:lnR>
                      <a:noFill/>
                    </a:lnR>
                    <a:lnT>
                      <a:noFill/>
                    </a:lnT>
                    <a:lnB>
                      <a:noFill/>
                    </a:lnB>
                    <a:solidFill>
                      <a:srgbClr val="DDD9C3"/>
                    </a:solidFill>
                  </a:tcPr>
                </a:tc>
                <a:tc>
                  <a:txBody>
                    <a:bodyPr/>
                    <a:lstStyle/>
                    <a:p>
                      <a:pPr algn="l" fontAlgn="b"/>
                      <a:r>
                        <a:rPr lang="en-US" sz="900" b="0" i="0" u="none" strike="noStrike">
                          <a:solidFill>
                            <a:srgbClr val="000000"/>
                          </a:solidFill>
                          <a:latin typeface="Calibri"/>
                        </a:rPr>
                        <a:t>Missing RFS Belgium due to merger</a:t>
                      </a:r>
                    </a:p>
                  </a:txBody>
                  <a:tcPr marL="8178" marR="8178" marT="81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Set up monthly RFS matrix flow from FMC</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Company contacted and is providing monthly RFS files.</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3632">
                <a:tc>
                  <a:txBody>
                    <a:bodyPr/>
                    <a:lstStyle/>
                    <a:p>
                      <a:pPr algn="r" fontAlgn="b"/>
                      <a:r>
                        <a:rPr lang="en-US" sz="900" b="0" i="0" u="none" strike="noStrike">
                          <a:solidFill>
                            <a:srgbClr val="000000"/>
                          </a:solidFill>
                          <a:latin typeface="Calibri"/>
                        </a:rPr>
                        <a:t>7347186</a:t>
                      </a:r>
                    </a:p>
                  </a:txBody>
                  <a:tcPr marL="8178" marR="8178" marT="8178" marB="0" anchor="b">
                    <a:lnL>
                      <a:noFill/>
                    </a:lnL>
                    <a:lnR>
                      <a:noFill/>
                    </a:lnR>
                    <a:lnT>
                      <a:noFill/>
                    </a:lnT>
                    <a:lnB>
                      <a:noFill/>
                    </a:lnB>
                    <a:solidFill>
                      <a:srgbClr val="DDD9C3"/>
                    </a:solidFill>
                  </a:tcPr>
                </a:tc>
                <a:tc>
                  <a:txBody>
                    <a:bodyPr/>
                    <a:lstStyle/>
                    <a:p>
                      <a:pPr algn="l" fontAlgn="b"/>
                      <a:r>
                        <a:rPr lang="en-US" sz="900" b="0" i="0" u="none" strike="noStrike">
                          <a:solidFill>
                            <a:srgbClr val="000000"/>
                          </a:solidFill>
                          <a:latin typeface="Calibri"/>
                        </a:rPr>
                        <a:t>Missing RFS Germany for newly launched class</a:t>
                      </a:r>
                    </a:p>
                  </a:txBody>
                  <a:tcPr marL="8178" marR="8178" marT="81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pt-BR" sz="900" b="0" i="0" u="none" strike="noStrike">
                          <a:solidFill>
                            <a:srgbClr val="000000"/>
                          </a:solidFill>
                          <a:latin typeface="Calibri"/>
                        </a:rPr>
                        <a:t>Request RFS mtarix from H2O</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Matrix provided and loaded</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6182">
                <a:tc>
                  <a:txBody>
                    <a:bodyPr/>
                    <a:lstStyle/>
                    <a:p>
                      <a:pPr algn="r" fontAlgn="b"/>
                      <a:r>
                        <a:rPr lang="en-US" sz="900" b="0" i="0" u="none" strike="noStrike" dirty="0">
                          <a:solidFill>
                            <a:srgbClr val="000000"/>
                          </a:solidFill>
                          <a:latin typeface="Calibri"/>
                        </a:rPr>
                        <a:t>7392835</a:t>
                      </a:r>
                    </a:p>
                  </a:txBody>
                  <a:tcPr marL="8178" marR="8178" marT="8178" marB="0" anchor="b">
                    <a:lnL>
                      <a:noFill/>
                    </a:lnL>
                    <a:lnR>
                      <a:noFill/>
                    </a:lnR>
                    <a:lnT>
                      <a:noFill/>
                    </a:lnT>
                    <a:lnB>
                      <a:noFill/>
                    </a:lnB>
                    <a:solidFill>
                      <a:srgbClr val="DDD9C3"/>
                    </a:solidFill>
                  </a:tcPr>
                </a:tc>
                <a:tc>
                  <a:txBody>
                    <a:bodyPr/>
                    <a:lstStyle/>
                    <a:p>
                      <a:pPr algn="l" fontAlgn="b"/>
                      <a:r>
                        <a:rPr lang="en-US" sz="900" b="0" i="0" u="none" strike="noStrike" dirty="0">
                          <a:solidFill>
                            <a:srgbClr val="001EFF"/>
                          </a:solidFill>
                          <a:latin typeface="Calibri"/>
                        </a:rPr>
                        <a:t>New fund not captured by the team.</a:t>
                      </a:r>
                    </a:p>
                  </a:txBody>
                  <a:tcPr marL="8178" marR="8178" marT="81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dirty="0">
                          <a:solidFill>
                            <a:srgbClr val="001EFF"/>
                          </a:solidFill>
                          <a:latin typeface="Calibri"/>
                        </a:rPr>
                        <a:t>#N/A</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dirty="0">
                          <a:solidFill>
                            <a:srgbClr val="001EFF"/>
                          </a:solidFill>
                          <a:latin typeface="Calibri"/>
                        </a:rPr>
                        <a:t>#N/A</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3632">
                <a:tc>
                  <a:txBody>
                    <a:bodyPr/>
                    <a:lstStyle/>
                    <a:p>
                      <a:pPr algn="r" fontAlgn="b"/>
                      <a:r>
                        <a:rPr lang="en-US" sz="900" b="0" i="0" u="none" strike="noStrike">
                          <a:solidFill>
                            <a:srgbClr val="000000"/>
                          </a:solidFill>
                          <a:latin typeface="Calibri"/>
                        </a:rPr>
                        <a:t>7327105</a:t>
                      </a:r>
                    </a:p>
                  </a:txBody>
                  <a:tcPr marL="8178" marR="8178" marT="8178" marB="0" anchor="b">
                    <a:lnL>
                      <a:noFill/>
                    </a:lnL>
                    <a:lnR>
                      <a:noFill/>
                    </a:lnR>
                    <a:lnT>
                      <a:noFill/>
                    </a:lnT>
                    <a:lnB>
                      <a:noFill/>
                    </a:lnB>
                  </a:tcPr>
                </a:tc>
                <a:tc>
                  <a:txBody>
                    <a:bodyPr/>
                    <a:lstStyle/>
                    <a:p>
                      <a:pPr algn="l" fontAlgn="b"/>
                      <a:r>
                        <a:rPr lang="en-US" sz="900" b="0" i="0" u="none" strike="noStrike">
                          <a:solidFill>
                            <a:srgbClr val="000000"/>
                          </a:solidFill>
                          <a:latin typeface="Calibri"/>
                        </a:rPr>
                        <a:t>Missing RFS Germany</a:t>
                      </a:r>
                    </a:p>
                  </a:txBody>
                  <a:tcPr marL="8178" marR="8178" marT="81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This RFS update was only sent by KNEIP early March</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Work on BNP Discrepancies file received by Kneip</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08532">
                <a:tc>
                  <a:txBody>
                    <a:bodyPr/>
                    <a:lstStyle/>
                    <a:p>
                      <a:pPr algn="r" fontAlgn="b"/>
                      <a:r>
                        <a:rPr lang="en-US" sz="900" b="0" i="0" u="none" strike="noStrike">
                          <a:solidFill>
                            <a:srgbClr val="000000"/>
                          </a:solidFill>
                          <a:latin typeface="Calibri"/>
                        </a:rPr>
                        <a:t>7378569</a:t>
                      </a:r>
                    </a:p>
                  </a:txBody>
                  <a:tcPr marL="8178" marR="8178" marT="8178" marB="0" anchor="b">
                    <a:lnL>
                      <a:noFill/>
                    </a:lnL>
                    <a:lnR>
                      <a:noFill/>
                    </a:lnR>
                    <a:lnT>
                      <a:noFill/>
                    </a:lnT>
                    <a:lnB>
                      <a:noFill/>
                    </a:lnB>
                    <a:solidFill>
                      <a:srgbClr val="DDD9C3"/>
                    </a:solidFill>
                  </a:tcPr>
                </a:tc>
                <a:tc>
                  <a:txBody>
                    <a:bodyPr/>
                    <a:lstStyle/>
                    <a:p>
                      <a:pPr algn="l" fontAlgn="b"/>
                      <a:r>
                        <a:rPr lang="en-US" sz="900" b="0" i="0" u="none" strike="noStrike">
                          <a:solidFill>
                            <a:srgbClr val="000000"/>
                          </a:solidFill>
                          <a:latin typeface="Calibri"/>
                        </a:rPr>
                        <a:t>Early Fund Addition Request of ETF</a:t>
                      </a:r>
                    </a:p>
                  </a:txBody>
                  <a:tcPr marL="8178" marR="8178" marT="81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Closure code should have been Data Update Prioritized/Added </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We are activating ETF 1 day before receiving first NAV from provider</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3632">
                <a:tc>
                  <a:txBody>
                    <a:bodyPr/>
                    <a:lstStyle/>
                    <a:p>
                      <a:pPr algn="r" fontAlgn="b"/>
                      <a:r>
                        <a:rPr lang="en-US" sz="900" b="0" i="0" u="none" strike="noStrike">
                          <a:solidFill>
                            <a:srgbClr val="000000"/>
                          </a:solidFill>
                          <a:latin typeface="Calibri"/>
                        </a:rPr>
                        <a:t>7386672</a:t>
                      </a:r>
                    </a:p>
                  </a:txBody>
                  <a:tcPr marL="8178" marR="8178" marT="8178" marB="0" anchor="b">
                    <a:lnL>
                      <a:noFill/>
                    </a:lnL>
                    <a:lnR>
                      <a:noFill/>
                    </a:lnR>
                    <a:lnT>
                      <a:noFill/>
                    </a:lnT>
                    <a:lnB>
                      <a:noFill/>
                    </a:lnB>
                    <a:solidFill>
                      <a:srgbClr val="DDD9C3"/>
                    </a:solidFill>
                  </a:tcPr>
                </a:tc>
                <a:tc>
                  <a:txBody>
                    <a:bodyPr/>
                    <a:lstStyle/>
                    <a:p>
                      <a:pPr algn="l" fontAlgn="b"/>
                      <a:r>
                        <a:rPr lang="en-US" sz="900" b="0" i="0" u="none" strike="noStrike">
                          <a:solidFill>
                            <a:srgbClr val="000000"/>
                          </a:solidFill>
                          <a:latin typeface="Calibri"/>
                        </a:rPr>
                        <a:t>Requested to check availability of the two funds.</a:t>
                      </a:r>
                    </a:p>
                  </a:txBody>
                  <a:tcPr marL="8178" marR="8178" marT="817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latin typeface="Calibri"/>
                        </a:rPr>
                        <a:t>#N/A</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dirty="0">
                          <a:solidFill>
                            <a:srgbClr val="000000"/>
                          </a:solidFill>
                          <a:latin typeface="Calibri"/>
                        </a:rPr>
                        <a:t>#N/A</a:t>
                      </a:r>
                    </a:p>
                  </a:txBody>
                  <a:tcPr marL="8178" marR="8178" marT="81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6265333" y="2523067"/>
            <a:ext cx="5689600" cy="707886"/>
          </a:xfrm>
          <a:prstGeom prst="rect">
            <a:avLst/>
          </a:prstGeom>
          <a:noFill/>
        </p:spPr>
        <p:txBody>
          <a:bodyPr wrap="square" rtlCol="0">
            <a:spAutoFit/>
          </a:bodyPr>
          <a:lstStyle/>
          <a:p>
            <a:r>
              <a:rPr lang="en-US" sz="1000" b="1" u="sng" dirty="0" smtClean="0">
                <a:solidFill>
                  <a:srgbClr val="001EFF"/>
                </a:solidFill>
                <a:latin typeface="Arial" pitchFamily="34" charset="0"/>
                <a:cs typeface="Arial" pitchFamily="34" charset="0"/>
              </a:rPr>
              <a:t>Action Plan for ethical flag </a:t>
            </a:r>
            <a:r>
              <a:rPr lang="en-US" sz="1000" dirty="0" smtClean="0">
                <a:latin typeface="Arial" pitchFamily="34" charset="0"/>
                <a:cs typeface="Arial" pitchFamily="34" charset="0"/>
              </a:rPr>
              <a:t>: Marina prepared an internal report and identified 411 share classes with missing ethical flags to be reviewed.</a:t>
            </a:r>
          </a:p>
          <a:p>
            <a:r>
              <a:rPr lang="en-US" sz="1000" b="1" u="sng" dirty="0" smtClean="0">
                <a:solidFill>
                  <a:srgbClr val="001EFF"/>
                </a:solidFill>
                <a:latin typeface="Arial" pitchFamily="34" charset="0"/>
                <a:cs typeface="Arial" pitchFamily="34" charset="0"/>
              </a:rPr>
              <a:t>New funds :  </a:t>
            </a:r>
            <a:r>
              <a:rPr lang="en-US" sz="1000" dirty="0" smtClean="0"/>
              <a:t>FR0013358546  AUM US Equity I</a:t>
            </a:r>
            <a:r>
              <a:rPr lang="en-US" sz="1000" dirty="0" smtClean="0">
                <a:solidFill>
                  <a:srgbClr val="001EFF"/>
                </a:solidFill>
                <a:latin typeface="Arial" pitchFamily="34" charset="0"/>
                <a:cs typeface="Arial" pitchFamily="34" charset="0"/>
              </a:rPr>
              <a:t> . </a:t>
            </a:r>
            <a:r>
              <a:rPr lang="en-US" sz="1000" b="1" u="sng" dirty="0" smtClean="0">
                <a:solidFill>
                  <a:srgbClr val="001EFF"/>
                </a:solidFill>
                <a:latin typeface="Arial" pitchFamily="34" charset="0"/>
                <a:cs typeface="Arial" pitchFamily="34" charset="0"/>
              </a:rPr>
              <a:t>As per latest created funds with price report only 1 fund was identified – No issues.</a:t>
            </a:r>
            <a:endParaRPr lang="en-US" sz="1000" b="1" u="sng" dirty="0">
              <a:solidFill>
                <a:srgbClr val="001EFF"/>
              </a:solidFill>
              <a:latin typeface="Arial" pitchFamily="34" charset="0"/>
              <a:cs typeface="Arial" pitchFamily="34" charset="0"/>
            </a:endParaRPr>
          </a:p>
        </p:txBody>
      </p:sp>
      <p:graphicFrame>
        <p:nvGraphicFramePr>
          <p:cNvPr id="10" name="Table 9"/>
          <p:cNvGraphicFramePr>
            <a:graphicFrameLocks noGrp="1"/>
          </p:cNvGraphicFramePr>
          <p:nvPr/>
        </p:nvGraphicFramePr>
        <p:xfrm>
          <a:off x="6163733" y="3395133"/>
          <a:ext cx="4605867" cy="607829"/>
        </p:xfrm>
        <a:graphic>
          <a:graphicData uri="http://schemas.openxmlformats.org/drawingml/2006/table">
            <a:tbl>
              <a:tblPr/>
              <a:tblGrid>
                <a:gridCol w="809140"/>
                <a:gridCol w="1174807"/>
                <a:gridCol w="1486014"/>
                <a:gridCol w="1135906"/>
              </a:tblGrid>
              <a:tr h="340243">
                <a:tc>
                  <a:txBody>
                    <a:bodyPr/>
                    <a:lstStyle/>
                    <a:p>
                      <a:pPr algn="ctr" fontAlgn="b"/>
                      <a:r>
                        <a:rPr lang="en-US" sz="1100" b="1" i="0" u="none" strike="noStrike" dirty="0" err="1">
                          <a:solidFill>
                            <a:srgbClr val="FFFFFF"/>
                          </a:solidFill>
                          <a:latin typeface="Calibri"/>
                        </a:rPr>
                        <a:t>CaseNumber</a:t>
                      </a:r>
                      <a:endParaRPr lang="en-US" sz="1100" b="1" i="0" u="none" strike="noStrike" dirty="0">
                        <a:solidFill>
                          <a:srgbClr val="FFFFFF"/>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ctr" fontAlgn="b"/>
                      <a:r>
                        <a:rPr lang="en-US" sz="1100" b="1" i="0" u="none" strike="noStrike" dirty="0" smtClean="0">
                          <a:solidFill>
                            <a:srgbClr val="FFFFFF"/>
                          </a:solidFill>
                          <a:latin typeface="Calibri"/>
                        </a:rPr>
                        <a:t>Team</a:t>
                      </a:r>
                      <a:r>
                        <a:rPr lang="en-US" sz="1100" b="1" i="0" u="none" strike="noStrike" baseline="0" dirty="0" smtClean="0">
                          <a:solidFill>
                            <a:srgbClr val="FFFFFF"/>
                          </a:solidFill>
                          <a:latin typeface="Calibri"/>
                        </a:rPr>
                        <a:t> Location</a:t>
                      </a:r>
                      <a:endParaRPr lang="en-US" sz="1100" b="1" i="0" u="none" strike="noStrike" dirty="0">
                        <a:solidFill>
                          <a:srgbClr val="FFFFFF"/>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ctr" fontAlgn="b"/>
                      <a:r>
                        <a:rPr lang="en-US" sz="1100" b="1" i="0" u="none" strike="noStrike" dirty="0" err="1">
                          <a:solidFill>
                            <a:srgbClr val="FFFFFF"/>
                          </a:solidFill>
                          <a:latin typeface="Calibri"/>
                        </a:rPr>
                        <a:t>DateTimeOpened</a:t>
                      </a:r>
                      <a:endParaRPr lang="en-US" sz="1100" b="1" i="0" u="none" strike="noStrike" dirty="0">
                        <a:solidFill>
                          <a:srgbClr val="FFFFFF"/>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ctr" fontAlgn="b"/>
                      <a:r>
                        <a:rPr lang="en-US" sz="1100" b="1" i="0" u="none" strike="noStrike" dirty="0">
                          <a:solidFill>
                            <a:srgbClr val="FFFFFF"/>
                          </a:solidFill>
                          <a:latin typeface="Calibri"/>
                        </a:rPr>
                        <a:t>NPF fund</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r>
              <a:tr h="267586">
                <a:tc>
                  <a:txBody>
                    <a:bodyPr/>
                    <a:lstStyle/>
                    <a:p>
                      <a:pPr algn="r" fontAlgn="b"/>
                      <a:r>
                        <a:rPr lang="en-US" sz="1200" b="0" i="0" u="none" strike="noStrike" dirty="0">
                          <a:solidFill>
                            <a:srgbClr val="001EFF"/>
                          </a:solidFill>
                          <a:latin typeface="Calibri"/>
                        </a:rPr>
                        <a:t>7392835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dirty="0">
                          <a:solidFill>
                            <a:srgbClr val="001EFF"/>
                          </a:solidFill>
                          <a:latin typeface="Calibri"/>
                        </a:rPr>
                        <a:t>Nicosia France</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dirty="0">
                          <a:solidFill>
                            <a:srgbClr val="001EFF"/>
                          </a:solidFill>
                          <a:latin typeface="Calibri"/>
                        </a:rPr>
                        <a:t>2/25/2019 5:20:00 PM</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r" fontAlgn="b"/>
                      <a:r>
                        <a:rPr lang="en-US" sz="1200" b="0" i="0" u="none" strike="noStrike" dirty="0">
                          <a:solidFill>
                            <a:srgbClr val="001EFF"/>
                          </a:solidFill>
                          <a:latin typeface="Calibri"/>
                        </a:rPr>
                        <a:t>29/01/2019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Gdynia LATAM – IBERIA Feb 2019</a:t>
            </a:r>
            <a:endParaRPr lang="en-US" dirty="0"/>
          </a:p>
        </p:txBody>
      </p:sp>
      <p:graphicFrame>
        <p:nvGraphicFramePr>
          <p:cNvPr id="10" name="Content Placeholder 9"/>
          <p:cNvGraphicFramePr>
            <a:graphicFrameLocks noGrp="1"/>
          </p:cNvGraphicFramePr>
          <p:nvPr>
            <p:ph idx="14"/>
          </p:nvPr>
        </p:nvGraphicFramePr>
        <p:xfrm>
          <a:off x="474135" y="3703320"/>
          <a:ext cx="11370730" cy="3023263"/>
        </p:xfrm>
        <a:graphic>
          <a:graphicData uri="http://schemas.openxmlformats.org/drawingml/2006/table">
            <a:tbl>
              <a:tblPr/>
              <a:tblGrid>
                <a:gridCol w="1624390"/>
                <a:gridCol w="1624390"/>
                <a:gridCol w="1624390"/>
                <a:gridCol w="1624390"/>
                <a:gridCol w="1624390"/>
                <a:gridCol w="1624390"/>
                <a:gridCol w="1624390"/>
              </a:tblGrid>
              <a:tr h="118386">
                <a:tc>
                  <a:txBody>
                    <a:bodyPr/>
                    <a:lstStyle/>
                    <a:p>
                      <a:pPr algn="l" fontAlgn="b"/>
                      <a:r>
                        <a:rPr lang="en-US" sz="900" b="0" i="0" u="none" strike="noStrike" dirty="0">
                          <a:solidFill>
                            <a:srgbClr val="000000"/>
                          </a:solidFill>
                          <a:latin typeface="Calibri"/>
                        </a:rPr>
                        <a:t>Case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latin typeface="Calibri"/>
                        </a:rPr>
                        <a:t>Data type TS/PD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900" b="0" i="0" u="none" strike="noStrike">
                          <a:solidFill>
                            <a:srgbClr val="000000"/>
                          </a:solidFill>
                          <a:latin typeface="Calibri"/>
                        </a:rPr>
                        <a:t>RCA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US" sz="900" b="0" i="0" u="none" strike="noStrike">
                          <a:solidFill>
                            <a:srgbClr val="000000"/>
                          </a:solidFill>
                          <a:latin typeface="Calibri"/>
                        </a:rPr>
                        <a:t>RCA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US" sz="900" b="0" i="0" u="none" strike="noStrike">
                          <a:solidFill>
                            <a:srgbClr val="000000"/>
                          </a:solidFill>
                          <a:latin typeface="Calibri"/>
                        </a:rPr>
                        <a:t>Prevention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US" sz="900" b="0" i="0" u="none" strike="noStrike">
                          <a:solidFill>
                            <a:srgbClr val="000000"/>
                          </a:solidFill>
                          <a:latin typeface="Calibri"/>
                        </a:rPr>
                        <a:t>Action Plan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US" sz="900" b="0" i="0" u="none" strike="noStrike" dirty="0">
                          <a:solidFill>
                            <a:srgbClr val="000000"/>
                          </a:solidFill>
                          <a:latin typeface="Calibri"/>
                        </a:rPr>
                        <a:t>Action Plan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55158">
                <a:tc>
                  <a:txBody>
                    <a:bodyPr/>
                    <a:lstStyle/>
                    <a:p>
                      <a:pPr algn="r" fontAlgn="b"/>
                      <a:r>
                        <a:rPr lang="en-US" sz="900" b="0" i="0" u="none" strike="noStrike">
                          <a:solidFill>
                            <a:srgbClr val="000000"/>
                          </a:solidFill>
                          <a:latin typeface="Calibri"/>
                        </a:rPr>
                        <a:t>7368735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Technical Loading Error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latin typeface="Calibri"/>
                        </a:rPr>
                        <a:t>#N/A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There is no action plan - This was just a technical error in the loading of the file.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828703">
                <a:tc>
                  <a:txBody>
                    <a:bodyPr/>
                    <a:lstStyle/>
                    <a:p>
                      <a:pPr algn="r" fontAlgn="b"/>
                      <a:r>
                        <a:rPr lang="en-US" sz="900" b="0" i="0" u="none" strike="noStrike" dirty="0">
                          <a:solidFill>
                            <a:srgbClr val="000000"/>
                          </a:solidFill>
                          <a:latin typeface="Calibri"/>
                        </a:rPr>
                        <a:t>7345326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Estimated prices in LCORE were not applied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Analyst to check estimates and estimate history once again to make sure all history was properly estimated.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There is no action plan - This was just a technical error in the loading of the file. The coma was move one place and something was not properly estimated in LCORE after file was automatically loaded.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91930">
                <a:tc>
                  <a:txBody>
                    <a:bodyPr/>
                    <a:lstStyle/>
                    <a:p>
                      <a:pPr algn="r" fontAlgn="b"/>
                      <a:r>
                        <a:rPr lang="en-US" sz="900" b="0" i="0" u="none" strike="noStrike">
                          <a:solidFill>
                            <a:srgbClr val="000000"/>
                          </a:solidFill>
                          <a:latin typeface="Calibri"/>
                        </a:rPr>
                        <a:t>7359707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Fund not yet available in the market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latin typeface="Calibri"/>
                        </a:rPr>
                        <a:t>#N/A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There is no action plan - Fund was not launched yet. Regarding the Custodian this will need to be confirm with DSS Product Managers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828703">
                <a:tc>
                  <a:txBody>
                    <a:bodyPr/>
                    <a:lstStyle/>
                    <a:p>
                      <a:pPr algn="r" fontAlgn="b"/>
                      <a:r>
                        <a:rPr lang="en-US" sz="900" b="0" i="0" u="none" strike="noStrike">
                          <a:solidFill>
                            <a:srgbClr val="000000"/>
                          </a:solidFill>
                          <a:latin typeface="Calibri"/>
                        </a:rPr>
                        <a:t>7398775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9C3"/>
                    </a:solidFill>
                  </a:tcPr>
                </a:tc>
                <a:tc>
                  <a:txBody>
                    <a:bodyPr/>
                    <a:lstStyle/>
                    <a:p>
                      <a:endParaRPr lang="en-US" dirty="0"/>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Client provide a X-ref that is not maintained in the Italian Market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latin typeface="Calibri"/>
                        </a:rPr>
                        <a:t>#N/A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latin typeface="Calibri"/>
                        </a:rPr>
                        <a:t>There is no action plan - We do not cover </a:t>
                      </a:r>
                      <a:r>
                        <a:rPr lang="en-US" sz="900" b="1" i="0" u="none" strike="noStrike">
                          <a:solidFill>
                            <a:srgbClr val="000000"/>
                          </a:solidFill>
                          <a:latin typeface="Calibri"/>
                        </a:rPr>
                        <a:t>ISIN Nominativo</a:t>
                      </a:r>
                      <a:r>
                        <a:rPr lang="en-US" sz="900" b="0" i="0" u="none" strike="noStrike">
                          <a:solidFill>
                            <a:srgbClr val="000000"/>
                          </a:solidFill>
                          <a:latin typeface="Calibri"/>
                        </a:rPr>
                        <a:t>. In Italy the ISIN cover is the </a:t>
                      </a:r>
                      <a:r>
                        <a:rPr lang="en-US" sz="900" b="1" i="0" u="none" strike="noStrike">
                          <a:solidFill>
                            <a:srgbClr val="000000"/>
                          </a:solidFill>
                          <a:latin typeface="Calibri"/>
                        </a:rPr>
                        <a:t>ISIN al Portatore.</a:t>
                      </a:r>
                      <a:r>
                        <a:rPr lang="en-US" sz="900" b="0" i="0" u="none" strike="noStrike">
                          <a:solidFill>
                            <a:srgbClr val="000000"/>
                          </a:solidFill>
                          <a:latin typeface="Calibri"/>
                        </a:rPr>
                        <a:t> (ISIN nominativo is used internaly only by FMC until the ISIN al Portatore is permanently established).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7" name="Chart 6"/>
          <p:cNvGraphicFramePr/>
          <p:nvPr/>
        </p:nvGraphicFramePr>
        <p:xfrm>
          <a:off x="482600" y="98213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6612467" y="812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Gdynia ISA – DCSR Jan 2019</a:t>
            </a:r>
            <a:endParaRPr lang="en-US" dirty="0"/>
          </a:p>
        </p:txBody>
      </p:sp>
      <p:graphicFrame>
        <p:nvGraphicFramePr>
          <p:cNvPr id="8" name="Table 7"/>
          <p:cNvGraphicFramePr>
            <a:graphicFrameLocks noGrp="1"/>
          </p:cNvGraphicFramePr>
          <p:nvPr/>
        </p:nvGraphicFramePr>
        <p:xfrm>
          <a:off x="7509932" y="1457326"/>
          <a:ext cx="1921934" cy="1868805"/>
        </p:xfrm>
        <a:graphic>
          <a:graphicData uri="http://schemas.openxmlformats.org/drawingml/2006/table">
            <a:tbl>
              <a:tblPr/>
              <a:tblGrid>
                <a:gridCol w="960967"/>
                <a:gridCol w="960967"/>
              </a:tblGrid>
              <a:tr h="190500">
                <a:tc>
                  <a:txBody>
                    <a:bodyPr/>
                    <a:lstStyle/>
                    <a:p>
                      <a:pPr algn="l" fontAlgn="b"/>
                      <a:r>
                        <a:rPr lang="en-US" sz="1100" b="0" i="0" u="none" strike="noStrike" dirty="0">
                          <a:solidFill>
                            <a:srgbClr val="000000"/>
                          </a:solidFill>
                          <a:latin typeface="Calibri"/>
                        </a:rPr>
                        <a:t>Row Labels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1100" b="0" i="0" u="none" strike="noStrike">
                          <a:solidFill>
                            <a:srgbClr val="000000"/>
                          </a:solidFill>
                          <a:latin typeface="Calibri"/>
                        </a:rPr>
                        <a:t>Count of RCA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90500">
                <a:tc>
                  <a:txBody>
                    <a:bodyPr/>
                    <a:lstStyle/>
                    <a:p>
                      <a:pPr algn="l" fontAlgn="b"/>
                      <a:r>
                        <a:rPr lang="en-US" sz="1100" b="0" i="0" u="none" strike="noStrike" dirty="0">
                          <a:solidFill>
                            <a:srgbClr val="000000"/>
                          </a:solidFill>
                          <a:latin typeface="Calibri"/>
                        </a:rPr>
                        <a:t>Asset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Attribute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100" b="0" i="0" u="none" strike="noStrike">
                          <a:solidFill>
                            <a:srgbClr val="000000"/>
                          </a:solidFill>
                          <a:latin typeface="Calibri"/>
                        </a:rPr>
                        <a:t>Dividend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l" fontAlgn="b"/>
                      <a:r>
                        <a:rPr lang="en-US" sz="1100" b="0" i="0" u="none" strike="noStrike">
                          <a:solidFill>
                            <a:srgbClr val="000000"/>
                          </a:solidFill>
                          <a:latin typeface="Calibri"/>
                        </a:rPr>
                        <a:t>Fund missing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l" fontAlgn="b"/>
                      <a:r>
                        <a:rPr lang="en-US" sz="1100" b="0" i="0" u="none" strike="noStrike">
                          <a:solidFill>
                            <a:srgbClr val="000000"/>
                          </a:solidFill>
                          <a:latin typeface="Calibri"/>
                        </a:rPr>
                        <a:t>Fund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l" fontAlgn="b"/>
                      <a:r>
                        <a:rPr lang="en-US" sz="1100" b="0" i="0" u="none" strike="noStrike">
                          <a:solidFill>
                            <a:srgbClr val="000000"/>
                          </a:solidFill>
                          <a:latin typeface="Calibri"/>
                        </a:rPr>
                        <a:t>NAV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l" fontAlgn="b"/>
                      <a:r>
                        <a:rPr lang="en-US" sz="1100" b="0" i="0" u="none" strike="noStrike">
                          <a:solidFill>
                            <a:srgbClr val="000000"/>
                          </a:solidFill>
                          <a:latin typeface="Calibri"/>
                        </a:rPr>
                        <a:t>RFS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90500">
                <a:tc>
                  <a:txBody>
                    <a:bodyPr/>
                    <a:lstStyle/>
                    <a:p>
                      <a:pPr algn="l" fontAlgn="b"/>
                      <a:r>
                        <a:rPr lang="en-US" sz="1100" b="0" i="0" u="none" strike="noStrike">
                          <a:solidFill>
                            <a:srgbClr val="000000"/>
                          </a:solidFill>
                          <a:latin typeface="Calibri"/>
                        </a:rPr>
                        <a:t>Grand 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r" fontAlgn="b"/>
                      <a:r>
                        <a:rPr lang="en-US" sz="1100" b="0" i="0" u="none" strike="noStrike" dirty="0">
                          <a:solidFill>
                            <a:srgbClr val="000000"/>
                          </a:solidFill>
                          <a:latin typeface="Calibri"/>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bl>
          </a:graphicData>
        </a:graphic>
      </p:graphicFrame>
      <p:graphicFrame>
        <p:nvGraphicFramePr>
          <p:cNvPr id="12" name="Chart 11"/>
          <p:cNvGraphicFramePr/>
          <p:nvPr/>
        </p:nvGraphicFramePr>
        <p:xfrm>
          <a:off x="224367" y="795867"/>
          <a:ext cx="56769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4470401"/>
            <a:ext cx="5181600" cy="1200329"/>
          </a:xfrm>
          <a:prstGeom prst="rect">
            <a:avLst/>
          </a:prstGeom>
          <a:noFill/>
        </p:spPr>
        <p:txBody>
          <a:bodyPr wrap="square" rtlCol="0">
            <a:spAutoFit/>
          </a:bodyPr>
          <a:lstStyle/>
          <a:p>
            <a:r>
              <a:rPr lang="en-US" b="1" u="sng" dirty="0" smtClean="0">
                <a:solidFill>
                  <a:srgbClr val="001EFF"/>
                </a:solidFill>
              </a:rPr>
              <a:t>Feb Progress on action plan set in Jan</a:t>
            </a:r>
            <a:r>
              <a:rPr lang="en-US" dirty="0" smtClean="0"/>
              <a:t>:</a:t>
            </a:r>
          </a:p>
          <a:p>
            <a:r>
              <a:rPr lang="en-US" dirty="0" smtClean="0"/>
              <a:t>NPF: </a:t>
            </a:r>
            <a:r>
              <a:rPr lang="en-GB" dirty="0" smtClean="0"/>
              <a:t>– reduced from 1812 (December) to 951</a:t>
            </a:r>
          </a:p>
          <a:p>
            <a:r>
              <a:rPr lang="en-GB" dirty="0" smtClean="0"/>
              <a:t>Created funds with Prices: reduced from 690 to 411 in </a:t>
            </a:r>
            <a:r>
              <a:rPr lang="en-GB" dirty="0" err="1" smtClean="0"/>
              <a:t>feb</a:t>
            </a:r>
            <a:r>
              <a:rPr lang="en-GB" dirty="0" smtClean="0"/>
              <a:t>- as per March report only </a:t>
            </a:r>
            <a:r>
              <a:rPr lang="en-GB" b="1" u="sng" dirty="0" smtClean="0"/>
              <a:t>90</a:t>
            </a:r>
            <a:r>
              <a:rPr lang="en-GB" dirty="0" smtClean="0"/>
              <a:t> funds left</a:t>
            </a:r>
            <a:endParaRPr lang="en-US" dirty="0"/>
          </a:p>
        </p:txBody>
      </p:sp>
      <p:sp>
        <p:nvSpPr>
          <p:cNvPr id="6" name="TextBox 5"/>
          <p:cNvSpPr txBox="1"/>
          <p:nvPr/>
        </p:nvSpPr>
        <p:spPr>
          <a:xfrm>
            <a:off x="6231467" y="4504267"/>
            <a:ext cx="5698066" cy="1077218"/>
          </a:xfrm>
          <a:prstGeom prst="rect">
            <a:avLst/>
          </a:prstGeom>
          <a:noFill/>
        </p:spPr>
        <p:txBody>
          <a:bodyPr wrap="square" rtlCol="0">
            <a:spAutoFit/>
          </a:bodyPr>
          <a:lstStyle/>
          <a:p>
            <a:pPr>
              <a:buFont typeface="Wingdings" pitchFamily="2" charset="2"/>
              <a:buChar char="Ø"/>
            </a:pPr>
            <a:r>
              <a:rPr lang="en-US" sz="1600" dirty="0" smtClean="0">
                <a:solidFill>
                  <a:srgbClr val="001EFF"/>
                </a:solidFill>
              </a:rPr>
              <a:t>Dividends </a:t>
            </a:r>
            <a:r>
              <a:rPr lang="en-US" sz="1600" dirty="0" smtClean="0"/>
              <a:t>: </a:t>
            </a:r>
            <a:r>
              <a:rPr lang="en-US" sz="1600" dirty="0" smtClean="0">
                <a:latin typeface="Calibri"/>
              </a:rPr>
              <a:t>Establish dividend sourcing with FMC (ongoing)</a:t>
            </a:r>
            <a:endParaRPr lang="en-US" sz="1600" dirty="0" smtClean="0"/>
          </a:p>
          <a:p>
            <a:pPr>
              <a:buFont typeface="Wingdings" pitchFamily="2" charset="2"/>
              <a:buChar char="Ø"/>
            </a:pPr>
            <a:r>
              <a:rPr lang="en-US" sz="1600" dirty="0" smtClean="0">
                <a:solidFill>
                  <a:srgbClr val="001EFF"/>
                </a:solidFill>
              </a:rPr>
              <a:t>NAVs     </a:t>
            </a:r>
            <a:r>
              <a:rPr lang="en-US" sz="1600" dirty="0" smtClean="0"/>
              <a:t>    : </a:t>
            </a:r>
            <a:r>
              <a:rPr lang="en-US" sz="1600" dirty="0" smtClean="0">
                <a:solidFill>
                  <a:srgbClr val="000000"/>
                </a:solidFill>
                <a:latin typeface="Calibri"/>
              </a:rPr>
              <a:t>Remove the Stale Price process, Technical Safari improvement</a:t>
            </a:r>
            <a:endParaRPr lang="en-US" sz="1600" dirty="0" smtClean="0"/>
          </a:p>
          <a:p>
            <a:pPr>
              <a:buFont typeface="Wingdings" pitchFamily="2" charset="2"/>
              <a:buChar char="Ø"/>
            </a:pPr>
            <a:r>
              <a:rPr lang="en-US" sz="1600" dirty="0" smtClean="0">
                <a:solidFill>
                  <a:srgbClr val="001EFF"/>
                </a:solidFill>
              </a:rPr>
              <a:t>Fund Name : ?</a:t>
            </a:r>
            <a:endParaRPr lang="en-US" sz="1600" dirty="0"/>
          </a:p>
        </p:txBody>
      </p:sp>
      <p:sp>
        <p:nvSpPr>
          <p:cNvPr id="7" name="TextBox 6"/>
          <p:cNvSpPr txBox="1"/>
          <p:nvPr/>
        </p:nvSpPr>
        <p:spPr>
          <a:xfrm>
            <a:off x="7349067" y="3826933"/>
            <a:ext cx="3335866" cy="369332"/>
          </a:xfrm>
          <a:prstGeom prst="rect">
            <a:avLst/>
          </a:prstGeom>
          <a:noFill/>
        </p:spPr>
        <p:txBody>
          <a:bodyPr wrap="square" rtlCol="0">
            <a:spAutoFit/>
          </a:bodyPr>
          <a:lstStyle/>
          <a:p>
            <a:r>
              <a:rPr lang="en-US" dirty="0" smtClean="0"/>
              <a:t>Action Plan on Feb DSCR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9333" y="228600"/>
          <a:ext cx="11430001" cy="5845925"/>
        </p:xfrm>
        <a:graphic>
          <a:graphicData uri="http://schemas.openxmlformats.org/drawingml/2006/table">
            <a:tbl>
              <a:tblPr/>
              <a:tblGrid>
                <a:gridCol w="560409"/>
                <a:gridCol w="3856074"/>
                <a:gridCol w="989637"/>
                <a:gridCol w="3390746"/>
                <a:gridCol w="2633135"/>
              </a:tblGrid>
              <a:tr h="188849">
                <a:tc>
                  <a:txBody>
                    <a:bodyPr/>
                    <a:lstStyle/>
                    <a:p>
                      <a:pPr algn="l" fontAlgn="b"/>
                      <a:r>
                        <a:rPr lang="en-US" sz="1000" b="0" i="0" u="none" strike="noStrike" dirty="0">
                          <a:solidFill>
                            <a:srgbClr val="000000"/>
                          </a:solidFill>
                          <a:latin typeface="Calibri"/>
                        </a:rPr>
                        <a:t>case number</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000" b="0" i="0" u="none" strike="noStrike">
                          <a:solidFill>
                            <a:srgbClr val="000000"/>
                          </a:solidFill>
                          <a:latin typeface="Calibri"/>
                        </a:rPr>
                        <a:t>RCA</a:t>
                      </a:r>
                    </a:p>
                  </a:txBody>
                  <a:tcPr marL="0" marR="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000" b="0" i="0" u="none" strike="noStrike">
                          <a:solidFill>
                            <a:srgbClr val="000000"/>
                          </a:solidFill>
                          <a:latin typeface="Calibri"/>
                        </a:rPr>
                        <a:t>RCA Type</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000" b="0" i="0" u="none" strike="noStrike">
                          <a:solidFill>
                            <a:srgbClr val="000000"/>
                          </a:solidFill>
                          <a:latin typeface="Calibri"/>
                        </a:rPr>
                        <a:t>Prevention</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000" b="0" i="0" u="none" strike="noStrike">
                          <a:solidFill>
                            <a:srgbClr val="000000"/>
                          </a:solidFill>
                          <a:latin typeface="Calibri"/>
                        </a:rPr>
                        <a:t>Action Plan</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9BC2E6"/>
                    </a:solidFill>
                  </a:tcPr>
                </a:tc>
              </a:tr>
              <a:tr h="377697">
                <a:tc>
                  <a:txBody>
                    <a:bodyPr/>
                    <a:lstStyle/>
                    <a:p>
                      <a:pPr algn="r" fontAlgn="b"/>
                      <a:r>
                        <a:rPr lang="en-US" sz="1000" b="0" i="0" u="none" strike="noStrike">
                          <a:solidFill>
                            <a:srgbClr val="000000"/>
                          </a:solidFill>
                          <a:latin typeface="Calibri"/>
                        </a:rPr>
                        <a:t>7381120</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LP68068939 has a name of "M&amp;G Offshore Global Macro Bond" however, its investment type is "Equity".</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Asset Type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more accurate reading through documents/double checks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Asset type corrected,it was a manual error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665">
                <a:tc>
                  <a:txBody>
                    <a:bodyPr/>
                    <a:lstStyle/>
                    <a:p>
                      <a:pPr algn="r" fontAlgn="b"/>
                      <a:r>
                        <a:rPr lang="en-US" sz="1000" b="0" i="0" u="none" strike="noStrike">
                          <a:solidFill>
                            <a:srgbClr val="001EFF"/>
                          </a:solidFill>
                          <a:latin typeface="Calibri"/>
                        </a:rPr>
                        <a:t>7338707</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Incorrect historical dividend - </a:t>
                      </a:r>
                      <a:r>
                        <a:rPr lang="en-US" sz="1000" b="1" i="0" u="none" strike="noStrike">
                          <a:solidFill>
                            <a:srgbClr val="001EFF"/>
                          </a:solidFill>
                          <a:latin typeface="Calibri"/>
                        </a:rPr>
                        <a:t>unable to determine cause</a:t>
                      </a:r>
                      <a:endParaRPr lang="en-US" sz="1000" b="0" i="0" u="none" strike="noStrike">
                        <a:solidFill>
                          <a:srgbClr val="001EFF"/>
                        </a:solidFill>
                        <a:latin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Dividend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na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dividend corrected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73">
                <a:tc>
                  <a:txBody>
                    <a:bodyPr/>
                    <a:lstStyle/>
                    <a:p>
                      <a:pPr algn="r" fontAlgn="b"/>
                      <a:r>
                        <a:rPr lang="en-US" sz="1000" b="0" i="0" u="none" strike="noStrike">
                          <a:solidFill>
                            <a:srgbClr val="001EFF"/>
                          </a:solidFill>
                          <a:latin typeface="Calibri"/>
                        </a:rPr>
                        <a:t>7351161</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No dividend recieved from provider - </a:t>
                      </a:r>
                      <a:r>
                        <a:rPr lang="en-US" sz="1000" b="1" i="0" u="none" strike="noStrike">
                          <a:solidFill>
                            <a:srgbClr val="001EFF"/>
                          </a:solidFill>
                          <a:latin typeface="Calibri"/>
                        </a:rPr>
                        <a:t>dividend sent "on demand";</a:t>
                      </a:r>
                      <a:endParaRPr lang="en-US" sz="1000" b="0" i="0" u="none" strike="noStrike">
                        <a:solidFill>
                          <a:srgbClr val="001EFF"/>
                        </a:solidFill>
                        <a:latin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Dividend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shortened DE time to trigger validation earlier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long delivery expected setting shortened to trigger validation earlier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73">
                <a:tc>
                  <a:txBody>
                    <a:bodyPr/>
                    <a:lstStyle/>
                    <a:p>
                      <a:pPr algn="r" fontAlgn="b"/>
                      <a:r>
                        <a:rPr lang="en-US" sz="1000" b="0" i="0" u="none" strike="noStrike">
                          <a:solidFill>
                            <a:srgbClr val="001EFF"/>
                          </a:solidFill>
                          <a:latin typeface="Calibri"/>
                        </a:rPr>
                        <a:t>7347775</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No dividend recieved from provider - </a:t>
                      </a:r>
                      <a:r>
                        <a:rPr lang="en-US" sz="1000" b="1" i="0" u="none" strike="noStrike">
                          <a:solidFill>
                            <a:srgbClr val="001EFF"/>
                          </a:solidFill>
                          <a:latin typeface="Calibri"/>
                        </a:rPr>
                        <a:t>FMC claims to have changed their price feed and have IT issues. Dividend sent "on demand".</a:t>
                      </a:r>
                      <a:endParaRPr lang="en-US" sz="1000" b="0" i="0" u="none" strike="noStrike">
                        <a:solidFill>
                          <a:srgbClr val="001EFF"/>
                        </a:solidFill>
                        <a:latin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1EFF"/>
                          </a:solidFill>
                          <a:latin typeface="Calibri"/>
                        </a:rPr>
                        <a:t>Dividend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1EFF"/>
                          </a:solidFill>
                          <a:latin typeface="Calibri"/>
                        </a:rPr>
                        <a:t>Establish dividend sourcing with FMC (ongoing)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1EFF"/>
                          </a:solidFill>
                          <a:latin typeface="Calibri"/>
                        </a:rPr>
                        <a:t>dividend corrected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73">
                <a:tc>
                  <a:txBody>
                    <a:bodyPr/>
                    <a:lstStyle/>
                    <a:p>
                      <a:pPr algn="r" fontAlgn="b"/>
                      <a:r>
                        <a:rPr lang="en-US" sz="1000" b="0" i="0" u="none" strike="noStrike">
                          <a:solidFill>
                            <a:srgbClr val="000000"/>
                          </a:solidFill>
                          <a:latin typeface="Calibri"/>
                        </a:rPr>
                        <a:t>7375382</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Incorrect NAV - historical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NAV</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Set Review but only one daily NAV was incorrect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Nav corrected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49">
                <a:tc>
                  <a:txBody>
                    <a:bodyPr/>
                    <a:lstStyle/>
                    <a:p>
                      <a:pPr algn="r" fontAlgn="b"/>
                      <a:r>
                        <a:rPr lang="en-US" sz="1000" b="0" i="0" u="none" strike="noStrike">
                          <a:solidFill>
                            <a:srgbClr val="000000"/>
                          </a:solidFill>
                          <a:latin typeface="Calibri"/>
                        </a:rPr>
                        <a:t>7400260</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Incorrect NAV</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NAV</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Remove the Stale Price process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Stale price process stopped, controlled next days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73">
                <a:tc>
                  <a:txBody>
                    <a:bodyPr/>
                    <a:lstStyle/>
                    <a:p>
                      <a:pPr algn="r" fontAlgn="b"/>
                      <a:r>
                        <a:rPr lang="en-US" sz="1000" b="0" i="0" u="none" strike="noStrike">
                          <a:solidFill>
                            <a:srgbClr val="000000"/>
                          </a:solidFill>
                          <a:latin typeface="Calibri"/>
                        </a:rPr>
                        <a:t>7380131</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Incorrect NAV price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NAV price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FMC claimed different price, only after some time changed their position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73">
                <a:tc>
                  <a:txBody>
                    <a:bodyPr/>
                    <a:lstStyle/>
                    <a:p>
                      <a:pPr algn="r" fontAlgn="b"/>
                      <a:r>
                        <a:rPr lang="en-US" sz="1000" b="0" i="0" u="none" strike="noStrike">
                          <a:solidFill>
                            <a:srgbClr val="000000"/>
                          </a:solidFill>
                          <a:latin typeface="Calibri"/>
                        </a:rPr>
                        <a:t>7352204</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Incorrect NAV price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NAV price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correct price did not overwrite, Safari process changed.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Technical Safari improvement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6546">
                <a:tc>
                  <a:txBody>
                    <a:bodyPr/>
                    <a:lstStyle/>
                    <a:p>
                      <a:pPr algn="r" fontAlgn="b"/>
                      <a:r>
                        <a:rPr lang="en-US" sz="1000" b="0" i="0" u="none" strike="noStrike">
                          <a:solidFill>
                            <a:srgbClr val="000000"/>
                          </a:solidFill>
                          <a:latin typeface="Calibri"/>
                        </a:rPr>
                        <a:t>7383157</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please quickly confirm the high precision value for Lipper ID LP65055359 for 20Feb19? It doesn't show up, price file form changed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NAV</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for sensitive market/clients we may change delivery expected settings to pop up missing prices earlier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new file mapped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49">
                <a:tc>
                  <a:txBody>
                    <a:bodyPr/>
                    <a:lstStyle/>
                    <a:p>
                      <a:pPr algn="r" fontAlgn="b"/>
                      <a:r>
                        <a:rPr lang="en-US" sz="1000" b="0" i="0" u="none" strike="noStrike">
                          <a:solidFill>
                            <a:srgbClr val="000000"/>
                          </a:solidFill>
                          <a:latin typeface="Calibri"/>
                        </a:rPr>
                        <a:t>7356487</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Fund name not updated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Fund Name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follow all the emails from FMC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Update the fund names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49">
                <a:tc>
                  <a:txBody>
                    <a:bodyPr/>
                    <a:lstStyle/>
                    <a:p>
                      <a:pPr algn="r" fontAlgn="b"/>
                      <a:r>
                        <a:rPr lang="en-US" sz="1000" b="0" i="0" u="none" strike="noStrike">
                          <a:solidFill>
                            <a:srgbClr val="000000"/>
                          </a:solidFill>
                          <a:latin typeface="Calibri"/>
                        </a:rPr>
                        <a:t>7337008</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Incorrect fund names, fund name change not communicated by provider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Fund name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SR?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better communication with FMC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49">
                <a:tc>
                  <a:txBody>
                    <a:bodyPr/>
                    <a:lstStyle/>
                    <a:p>
                      <a:pPr algn="r" fontAlgn="b"/>
                      <a:r>
                        <a:rPr lang="en-US" sz="1000" b="0" i="0" u="none" strike="noStrike">
                          <a:solidFill>
                            <a:srgbClr val="000000"/>
                          </a:solidFill>
                          <a:latin typeface="Calibri"/>
                        </a:rPr>
                        <a:t>7340651</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IE00BZ0X9T58 share classes are registered in Spain CNVM but the RFS Spanish flag is missing- manual error</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RFS Spain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static data checks/set review</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RFS added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697">
                <a:tc>
                  <a:txBody>
                    <a:bodyPr/>
                    <a:lstStyle/>
                    <a:p>
                      <a:pPr algn="r" fontAlgn="b"/>
                      <a:r>
                        <a:rPr lang="en-US" sz="1000" b="0" i="0" u="none" strike="noStrike">
                          <a:solidFill>
                            <a:srgbClr val="000000"/>
                          </a:solidFill>
                          <a:latin typeface="Calibri"/>
                        </a:rPr>
                        <a:t>7382456</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Missing fund in feed, as RFS Ireland was missing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RFS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more accurate reading through documents/double checks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RFS added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49">
                <a:tc>
                  <a:txBody>
                    <a:bodyPr/>
                    <a:lstStyle/>
                    <a:p>
                      <a:pPr algn="r" fontAlgn="b"/>
                      <a:r>
                        <a:rPr lang="en-US" sz="1000" b="0" i="0" u="none" strike="noStrike">
                          <a:solidFill>
                            <a:srgbClr val="000000"/>
                          </a:solidFill>
                          <a:latin typeface="Calibri"/>
                        </a:rPr>
                        <a:t>7339299</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RFS Germany missing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RFS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Impove/increase quality checks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German RFS coverage -new sysytem in progress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49">
                <a:tc>
                  <a:txBody>
                    <a:bodyPr/>
                    <a:lstStyle/>
                    <a:p>
                      <a:pPr algn="r" fontAlgn="b"/>
                      <a:r>
                        <a:rPr lang="en-US" sz="1000" b="0" i="0" u="none" strike="noStrike">
                          <a:solidFill>
                            <a:srgbClr val="000000"/>
                          </a:solidFill>
                          <a:latin typeface="Calibri"/>
                        </a:rPr>
                        <a:t>7386977</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LP68117383 the fund name is incorrect as per the Objective in the fund overview</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Name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static data checks/set review</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Names corrected, objectives as well.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73">
                <a:tc>
                  <a:txBody>
                    <a:bodyPr/>
                    <a:lstStyle/>
                    <a:p>
                      <a:pPr algn="r" fontAlgn="b"/>
                      <a:r>
                        <a:rPr lang="en-US" sz="1000" b="0" i="0" u="none" strike="noStrike">
                          <a:solidFill>
                            <a:srgbClr val="000000"/>
                          </a:solidFill>
                          <a:latin typeface="Calibri"/>
                        </a:rPr>
                        <a:t>7323287</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Missing share classes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Fund missing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Add the fund once it became available in price file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Fund Activated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796">
                <a:tc>
                  <a:txBody>
                    <a:bodyPr/>
                    <a:lstStyle/>
                    <a:p>
                      <a:pPr algn="r" fontAlgn="b"/>
                      <a:r>
                        <a:rPr lang="en-US" sz="1000" b="0" i="0" u="none" strike="noStrike">
                          <a:solidFill>
                            <a:srgbClr val="000000"/>
                          </a:solidFill>
                          <a:latin typeface="Calibri"/>
                        </a:rPr>
                        <a:t>7386672</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fund not available:IE00BYM5K887</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Activation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PNF on daily basis, also Dublin domicile- and we changed the process to check 2 days back asd we missed some funds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Fund Activated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8849">
                <a:tc>
                  <a:txBody>
                    <a:bodyPr/>
                    <a:lstStyle/>
                    <a:p>
                      <a:pPr algn="r" fontAlgn="b"/>
                      <a:r>
                        <a:rPr lang="en-US" sz="1000" b="0" i="0" u="none" strike="noStrike">
                          <a:solidFill>
                            <a:srgbClr val="000000"/>
                          </a:solidFill>
                          <a:latin typeface="Calibri"/>
                        </a:rPr>
                        <a:t>7343256</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1" u="none" strike="noStrike">
                          <a:solidFill>
                            <a:srgbClr val="000000"/>
                          </a:solidFill>
                          <a:latin typeface="Calibri"/>
                        </a:rPr>
                        <a:t>Ucit flag missing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Attribute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carefull SR, done in April 2018</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UCIT flag added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4925">
                <a:tc>
                  <a:txBody>
                    <a:bodyPr/>
                    <a:lstStyle/>
                    <a:p>
                      <a:pPr algn="r" fontAlgn="b"/>
                      <a:r>
                        <a:rPr lang="en-US" sz="1000" b="0" i="0" u="none" strike="noStrike">
                          <a:solidFill>
                            <a:srgbClr val="000000"/>
                          </a:solidFill>
                          <a:latin typeface="Calibri"/>
                        </a:rPr>
                        <a:t>7398775</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1" u="none" strike="noStrike">
                          <a:solidFill>
                            <a:srgbClr val="000000"/>
                          </a:solidFill>
                          <a:latin typeface="Calibri"/>
                        </a:rPr>
                        <a:t>missing IE00BFY84Z77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Activation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latin typeface="Calibri"/>
                        </a:rPr>
                        <a:t>PNF on daily basis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alibri"/>
                        </a:rPr>
                        <a:t>Fund activated</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47933" y="1363133"/>
            <a:ext cx="4461934" cy="369332"/>
          </a:xfrm>
          <a:prstGeom prst="rect">
            <a:avLst/>
          </a:prstGeom>
          <a:noFill/>
        </p:spPr>
        <p:txBody>
          <a:bodyPr wrap="square" rtlCol="0">
            <a:spAutoFit/>
          </a:bodyPr>
          <a:lstStyle/>
          <a:p>
            <a:r>
              <a:rPr lang="en-US" dirty="0" smtClean="0"/>
              <a:t>Agenda</a:t>
            </a:r>
            <a:endParaRPr lang="en-US" dirty="0"/>
          </a:p>
        </p:txBody>
      </p:sp>
      <p:sp>
        <p:nvSpPr>
          <p:cNvPr id="6" name="Rectangle 5"/>
          <p:cNvSpPr/>
          <p:nvPr/>
        </p:nvSpPr>
        <p:spPr>
          <a:xfrm>
            <a:off x="6096000" y="2532502"/>
            <a:ext cx="6096000" cy="923330"/>
          </a:xfrm>
          <a:prstGeom prst="rect">
            <a:avLst/>
          </a:prstGeom>
        </p:spPr>
        <p:txBody>
          <a:bodyPr>
            <a:spAutoFit/>
          </a:bodyPr>
          <a:lstStyle/>
          <a:p>
            <a:pPr>
              <a:buFont typeface="Arial" pitchFamily="34" charset="0"/>
              <a:buChar char="•"/>
            </a:pPr>
            <a:r>
              <a:rPr lang="en-PH" dirty="0" smtClean="0"/>
              <a:t>  Case Volume</a:t>
            </a:r>
          </a:p>
          <a:p>
            <a:pPr>
              <a:buFont typeface="Arial" pitchFamily="34" charset="0"/>
              <a:buChar char="•"/>
            </a:pPr>
            <a:r>
              <a:rPr lang="en-PH" dirty="0" smtClean="0"/>
              <a:t>  Case Timeliness</a:t>
            </a:r>
          </a:p>
          <a:p>
            <a:pPr>
              <a:buFont typeface="Arial" pitchFamily="34" charset="0"/>
              <a:buChar char="•"/>
            </a:pPr>
            <a:r>
              <a:rPr lang="en-PH" dirty="0" smtClean="0"/>
              <a:t>  Data Correction Cases Discussion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0217" y="1696995"/>
            <a:ext cx="10412627" cy="1569660"/>
          </a:xfrm>
          <a:prstGeom prst="rect">
            <a:avLst/>
          </a:prstGeom>
          <a:noFill/>
        </p:spPr>
        <p:txBody>
          <a:bodyPr wrap="square" rtlCol="0">
            <a:spAutoFit/>
          </a:bodyPr>
          <a:lstStyle/>
          <a:p>
            <a:pPr algn="ctr"/>
            <a:r>
              <a:rPr lang="en-US" sz="9600" dirty="0" smtClean="0">
                <a:solidFill>
                  <a:schemeClr val="tx2"/>
                </a:solidFill>
              </a:rPr>
              <a:t>Thank you</a:t>
            </a:r>
            <a:endParaRPr lang="en-US" sz="9600"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089353D-8D82-473E-9008-9AA8C42D9991}"/>
              </a:ext>
            </a:extLst>
          </p:cNvPr>
          <p:cNvSpPr>
            <a:spLocks noGrp="1"/>
          </p:cNvSpPr>
          <p:nvPr>
            <p:ph type="title"/>
          </p:nvPr>
        </p:nvSpPr>
        <p:spPr/>
        <p:txBody>
          <a:bodyPr/>
          <a:lstStyle/>
          <a:p>
            <a:r>
              <a:rPr lang="en-US" dirty="0"/>
              <a:t>Content Corrected </a:t>
            </a:r>
            <a:r>
              <a:rPr lang="en-US" dirty="0" smtClean="0"/>
              <a:t>Cases – February 2019</a:t>
            </a:r>
            <a:endParaRPr lang="en-US" dirty="0"/>
          </a:p>
        </p:txBody>
      </p:sp>
      <p:sp>
        <p:nvSpPr>
          <p:cNvPr id="7" name="Rectangle 6">
            <a:extLst>
              <a:ext uri="{FF2B5EF4-FFF2-40B4-BE49-F238E27FC236}">
                <a16:creationId xmlns:a16="http://schemas.microsoft.com/office/drawing/2014/main" xmlns="" id="{44505F62-A77B-4C56-95DA-5B6545830B90}"/>
              </a:ext>
            </a:extLst>
          </p:cNvPr>
          <p:cNvSpPr/>
          <p:nvPr/>
        </p:nvSpPr>
        <p:spPr bwMode="auto">
          <a:xfrm>
            <a:off x="207574" y="1920427"/>
            <a:ext cx="5770147" cy="288176"/>
          </a:xfrm>
          <a:prstGeom prst="rect">
            <a:avLst/>
          </a:prstGeom>
          <a:solidFill>
            <a:srgbClr val="001EFF"/>
          </a:solidFill>
          <a:ln w="19050" cap="flat" cmpd="sng" algn="ctr">
            <a:noFill/>
            <a:prstDash val="solid"/>
            <a:round/>
            <a:headEnd type="none" w="med" len="med"/>
            <a:tailEnd type="none" w="med" len="med"/>
          </a:ln>
          <a:effectLst/>
        </p:spPr>
        <p:txBody>
          <a:bodyPr lIns="45720" rIns="45720"/>
          <a:lstStyle/>
          <a:p>
            <a:pPr marL="115888" indent="-115888" algn="ctr">
              <a:spcBef>
                <a:spcPct val="50000"/>
              </a:spcBef>
              <a:buClr>
                <a:srgbClr val="FF8000"/>
              </a:buClr>
              <a:defRPr/>
            </a:pPr>
            <a:r>
              <a:rPr lang="en-US" sz="1200" b="1" kern="0" dirty="0">
                <a:solidFill>
                  <a:schemeClr val="bg1"/>
                </a:solidFill>
                <a:latin typeface="Knowledge Black" panose="020B0503000000020004" pitchFamily="34" charset="0"/>
                <a:ea typeface="Segoe UI" panose="020B0502040204020203" pitchFamily="34" charset="0"/>
                <a:cs typeface="Segoe UI" panose="020B0502040204020203" pitchFamily="34" charset="0"/>
              </a:rPr>
              <a:t>Content Corrected Cases against Total Volume of </a:t>
            </a:r>
            <a:r>
              <a:rPr lang="en-US" sz="1200" b="1" kern="0" dirty="0" smtClean="0">
                <a:solidFill>
                  <a:schemeClr val="bg1"/>
                </a:solidFill>
                <a:latin typeface="Knowledge Black" panose="020B0503000000020004" pitchFamily="34" charset="0"/>
                <a:ea typeface="Segoe UI" panose="020B0502040204020203" pitchFamily="34" charset="0"/>
                <a:cs typeface="Segoe UI" panose="020B0502040204020203" pitchFamily="34" charset="0"/>
              </a:rPr>
              <a:t>Cases</a:t>
            </a:r>
            <a:endParaRPr lang="en-US" sz="1200" b="1" kern="0" dirty="0">
              <a:solidFill>
                <a:schemeClr val="bg1"/>
              </a:solidFill>
              <a:latin typeface="Knowledge Black" panose="020B0503000000020004" pitchFamily="34" charset="0"/>
              <a:ea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xmlns="" id="{10831BA4-60F5-4F64-A175-28602CFC2BBB}"/>
              </a:ext>
            </a:extLst>
          </p:cNvPr>
          <p:cNvSpPr/>
          <p:nvPr/>
        </p:nvSpPr>
        <p:spPr>
          <a:xfrm>
            <a:off x="207574" y="748149"/>
            <a:ext cx="3782239" cy="1116890"/>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xmlns="" id="{896DADF0-FB13-461C-AA5B-61724E0CE12E}"/>
              </a:ext>
            </a:extLst>
          </p:cNvPr>
          <p:cNvSpPr/>
          <p:nvPr/>
        </p:nvSpPr>
        <p:spPr bwMode="auto">
          <a:xfrm>
            <a:off x="2674032" y="1131216"/>
            <a:ext cx="1283971" cy="1119149"/>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base">
              <a:spcBef>
                <a:spcPts val="1200"/>
              </a:spcBef>
              <a:spcAft>
                <a:spcPct val="0"/>
              </a:spcAft>
              <a:buClr>
                <a:srgbClr val="B4035E"/>
              </a:buClr>
              <a:defRPr/>
            </a:pPr>
            <a:endParaRPr lang="en-US" sz="800" b="1" spc="50" dirty="0" smtClean="0">
              <a:ln w="0"/>
              <a:solidFill>
                <a:srgbClr val="001EFF"/>
              </a:solidFill>
              <a:effectLst>
                <a:innerShdw blurRad="63500" dist="50800" dir="13500000">
                  <a:srgbClr val="000000">
                    <a:alpha val="50000"/>
                  </a:srgbClr>
                </a:innerShdw>
              </a:effectLst>
            </a:endParaRPr>
          </a:p>
          <a:p>
            <a:pPr algn="ctr" fontAlgn="base">
              <a:spcBef>
                <a:spcPts val="1200"/>
              </a:spcBef>
              <a:spcAft>
                <a:spcPct val="0"/>
              </a:spcAft>
              <a:buClr>
                <a:srgbClr val="B4035E"/>
              </a:buClr>
              <a:defRPr/>
            </a:pPr>
            <a:r>
              <a:rPr lang="en-US" sz="1000" b="1" spc="50" dirty="0" smtClean="0">
                <a:ln w="0"/>
                <a:solidFill>
                  <a:srgbClr val="001EFF"/>
                </a:solidFill>
                <a:effectLst>
                  <a:innerShdw blurRad="63500" dist="50800" dir="13500000">
                    <a:srgbClr val="000000">
                      <a:alpha val="50000"/>
                    </a:srgbClr>
                  </a:innerShdw>
                </a:effectLst>
              </a:rPr>
              <a:t>2 Hrs - 18%</a:t>
            </a:r>
          </a:p>
          <a:p>
            <a:pPr algn="ctr" fontAlgn="base">
              <a:spcBef>
                <a:spcPts val="1200"/>
              </a:spcBef>
              <a:spcAft>
                <a:spcPct val="0"/>
              </a:spcAft>
              <a:buClr>
                <a:srgbClr val="B4035E"/>
              </a:buClr>
              <a:defRPr/>
            </a:pPr>
            <a:r>
              <a:rPr lang="en-US" sz="800"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(Target - 25%)</a:t>
            </a:r>
          </a:p>
          <a:p>
            <a:pPr algn="ctr" fontAlgn="base">
              <a:spcBef>
                <a:spcPts val="1200"/>
              </a:spcBef>
              <a:spcAft>
                <a:spcPct val="0"/>
              </a:spcAft>
              <a:buClr>
                <a:srgbClr val="B4035E"/>
              </a:buClr>
              <a:defRPr/>
            </a:pPr>
            <a:r>
              <a:rPr lang="en-US" sz="1000" b="1" spc="50" dirty="0" smtClean="0">
                <a:ln w="0"/>
                <a:solidFill>
                  <a:srgbClr val="001EFF"/>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24 Hrs – 66%</a:t>
            </a:r>
          </a:p>
          <a:p>
            <a:pPr algn="ctr" fontAlgn="base">
              <a:spcBef>
                <a:spcPts val="1200"/>
              </a:spcBef>
              <a:spcAft>
                <a:spcPct val="0"/>
              </a:spcAft>
              <a:buClr>
                <a:srgbClr val="B4035E"/>
              </a:buClr>
              <a:defRPr/>
            </a:pPr>
            <a:r>
              <a:rPr lang="en-US" sz="800"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 (Target - 75%)</a:t>
            </a:r>
          </a:p>
          <a:p>
            <a:pPr algn="ctr" fontAlgn="base">
              <a:spcBef>
                <a:spcPts val="1200"/>
              </a:spcBef>
              <a:spcAft>
                <a:spcPct val="0"/>
              </a:spcAft>
              <a:buClr>
                <a:srgbClr val="B4035E"/>
              </a:buClr>
              <a:defRPr/>
            </a:pPr>
            <a:endParaRPr lang="en-US" sz="900"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endParaRPr>
          </a:p>
          <a:p>
            <a:pPr algn="ctr" fontAlgn="base">
              <a:spcBef>
                <a:spcPts val="1200"/>
              </a:spcBef>
              <a:spcAft>
                <a:spcPct val="0"/>
              </a:spcAft>
              <a:buClr>
                <a:srgbClr val="B4035E"/>
              </a:buClr>
              <a:defRPr/>
            </a:pPr>
            <a:endParaRPr lang="en-US" sz="1000" b="1" spc="50" dirty="0" smtClean="0">
              <a:ln w="0"/>
              <a:solidFill>
                <a:srgbClr val="001EFF"/>
              </a:solidFill>
              <a:effectLst>
                <a:innerShdw blurRad="63500" dist="50800" dir="13500000">
                  <a:srgbClr val="000000">
                    <a:alpha val="50000"/>
                  </a:srgbClr>
                </a:innerShdw>
              </a:effectLst>
            </a:endParaRPr>
          </a:p>
          <a:p>
            <a:pPr algn="ctr" fontAlgn="base">
              <a:spcBef>
                <a:spcPts val="1200"/>
              </a:spcBef>
              <a:spcAft>
                <a:spcPct val="0"/>
              </a:spcAft>
              <a:buClr>
                <a:srgbClr val="B4035E"/>
              </a:buClr>
              <a:defRPr/>
            </a:pPr>
            <a:endParaRPr lang="en-US" sz="2000" b="1" spc="50" dirty="0">
              <a:ln w="0"/>
              <a:solidFill>
                <a:srgbClr val="001EFF"/>
              </a:solidFill>
              <a:effectLst>
                <a:innerShdw blurRad="63500" dist="50800" dir="13500000">
                  <a:srgbClr val="000000">
                    <a:alpha val="50000"/>
                  </a:srgbClr>
                </a:innerShdw>
              </a:effectLst>
            </a:endParaRPr>
          </a:p>
        </p:txBody>
      </p:sp>
      <p:sp>
        <p:nvSpPr>
          <p:cNvPr id="10" name="Rectangle 9">
            <a:extLst>
              <a:ext uri="{FF2B5EF4-FFF2-40B4-BE49-F238E27FC236}">
                <a16:creationId xmlns:a16="http://schemas.microsoft.com/office/drawing/2014/main" xmlns="" id="{4A13E97C-88A3-425E-90BE-BD9F41264E6E}"/>
              </a:ext>
            </a:extLst>
          </p:cNvPr>
          <p:cNvSpPr/>
          <p:nvPr/>
        </p:nvSpPr>
        <p:spPr>
          <a:xfrm>
            <a:off x="1378427" y="745764"/>
            <a:ext cx="1423768" cy="1123384"/>
          </a:xfrm>
          <a:prstGeom prst="rect">
            <a:avLst/>
          </a:prstGeom>
          <a:noFill/>
        </p:spPr>
        <p:txBody>
          <a:bodyPr wrap="square" lIns="91440" tIns="45720" rIns="91440" bIns="45720">
            <a:spAutoFit/>
          </a:bodyPr>
          <a:lstStyle/>
          <a:p>
            <a:pPr algn="ctr"/>
            <a:r>
              <a:rPr lang="en-US" sz="2000" b="1" spc="50" dirty="0" smtClean="0">
                <a:ln w="0"/>
                <a:solidFill>
                  <a:srgbClr val="001EFF"/>
                </a:solidFill>
                <a:effectLst>
                  <a:innerShdw blurRad="63500" dist="50800" dir="13500000">
                    <a:srgbClr val="000000">
                      <a:alpha val="50000"/>
                    </a:srgbClr>
                  </a:innerShdw>
                </a:effectLst>
              </a:rPr>
              <a:t>370</a:t>
            </a:r>
            <a:endParaRPr lang="en-US" sz="1200" b="1" cap="none" spc="50" dirty="0">
              <a:ln w="0"/>
              <a:effectLst>
                <a:innerShdw blurRad="63500" dist="50800" dir="13500000">
                  <a:srgbClr val="000000">
                    <a:alpha val="50000"/>
                  </a:srgbClr>
                </a:innerShdw>
              </a:effectLst>
            </a:endParaRPr>
          </a:p>
          <a:p>
            <a:pPr algn="ctr"/>
            <a:r>
              <a:rPr lang="en-US" sz="900" cap="none"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Content </a:t>
            </a:r>
            <a:r>
              <a:rPr lang="en-US" sz="900"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Corrected Cases of which </a:t>
            </a:r>
            <a:r>
              <a:rPr lang="en-US" sz="1000" b="1" spc="50" dirty="0" smtClean="0">
                <a:ln w="0"/>
                <a:solidFill>
                  <a:srgbClr val="001EFF"/>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138</a:t>
            </a:r>
            <a:r>
              <a:rPr lang="en-US" sz="900" spc="50" dirty="0" smtClean="0">
                <a:ln w="0"/>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900"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cases were owned by Content (C2C)</a:t>
            </a:r>
          </a:p>
          <a:p>
            <a:pPr algn="ctr"/>
            <a:endParaRPr lang="en-US" sz="1000" b="1" spc="50" dirty="0">
              <a:ln w="0"/>
              <a:effectLst>
                <a:innerShdw blurRad="63500" dist="50800" dir="13500000">
                  <a:srgbClr val="000000">
                    <a:alpha val="50000"/>
                  </a:srgbClr>
                </a:innerShdw>
              </a:effectLst>
            </a:endParaRPr>
          </a:p>
        </p:txBody>
      </p:sp>
      <p:pic>
        <p:nvPicPr>
          <p:cNvPr id="11" name="Picture 4" descr="C:\Users\u6042437\Desktop\Work\References\Graphics\refinitiv inspired icons\operations.png">
            <a:extLst>
              <a:ext uri="{FF2B5EF4-FFF2-40B4-BE49-F238E27FC236}">
                <a16:creationId xmlns:a16="http://schemas.microsoft.com/office/drawing/2014/main" xmlns="" id="{B8326A48-9E5C-4987-B70A-31CF425E7792}"/>
              </a:ext>
            </a:extLst>
          </p:cNvPr>
          <p:cNvPicPr>
            <a:picLocks noChangeAspect="1" noChangeArrowheads="1"/>
          </p:cNvPicPr>
          <p:nvPr/>
        </p:nvPicPr>
        <p:blipFill>
          <a:blip r:embed="rId2" cstate="print"/>
          <a:srcRect l="10762" t="5251" r="11830" b="19886"/>
          <a:stretch>
            <a:fillRect/>
          </a:stretch>
        </p:blipFill>
        <p:spPr bwMode="auto">
          <a:xfrm>
            <a:off x="575480" y="893303"/>
            <a:ext cx="472460" cy="477382"/>
          </a:xfrm>
          <a:prstGeom prst="rect">
            <a:avLst/>
          </a:prstGeom>
          <a:noFill/>
        </p:spPr>
      </p:pic>
      <p:sp>
        <p:nvSpPr>
          <p:cNvPr id="12" name="Rectangle 11">
            <a:extLst>
              <a:ext uri="{FF2B5EF4-FFF2-40B4-BE49-F238E27FC236}">
                <a16:creationId xmlns:a16="http://schemas.microsoft.com/office/drawing/2014/main" xmlns="" id="{D026E5AF-AC55-4570-AF25-E26BAB2EB8E6}"/>
              </a:ext>
            </a:extLst>
          </p:cNvPr>
          <p:cNvSpPr/>
          <p:nvPr/>
        </p:nvSpPr>
        <p:spPr bwMode="auto">
          <a:xfrm>
            <a:off x="172630" y="1306593"/>
            <a:ext cx="1243215" cy="459817"/>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400" b="1" kern="0" dirty="0">
                <a:latin typeface="Arial" panose="020B0604020202020204" pitchFamily="34" charset="0"/>
                <a:ea typeface="Segoe UI" panose="020B0502040204020203" pitchFamily="34" charset="0"/>
                <a:cs typeface="Arial" panose="020B0604020202020204" pitchFamily="34" charset="0"/>
              </a:rPr>
              <a:t>Performance</a:t>
            </a:r>
          </a:p>
        </p:txBody>
      </p:sp>
      <p:sp>
        <p:nvSpPr>
          <p:cNvPr id="13" name="Rectangle 12">
            <a:extLst>
              <a:ext uri="{FF2B5EF4-FFF2-40B4-BE49-F238E27FC236}">
                <a16:creationId xmlns:a16="http://schemas.microsoft.com/office/drawing/2014/main" xmlns="" id="{54C918A6-91C1-48C7-933F-B0589BAA3F91}"/>
              </a:ext>
            </a:extLst>
          </p:cNvPr>
          <p:cNvSpPr/>
          <p:nvPr/>
        </p:nvSpPr>
        <p:spPr>
          <a:xfrm>
            <a:off x="4142213" y="750429"/>
            <a:ext cx="3782239" cy="1116890"/>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xmlns="" id="{0A0D148A-F643-4314-93E2-A3568F7EB76F}"/>
              </a:ext>
            </a:extLst>
          </p:cNvPr>
          <p:cNvSpPr/>
          <p:nvPr/>
        </p:nvSpPr>
        <p:spPr>
          <a:xfrm>
            <a:off x="8104962" y="750429"/>
            <a:ext cx="3782239" cy="1116890"/>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pic>
        <p:nvPicPr>
          <p:cNvPr id="15" name="Picture 3" descr="C:\Users\u6042437\Desktop\Work\References\Graphics\refinitiv inspired icons\project 3.png">
            <a:extLst>
              <a:ext uri="{FF2B5EF4-FFF2-40B4-BE49-F238E27FC236}">
                <a16:creationId xmlns:a16="http://schemas.microsoft.com/office/drawing/2014/main" xmlns="" id="{FCA7C352-3B4B-4964-A233-2643D700B9B1}"/>
              </a:ext>
            </a:extLst>
          </p:cNvPr>
          <p:cNvPicPr>
            <a:picLocks noChangeAspect="1" noChangeArrowheads="1"/>
          </p:cNvPicPr>
          <p:nvPr/>
        </p:nvPicPr>
        <p:blipFill>
          <a:blip r:embed="rId3" cstate="print"/>
          <a:srcRect l="7594" r="6939" b="19683"/>
          <a:stretch>
            <a:fillRect/>
          </a:stretch>
        </p:blipFill>
        <p:spPr bwMode="auto">
          <a:xfrm>
            <a:off x="8264003" y="993967"/>
            <a:ext cx="564112" cy="356205"/>
          </a:xfrm>
          <a:prstGeom prst="rect">
            <a:avLst/>
          </a:prstGeom>
          <a:noFill/>
        </p:spPr>
      </p:pic>
      <p:sp>
        <p:nvSpPr>
          <p:cNvPr id="16" name="Rectangle 15">
            <a:extLst>
              <a:ext uri="{FF2B5EF4-FFF2-40B4-BE49-F238E27FC236}">
                <a16:creationId xmlns:a16="http://schemas.microsoft.com/office/drawing/2014/main" xmlns="" id="{68500DBF-82F1-4D30-B565-F3FB9661BF6D}"/>
              </a:ext>
            </a:extLst>
          </p:cNvPr>
          <p:cNvSpPr/>
          <p:nvPr/>
        </p:nvSpPr>
        <p:spPr bwMode="auto">
          <a:xfrm>
            <a:off x="7924452" y="1306592"/>
            <a:ext cx="1243215" cy="459817"/>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400" b="1" kern="0" dirty="0">
                <a:latin typeface="Arial" panose="020B0604020202020204" pitchFamily="34" charset="0"/>
                <a:ea typeface="Segoe UI" panose="020B0502040204020203" pitchFamily="34" charset="0"/>
                <a:cs typeface="Arial" panose="020B0604020202020204" pitchFamily="34" charset="0"/>
              </a:rPr>
              <a:t>Products</a:t>
            </a:r>
          </a:p>
        </p:txBody>
      </p:sp>
      <p:pic>
        <p:nvPicPr>
          <p:cNvPr id="17" name="Picture 2" descr="C:\Users\u6042437\Desktop\Work\References\Graphics\refinitiv inspired icons\customer.png">
            <a:extLst>
              <a:ext uri="{FF2B5EF4-FFF2-40B4-BE49-F238E27FC236}">
                <a16:creationId xmlns:a16="http://schemas.microsoft.com/office/drawing/2014/main" xmlns="" id="{51242FB5-4257-4877-979E-249B08ABBB8A}"/>
              </a:ext>
            </a:extLst>
          </p:cNvPr>
          <p:cNvPicPr>
            <a:picLocks noChangeAspect="1" noChangeArrowheads="1"/>
          </p:cNvPicPr>
          <p:nvPr/>
        </p:nvPicPr>
        <p:blipFill>
          <a:blip r:embed="rId4" cstate="print"/>
          <a:srcRect b="16046"/>
          <a:stretch>
            <a:fillRect/>
          </a:stretch>
        </p:blipFill>
        <p:spPr bwMode="auto">
          <a:xfrm>
            <a:off x="4439299" y="779618"/>
            <a:ext cx="641563" cy="533703"/>
          </a:xfrm>
          <a:prstGeom prst="rect">
            <a:avLst/>
          </a:prstGeom>
          <a:noFill/>
        </p:spPr>
      </p:pic>
      <p:sp>
        <p:nvSpPr>
          <p:cNvPr id="18" name="Rectangle 17">
            <a:extLst>
              <a:ext uri="{FF2B5EF4-FFF2-40B4-BE49-F238E27FC236}">
                <a16:creationId xmlns:a16="http://schemas.microsoft.com/office/drawing/2014/main" xmlns="" id="{A9549D5E-34C8-4B1A-A3B7-17041B4ACFFC}"/>
              </a:ext>
            </a:extLst>
          </p:cNvPr>
          <p:cNvSpPr/>
          <p:nvPr/>
        </p:nvSpPr>
        <p:spPr bwMode="auto">
          <a:xfrm>
            <a:off x="4119436" y="1328099"/>
            <a:ext cx="1139215" cy="459817"/>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400" b="1" kern="0" dirty="0">
                <a:latin typeface="Arial" panose="020B0604020202020204" pitchFamily="34" charset="0"/>
                <a:ea typeface="Segoe UI" panose="020B0502040204020203" pitchFamily="34" charset="0"/>
                <a:cs typeface="Arial" panose="020B0604020202020204" pitchFamily="34" charset="0"/>
              </a:rPr>
              <a:t>Customer</a:t>
            </a:r>
          </a:p>
          <a:p>
            <a:pPr marL="55562" algn="ctr" defTabSz="457146" fontAlgn="base">
              <a:spcAft>
                <a:spcPct val="0"/>
              </a:spcAft>
              <a:buClr>
                <a:srgbClr val="B4035E"/>
              </a:buClr>
              <a:defRPr/>
            </a:pPr>
            <a:r>
              <a:rPr lang="en-US" sz="1400" b="1" kern="0" dirty="0">
                <a:latin typeface="Arial" panose="020B0604020202020204" pitchFamily="34" charset="0"/>
                <a:ea typeface="Segoe UI" panose="020B0502040204020203" pitchFamily="34" charset="0"/>
                <a:cs typeface="Arial" panose="020B0604020202020204" pitchFamily="34" charset="0"/>
              </a:rPr>
              <a:t>Experience</a:t>
            </a:r>
          </a:p>
        </p:txBody>
      </p:sp>
      <p:sp>
        <p:nvSpPr>
          <p:cNvPr id="19" name="Rectangle 18">
            <a:extLst>
              <a:ext uri="{FF2B5EF4-FFF2-40B4-BE49-F238E27FC236}">
                <a16:creationId xmlns:a16="http://schemas.microsoft.com/office/drawing/2014/main" xmlns="" id="{032CCAE4-4479-4785-9381-B0DDA16B3CE8}"/>
              </a:ext>
            </a:extLst>
          </p:cNvPr>
          <p:cNvSpPr/>
          <p:nvPr/>
        </p:nvSpPr>
        <p:spPr bwMode="auto">
          <a:xfrm>
            <a:off x="5306300" y="645477"/>
            <a:ext cx="1481894" cy="1227667"/>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Bef>
                <a:spcPts val="1200"/>
              </a:spcBef>
              <a:spcAft>
                <a:spcPct val="0"/>
              </a:spcAft>
              <a:buClr>
                <a:srgbClr val="B4035E"/>
              </a:buClr>
              <a:defRPr/>
            </a:pPr>
            <a:r>
              <a:rPr lang="en-US" sz="28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33 </a:t>
            </a:r>
            <a:endParaRPr lang="en-US" sz="2400" b="1" kern="0" dirty="0">
              <a:solidFill>
                <a:schemeClr val="tx1">
                  <a:lumMod val="50000"/>
                </a:schemeClr>
              </a:solidFill>
              <a:latin typeface="Arial" panose="020B0604020202020204" pitchFamily="34" charset="0"/>
              <a:ea typeface="Segoe UI" panose="020B0502040204020203" pitchFamily="34" charset="0"/>
              <a:cs typeface="Arial" panose="020B0604020202020204" pitchFamily="34" charset="0"/>
            </a:endParaRPr>
          </a:p>
          <a:p>
            <a:pPr marL="55562" algn="ctr" defTabSz="457146" fontAlgn="base">
              <a:spcAft>
                <a:spcPct val="0"/>
              </a:spcAft>
              <a:buClr>
                <a:srgbClr val="B4035E"/>
              </a:buClr>
              <a:defRPr/>
            </a:pPr>
            <a:r>
              <a:rPr lang="en-US" sz="900" kern="0" dirty="0">
                <a:latin typeface="Arial" panose="020B0604020202020204" pitchFamily="34" charset="0"/>
                <a:ea typeface="Segoe UI" panose="020B0502040204020203" pitchFamily="34" charset="0"/>
                <a:cs typeface="Arial" panose="020B0604020202020204" pitchFamily="34" charset="0"/>
              </a:rPr>
              <a:t>Total surveys received by customers</a:t>
            </a:r>
            <a:endParaRPr lang="en-US" sz="1000" kern="0" dirty="0">
              <a:solidFill>
                <a:schemeClr val="tx1">
                  <a:lumMod val="50000"/>
                </a:schemeClr>
              </a:solidFill>
              <a:latin typeface="Arial" panose="020B0604020202020204" pitchFamily="34" charset="0"/>
              <a:ea typeface="Segoe UI" panose="020B0502040204020203"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DEE2D66E-B50C-4469-AFC0-06B6445BECF5}"/>
              </a:ext>
            </a:extLst>
          </p:cNvPr>
          <p:cNvSpPr/>
          <p:nvPr/>
        </p:nvSpPr>
        <p:spPr bwMode="auto">
          <a:xfrm>
            <a:off x="6951685" y="798611"/>
            <a:ext cx="74497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000" b="1" kern="0" dirty="0">
                <a:latin typeface="Arial" panose="020B0604020202020204" pitchFamily="34" charset="0"/>
                <a:ea typeface="Segoe UI" panose="020B0502040204020203" pitchFamily="34" charset="0"/>
                <a:cs typeface="Arial" panose="020B0604020202020204" pitchFamily="34" charset="0"/>
              </a:rPr>
              <a:t>Top 2</a:t>
            </a:r>
            <a:r>
              <a:rPr lang="en-US" sz="2000" b="1" kern="0" dirty="0">
                <a:solidFill>
                  <a:srgbClr val="001EFF"/>
                </a:solidFill>
                <a:latin typeface="Arial" panose="020B0604020202020204" pitchFamily="34" charset="0"/>
                <a:ea typeface="Segoe UI" panose="020B0502040204020203" pitchFamily="34" charset="0"/>
                <a:cs typeface="Arial" panose="020B0604020202020204" pitchFamily="34" charset="0"/>
              </a:rPr>
              <a:t>   </a:t>
            </a:r>
            <a:r>
              <a:rPr lang="en-US" sz="20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82%</a:t>
            </a:r>
            <a:endParaRPr lang="en-US" sz="20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22" name="Rectangle 21">
            <a:extLst>
              <a:ext uri="{FF2B5EF4-FFF2-40B4-BE49-F238E27FC236}">
                <a16:creationId xmlns:a16="http://schemas.microsoft.com/office/drawing/2014/main" xmlns="" id="{F6303018-C6A8-4C59-9EF7-77230FD351A1}"/>
              </a:ext>
            </a:extLst>
          </p:cNvPr>
          <p:cNvSpPr/>
          <p:nvPr/>
        </p:nvSpPr>
        <p:spPr bwMode="auto">
          <a:xfrm>
            <a:off x="6951685" y="1313321"/>
            <a:ext cx="74497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000" b="1" kern="0" dirty="0">
                <a:latin typeface="Arial" panose="020B0604020202020204" pitchFamily="34" charset="0"/>
                <a:ea typeface="Segoe UI" panose="020B0502040204020203" pitchFamily="34" charset="0"/>
                <a:cs typeface="Arial" panose="020B0604020202020204" pitchFamily="34" charset="0"/>
              </a:rPr>
              <a:t>Top 4</a:t>
            </a:r>
            <a:r>
              <a:rPr lang="en-US" sz="2000" b="1" kern="0" dirty="0">
                <a:solidFill>
                  <a:srgbClr val="001EFF"/>
                </a:solidFill>
                <a:latin typeface="Arial" panose="020B0604020202020204" pitchFamily="34" charset="0"/>
                <a:ea typeface="Segoe UI" panose="020B0502040204020203" pitchFamily="34" charset="0"/>
                <a:cs typeface="Arial" panose="020B0604020202020204" pitchFamily="34" charset="0"/>
              </a:rPr>
              <a:t>   </a:t>
            </a:r>
            <a:r>
              <a:rPr lang="en-US" sz="20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91%</a:t>
            </a:r>
            <a:endParaRPr lang="en-US" sz="20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grpSp>
        <p:nvGrpSpPr>
          <p:cNvPr id="2" name="Group 51">
            <a:extLst>
              <a:ext uri="{FF2B5EF4-FFF2-40B4-BE49-F238E27FC236}">
                <a16:creationId xmlns:a16="http://schemas.microsoft.com/office/drawing/2014/main" xmlns="" id="{F1FA0B0B-07B9-42D1-9C34-179130A019B7}"/>
              </a:ext>
            </a:extLst>
          </p:cNvPr>
          <p:cNvGrpSpPr/>
          <p:nvPr/>
        </p:nvGrpSpPr>
        <p:grpSpPr>
          <a:xfrm>
            <a:off x="9018829" y="981369"/>
            <a:ext cx="2769224" cy="844035"/>
            <a:chOff x="9588069" y="966621"/>
            <a:chExt cx="2199983" cy="844035"/>
          </a:xfrm>
        </p:grpSpPr>
        <p:sp>
          <p:nvSpPr>
            <p:cNvPr id="41" name="Rectangle 40">
              <a:extLst>
                <a:ext uri="{FF2B5EF4-FFF2-40B4-BE49-F238E27FC236}">
                  <a16:creationId xmlns:a16="http://schemas.microsoft.com/office/drawing/2014/main" xmlns="" id="{787DAA80-46EC-4EC8-9965-AD2EE9E46846}"/>
                </a:ext>
              </a:extLst>
            </p:cNvPr>
            <p:cNvSpPr/>
            <p:nvPr/>
          </p:nvSpPr>
          <p:spPr>
            <a:xfrm rot="5400000">
              <a:off x="9449606" y="1254677"/>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xmlns="" id="{C6C6AB5D-01A1-4A41-BEE1-ED62091188DA}"/>
                </a:ext>
              </a:extLst>
            </p:cNvPr>
            <p:cNvSpPr/>
            <p:nvPr/>
          </p:nvSpPr>
          <p:spPr bwMode="auto">
            <a:xfrm>
              <a:off x="9588070" y="976602"/>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err="1">
                  <a:ln>
                    <a:noFill/>
                  </a:ln>
                  <a:effectLst/>
                  <a:uLnTx/>
                  <a:uFillTx/>
                  <a:latin typeface="Arial" panose="020B0604020202020204" pitchFamily="34" charset="0"/>
                  <a:ea typeface="Segoe UI" panose="020B0502040204020203" pitchFamily="34" charset="0"/>
                  <a:cs typeface="Arial" panose="020B0604020202020204" pitchFamily="34" charset="0"/>
                </a:rPr>
                <a:t>Eikon</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43" name="Rectangle 42">
              <a:extLst>
                <a:ext uri="{FF2B5EF4-FFF2-40B4-BE49-F238E27FC236}">
                  <a16:creationId xmlns:a16="http://schemas.microsoft.com/office/drawing/2014/main" xmlns="" id="{3CDB6699-8A8B-4CFF-A6AA-313C128C23D6}"/>
                </a:ext>
              </a:extLst>
            </p:cNvPr>
            <p:cNvSpPr/>
            <p:nvPr/>
          </p:nvSpPr>
          <p:spPr>
            <a:xfrm rot="5400000">
              <a:off x="9896223" y="1244696"/>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xmlns="" id="{F46F3394-60D5-4D20-A20F-18E0B8CC3B8A}"/>
                </a:ext>
              </a:extLst>
            </p:cNvPr>
            <p:cNvSpPr/>
            <p:nvPr/>
          </p:nvSpPr>
          <p:spPr bwMode="auto">
            <a:xfrm>
              <a:off x="10034687" y="966621"/>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rPr>
                <a:t>EIP</a:t>
              </a:r>
            </a:p>
          </p:txBody>
        </p:sp>
        <p:sp>
          <p:nvSpPr>
            <p:cNvPr id="45" name="Rectangle 44">
              <a:extLst>
                <a:ext uri="{FF2B5EF4-FFF2-40B4-BE49-F238E27FC236}">
                  <a16:creationId xmlns:a16="http://schemas.microsoft.com/office/drawing/2014/main" xmlns="" id="{A689366D-617F-49C5-AADF-DCB2318A2263}"/>
                </a:ext>
              </a:extLst>
            </p:cNvPr>
            <p:cNvSpPr/>
            <p:nvPr/>
          </p:nvSpPr>
          <p:spPr>
            <a:xfrm rot="5400000">
              <a:off x="10341931" y="1244697"/>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xmlns="" id="{1AF713CD-FC81-4D6B-B074-92A56267925F}"/>
                </a:ext>
              </a:extLst>
            </p:cNvPr>
            <p:cNvSpPr/>
            <p:nvPr/>
          </p:nvSpPr>
          <p:spPr bwMode="auto">
            <a:xfrm>
              <a:off x="10480395" y="966622"/>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lang="en-US" sz="700" b="1" kern="0" dirty="0">
                  <a:latin typeface="Arial" panose="020B0604020202020204" pitchFamily="34" charset="0"/>
                  <a:ea typeface="Segoe UI" panose="020B0502040204020203" pitchFamily="34" charset="0"/>
                  <a:cs typeface="Arial" panose="020B0604020202020204" pitchFamily="34" charset="0"/>
                </a:rPr>
                <a:t>IM</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47" name="Rectangle 46">
              <a:extLst>
                <a:ext uri="{FF2B5EF4-FFF2-40B4-BE49-F238E27FC236}">
                  <a16:creationId xmlns:a16="http://schemas.microsoft.com/office/drawing/2014/main" xmlns="" id="{CE10E4A2-2B0A-4C81-A25A-FFCFEB7E4BF3}"/>
                </a:ext>
              </a:extLst>
            </p:cNvPr>
            <p:cNvSpPr/>
            <p:nvPr/>
          </p:nvSpPr>
          <p:spPr>
            <a:xfrm rot="5400000">
              <a:off x="10782716" y="1244698"/>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xmlns="" id="{D20F321C-2D0A-4645-BA52-1934BCD72017}"/>
                </a:ext>
              </a:extLst>
            </p:cNvPr>
            <p:cNvSpPr/>
            <p:nvPr/>
          </p:nvSpPr>
          <p:spPr bwMode="auto">
            <a:xfrm>
              <a:off x="10921180" y="966623"/>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smtClean="0">
                  <a:ln>
                    <a:noFill/>
                  </a:ln>
                  <a:effectLst/>
                  <a:uLnTx/>
                  <a:uFillTx/>
                  <a:latin typeface="Arial" panose="020B0604020202020204" pitchFamily="34" charset="0"/>
                  <a:ea typeface="Segoe UI" panose="020B0502040204020203" pitchFamily="34" charset="0"/>
                  <a:cs typeface="Arial" panose="020B0604020202020204" pitchFamily="34" charset="0"/>
                </a:rPr>
                <a:t>ICON</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49" name="Rectangle 48">
              <a:extLst>
                <a:ext uri="{FF2B5EF4-FFF2-40B4-BE49-F238E27FC236}">
                  <a16:creationId xmlns:a16="http://schemas.microsoft.com/office/drawing/2014/main" xmlns="" id="{44A005A5-EB7B-4198-A032-EE7CA3BF7552}"/>
                </a:ext>
              </a:extLst>
            </p:cNvPr>
            <p:cNvSpPr/>
            <p:nvPr/>
          </p:nvSpPr>
          <p:spPr>
            <a:xfrm rot="5400000">
              <a:off x="11232074" y="1244699"/>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xmlns="" id="{E24778BE-F2EF-4682-A3D4-E875CF1D8823}"/>
                </a:ext>
              </a:extLst>
            </p:cNvPr>
            <p:cNvSpPr/>
            <p:nvPr/>
          </p:nvSpPr>
          <p:spPr bwMode="auto">
            <a:xfrm>
              <a:off x="11370538" y="966624"/>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rPr>
                <a:t>Lipper</a:t>
              </a:r>
            </a:p>
          </p:txBody>
        </p:sp>
      </p:grpSp>
      <p:sp>
        <p:nvSpPr>
          <p:cNvPr id="51" name="Rectangle 50">
            <a:extLst>
              <a:ext uri="{FF2B5EF4-FFF2-40B4-BE49-F238E27FC236}">
                <a16:creationId xmlns:a16="http://schemas.microsoft.com/office/drawing/2014/main" xmlns="" id="{6CF236F9-9BC0-47F6-8D4D-CB0EAAD364AB}"/>
              </a:ext>
            </a:extLst>
          </p:cNvPr>
          <p:cNvSpPr/>
          <p:nvPr/>
        </p:nvSpPr>
        <p:spPr bwMode="auto">
          <a:xfrm>
            <a:off x="9018828" y="803767"/>
            <a:ext cx="2769225" cy="187583"/>
          </a:xfrm>
          <a:prstGeom prst="rect">
            <a:avLst/>
          </a:prstGeom>
          <a:solidFill>
            <a:srgbClr val="001EFF"/>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Segoe UI" panose="020B0502040204020203" pitchFamily="34" charset="0"/>
                <a:cs typeface="Arial" panose="020B0604020202020204" pitchFamily="34" charset="0"/>
              </a:rPr>
              <a:t>Top 5 Product Categories</a:t>
            </a:r>
          </a:p>
        </p:txBody>
      </p:sp>
      <p:sp>
        <p:nvSpPr>
          <p:cNvPr id="53" name="Rectangle 52">
            <a:extLst>
              <a:ext uri="{FF2B5EF4-FFF2-40B4-BE49-F238E27FC236}">
                <a16:creationId xmlns:a16="http://schemas.microsoft.com/office/drawing/2014/main" xmlns="" id="{A7CDFE1F-0103-4260-8F1A-B7942388CDB8}"/>
              </a:ext>
            </a:extLst>
          </p:cNvPr>
          <p:cNvSpPr/>
          <p:nvPr/>
        </p:nvSpPr>
        <p:spPr bwMode="auto">
          <a:xfrm>
            <a:off x="8993558" y="1269852"/>
            <a:ext cx="57998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5%</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4" name="Rectangle 53">
            <a:extLst>
              <a:ext uri="{FF2B5EF4-FFF2-40B4-BE49-F238E27FC236}">
                <a16:creationId xmlns:a16="http://schemas.microsoft.com/office/drawing/2014/main" xmlns="" id="{64BE589E-D4B2-46B1-A977-839913BC179E}"/>
              </a:ext>
            </a:extLst>
          </p:cNvPr>
          <p:cNvSpPr/>
          <p:nvPr/>
        </p:nvSpPr>
        <p:spPr bwMode="auto">
          <a:xfrm>
            <a:off x="9544375" y="1259310"/>
            <a:ext cx="57998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5%</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5" name="Rectangle 54">
            <a:extLst>
              <a:ext uri="{FF2B5EF4-FFF2-40B4-BE49-F238E27FC236}">
                <a16:creationId xmlns:a16="http://schemas.microsoft.com/office/drawing/2014/main" xmlns="" id="{53A08302-33C4-45D7-B981-0A93CFC11001}"/>
              </a:ext>
            </a:extLst>
          </p:cNvPr>
          <p:cNvSpPr/>
          <p:nvPr/>
        </p:nvSpPr>
        <p:spPr bwMode="auto">
          <a:xfrm>
            <a:off x="10104551" y="1244774"/>
            <a:ext cx="57998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1.45%</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6" name="Rectangle 55">
            <a:extLst>
              <a:ext uri="{FF2B5EF4-FFF2-40B4-BE49-F238E27FC236}">
                <a16:creationId xmlns:a16="http://schemas.microsoft.com/office/drawing/2014/main" xmlns="" id="{05E6C6AB-1488-4CEB-8368-577C8C1F3AB1}"/>
              </a:ext>
            </a:extLst>
          </p:cNvPr>
          <p:cNvSpPr/>
          <p:nvPr/>
        </p:nvSpPr>
        <p:spPr bwMode="auto">
          <a:xfrm>
            <a:off x="10647898" y="1244774"/>
            <a:ext cx="579980"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2.17%</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7" name="Rectangle 56">
            <a:extLst>
              <a:ext uri="{FF2B5EF4-FFF2-40B4-BE49-F238E27FC236}">
                <a16:creationId xmlns:a16="http://schemas.microsoft.com/office/drawing/2014/main" xmlns="" id="{B9B93035-F48C-4669-8694-36B1ADED2883}"/>
              </a:ext>
            </a:extLst>
          </p:cNvPr>
          <p:cNvSpPr/>
          <p:nvPr/>
        </p:nvSpPr>
        <p:spPr bwMode="auto">
          <a:xfrm>
            <a:off x="11256487" y="1244774"/>
            <a:ext cx="630715" cy="458240"/>
          </a:xfrm>
          <a:prstGeom prst="rect">
            <a:avLst/>
          </a:prstGeom>
          <a:no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55562" algn="ctr" defTabSz="457146" fontAlgn="base">
              <a:spcAft>
                <a:spcPct val="0"/>
              </a:spcAft>
              <a:buClr>
                <a:srgbClr val="B4035E"/>
              </a:buClr>
              <a:defRPr/>
            </a:pPr>
            <a:r>
              <a:rPr lang="en-US" sz="1100" b="1" kern="0" dirty="0" smtClean="0">
                <a:solidFill>
                  <a:srgbClr val="001EFF"/>
                </a:solidFill>
                <a:latin typeface="Arial" panose="020B0604020202020204" pitchFamily="34" charset="0"/>
                <a:ea typeface="Segoe UI" panose="020B0502040204020203" pitchFamily="34" charset="0"/>
                <a:cs typeface="Arial" panose="020B0604020202020204" pitchFamily="34" charset="0"/>
              </a:rPr>
              <a:t>73.19%</a:t>
            </a:r>
            <a:endParaRPr lang="en-US" sz="1100" b="1" kern="0" dirty="0">
              <a:solidFill>
                <a:srgbClr val="001EFF"/>
              </a:solidFill>
              <a:latin typeface="Arial" panose="020B0604020202020204" pitchFamily="34" charset="0"/>
              <a:ea typeface="Segoe UI" panose="020B0502040204020203" pitchFamily="34" charset="0"/>
              <a:cs typeface="Arial" panose="020B0604020202020204" pitchFamily="34" charset="0"/>
            </a:endParaRPr>
          </a:p>
        </p:txBody>
      </p:sp>
      <p:sp>
        <p:nvSpPr>
          <p:cNvPr id="59" name="Rectangle 58">
            <a:extLst>
              <a:ext uri="{FF2B5EF4-FFF2-40B4-BE49-F238E27FC236}">
                <a16:creationId xmlns:a16="http://schemas.microsoft.com/office/drawing/2014/main" xmlns="" id="{A3411749-EFAC-47CC-9718-D671A4A4A814}"/>
              </a:ext>
            </a:extLst>
          </p:cNvPr>
          <p:cNvSpPr/>
          <p:nvPr/>
        </p:nvSpPr>
        <p:spPr bwMode="auto">
          <a:xfrm>
            <a:off x="6167805" y="1922372"/>
            <a:ext cx="5691116" cy="289924"/>
          </a:xfrm>
          <a:prstGeom prst="rect">
            <a:avLst/>
          </a:prstGeom>
          <a:solidFill>
            <a:srgbClr val="001EFF"/>
          </a:solidFill>
          <a:ln w="19050" cap="flat" cmpd="sng" algn="ctr">
            <a:noFill/>
            <a:prstDash val="solid"/>
            <a:round/>
            <a:headEnd type="none" w="med" len="med"/>
            <a:tailEnd type="none" w="med" len="med"/>
          </a:ln>
          <a:effectLst/>
        </p:spPr>
        <p:txBody>
          <a:bodyPr lIns="45720" rIns="45720"/>
          <a:lstStyle/>
          <a:p>
            <a:pPr marL="115888" indent="-115888" algn="ctr">
              <a:spcBef>
                <a:spcPct val="50000"/>
              </a:spcBef>
              <a:buClr>
                <a:srgbClr val="FF8000"/>
              </a:buClr>
              <a:defRPr/>
            </a:pPr>
            <a:r>
              <a:rPr lang="en-US" sz="1200" b="1" kern="0" dirty="0" smtClean="0">
                <a:solidFill>
                  <a:schemeClr val="bg1"/>
                </a:solidFill>
                <a:latin typeface="Knowledge Black" panose="020B0503000000020004" pitchFamily="34" charset="0"/>
                <a:ea typeface="Segoe UI" panose="020B0502040204020203" pitchFamily="34" charset="0"/>
                <a:cs typeface="Segoe UI" panose="020B0502040204020203" pitchFamily="34" charset="0"/>
              </a:rPr>
              <a:t>Most Data Fields Vs Countries</a:t>
            </a:r>
            <a:endParaRPr lang="en-US" sz="1200" b="1" kern="0" dirty="0">
              <a:solidFill>
                <a:schemeClr val="bg1"/>
              </a:solidFill>
              <a:latin typeface="Knowledge Black" panose="020B0503000000020004" pitchFamily="34" charset="0"/>
              <a:ea typeface="Segoe UI" panose="020B0502040204020203" pitchFamily="34" charset="0"/>
              <a:cs typeface="Segoe UI" panose="020B0502040204020203" pitchFamily="34" charset="0"/>
            </a:endParaRPr>
          </a:p>
        </p:txBody>
      </p:sp>
      <p:sp>
        <p:nvSpPr>
          <p:cNvPr id="64" name="Rectangle 63">
            <a:extLst>
              <a:ext uri="{FF2B5EF4-FFF2-40B4-BE49-F238E27FC236}">
                <a16:creationId xmlns:a16="http://schemas.microsoft.com/office/drawing/2014/main" xmlns="" id="{D08C7880-C7C6-498C-A073-04EE2A0D325D}"/>
              </a:ext>
            </a:extLst>
          </p:cNvPr>
          <p:cNvSpPr/>
          <p:nvPr/>
        </p:nvSpPr>
        <p:spPr bwMode="auto">
          <a:xfrm>
            <a:off x="312538" y="4172784"/>
            <a:ext cx="5665182" cy="262652"/>
          </a:xfrm>
          <a:prstGeom prst="rect">
            <a:avLst/>
          </a:prstGeom>
          <a:solidFill>
            <a:srgbClr val="001EFF"/>
          </a:solidFill>
          <a:ln w="19050" cap="flat" cmpd="sng" algn="ctr">
            <a:noFill/>
            <a:prstDash val="solid"/>
            <a:round/>
            <a:headEnd type="none" w="med" len="med"/>
            <a:tailEnd type="none" w="med" len="med"/>
          </a:ln>
          <a:effectLst/>
        </p:spPr>
        <p:txBody>
          <a:bodyPr lIns="45720" rIns="45720"/>
          <a:lstStyle/>
          <a:p>
            <a:pPr marL="115888" indent="-115888" algn="ctr">
              <a:spcBef>
                <a:spcPct val="50000"/>
              </a:spcBef>
              <a:buClr>
                <a:srgbClr val="FF8000"/>
              </a:buClr>
              <a:defRPr/>
            </a:pPr>
            <a:r>
              <a:rPr lang="en-US" sz="1200" b="1" kern="0" dirty="0">
                <a:solidFill>
                  <a:schemeClr val="bg1"/>
                </a:solidFill>
                <a:latin typeface="Knowledge Black" panose="020B0503000000020004" pitchFamily="34" charset="0"/>
                <a:ea typeface="Segoe UI" panose="020B0502040204020203" pitchFamily="34" charset="0"/>
                <a:cs typeface="Segoe UI" panose="020B0502040204020203" pitchFamily="34" charset="0"/>
              </a:rPr>
              <a:t>Cause Classification for Top 10 Content Sets</a:t>
            </a:r>
          </a:p>
        </p:txBody>
      </p:sp>
      <p:graphicFrame>
        <p:nvGraphicFramePr>
          <p:cNvPr id="66" name="Chart 65">
            <a:extLst>
              <a:ext uri="{FF2B5EF4-FFF2-40B4-BE49-F238E27FC236}">
                <a16:creationId xmlns:lc="http://schemas.openxmlformats.org/drawingml/2006/lockedCanvas" xmlns:a16="http://schemas.microsoft.com/office/drawing/2014/main" xmlns:xdr="http://schemas.openxmlformats.org/drawingml/2006/spreadsheetDrawing" xmlns="" id="{1891B5D2-CEF3-DC48-AC04-736D75EB24CA}"/>
              </a:ext>
            </a:extLst>
          </p:cNvPr>
          <p:cNvGraphicFramePr/>
          <p:nvPr/>
        </p:nvGraphicFramePr>
        <p:xfrm>
          <a:off x="153317" y="2236882"/>
          <a:ext cx="5926972" cy="266505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9" name="Chart 68"/>
          <p:cNvGraphicFramePr/>
          <p:nvPr/>
        </p:nvGraphicFramePr>
        <p:xfrm>
          <a:off x="6445702" y="2236882"/>
          <a:ext cx="5588524"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70" name="Rectangle 69">
            <a:extLst>
              <a:ext uri="{FF2B5EF4-FFF2-40B4-BE49-F238E27FC236}">
                <a16:creationId xmlns:a16="http://schemas.microsoft.com/office/drawing/2014/main" xmlns="" id="{54C918A6-91C1-48C7-933F-B0589BAA3F91}"/>
              </a:ext>
            </a:extLst>
          </p:cNvPr>
          <p:cNvSpPr/>
          <p:nvPr/>
        </p:nvSpPr>
        <p:spPr>
          <a:xfrm>
            <a:off x="7883229" y="5019274"/>
            <a:ext cx="4308771" cy="1185421"/>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pic>
        <p:nvPicPr>
          <p:cNvPr id="71" name="Picture 2" descr="C:\Users\u6042437\Desktop\Work\References\Graphics\refinitiv inspired icons\customer.png">
            <a:extLst>
              <a:ext uri="{FF2B5EF4-FFF2-40B4-BE49-F238E27FC236}">
                <a16:creationId xmlns:a16="http://schemas.microsoft.com/office/drawing/2014/main" xmlns="" id="{51242FB5-4257-4877-979E-249B08ABBB8A}"/>
              </a:ext>
            </a:extLst>
          </p:cNvPr>
          <p:cNvPicPr>
            <a:picLocks noChangeAspect="1" noChangeArrowheads="1"/>
          </p:cNvPicPr>
          <p:nvPr/>
        </p:nvPicPr>
        <p:blipFill>
          <a:blip r:embed="rId4" cstate="print"/>
          <a:srcRect b="16046"/>
          <a:stretch>
            <a:fillRect/>
          </a:stretch>
        </p:blipFill>
        <p:spPr bwMode="auto">
          <a:xfrm>
            <a:off x="7943221" y="5081864"/>
            <a:ext cx="641563" cy="533703"/>
          </a:xfrm>
          <a:prstGeom prst="rect">
            <a:avLst/>
          </a:prstGeom>
          <a:noFill/>
        </p:spPr>
      </p:pic>
      <p:sp>
        <p:nvSpPr>
          <p:cNvPr id="72" name="TextBox 71"/>
          <p:cNvSpPr txBox="1"/>
          <p:nvPr/>
        </p:nvSpPr>
        <p:spPr>
          <a:xfrm>
            <a:off x="7806915" y="5735381"/>
            <a:ext cx="1293374" cy="307777"/>
          </a:xfrm>
          <a:prstGeom prst="rect">
            <a:avLst/>
          </a:prstGeom>
          <a:noFill/>
        </p:spPr>
        <p:txBody>
          <a:bodyPr wrap="square" rtlCol="0">
            <a:spAutoFit/>
          </a:bodyPr>
          <a:lstStyle/>
          <a:p>
            <a:r>
              <a:rPr lang="en-US" sz="1400" b="1" dirty="0" smtClean="0"/>
              <a:t>Top 5 Clients</a:t>
            </a:r>
            <a:endParaRPr lang="en-US" sz="1400" b="1" dirty="0"/>
          </a:p>
        </p:txBody>
      </p:sp>
      <p:grpSp>
        <p:nvGrpSpPr>
          <p:cNvPr id="4" name="Group 73">
            <a:extLst>
              <a:ext uri="{FF2B5EF4-FFF2-40B4-BE49-F238E27FC236}">
                <a16:creationId xmlns:a16="http://schemas.microsoft.com/office/drawing/2014/main" xmlns="" id="{F1FA0B0B-07B9-42D1-9C34-179130A019B7}"/>
              </a:ext>
            </a:extLst>
          </p:cNvPr>
          <p:cNvGrpSpPr/>
          <p:nvPr/>
        </p:nvGrpSpPr>
        <p:grpSpPr>
          <a:xfrm>
            <a:off x="9100288" y="5199124"/>
            <a:ext cx="2868371" cy="844035"/>
            <a:chOff x="9588069" y="966621"/>
            <a:chExt cx="2199983" cy="844035"/>
          </a:xfrm>
        </p:grpSpPr>
        <p:sp>
          <p:nvSpPr>
            <p:cNvPr id="75" name="Rectangle 74">
              <a:extLst>
                <a:ext uri="{FF2B5EF4-FFF2-40B4-BE49-F238E27FC236}">
                  <a16:creationId xmlns:a16="http://schemas.microsoft.com/office/drawing/2014/main" xmlns="" id="{787DAA80-46EC-4EC8-9965-AD2EE9E46846}"/>
                </a:ext>
              </a:extLst>
            </p:cNvPr>
            <p:cNvSpPr/>
            <p:nvPr/>
          </p:nvSpPr>
          <p:spPr>
            <a:xfrm rot="5400000">
              <a:off x="9449606" y="1254677"/>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xmlns="" id="{C6C6AB5D-01A1-4A41-BEE1-ED62091188DA}"/>
                </a:ext>
              </a:extLst>
            </p:cNvPr>
            <p:cNvSpPr/>
            <p:nvPr/>
          </p:nvSpPr>
          <p:spPr bwMode="auto">
            <a:xfrm>
              <a:off x="9588070" y="976602"/>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smtClean="0">
                  <a:ln>
                    <a:noFill/>
                  </a:ln>
                  <a:effectLst/>
                  <a:uLnTx/>
                  <a:uFillTx/>
                  <a:latin typeface="Arial" panose="020B0604020202020204" pitchFamily="34" charset="0"/>
                  <a:ea typeface="Segoe UI" panose="020B0502040204020203" pitchFamily="34" charset="0"/>
                  <a:cs typeface="Arial" panose="020B0604020202020204" pitchFamily="34" charset="0"/>
                </a:rPr>
                <a:t>Broad ridge</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77" name="Rectangle 76">
              <a:extLst>
                <a:ext uri="{FF2B5EF4-FFF2-40B4-BE49-F238E27FC236}">
                  <a16:creationId xmlns:a16="http://schemas.microsoft.com/office/drawing/2014/main" xmlns="" id="{3CDB6699-8A8B-4CFF-A6AA-313C128C23D6}"/>
                </a:ext>
              </a:extLst>
            </p:cNvPr>
            <p:cNvSpPr/>
            <p:nvPr/>
          </p:nvSpPr>
          <p:spPr>
            <a:xfrm rot="5400000">
              <a:off x="9896223" y="1244696"/>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xmlns="" id="{F46F3394-60D5-4D20-A20F-18E0B8CC3B8A}"/>
                </a:ext>
              </a:extLst>
            </p:cNvPr>
            <p:cNvSpPr/>
            <p:nvPr/>
          </p:nvSpPr>
          <p:spPr bwMode="auto">
            <a:xfrm>
              <a:off x="10034687" y="966621"/>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lang="en-US" sz="700" b="1" kern="0" dirty="0" smtClean="0">
                  <a:latin typeface="Arial" panose="020B0604020202020204" pitchFamily="34" charset="0"/>
                  <a:ea typeface="Segoe UI" panose="020B0502040204020203" pitchFamily="34" charset="0"/>
                  <a:cs typeface="Arial" panose="020B0604020202020204" pitchFamily="34" charset="0"/>
                </a:rPr>
                <a:t>MSCI</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79" name="Rectangle 78">
              <a:extLst>
                <a:ext uri="{FF2B5EF4-FFF2-40B4-BE49-F238E27FC236}">
                  <a16:creationId xmlns:a16="http://schemas.microsoft.com/office/drawing/2014/main" xmlns="" id="{A689366D-617F-49C5-AADF-DCB2318A2263}"/>
                </a:ext>
              </a:extLst>
            </p:cNvPr>
            <p:cNvSpPr/>
            <p:nvPr/>
          </p:nvSpPr>
          <p:spPr>
            <a:xfrm rot="5400000">
              <a:off x="10341931" y="1244697"/>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xmlns="" id="{1AF713CD-FC81-4D6B-B074-92A56267925F}"/>
                </a:ext>
              </a:extLst>
            </p:cNvPr>
            <p:cNvSpPr/>
            <p:nvPr/>
          </p:nvSpPr>
          <p:spPr bwMode="auto">
            <a:xfrm>
              <a:off x="10480395" y="966622"/>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lang="en-US" sz="700" b="1" kern="0" dirty="0" smtClean="0">
                  <a:latin typeface="Arial" panose="020B0604020202020204" pitchFamily="34" charset="0"/>
                  <a:ea typeface="Segoe UI" panose="020B0502040204020203" pitchFamily="34" charset="0"/>
                  <a:cs typeface="Arial" panose="020B0604020202020204" pitchFamily="34" charset="0"/>
                </a:rPr>
                <a:t>Scope</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81" name="Rectangle 80">
              <a:extLst>
                <a:ext uri="{FF2B5EF4-FFF2-40B4-BE49-F238E27FC236}">
                  <a16:creationId xmlns:a16="http://schemas.microsoft.com/office/drawing/2014/main" xmlns="" id="{CE10E4A2-2B0A-4C81-A25A-FFCFEB7E4BF3}"/>
                </a:ext>
              </a:extLst>
            </p:cNvPr>
            <p:cNvSpPr/>
            <p:nvPr/>
          </p:nvSpPr>
          <p:spPr>
            <a:xfrm rot="5400000">
              <a:off x="10782716" y="1244698"/>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82" name="Rectangle 81">
              <a:extLst>
                <a:ext uri="{FF2B5EF4-FFF2-40B4-BE49-F238E27FC236}">
                  <a16:creationId xmlns:a16="http://schemas.microsoft.com/office/drawing/2014/main" xmlns="" id="{D20F321C-2D0A-4645-BA52-1934BCD72017}"/>
                </a:ext>
              </a:extLst>
            </p:cNvPr>
            <p:cNvSpPr/>
            <p:nvPr/>
          </p:nvSpPr>
          <p:spPr bwMode="auto">
            <a:xfrm>
              <a:off x="10921180" y="966623"/>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kumimoji="0" lang="en-US" sz="700" b="1" i="0" u="none" strike="noStrike" kern="0" cap="none" spc="0" normalizeH="0" baseline="0" noProof="0" dirty="0" err="1" smtClean="0">
                  <a:ln>
                    <a:noFill/>
                  </a:ln>
                  <a:effectLst/>
                  <a:uLnTx/>
                  <a:uFillTx/>
                  <a:latin typeface="Arial" panose="020B0604020202020204" pitchFamily="34" charset="0"/>
                  <a:ea typeface="Segoe UI" panose="020B0502040204020203" pitchFamily="34" charset="0"/>
                  <a:cs typeface="Arial" panose="020B0604020202020204" pitchFamily="34" charset="0"/>
                </a:rPr>
                <a:t>Feex</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sp>
          <p:nvSpPr>
            <p:cNvPr id="83" name="Rectangle 82">
              <a:extLst>
                <a:ext uri="{FF2B5EF4-FFF2-40B4-BE49-F238E27FC236}">
                  <a16:creationId xmlns:a16="http://schemas.microsoft.com/office/drawing/2014/main" xmlns="" id="{44A005A5-EB7B-4198-A032-EE7CA3BF7552}"/>
                </a:ext>
              </a:extLst>
            </p:cNvPr>
            <p:cNvSpPr/>
            <p:nvPr/>
          </p:nvSpPr>
          <p:spPr>
            <a:xfrm rot="5400000">
              <a:off x="11232074" y="1244699"/>
              <a:ext cx="694442" cy="41751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sz="1400" dirty="0">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xmlns="" id="{E24778BE-F2EF-4682-A3D4-E875CF1D8823}"/>
                </a:ext>
              </a:extLst>
            </p:cNvPr>
            <p:cNvSpPr/>
            <p:nvPr/>
          </p:nvSpPr>
          <p:spPr bwMode="auto">
            <a:xfrm>
              <a:off x="11370538" y="966624"/>
              <a:ext cx="417514" cy="162549"/>
            </a:xfrm>
            <a:prstGeom prst="rect">
              <a:avLst/>
            </a:prstGeom>
            <a:solidFill>
              <a:srgbClr val="00D0D4"/>
            </a:solidFill>
            <a:ln w="19050" cap="flat" cmpd="sng" algn="ctr">
              <a:no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115888" marR="0" lvl="0" indent="-115888" algn="ctr" defTabSz="914400" eaLnBrk="0" fontAlgn="base" latinLnBrk="0" hangingPunct="0">
                <a:lnSpc>
                  <a:spcPct val="100000"/>
                </a:lnSpc>
                <a:spcBef>
                  <a:spcPct val="50000"/>
                </a:spcBef>
                <a:spcAft>
                  <a:spcPct val="0"/>
                </a:spcAft>
                <a:buClr>
                  <a:srgbClr val="FF8000"/>
                </a:buClr>
                <a:buSzTx/>
                <a:buFontTx/>
                <a:buNone/>
                <a:tabLst/>
                <a:defRPr/>
              </a:pPr>
              <a:r>
                <a:rPr lang="en-US" sz="700" b="1" kern="0" dirty="0" err="1" smtClean="0">
                  <a:latin typeface="Arial" panose="020B0604020202020204" pitchFamily="34" charset="0"/>
                  <a:ea typeface="Segoe UI" panose="020B0502040204020203" pitchFamily="34" charset="0"/>
                  <a:cs typeface="Arial" panose="020B0604020202020204" pitchFamily="34" charset="0"/>
                </a:rPr>
                <a:t>Straplo</a:t>
              </a:r>
              <a:endParaRPr kumimoji="0" lang="en-US" sz="700" b="1" i="0" u="none" strike="noStrike" kern="0" cap="none" spc="0" normalizeH="0" baseline="0" noProof="0" dirty="0">
                <a:ln>
                  <a:noFill/>
                </a:ln>
                <a:effectLst/>
                <a:uLnTx/>
                <a:uFillTx/>
                <a:latin typeface="Arial" panose="020B0604020202020204" pitchFamily="34" charset="0"/>
                <a:ea typeface="Segoe UI" panose="020B0502040204020203" pitchFamily="34" charset="0"/>
                <a:cs typeface="Arial" panose="020B0604020202020204" pitchFamily="34" charset="0"/>
              </a:endParaRPr>
            </a:p>
          </p:txBody>
        </p:sp>
      </p:grpSp>
      <p:sp>
        <p:nvSpPr>
          <p:cNvPr id="86" name="TextBox 85"/>
          <p:cNvSpPr txBox="1"/>
          <p:nvPr/>
        </p:nvSpPr>
        <p:spPr>
          <a:xfrm>
            <a:off x="9180331" y="5557063"/>
            <a:ext cx="464319" cy="276999"/>
          </a:xfrm>
          <a:prstGeom prst="rect">
            <a:avLst/>
          </a:prstGeom>
          <a:noFill/>
        </p:spPr>
        <p:txBody>
          <a:bodyPr wrap="square" rtlCol="0">
            <a:spAutoFit/>
          </a:bodyPr>
          <a:lstStyle/>
          <a:p>
            <a:r>
              <a:rPr lang="en-US" sz="1200" b="1" dirty="0" smtClean="0">
                <a:solidFill>
                  <a:srgbClr val="001EFF"/>
                </a:solidFill>
              </a:rPr>
              <a:t>14</a:t>
            </a:r>
            <a:endParaRPr lang="en-US" sz="1200" b="1" dirty="0">
              <a:solidFill>
                <a:srgbClr val="001EFF"/>
              </a:solidFill>
            </a:endParaRPr>
          </a:p>
        </p:txBody>
      </p:sp>
      <p:sp>
        <p:nvSpPr>
          <p:cNvPr id="99" name="TextBox 98"/>
          <p:cNvSpPr txBox="1"/>
          <p:nvPr/>
        </p:nvSpPr>
        <p:spPr>
          <a:xfrm>
            <a:off x="9719355" y="5557063"/>
            <a:ext cx="544361" cy="276999"/>
          </a:xfrm>
          <a:prstGeom prst="rect">
            <a:avLst/>
          </a:prstGeom>
          <a:noFill/>
        </p:spPr>
        <p:txBody>
          <a:bodyPr wrap="square" rtlCol="0">
            <a:spAutoFit/>
          </a:bodyPr>
          <a:lstStyle/>
          <a:p>
            <a:r>
              <a:rPr lang="en-US" sz="1200" b="1" dirty="0" smtClean="0">
                <a:solidFill>
                  <a:srgbClr val="001EFF"/>
                </a:solidFill>
              </a:rPr>
              <a:t>13</a:t>
            </a:r>
            <a:endParaRPr lang="en-US" sz="1200" b="1" dirty="0">
              <a:solidFill>
                <a:srgbClr val="001EFF"/>
              </a:solidFill>
            </a:endParaRPr>
          </a:p>
        </p:txBody>
      </p:sp>
      <p:sp>
        <p:nvSpPr>
          <p:cNvPr id="100" name="TextBox 99"/>
          <p:cNvSpPr txBox="1"/>
          <p:nvPr/>
        </p:nvSpPr>
        <p:spPr>
          <a:xfrm>
            <a:off x="10345569" y="5538208"/>
            <a:ext cx="351310" cy="276999"/>
          </a:xfrm>
          <a:prstGeom prst="rect">
            <a:avLst/>
          </a:prstGeom>
          <a:noFill/>
        </p:spPr>
        <p:txBody>
          <a:bodyPr wrap="square" rtlCol="0">
            <a:spAutoFit/>
          </a:bodyPr>
          <a:lstStyle/>
          <a:p>
            <a:r>
              <a:rPr lang="en-US" sz="1200" b="1" dirty="0" smtClean="0">
                <a:solidFill>
                  <a:srgbClr val="001EFF"/>
                </a:solidFill>
              </a:rPr>
              <a:t>7</a:t>
            </a:r>
            <a:endParaRPr lang="en-US" sz="1200" b="1" dirty="0">
              <a:solidFill>
                <a:srgbClr val="001EFF"/>
              </a:solidFill>
            </a:endParaRPr>
          </a:p>
        </p:txBody>
      </p:sp>
      <p:sp>
        <p:nvSpPr>
          <p:cNvPr id="101" name="TextBox 100"/>
          <p:cNvSpPr txBox="1"/>
          <p:nvPr/>
        </p:nvSpPr>
        <p:spPr>
          <a:xfrm>
            <a:off x="11507611" y="5501632"/>
            <a:ext cx="351310" cy="276999"/>
          </a:xfrm>
          <a:prstGeom prst="rect">
            <a:avLst/>
          </a:prstGeom>
          <a:noFill/>
        </p:spPr>
        <p:txBody>
          <a:bodyPr wrap="square" rtlCol="0">
            <a:spAutoFit/>
          </a:bodyPr>
          <a:lstStyle/>
          <a:p>
            <a:r>
              <a:rPr lang="en-US" sz="1200" b="1" dirty="0" smtClean="0">
                <a:solidFill>
                  <a:srgbClr val="001EFF"/>
                </a:solidFill>
              </a:rPr>
              <a:t>4</a:t>
            </a:r>
            <a:endParaRPr lang="en-US" sz="1200" b="1" dirty="0">
              <a:solidFill>
                <a:srgbClr val="001EFF"/>
              </a:solidFill>
            </a:endParaRPr>
          </a:p>
        </p:txBody>
      </p:sp>
      <p:sp>
        <p:nvSpPr>
          <p:cNvPr id="102" name="TextBox 101"/>
          <p:cNvSpPr txBox="1"/>
          <p:nvPr/>
        </p:nvSpPr>
        <p:spPr>
          <a:xfrm>
            <a:off x="10911198" y="5517582"/>
            <a:ext cx="351310" cy="276999"/>
          </a:xfrm>
          <a:prstGeom prst="rect">
            <a:avLst/>
          </a:prstGeom>
          <a:noFill/>
        </p:spPr>
        <p:txBody>
          <a:bodyPr wrap="square" rtlCol="0">
            <a:spAutoFit/>
          </a:bodyPr>
          <a:lstStyle/>
          <a:p>
            <a:r>
              <a:rPr lang="en-US" sz="1200" b="1" dirty="0" smtClean="0">
                <a:solidFill>
                  <a:srgbClr val="001EFF"/>
                </a:solidFill>
              </a:rPr>
              <a:t>4</a:t>
            </a:r>
            <a:endParaRPr lang="en-US" sz="1200" b="1" dirty="0">
              <a:solidFill>
                <a:srgbClr val="001EFF"/>
              </a:solidFill>
            </a:endParaRPr>
          </a:p>
        </p:txBody>
      </p:sp>
      <p:sp>
        <p:nvSpPr>
          <p:cNvPr id="103" name="Rectangle 102">
            <a:extLst>
              <a:ext uri="{FF2B5EF4-FFF2-40B4-BE49-F238E27FC236}">
                <a16:creationId xmlns:a16="http://schemas.microsoft.com/office/drawing/2014/main" xmlns="" id="{54C918A6-91C1-48C7-933F-B0589BAA3F91}"/>
              </a:ext>
            </a:extLst>
          </p:cNvPr>
          <p:cNvSpPr/>
          <p:nvPr/>
        </p:nvSpPr>
        <p:spPr>
          <a:xfrm>
            <a:off x="3296871" y="5026438"/>
            <a:ext cx="4428585" cy="1178257"/>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05" name="TextBox 104"/>
          <p:cNvSpPr txBox="1"/>
          <p:nvPr/>
        </p:nvSpPr>
        <p:spPr>
          <a:xfrm>
            <a:off x="3262402" y="5663848"/>
            <a:ext cx="1176897" cy="369332"/>
          </a:xfrm>
          <a:prstGeom prst="rect">
            <a:avLst/>
          </a:prstGeom>
          <a:noFill/>
        </p:spPr>
        <p:txBody>
          <a:bodyPr wrap="square" rtlCol="0">
            <a:spAutoFit/>
          </a:bodyPr>
          <a:lstStyle/>
          <a:p>
            <a:r>
              <a:rPr lang="en-US" sz="1600" b="1" dirty="0" smtClean="0"/>
              <a:t>Diagnosis</a:t>
            </a:r>
            <a:r>
              <a:rPr lang="en-US" dirty="0" smtClean="0"/>
              <a:t> </a:t>
            </a:r>
            <a:endParaRPr lang="en-US" dirty="0"/>
          </a:p>
        </p:txBody>
      </p:sp>
      <p:sp>
        <p:nvSpPr>
          <p:cNvPr id="106" name="TextBox 105"/>
          <p:cNvSpPr txBox="1"/>
          <p:nvPr/>
        </p:nvSpPr>
        <p:spPr>
          <a:xfrm>
            <a:off x="4119436" y="5263542"/>
            <a:ext cx="1161931" cy="800219"/>
          </a:xfrm>
          <a:prstGeom prst="rect">
            <a:avLst/>
          </a:prstGeom>
          <a:noFill/>
        </p:spPr>
        <p:txBody>
          <a:bodyPr wrap="square" rtlCol="0">
            <a:spAutoFit/>
          </a:bodyPr>
          <a:lstStyle/>
          <a:p>
            <a:pPr algn="ctr"/>
            <a:r>
              <a:rPr lang="en-US" sz="1400" dirty="0" smtClean="0">
                <a:latin typeface="Arial" pitchFamily="34" charset="0"/>
                <a:cs typeface="Arial" pitchFamily="34" charset="0"/>
              </a:rPr>
              <a:t>Content Incorrect</a:t>
            </a:r>
          </a:p>
          <a:p>
            <a:pPr algn="ctr"/>
            <a:r>
              <a:rPr lang="en-US" b="1" dirty="0" smtClean="0">
                <a:solidFill>
                  <a:srgbClr val="001EFF"/>
                </a:solidFill>
              </a:rPr>
              <a:t>54%</a:t>
            </a:r>
            <a:endParaRPr lang="en-US" b="1" dirty="0">
              <a:solidFill>
                <a:srgbClr val="001EFF"/>
              </a:solidFill>
            </a:endParaRPr>
          </a:p>
        </p:txBody>
      </p:sp>
      <p:sp>
        <p:nvSpPr>
          <p:cNvPr id="107" name="TextBox 106"/>
          <p:cNvSpPr txBox="1"/>
          <p:nvPr/>
        </p:nvSpPr>
        <p:spPr>
          <a:xfrm>
            <a:off x="5214593" y="5304494"/>
            <a:ext cx="1046376" cy="738664"/>
          </a:xfrm>
          <a:prstGeom prst="rect">
            <a:avLst/>
          </a:prstGeom>
          <a:noFill/>
        </p:spPr>
        <p:txBody>
          <a:bodyPr wrap="square" rtlCol="0">
            <a:spAutoFit/>
          </a:bodyPr>
          <a:lstStyle/>
          <a:p>
            <a:pPr algn="ctr"/>
            <a:r>
              <a:rPr lang="en-US" sz="1400" dirty="0" smtClean="0"/>
              <a:t>Content Missing</a:t>
            </a:r>
          </a:p>
          <a:p>
            <a:pPr algn="ctr"/>
            <a:r>
              <a:rPr lang="en-US" sz="1400" b="1" dirty="0" smtClean="0">
                <a:solidFill>
                  <a:srgbClr val="001EFF"/>
                </a:solidFill>
              </a:rPr>
              <a:t>41%</a:t>
            </a:r>
            <a:endParaRPr lang="en-US" sz="1400" b="1" dirty="0">
              <a:solidFill>
                <a:srgbClr val="001EFF"/>
              </a:solidFill>
            </a:endParaRPr>
          </a:p>
        </p:txBody>
      </p:sp>
      <p:sp>
        <p:nvSpPr>
          <p:cNvPr id="108" name="TextBox 107"/>
          <p:cNvSpPr txBox="1"/>
          <p:nvPr/>
        </p:nvSpPr>
        <p:spPr>
          <a:xfrm>
            <a:off x="6167805" y="5263542"/>
            <a:ext cx="1369959" cy="738664"/>
          </a:xfrm>
          <a:prstGeom prst="rect">
            <a:avLst/>
          </a:prstGeom>
          <a:noFill/>
        </p:spPr>
        <p:txBody>
          <a:bodyPr wrap="square" rtlCol="0">
            <a:spAutoFit/>
          </a:bodyPr>
          <a:lstStyle/>
          <a:p>
            <a:pPr algn="ctr"/>
            <a:r>
              <a:rPr lang="en-US" sz="1400" dirty="0" smtClean="0"/>
              <a:t>Content Not Available</a:t>
            </a:r>
          </a:p>
          <a:p>
            <a:pPr algn="ctr"/>
            <a:r>
              <a:rPr lang="en-US" sz="1400" b="1" dirty="0" smtClean="0">
                <a:solidFill>
                  <a:srgbClr val="001EFF"/>
                </a:solidFill>
              </a:rPr>
              <a:t>4%</a:t>
            </a:r>
            <a:endParaRPr lang="en-US" sz="1400" b="1" dirty="0">
              <a:solidFill>
                <a:srgbClr val="001EFF"/>
              </a:solidFill>
            </a:endParaRPr>
          </a:p>
        </p:txBody>
      </p:sp>
      <p:sp>
        <p:nvSpPr>
          <p:cNvPr id="109" name="Rectangle 108">
            <a:extLst>
              <a:ext uri="{FF2B5EF4-FFF2-40B4-BE49-F238E27FC236}">
                <a16:creationId xmlns:a16="http://schemas.microsoft.com/office/drawing/2014/main" xmlns="" id="{54C918A6-91C1-48C7-933F-B0589BAA3F91}"/>
              </a:ext>
            </a:extLst>
          </p:cNvPr>
          <p:cNvSpPr/>
          <p:nvPr/>
        </p:nvSpPr>
        <p:spPr>
          <a:xfrm>
            <a:off x="0" y="5026438"/>
            <a:ext cx="3199407" cy="1178257"/>
          </a:xfrm>
          <a:prstGeom prst="rect">
            <a:avLst/>
          </a:prstGeom>
          <a:noFill/>
          <a:ln w="38100">
            <a:solidFill>
              <a:srgbClr val="001E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PH"/>
          </a:p>
        </p:txBody>
      </p:sp>
      <p:sp>
        <p:nvSpPr>
          <p:cNvPr id="110" name="TextBox 109"/>
          <p:cNvSpPr txBox="1"/>
          <p:nvPr/>
        </p:nvSpPr>
        <p:spPr>
          <a:xfrm>
            <a:off x="-1" y="5725400"/>
            <a:ext cx="1960775" cy="307777"/>
          </a:xfrm>
          <a:prstGeom prst="rect">
            <a:avLst/>
          </a:prstGeom>
          <a:noFill/>
        </p:spPr>
        <p:txBody>
          <a:bodyPr wrap="square" rtlCol="0">
            <a:spAutoFit/>
          </a:bodyPr>
          <a:lstStyle/>
          <a:p>
            <a:r>
              <a:rPr lang="en-US" sz="1400" b="1" dirty="0" smtClean="0"/>
              <a:t>3 Top data Fields</a:t>
            </a:r>
            <a:endParaRPr lang="en-US" sz="1400" b="1" dirty="0"/>
          </a:p>
        </p:txBody>
      </p:sp>
      <p:pic>
        <p:nvPicPr>
          <p:cNvPr id="111" name="Picture 110">
            <a:extLst>
              <a:ext uri="{FF2B5EF4-FFF2-40B4-BE49-F238E27FC236}">
                <a16:creationId xmlns:a16="http://schemas.microsoft.com/office/drawing/2014/main" xmlns="" id="{EA3930C3-6281-C04E-BF98-FB7C4D6D5F21}"/>
              </a:ext>
            </a:extLst>
          </p:cNvPr>
          <p:cNvPicPr>
            <a:picLocks noChangeAspect="1"/>
          </p:cNvPicPr>
          <p:nvPr/>
        </p:nvPicPr>
        <p:blipFill>
          <a:blip r:embed="rId7" cstate="print"/>
          <a:stretch>
            <a:fillRect/>
          </a:stretch>
        </p:blipFill>
        <p:spPr>
          <a:xfrm>
            <a:off x="153317" y="5133316"/>
            <a:ext cx="586974" cy="430800"/>
          </a:xfrm>
          <a:prstGeom prst="rect">
            <a:avLst/>
          </a:prstGeom>
        </p:spPr>
      </p:pic>
      <p:pic>
        <p:nvPicPr>
          <p:cNvPr id="112" name="Picture 111">
            <a:extLst>
              <a:ext uri="{FF2B5EF4-FFF2-40B4-BE49-F238E27FC236}">
                <a16:creationId xmlns:a16="http://schemas.microsoft.com/office/drawing/2014/main" xmlns="" id="{98E39BCA-DC58-204A-9812-D54D0782DFFB}"/>
              </a:ext>
            </a:extLst>
          </p:cNvPr>
          <p:cNvPicPr>
            <a:picLocks noChangeAspect="1"/>
          </p:cNvPicPr>
          <p:nvPr/>
        </p:nvPicPr>
        <p:blipFill>
          <a:blip r:embed="rId8" cstate="print"/>
          <a:stretch>
            <a:fillRect/>
          </a:stretch>
        </p:blipFill>
        <p:spPr>
          <a:xfrm>
            <a:off x="3415228" y="5081864"/>
            <a:ext cx="574585" cy="584830"/>
          </a:xfrm>
          <a:prstGeom prst="rect">
            <a:avLst/>
          </a:prstGeom>
        </p:spPr>
      </p:pic>
      <p:sp>
        <p:nvSpPr>
          <p:cNvPr id="113" name="TextBox 112"/>
          <p:cNvSpPr txBox="1"/>
          <p:nvPr/>
        </p:nvSpPr>
        <p:spPr>
          <a:xfrm>
            <a:off x="869873" y="5171599"/>
            <a:ext cx="545972" cy="400110"/>
          </a:xfrm>
          <a:prstGeom prst="rect">
            <a:avLst/>
          </a:prstGeom>
          <a:noFill/>
        </p:spPr>
        <p:txBody>
          <a:bodyPr wrap="square" rtlCol="0">
            <a:spAutoFit/>
          </a:bodyPr>
          <a:lstStyle/>
          <a:p>
            <a:pPr algn="ctr"/>
            <a:r>
              <a:rPr lang="en-US" sz="1000" b="1" dirty="0" smtClean="0"/>
              <a:t>NAV</a:t>
            </a:r>
          </a:p>
          <a:p>
            <a:pPr algn="ctr"/>
            <a:r>
              <a:rPr lang="en-US" sz="1000" dirty="0" smtClean="0">
                <a:solidFill>
                  <a:srgbClr val="001EFF"/>
                </a:solidFill>
              </a:rPr>
              <a:t> 33</a:t>
            </a:r>
            <a:endParaRPr lang="en-US" sz="1000" dirty="0">
              <a:solidFill>
                <a:srgbClr val="001EFF"/>
              </a:solidFill>
            </a:endParaRPr>
          </a:p>
        </p:txBody>
      </p:sp>
      <p:sp>
        <p:nvSpPr>
          <p:cNvPr id="115" name="TextBox 114"/>
          <p:cNvSpPr txBox="1"/>
          <p:nvPr/>
        </p:nvSpPr>
        <p:spPr>
          <a:xfrm>
            <a:off x="1475891" y="5164050"/>
            <a:ext cx="818307" cy="369332"/>
          </a:xfrm>
          <a:prstGeom prst="rect">
            <a:avLst/>
          </a:prstGeom>
          <a:noFill/>
        </p:spPr>
        <p:txBody>
          <a:bodyPr wrap="square" rtlCol="0">
            <a:spAutoFit/>
          </a:bodyPr>
          <a:lstStyle/>
          <a:p>
            <a:pPr algn="ctr"/>
            <a:r>
              <a:rPr lang="en-US" sz="900" b="1" dirty="0" smtClean="0"/>
              <a:t>Dividends</a:t>
            </a:r>
          </a:p>
          <a:p>
            <a:pPr algn="ctr"/>
            <a:r>
              <a:rPr lang="en-US" sz="900" b="1" dirty="0" smtClean="0">
                <a:solidFill>
                  <a:srgbClr val="001EFF"/>
                </a:solidFill>
              </a:rPr>
              <a:t>17</a:t>
            </a:r>
            <a:endParaRPr lang="en-US" sz="900" b="1" dirty="0">
              <a:solidFill>
                <a:srgbClr val="001EFF"/>
              </a:solidFill>
            </a:endParaRPr>
          </a:p>
        </p:txBody>
      </p:sp>
      <p:sp>
        <p:nvSpPr>
          <p:cNvPr id="116" name="TextBox 115"/>
          <p:cNvSpPr txBox="1"/>
          <p:nvPr/>
        </p:nvSpPr>
        <p:spPr>
          <a:xfrm>
            <a:off x="2259729" y="5164050"/>
            <a:ext cx="1002673" cy="400110"/>
          </a:xfrm>
          <a:prstGeom prst="rect">
            <a:avLst/>
          </a:prstGeom>
          <a:noFill/>
        </p:spPr>
        <p:txBody>
          <a:bodyPr wrap="square" rtlCol="0">
            <a:spAutoFit/>
          </a:bodyPr>
          <a:lstStyle/>
          <a:p>
            <a:pPr algn="ctr"/>
            <a:r>
              <a:rPr lang="en-US" sz="1000" b="1" dirty="0" smtClean="0"/>
              <a:t>New Funds </a:t>
            </a:r>
          </a:p>
          <a:p>
            <a:pPr algn="ctr"/>
            <a:r>
              <a:rPr lang="en-US" sz="1000" b="1" dirty="0" smtClean="0">
                <a:solidFill>
                  <a:srgbClr val="001EFF"/>
                </a:solidFill>
              </a:rPr>
              <a:t>10</a:t>
            </a:r>
            <a:endParaRPr lang="en-US" sz="1000" b="1" dirty="0">
              <a:solidFill>
                <a:srgbClr val="001EFF"/>
              </a:solidFill>
            </a:endParaRPr>
          </a:p>
        </p:txBody>
      </p:sp>
    </p:spTree>
    <p:extLst>
      <p:ext uri="{BB962C8B-B14F-4D97-AF65-F5344CB8AC3E}">
        <p14:creationId xmlns:p14="http://schemas.microsoft.com/office/powerpoint/2010/main" xmlns="" val="4165604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4" y="335038"/>
            <a:ext cx="5038726" cy="448154"/>
          </a:xfrm>
        </p:spPr>
        <p:txBody>
          <a:bodyPr>
            <a:noAutofit/>
          </a:bodyPr>
          <a:lstStyle/>
          <a:p>
            <a:pPr algn="ctr"/>
            <a:r>
              <a:rPr lang="en-PH" dirty="0">
                <a:solidFill>
                  <a:srgbClr val="001EFF"/>
                </a:solidFill>
                <a:latin typeface="+mj-lt"/>
              </a:rPr>
              <a:t>P&amp;P</a:t>
            </a:r>
            <a:r>
              <a:rPr lang="en-PH" sz="2400" dirty="0">
                <a:solidFill>
                  <a:srgbClr val="001EFF"/>
                </a:solidFill>
                <a:latin typeface="+mj-lt"/>
              </a:rPr>
              <a:t> Service Volume – January 2019</a:t>
            </a:r>
            <a:endParaRPr lang="en-US" sz="2400" dirty="0">
              <a:solidFill>
                <a:srgbClr val="001EFF"/>
              </a:solidFill>
              <a:latin typeface="+mj-lt"/>
            </a:endParaRPr>
          </a:p>
        </p:txBody>
      </p:sp>
      <p:sp>
        <p:nvSpPr>
          <p:cNvPr id="13" name="Content Placeholder 12"/>
          <p:cNvSpPr>
            <a:spLocks noGrp="1"/>
          </p:cNvSpPr>
          <p:nvPr>
            <p:ph idx="14"/>
          </p:nvPr>
        </p:nvSpPr>
        <p:spPr>
          <a:xfrm>
            <a:off x="373065" y="3841115"/>
            <a:ext cx="5481637" cy="2423160"/>
          </a:xfrm>
        </p:spPr>
        <p:txBody>
          <a:bodyPr/>
          <a:lstStyle/>
          <a:p>
            <a:r>
              <a:rPr lang="en-PH" dirty="0">
                <a:solidFill>
                  <a:srgbClr val="FFFF00"/>
                </a:solidFill>
              </a:rPr>
              <a:t>	</a:t>
            </a:r>
            <a:endParaRPr lang="en-US" dirty="0">
              <a:solidFill>
                <a:srgbClr val="FFFF00"/>
              </a:solidFill>
            </a:endParaRPr>
          </a:p>
        </p:txBody>
      </p:sp>
      <p:graphicFrame>
        <p:nvGraphicFramePr>
          <p:cNvPr id="8" name="Chart 7">
            <a:extLst>
              <a:ext uri="{FF2B5EF4-FFF2-40B4-BE49-F238E27FC236}">
                <a16:creationId xmlns:lc="http://schemas.openxmlformats.org/drawingml/2006/lockedCanvas" xmlns:a16="http://schemas.microsoft.com/office/drawing/2014/main" xmlns:xdr="http://schemas.openxmlformats.org/drawingml/2006/spreadsheetDrawing" xmlns="" id="{1891B5D2-CEF3-DC48-AC04-736D75EB24CA}"/>
              </a:ext>
            </a:extLst>
          </p:cNvPr>
          <p:cNvGraphicFramePr/>
          <p:nvPr/>
        </p:nvGraphicFramePr>
        <p:xfrm>
          <a:off x="239697" y="922987"/>
          <a:ext cx="5770485" cy="26650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p:cNvGraphicFramePr/>
          <p:nvPr/>
        </p:nvGraphicFramePr>
        <p:xfrm>
          <a:off x="6757386" y="814527"/>
          <a:ext cx="4572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hart 22"/>
          <p:cNvGraphicFramePr/>
          <p:nvPr/>
        </p:nvGraphicFramePr>
        <p:xfrm>
          <a:off x="356032" y="3737499"/>
          <a:ext cx="5547618" cy="28908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Chart 23"/>
          <p:cNvGraphicFramePr/>
          <p:nvPr/>
        </p:nvGraphicFramePr>
        <p:xfrm>
          <a:off x="6695243" y="3726402"/>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Client- Case Volume by Market</a:t>
            </a:r>
            <a:endParaRPr lang="en-US" dirty="0"/>
          </a:p>
        </p:txBody>
      </p:sp>
      <p:sp>
        <p:nvSpPr>
          <p:cNvPr id="3" name="Text Placeholder 2"/>
          <p:cNvSpPr>
            <a:spLocks noGrp="1"/>
          </p:cNvSpPr>
          <p:nvPr>
            <p:ph type="body" idx="13"/>
          </p:nvPr>
        </p:nvSpPr>
        <p:spPr/>
        <p:txBody>
          <a:bodyPr/>
          <a:lstStyle/>
          <a:p>
            <a:r>
              <a:rPr lang="en-US" dirty="0" smtClean="0"/>
              <a:t>February 2019</a:t>
            </a:r>
            <a:endParaRPr lang="en-US" dirty="0"/>
          </a:p>
        </p:txBody>
      </p:sp>
      <p:cxnSp>
        <p:nvCxnSpPr>
          <p:cNvPr id="6" name="Straight Connector 5"/>
          <p:cNvCxnSpPr/>
          <p:nvPr/>
        </p:nvCxnSpPr>
        <p:spPr>
          <a:xfrm flipV="1">
            <a:off x="287079" y="1605516"/>
            <a:ext cx="5582093" cy="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400800" y="1584252"/>
            <a:ext cx="5220586" cy="1063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9" name="Chart 8"/>
          <p:cNvGraphicFramePr/>
          <p:nvPr/>
        </p:nvGraphicFramePr>
        <p:xfrm>
          <a:off x="535171" y="2057399"/>
          <a:ext cx="4961861" cy="41413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nvGraphicFramePr>
        <p:xfrm>
          <a:off x="6570921" y="1940442"/>
          <a:ext cx="5305646" cy="43540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37" y="330240"/>
            <a:ext cx="11594592" cy="457200"/>
          </a:xfrm>
        </p:spPr>
        <p:txBody>
          <a:bodyPr/>
          <a:lstStyle/>
          <a:p>
            <a:r>
              <a:rPr lang="en-PH" dirty="0">
                <a:solidFill>
                  <a:srgbClr val="001EFF"/>
                </a:solidFill>
                <a:latin typeface="+mj-lt"/>
              </a:rPr>
              <a:t>P&amp;P Service Timeliness – </a:t>
            </a:r>
            <a:r>
              <a:rPr lang="en-PH" dirty="0" smtClean="0">
                <a:solidFill>
                  <a:srgbClr val="001EFF"/>
                </a:solidFill>
                <a:latin typeface="+mj-lt"/>
              </a:rPr>
              <a:t>February </a:t>
            </a:r>
            <a:r>
              <a:rPr lang="en-PH" dirty="0">
                <a:solidFill>
                  <a:srgbClr val="001EFF"/>
                </a:solidFill>
                <a:latin typeface="+mj-lt"/>
              </a:rPr>
              <a:t>2019</a:t>
            </a:r>
            <a:endParaRPr lang="en-US" dirty="0">
              <a:solidFill>
                <a:srgbClr val="001EFF"/>
              </a:solidFill>
              <a:latin typeface="+mj-lt"/>
            </a:endParaRPr>
          </a:p>
        </p:txBody>
      </p:sp>
      <p:graphicFrame>
        <p:nvGraphicFramePr>
          <p:cNvPr id="10" name="Content Placeholder 9">
            <a:extLst>
              <a:ext uri="{FF2B5EF4-FFF2-40B4-BE49-F238E27FC236}">
                <a16:creationId xmlns:a16="http://schemas.microsoft.com/office/drawing/2014/main" xmlns="" id="{9FB0579B-F579-4832-A69D-BF6C2C923B4E}"/>
              </a:ext>
            </a:extLst>
          </p:cNvPr>
          <p:cNvGraphicFramePr>
            <a:graphicFrameLocks noGrp="1"/>
          </p:cNvGraphicFramePr>
          <p:nvPr>
            <p:ph idx="13"/>
            <p:extLst>
              <p:ext uri="{D42A27DB-BD31-4B8C-83A1-F6EECF244321}">
                <p14:modId xmlns:p14="http://schemas.microsoft.com/office/powerpoint/2010/main" xmlns="" val="1199625328"/>
              </p:ext>
            </p:extLst>
          </p:nvPr>
        </p:nvGraphicFramePr>
        <p:xfrm>
          <a:off x="6019291" y="372182"/>
          <a:ext cx="5483225" cy="20514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ontent Placeholder 10"/>
          <p:cNvGraphicFramePr>
            <a:graphicFrameLocks noGrp="1"/>
          </p:cNvGraphicFramePr>
          <p:nvPr>
            <p:ph idx="14"/>
          </p:nvPr>
        </p:nvGraphicFramePr>
        <p:xfrm>
          <a:off x="326501" y="3779804"/>
          <a:ext cx="5515005" cy="2654372"/>
        </p:xfrm>
        <a:graphic>
          <a:graphicData uri="http://schemas.openxmlformats.org/drawingml/2006/table">
            <a:tbl>
              <a:tblPr firstRow="1" bandRow="1">
                <a:tableStyleId>{5C22544A-7EE6-4342-B048-85BDC9FD1C3A}</a:tableStyleId>
              </a:tblPr>
              <a:tblGrid>
                <a:gridCol w="1181835"/>
                <a:gridCol w="948035"/>
                <a:gridCol w="1005920"/>
                <a:gridCol w="878890"/>
                <a:gridCol w="1500325"/>
              </a:tblGrid>
              <a:tr h="0">
                <a:tc>
                  <a:txBody>
                    <a:bodyPr/>
                    <a:lstStyle/>
                    <a:p>
                      <a:pPr algn="l" fontAlgn="t"/>
                      <a:r>
                        <a:rPr lang="en-US" sz="1100" b="1" i="0" u="none" strike="noStrike" dirty="0">
                          <a:solidFill>
                            <a:srgbClr val="FFFFFF"/>
                          </a:solidFill>
                          <a:latin typeface="Proxima Nova"/>
                        </a:rPr>
                        <a:t>Account</a:t>
                      </a:r>
                    </a:p>
                  </a:txBody>
                  <a:tcPr marL="0" marR="0" marT="0" marB="0"/>
                </a:tc>
                <a:tc>
                  <a:txBody>
                    <a:bodyPr/>
                    <a:lstStyle/>
                    <a:p>
                      <a:pPr algn="l" fontAlgn="t"/>
                      <a:r>
                        <a:rPr lang="en-US" sz="1100" b="1" i="0" u="none" strike="noStrike">
                          <a:solidFill>
                            <a:srgbClr val="FFFFFF"/>
                          </a:solidFill>
                          <a:latin typeface="Proxima Nova"/>
                        </a:rPr>
                        <a:t>#case</a:t>
                      </a:r>
                    </a:p>
                  </a:txBody>
                  <a:tcPr marL="0" marR="0" marT="0" marB="0"/>
                </a:tc>
                <a:tc>
                  <a:txBody>
                    <a:bodyPr/>
                    <a:lstStyle/>
                    <a:p>
                      <a:pPr algn="l" fontAlgn="t"/>
                      <a:r>
                        <a:rPr lang="en-US" sz="1100" b="1" i="0" u="none" strike="noStrike" dirty="0" smtClean="0">
                          <a:solidFill>
                            <a:srgbClr val="FFFFFF"/>
                          </a:solidFill>
                          <a:latin typeface="Proxima Nova"/>
                        </a:rPr>
                        <a:t>Department</a:t>
                      </a:r>
                      <a:endParaRPr lang="en-US" sz="1100" b="1" i="0" u="none" strike="noStrike" dirty="0">
                        <a:solidFill>
                          <a:srgbClr val="FFFFFF"/>
                        </a:solidFill>
                        <a:latin typeface="Proxima Nova"/>
                      </a:endParaRPr>
                    </a:p>
                  </a:txBody>
                  <a:tcPr marL="0" marR="0" marT="0" marB="0"/>
                </a:tc>
                <a:tc>
                  <a:txBody>
                    <a:bodyPr/>
                    <a:lstStyle/>
                    <a:p>
                      <a:pPr algn="l" fontAlgn="t"/>
                      <a:r>
                        <a:rPr lang="en-US" sz="1100" b="1" i="0" u="none" strike="noStrike">
                          <a:solidFill>
                            <a:srgbClr val="FFFFFF"/>
                          </a:solidFill>
                          <a:latin typeface="Proxima Nova"/>
                        </a:rPr>
                        <a:t>age</a:t>
                      </a:r>
                    </a:p>
                  </a:txBody>
                  <a:tcPr marL="0" marR="0" marT="0" marB="0"/>
                </a:tc>
                <a:tc>
                  <a:txBody>
                    <a:bodyPr/>
                    <a:lstStyle/>
                    <a:p>
                      <a:pPr algn="l" fontAlgn="t"/>
                      <a:r>
                        <a:rPr lang="en-US" sz="1100" b="1" i="0" u="none" strike="noStrike" dirty="0" smtClean="0">
                          <a:solidFill>
                            <a:srgbClr val="FFFFFF"/>
                          </a:solidFill>
                          <a:latin typeface="Proxima Nova"/>
                        </a:rPr>
                        <a:t>Data Field</a:t>
                      </a:r>
                      <a:endParaRPr lang="en-US" sz="1100" b="1" i="0" u="none" strike="noStrike" dirty="0">
                        <a:solidFill>
                          <a:srgbClr val="FFFFFF"/>
                        </a:solidFill>
                        <a:latin typeface="Proxima Nova"/>
                      </a:endParaRPr>
                    </a:p>
                  </a:txBody>
                  <a:tcPr marL="0" marR="0" marT="0" marB="0"/>
                </a:tc>
              </a:tr>
              <a:tr h="195595">
                <a:tc>
                  <a:txBody>
                    <a:bodyPr/>
                    <a:lstStyle/>
                    <a:p>
                      <a:pPr marL="0" algn="l" defTabSz="914400" rtl="0" eaLnBrk="1" fontAlgn="b" latinLnBrk="0" hangingPunct="1"/>
                      <a:r>
                        <a:rPr lang="en-US" sz="1100" b="0" i="0" u="none" strike="noStrike" kern="1200" dirty="0" smtClean="0">
                          <a:solidFill>
                            <a:srgbClr val="000000"/>
                          </a:solidFill>
                          <a:latin typeface="Calibri"/>
                          <a:ea typeface="+mn-ea"/>
                          <a:cs typeface="+mn-cs"/>
                        </a:rPr>
                        <a:t>LPL Financial Services</a:t>
                      </a:r>
                      <a:endParaRPr lang="en-US" sz="1100" b="0" i="0" u="none" strike="noStrike" kern="1200" dirty="0">
                        <a:solidFill>
                          <a:srgbClr val="000000"/>
                        </a:solidFill>
                        <a:latin typeface="Calibri"/>
                        <a:ea typeface="+mn-ea"/>
                        <a:cs typeface="+mn-cs"/>
                      </a:endParaRPr>
                    </a:p>
                  </a:txBody>
                  <a:tcPr marL="0" marR="0" marT="0" marB="0" anchor="b"/>
                </a:tc>
                <a:tc>
                  <a:txBody>
                    <a:bodyPr/>
                    <a:lstStyle/>
                    <a:p>
                      <a:pPr algn="r" fontAlgn="b"/>
                      <a:r>
                        <a:rPr lang="en-US" sz="1100" u="none" dirty="0" smtClean="0">
                          <a:solidFill>
                            <a:srgbClr val="001EFF"/>
                          </a:solidFill>
                        </a:rPr>
                        <a:t>06973059</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Holding</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127.14</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Asset Allocation</a:t>
                      </a:r>
                      <a:endParaRPr lang="en-US" sz="1100" b="0" i="0" u="none" strike="noStrike" dirty="0">
                        <a:solidFill>
                          <a:srgbClr val="000000"/>
                        </a:solidFill>
                        <a:latin typeface="Calibri"/>
                      </a:endParaRPr>
                    </a:p>
                  </a:txBody>
                  <a:tcPr marL="0" marR="0" marT="0" marB="0" anchor="b"/>
                </a:tc>
              </a:tr>
              <a:tr h="152771">
                <a:tc>
                  <a:txBody>
                    <a:bodyPr/>
                    <a:lstStyle/>
                    <a:p>
                      <a:pPr algn="l" fontAlgn="b"/>
                      <a:r>
                        <a:rPr lang="en-US" sz="1100" b="0" i="0" u="none" strike="noStrike" dirty="0" smtClean="0">
                          <a:solidFill>
                            <a:srgbClr val="000000"/>
                          </a:solidFill>
                          <a:latin typeface="Calibri"/>
                        </a:rPr>
                        <a:t>UBS AG</a:t>
                      </a:r>
                      <a:endParaRPr lang="en-US" sz="1100" b="0" i="0" u="none" strike="noStrike" dirty="0">
                        <a:solidFill>
                          <a:srgbClr val="000000"/>
                        </a:solidFill>
                        <a:latin typeface="Calibri"/>
                      </a:endParaRPr>
                    </a:p>
                  </a:txBody>
                  <a:tcPr marL="0" marR="0" marT="0" marB="0" anchor="b"/>
                </a:tc>
                <a:tc>
                  <a:txBody>
                    <a:bodyPr/>
                    <a:lstStyle/>
                    <a:p>
                      <a:pPr algn="r" fontAlgn="b"/>
                      <a:r>
                        <a:rPr lang="en-US" sz="1100" u="none" kern="1200" dirty="0" smtClean="0">
                          <a:solidFill>
                            <a:srgbClr val="001EFF"/>
                          </a:solidFill>
                          <a:latin typeface="+mn-lt"/>
                          <a:ea typeface="+mn-ea"/>
                          <a:cs typeface="+mn-cs"/>
                        </a:rPr>
                        <a:t>07242649</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smtClean="0">
                          <a:solidFill>
                            <a:srgbClr val="000000"/>
                          </a:solidFill>
                          <a:latin typeface="Calibri"/>
                        </a:rPr>
                        <a:t>Gdynia Benelux</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29.09</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Price</a:t>
                      </a:r>
                      <a:endParaRPr lang="en-US" sz="1100" b="0" i="0" u="none" strike="noStrike" dirty="0">
                        <a:solidFill>
                          <a:srgbClr val="000000"/>
                        </a:solidFill>
                        <a:latin typeface="Calibri"/>
                      </a:endParaRPr>
                    </a:p>
                  </a:txBody>
                  <a:tcPr marL="0" marR="0" marT="0" marB="0" anchor="b"/>
                </a:tc>
              </a:tr>
              <a:tr h="458312">
                <a:tc>
                  <a:txBody>
                    <a:bodyPr/>
                    <a:lstStyle/>
                    <a:p>
                      <a:pPr algn="l" fontAlgn="b"/>
                      <a:r>
                        <a:rPr lang="en-US" sz="1100" b="0" i="0" u="none" strike="noStrike" dirty="0">
                          <a:solidFill>
                            <a:srgbClr val="000000"/>
                          </a:solidFill>
                          <a:latin typeface="Calibri"/>
                        </a:rPr>
                        <a:t>BROADRIDGE FINANCIAL SOLUTIONS, INC.</a:t>
                      </a:r>
                    </a:p>
                  </a:txBody>
                  <a:tcPr marL="0" marR="0" marT="0" marB="0" anchor="b"/>
                </a:tc>
                <a:tc>
                  <a:txBody>
                    <a:bodyPr/>
                    <a:lstStyle/>
                    <a:p>
                      <a:pPr algn="r" fontAlgn="b"/>
                      <a:r>
                        <a:rPr lang="en-US" sz="1100" u="none" kern="1200" dirty="0" smtClean="0">
                          <a:solidFill>
                            <a:srgbClr val="001EFF"/>
                          </a:solidFill>
                          <a:latin typeface="+mn-lt"/>
                          <a:ea typeface="+mn-ea"/>
                          <a:cs typeface="+mn-cs"/>
                        </a:rPr>
                        <a:t>07329414</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a:solidFill>
                            <a:srgbClr val="000000"/>
                          </a:solidFill>
                          <a:latin typeface="Calibri"/>
                        </a:rPr>
                        <a:t>Manila US</a:t>
                      </a:r>
                    </a:p>
                  </a:txBody>
                  <a:tcPr marL="0" marR="0" marT="0" marB="0" anchor="b"/>
                </a:tc>
                <a:tc>
                  <a:txBody>
                    <a:bodyPr/>
                    <a:lstStyle/>
                    <a:p>
                      <a:pPr algn="ctr" fontAlgn="b"/>
                      <a:r>
                        <a:rPr lang="en-US" sz="1100" b="0" i="0" u="none" strike="noStrike" dirty="0" smtClean="0">
                          <a:solidFill>
                            <a:srgbClr val="000000"/>
                          </a:solidFill>
                          <a:latin typeface="Calibri"/>
                        </a:rPr>
                        <a:t>21</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a:solidFill>
                            <a:srgbClr val="000000"/>
                          </a:solidFill>
                          <a:latin typeface="Calibri"/>
                        </a:rPr>
                        <a:t>Fund Performance</a:t>
                      </a:r>
                    </a:p>
                  </a:txBody>
                  <a:tcPr marL="0" marR="0" marT="0" marB="0" anchor="b"/>
                </a:tc>
              </a:tr>
              <a:tr h="453217">
                <a:tc>
                  <a:txBody>
                    <a:bodyPr/>
                    <a:lstStyle/>
                    <a:p>
                      <a:pPr algn="l" fontAlgn="b"/>
                      <a:r>
                        <a:rPr lang="en-US" sz="1100" b="0" i="0" u="none" strike="noStrike" kern="1200" dirty="0" err="1" smtClean="0">
                          <a:solidFill>
                            <a:srgbClr val="000000"/>
                          </a:solidFill>
                          <a:latin typeface="Calibri"/>
                          <a:ea typeface="+mn-ea"/>
                          <a:cs typeface="+mn-cs"/>
                        </a:rPr>
                        <a:t>Nymbol</a:t>
                      </a:r>
                      <a:r>
                        <a:rPr lang="en-US" sz="1100" b="0" i="0" u="none" strike="noStrike" kern="1200" dirty="0" smtClean="0">
                          <a:solidFill>
                            <a:srgbClr val="000000"/>
                          </a:solidFill>
                          <a:latin typeface="Calibri"/>
                          <a:ea typeface="+mn-ea"/>
                          <a:cs typeface="+mn-cs"/>
                        </a:rPr>
                        <a:t> Technology LLC</a:t>
                      </a:r>
                      <a:endParaRPr lang="en-US" sz="1100" b="0" i="0" u="none" strike="noStrike" kern="1200" dirty="0">
                        <a:solidFill>
                          <a:srgbClr val="000000"/>
                        </a:solidFill>
                        <a:latin typeface="Calibri"/>
                        <a:ea typeface="+mn-ea"/>
                        <a:cs typeface="+mn-cs"/>
                      </a:endParaRPr>
                    </a:p>
                  </a:txBody>
                  <a:tcPr marL="0" marR="0" marT="0" marB="0" anchor="b"/>
                </a:tc>
                <a:tc>
                  <a:txBody>
                    <a:bodyPr/>
                    <a:lstStyle/>
                    <a:p>
                      <a:pPr algn="r" fontAlgn="b"/>
                      <a:r>
                        <a:rPr lang="en-US" sz="1100" u="none" kern="1200" dirty="0" smtClean="0">
                          <a:solidFill>
                            <a:srgbClr val="001EFF"/>
                          </a:solidFill>
                          <a:latin typeface="+mn-lt"/>
                          <a:ea typeface="+mn-ea"/>
                          <a:cs typeface="+mn-cs"/>
                        </a:rPr>
                        <a:t>07248705</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smtClean="0">
                          <a:solidFill>
                            <a:srgbClr val="000000"/>
                          </a:solidFill>
                          <a:latin typeface="Calibri"/>
                        </a:rPr>
                        <a:t>Feed team</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33.74</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Inclusion of Historical NAVs for indices into client feed (</a:t>
                      </a:r>
                      <a:r>
                        <a:rPr lang="en-US" sz="1100" b="0" i="0" u="none" strike="noStrike" dirty="0" err="1" smtClean="0">
                          <a:solidFill>
                            <a:srgbClr val="000000"/>
                          </a:solidFill>
                          <a:latin typeface="Calibri"/>
                        </a:rPr>
                        <a:t>Jira</a:t>
                      </a:r>
                      <a:r>
                        <a:rPr lang="en-US" sz="1100" b="0" i="0" u="none" strike="noStrike" dirty="0" smtClean="0">
                          <a:solidFill>
                            <a:srgbClr val="000000"/>
                          </a:solidFill>
                          <a:latin typeface="Calibri"/>
                        </a:rPr>
                        <a:t>)</a:t>
                      </a:r>
                      <a:endParaRPr lang="en-US" sz="1100" b="0" i="0" u="none" strike="noStrike" dirty="0">
                        <a:solidFill>
                          <a:srgbClr val="000000"/>
                        </a:solidFill>
                        <a:latin typeface="Calibri"/>
                      </a:endParaRPr>
                    </a:p>
                  </a:txBody>
                  <a:tcPr marL="0" marR="0" marT="0" marB="0" anchor="b"/>
                </a:tc>
              </a:tr>
              <a:tr h="488986">
                <a:tc>
                  <a:txBody>
                    <a:bodyPr/>
                    <a:lstStyle/>
                    <a:p>
                      <a:pPr algn="l" fontAlgn="b"/>
                      <a:r>
                        <a:rPr lang="en-US" sz="1100" b="0" i="0" u="none" strike="noStrike" kern="1200" dirty="0" smtClean="0">
                          <a:solidFill>
                            <a:srgbClr val="000000"/>
                          </a:solidFill>
                          <a:latin typeface="Calibri"/>
                          <a:ea typeface="+mn-ea"/>
                          <a:cs typeface="+mn-cs"/>
                        </a:rPr>
                        <a:t>Wilshire Associates Incorporated</a:t>
                      </a:r>
                      <a:endParaRPr lang="en-US" sz="1100" b="0" i="0" u="none" strike="noStrike" kern="1200" dirty="0">
                        <a:solidFill>
                          <a:srgbClr val="000000"/>
                        </a:solidFill>
                        <a:latin typeface="Calibri"/>
                        <a:ea typeface="+mn-ea"/>
                        <a:cs typeface="+mn-cs"/>
                      </a:endParaRPr>
                    </a:p>
                  </a:txBody>
                  <a:tcPr marL="0" marR="0" marT="0" marB="0" anchor="b"/>
                </a:tc>
                <a:tc>
                  <a:txBody>
                    <a:bodyPr/>
                    <a:lstStyle/>
                    <a:p>
                      <a:pPr algn="r" fontAlgn="b"/>
                      <a:r>
                        <a:rPr lang="en-US" sz="1100" u="none" kern="1200" dirty="0" smtClean="0">
                          <a:solidFill>
                            <a:srgbClr val="001EFF"/>
                          </a:solidFill>
                          <a:latin typeface="+mn-lt"/>
                          <a:ea typeface="+mn-ea"/>
                          <a:cs typeface="+mn-cs"/>
                        </a:rPr>
                        <a:t>07296870</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smtClean="0">
                          <a:solidFill>
                            <a:srgbClr val="000000"/>
                          </a:solidFill>
                          <a:latin typeface="Calibri"/>
                        </a:rPr>
                        <a:t>Manila US</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14.21</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AUMs</a:t>
                      </a:r>
                      <a:endParaRPr lang="en-US" sz="1100" b="0" i="0" u="none" strike="noStrike" dirty="0">
                        <a:solidFill>
                          <a:srgbClr val="000000"/>
                        </a:solidFill>
                        <a:latin typeface="Calibri"/>
                      </a:endParaRPr>
                    </a:p>
                  </a:txBody>
                  <a:tcPr marL="0" marR="0" marT="0" marB="0" anchor="b"/>
                </a:tc>
              </a:tr>
              <a:tr h="488986">
                <a:tc>
                  <a:txBody>
                    <a:bodyPr/>
                    <a:lstStyle/>
                    <a:p>
                      <a:pPr algn="l" fontAlgn="b"/>
                      <a:r>
                        <a:rPr lang="en-US" sz="1100" b="0" i="0" u="none" strike="noStrike" kern="1200" dirty="0" smtClean="0">
                          <a:solidFill>
                            <a:srgbClr val="000000"/>
                          </a:solidFill>
                          <a:latin typeface="Calibri"/>
                          <a:ea typeface="+mn-ea"/>
                          <a:cs typeface="+mn-cs"/>
                        </a:rPr>
                        <a:t>HSBC Electronics Data</a:t>
                      </a:r>
                      <a:endParaRPr lang="en-US" sz="1100" b="0" i="0" u="none" strike="noStrike" kern="1200" dirty="0">
                        <a:solidFill>
                          <a:srgbClr val="000000"/>
                        </a:solidFill>
                        <a:latin typeface="Calibri"/>
                        <a:ea typeface="+mn-ea"/>
                        <a:cs typeface="+mn-cs"/>
                      </a:endParaRPr>
                    </a:p>
                  </a:txBody>
                  <a:tcPr marL="0" marR="0" marT="0" marB="0" anchor="b"/>
                </a:tc>
                <a:tc>
                  <a:txBody>
                    <a:bodyPr/>
                    <a:lstStyle/>
                    <a:p>
                      <a:pPr algn="r" fontAlgn="b"/>
                      <a:r>
                        <a:rPr lang="en-US" sz="1100" b="0" dirty="0" smtClean="0">
                          <a:solidFill>
                            <a:srgbClr val="001EFF"/>
                          </a:solidFill>
                        </a:rPr>
                        <a:t>07271332</a:t>
                      </a:r>
                      <a:r>
                        <a:rPr lang="en-US" sz="1100" b="1" dirty="0" smtClean="0">
                          <a:solidFill>
                            <a:srgbClr val="001EFF"/>
                          </a:solidFill>
                        </a:rPr>
                        <a:t> </a:t>
                      </a:r>
                      <a:endParaRPr lang="en-US" sz="1100" u="none" kern="1200" dirty="0">
                        <a:solidFill>
                          <a:srgbClr val="001EFF"/>
                        </a:solidFill>
                        <a:latin typeface="+mn-lt"/>
                        <a:ea typeface="+mn-ea"/>
                        <a:cs typeface="+mn-cs"/>
                      </a:endParaRPr>
                    </a:p>
                  </a:txBody>
                  <a:tcPr marL="0" marR="0" marT="0" marB="0" anchor="b"/>
                </a:tc>
                <a:tc>
                  <a:txBody>
                    <a:bodyPr/>
                    <a:lstStyle/>
                    <a:p>
                      <a:pPr algn="ctr" fontAlgn="b"/>
                      <a:r>
                        <a:rPr lang="en-US" sz="1100" b="0" i="0" u="none" strike="noStrike" dirty="0" smtClean="0">
                          <a:solidFill>
                            <a:srgbClr val="000000"/>
                          </a:solidFill>
                          <a:latin typeface="Calibri"/>
                        </a:rPr>
                        <a:t>Bangkok - India</a:t>
                      </a:r>
                      <a:endParaRPr lang="en-US" sz="1100" b="0" i="0" u="none" strike="noStrike" dirty="0">
                        <a:solidFill>
                          <a:srgbClr val="000000"/>
                        </a:solidFill>
                        <a:latin typeface="Calibri"/>
                      </a:endParaRPr>
                    </a:p>
                  </a:txBody>
                  <a:tcPr marL="0" marR="0" marT="0" marB="0" anchor="b"/>
                </a:tc>
                <a:tc>
                  <a:txBody>
                    <a:bodyPr/>
                    <a:lstStyle/>
                    <a:p>
                      <a:pPr algn="ctr" fontAlgn="b"/>
                      <a:r>
                        <a:rPr lang="en-US" sz="1100" b="0" i="0" u="none" strike="noStrike" dirty="0" smtClean="0">
                          <a:solidFill>
                            <a:srgbClr val="000000"/>
                          </a:solidFill>
                          <a:latin typeface="Calibri"/>
                        </a:rPr>
                        <a:t>26.78</a:t>
                      </a:r>
                      <a:endParaRPr lang="en-US" sz="1100" b="0" i="0" u="none" strike="noStrike" dirty="0">
                        <a:solidFill>
                          <a:srgbClr val="000000"/>
                        </a:solidFill>
                        <a:latin typeface="Calibri"/>
                      </a:endParaRPr>
                    </a:p>
                  </a:txBody>
                  <a:tcPr marL="0" marR="0" marT="0" marB="0" anchor="b"/>
                </a:tc>
                <a:tc>
                  <a:txBody>
                    <a:bodyPr/>
                    <a:lstStyle/>
                    <a:p>
                      <a:pPr algn="l" fontAlgn="b"/>
                      <a:r>
                        <a:rPr lang="en-US" sz="1100" b="0" i="0" u="none" strike="noStrike" dirty="0" smtClean="0">
                          <a:solidFill>
                            <a:srgbClr val="000000"/>
                          </a:solidFill>
                          <a:latin typeface="Calibri"/>
                        </a:rPr>
                        <a:t>Name update</a:t>
                      </a:r>
                      <a:endParaRPr lang="en-US" sz="1100" b="0" i="0" u="none" strike="noStrike" dirty="0">
                        <a:solidFill>
                          <a:srgbClr val="000000"/>
                        </a:solidFill>
                        <a:latin typeface="Calibri"/>
                      </a:endParaRPr>
                    </a:p>
                  </a:txBody>
                  <a:tcPr marL="0" marR="0" marT="0" marB="0" anchor="b"/>
                </a:tc>
              </a:tr>
            </a:tbl>
          </a:graphicData>
        </a:graphic>
      </p:graphicFrame>
      <p:graphicFrame>
        <p:nvGraphicFramePr>
          <p:cNvPr id="9" name="Chart 8"/>
          <p:cNvGraphicFramePr/>
          <p:nvPr/>
        </p:nvGraphicFramePr>
        <p:xfrm>
          <a:off x="346230" y="1150069"/>
          <a:ext cx="5601810" cy="2498653"/>
        </p:xfrm>
        <a:graphic>
          <a:graphicData uri="http://schemas.openxmlformats.org/drawingml/2006/chart">
            <c:chart xmlns:c="http://schemas.openxmlformats.org/drawingml/2006/chart" xmlns:r="http://schemas.openxmlformats.org/officeDocument/2006/relationships" r:id="rId5"/>
          </a:graphicData>
        </a:graphic>
      </p:graphicFrame>
      <p:sp>
        <p:nvSpPr>
          <p:cNvPr id="14" name="Rectangle 13"/>
          <p:cNvSpPr/>
          <p:nvPr/>
        </p:nvSpPr>
        <p:spPr>
          <a:xfrm>
            <a:off x="6217329" y="3710716"/>
            <a:ext cx="5634360" cy="2523768"/>
          </a:xfrm>
          <a:prstGeom prst="rect">
            <a:avLst/>
          </a:prstGeom>
        </p:spPr>
        <p:txBody>
          <a:bodyPr wrap="square">
            <a:spAutoFit/>
          </a:bodyPr>
          <a:lstStyle/>
          <a:p>
            <a:pPr algn="just"/>
            <a:r>
              <a:rPr lang="en-US" sz="1000" b="1" u="sng" dirty="0" smtClean="0">
                <a:solidFill>
                  <a:srgbClr val="001EFF"/>
                </a:solidFill>
              </a:rPr>
              <a:t>#06973059 </a:t>
            </a:r>
            <a:r>
              <a:rPr lang="en-US" sz="1000" u="sng" dirty="0" smtClean="0">
                <a:solidFill>
                  <a:srgbClr val="001EFF"/>
                </a:solidFill>
              </a:rPr>
              <a:t>wrongly tagged under lipper content set should be tagged under holding team with 127 days.</a:t>
            </a:r>
            <a:r>
              <a:rPr lang="en-US" sz="1200" b="1" dirty="0" smtClean="0">
                <a:solidFill>
                  <a:srgbClr val="001EFF"/>
                </a:solidFill>
              </a:rPr>
              <a:t> #07248705  </a:t>
            </a:r>
            <a:r>
              <a:rPr lang="en-US" sz="1000" dirty="0" smtClean="0"/>
              <a:t>(case age 33 days) out of content team scope for feed team.</a:t>
            </a:r>
            <a:endParaRPr lang="en-US" sz="1000" u="sng" dirty="0" smtClean="0">
              <a:solidFill>
                <a:srgbClr val="001EFF"/>
              </a:solidFill>
            </a:endParaRPr>
          </a:p>
          <a:p>
            <a:pPr algn="just"/>
            <a:endParaRPr lang="en-US" sz="1000" dirty="0" smtClean="0"/>
          </a:p>
          <a:p>
            <a:pPr algn="just"/>
            <a:r>
              <a:rPr lang="en-US" sz="1200" b="1" dirty="0" smtClean="0">
                <a:solidFill>
                  <a:srgbClr val="001EFF"/>
                </a:solidFill>
              </a:rPr>
              <a:t>#07242649 </a:t>
            </a:r>
            <a:r>
              <a:rPr lang="en-US" sz="1000" dirty="0" smtClean="0"/>
              <a:t>(Case age : 29 days), This is related to UBS escalation, as per managers case was closed until a solution was handed to </a:t>
            </a:r>
            <a:r>
              <a:rPr lang="en-US" sz="1000" dirty="0" err="1" smtClean="0"/>
              <a:t>Factset</a:t>
            </a:r>
            <a:r>
              <a:rPr lang="en-US" sz="1000" dirty="0" smtClean="0"/>
              <a:t> by account manager Vicky.</a:t>
            </a:r>
          </a:p>
          <a:p>
            <a:pPr algn="just"/>
            <a:endParaRPr lang="en-US" sz="1000" dirty="0" smtClean="0"/>
          </a:p>
          <a:p>
            <a:pPr algn="just"/>
            <a:r>
              <a:rPr lang="en-US" sz="1200" b="1" dirty="0" smtClean="0">
                <a:solidFill>
                  <a:srgbClr val="001EFF"/>
                </a:solidFill>
              </a:rPr>
              <a:t>#07329414  </a:t>
            </a:r>
            <a:r>
              <a:rPr lang="en-US" sz="1000" dirty="0" smtClean="0"/>
              <a:t>(Case age : 21 days)Due to the volume of funds suspected and the difference in methodology of TR and client Manila team took more time to investigate this matter further with research and methodology to confirm calculation of performance.</a:t>
            </a:r>
          </a:p>
          <a:p>
            <a:pPr algn="just"/>
            <a:endParaRPr lang="en-US" sz="1000" dirty="0" smtClean="0"/>
          </a:p>
          <a:p>
            <a:pPr algn="just"/>
            <a:r>
              <a:rPr lang="en-US" sz="1000" b="1" dirty="0" smtClean="0">
                <a:solidFill>
                  <a:srgbClr val="001EFF"/>
                </a:solidFill>
              </a:rPr>
              <a:t>#07286889 </a:t>
            </a:r>
            <a:r>
              <a:rPr lang="en-US" sz="1000" dirty="0" smtClean="0"/>
              <a:t>(case age 20 days), </a:t>
            </a:r>
            <a:r>
              <a:rPr lang="en-US" sz="1000" b="1" dirty="0" smtClean="0">
                <a:solidFill>
                  <a:srgbClr val="001EFF"/>
                </a:solidFill>
              </a:rPr>
              <a:t>#07271332 </a:t>
            </a:r>
            <a:r>
              <a:rPr lang="en-US" sz="1000" dirty="0" smtClean="0"/>
              <a:t>(case age 26 days) and </a:t>
            </a:r>
            <a:r>
              <a:rPr lang="en-US" sz="1200" b="1" dirty="0" smtClean="0">
                <a:solidFill>
                  <a:srgbClr val="001EFF"/>
                </a:solidFill>
              </a:rPr>
              <a:t>#07307723</a:t>
            </a:r>
            <a:r>
              <a:rPr lang="en-US" sz="1200" dirty="0" smtClean="0"/>
              <a:t> (</a:t>
            </a:r>
            <a:r>
              <a:rPr lang="en-US" sz="1000" dirty="0" smtClean="0"/>
              <a:t>Case age 15 days) was due to awaiting time for the data from source.</a:t>
            </a:r>
          </a:p>
          <a:p>
            <a:pPr algn="just"/>
            <a:endParaRPr lang="en-US" sz="1000" dirty="0" smtClean="0"/>
          </a:p>
          <a:p>
            <a:pPr algn="just"/>
            <a:r>
              <a:rPr lang="en-US" sz="1000" b="1" dirty="0" smtClean="0">
                <a:solidFill>
                  <a:srgbClr val="001EFF"/>
                </a:solidFill>
              </a:rPr>
              <a:t>#07296870 </a:t>
            </a:r>
            <a:r>
              <a:rPr lang="en-US" sz="1000" dirty="0" smtClean="0"/>
              <a:t>(case age 14.2 days) resolution provided within 48hrs however the client Follow up was out of content team involving product support team</a:t>
            </a:r>
          </a:p>
        </p:txBody>
      </p:sp>
      <p:sp>
        <p:nvSpPr>
          <p:cNvPr id="15" name="TextBox 14"/>
          <p:cNvSpPr txBox="1"/>
          <p:nvPr/>
        </p:nvSpPr>
        <p:spPr>
          <a:xfrm>
            <a:off x="6232123" y="2185664"/>
            <a:ext cx="3977196" cy="1384995"/>
          </a:xfrm>
          <a:prstGeom prst="rect">
            <a:avLst/>
          </a:prstGeom>
          <a:noFill/>
        </p:spPr>
        <p:txBody>
          <a:bodyPr wrap="square" rtlCol="0">
            <a:spAutoFit/>
          </a:bodyPr>
          <a:lstStyle/>
          <a:p>
            <a:r>
              <a:rPr lang="en-PH" dirty="0" smtClean="0">
                <a:solidFill>
                  <a:schemeClr val="tx2"/>
                </a:solidFill>
              </a:rPr>
              <a:t>HIGHLIGHTS:</a:t>
            </a:r>
          </a:p>
          <a:p>
            <a:pPr>
              <a:buFont typeface="Arial" pitchFamily="34" charset="0"/>
              <a:buChar char="•"/>
            </a:pPr>
            <a:r>
              <a:rPr lang="en-PH" sz="1200" dirty="0" smtClean="0"/>
              <a:t> Average Case Life:   </a:t>
            </a:r>
            <a:r>
              <a:rPr lang="en-PH" sz="1200" dirty="0" smtClean="0">
                <a:solidFill>
                  <a:srgbClr val="001EFF"/>
                </a:solidFill>
              </a:rPr>
              <a:t>4.2</a:t>
            </a:r>
            <a:r>
              <a:rPr lang="en-PH" sz="1200" dirty="0" smtClean="0"/>
              <a:t> days (3.3 days Jan_19)</a:t>
            </a:r>
          </a:p>
          <a:p>
            <a:pPr>
              <a:buFont typeface="Arial" pitchFamily="34" charset="0"/>
              <a:buChar char="•"/>
            </a:pPr>
            <a:r>
              <a:rPr lang="en-PH" sz="1200" dirty="0" smtClean="0"/>
              <a:t> Revised Case Life: </a:t>
            </a:r>
            <a:r>
              <a:rPr lang="en-PH" sz="1200" dirty="0" smtClean="0">
                <a:solidFill>
                  <a:srgbClr val="001EFF"/>
                </a:solidFill>
              </a:rPr>
              <a:t>3.6 </a:t>
            </a:r>
            <a:r>
              <a:rPr lang="en-PH" sz="1200" dirty="0" smtClean="0"/>
              <a:t>days</a:t>
            </a:r>
            <a:r>
              <a:rPr lang="en-PH" sz="1200" dirty="0" smtClean="0">
                <a:solidFill>
                  <a:srgbClr val="001EFF"/>
                </a:solidFill>
              </a:rPr>
              <a:t> </a:t>
            </a:r>
            <a:r>
              <a:rPr lang="en-PH" sz="1200" dirty="0" smtClean="0"/>
              <a:t>(2.6 days in Jn_19)</a:t>
            </a:r>
          </a:p>
          <a:p>
            <a:pPr>
              <a:buFont typeface="Arial" pitchFamily="34" charset="0"/>
              <a:buChar char="•"/>
            </a:pPr>
            <a:r>
              <a:rPr lang="en-PH" sz="1200" dirty="0" smtClean="0"/>
              <a:t> % resolved within 2 hours: 25%</a:t>
            </a:r>
          </a:p>
          <a:p>
            <a:pPr>
              <a:buFont typeface="Arial" pitchFamily="34" charset="0"/>
              <a:buChar char="•"/>
            </a:pPr>
            <a:r>
              <a:rPr lang="en-PH" sz="1200" dirty="0" smtClean="0"/>
              <a:t> % breached cases (&gt;48 hours):  21%</a:t>
            </a:r>
          </a:p>
          <a:p>
            <a:endParaRPr lang="en-US" dirty="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200800" y="797442"/>
          <a:ext cx="5476986" cy="473148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solidFill>
                  <a:srgbClr val="001EFF"/>
                </a:solidFill>
              </a:rPr>
              <a:t>P&amp;P Service Timeliness – January 2019</a:t>
            </a:r>
            <a:endParaRPr lang="en-US" dirty="0"/>
          </a:p>
        </p:txBody>
      </p:sp>
      <p:sp>
        <p:nvSpPr>
          <p:cNvPr id="19" name="TextBox 18"/>
          <p:cNvSpPr txBox="1"/>
          <p:nvPr/>
        </p:nvSpPr>
        <p:spPr>
          <a:xfrm>
            <a:off x="6206066" y="3699934"/>
            <a:ext cx="4106333" cy="276999"/>
          </a:xfrm>
          <a:prstGeom prst="rect">
            <a:avLst/>
          </a:prstGeom>
          <a:noFill/>
        </p:spPr>
        <p:txBody>
          <a:bodyPr wrap="square" rtlCol="0">
            <a:spAutoFit/>
          </a:bodyPr>
          <a:lstStyle/>
          <a:p>
            <a:r>
              <a:rPr lang="en-US" sz="1200" dirty="0" smtClean="0"/>
              <a:t>Issues within Fund activation Vs NPF</a:t>
            </a:r>
            <a:endParaRPr lang="en-US" sz="1200" dirty="0"/>
          </a:p>
        </p:txBody>
      </p:sp>
      <p:sp>
        <p:nvSpPr>
          <p:cNvPr id="9" name="TextBox 8"/>
          <p:cNvSpPr txBox="1"/>
          <p:nvPr/>
        </p:nvSpPr>
        <p:spPr>
          <a:xfrm>
            <a:off x="6237766" y="5856768"/>
            <a:ext cx="5579533" cy="830997"/>
          </a:xfrm>
          <a:prstGeom prst="rect">
            <a:avLst/>
          </a:prstGeom>
          <a:noFill/>
        </p:spPr>
        <p:txBody>
          <a:bodyPr wrap="square" rtlCol="0">
            <a:spAutoFit/>
          </a:bodyPr>
          <a:lstStyle/>
          <a:p>
            <a:pPr marL="0" lvl="4"/>
            <a:r>
              <a:rPr lang="en-US" dirty="0" smtClean="0"/>
              <a:t>Highlight: </a:t>
            </a:r>
            <a:r>
              <a:rPr lang="en-PH" sz="1200" dirty="0" smtClean="0"/>
              <a:t>5 out of 14 cases could had been avoided if the funds were activated when appeared in NPF</a:t>
            </a:r>
          </a:p>
          <a:p>
            <a:endParaRPr lang="en-US" dirty="0"/>
          </a:p>
        </p:txBody>
      </p:sp>
      <p:graphicFrame>
        <p:nvGraphicFramePr>
          <p:cNvPr id="10" name="Chart 9"/>
          <p:cNvGraphicFramePr/>
          <p:nvPr/>
        </p:nvGraphicFramePr>
        <p:xfrm>
          <a:off x="318978" y="728133"/>
          <a:ext cx="5699050" cy="29374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p:cNvGraphicFramePr/>
          <p:nvPr/>
        </p:nvGraphicFramePr>
        <p:xfrm>
          <a:off x="6241312" y="481012"/>
          <a:ext cx="5816009" cy="3152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Table 19"/>
          <p:cNvGraphicFramePr>
            <a:graphicFrameLocks noGrp="1"/>
          </p:cNvGraphicFramePr>
          <p:nvPr/>
        </p:nvGraphicFramePr>
        <p:xfrm>
          <a:off x="6475228" y="4040371"/>
          <a:ext cx="4918039" cy="1678173"/>
        </p:xfrm>
        <a:graphic>
          <a:graphicData uri="http://schemas.openxmlformats.org/drawingml/2006/table">
            <a:tbl>
              <a:tblPr/>
              <a:tblGrid>
                <a:gridCol w="1019775"/>
                <a:gridCol w="1523043"/>
                <a:gridCol w="1460133"/>
                <a:gridCol w="915088"/>
              </a:tblGrid>
              <a:tr h="340243">
                <a:tc>
                  <a:txBody>
                    <a:bodyPr/>
                    <a:lstStyle/>
                    <a:p>
                      <a:pPr algn="ctr" fontAlgn="b"/>
                      <a:r>
                        <a:rPr lang="en-US" sz="1100" b="1" i="0" u="none" strike="noStrike" dirty="0" err="1">
                          <a:solidFill>
                            <a:srgbClr val="FFFFFF"/>
                          </a:solidFill>
                          <a:latin typeface="Calibri"/>
                        </a:rPr>
                        <a:t>CaseNumber</a:t>
                      </a:r>
                      <a:endParaRPr lang="en-US" sz="1100" b="1" i="0" u="none" strike="noStrike" dirty="0">
                        <a:solidFill>
                          <a:srgbClr val="FFFFFF"/>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ctr" fontAlgn="b"/>
                      <a:r>
                        <a:rPr lang="en-US" sz="1100" b="1" i="0" u="none" strike="noStrike" dirty="0" smtClean="0">
                          <a:solidFill>
                            <a:srgbClr val="FFFFFF"/>
                          </a:solidFill>
                          <a:latin typeface="Calibri"/>
                        </a:rPr>
                        <a:t>Team</a:t>
                      </a:r>
                      <a:r>
                        <a:rPr lang="en-US" sz="1100" b="1" i="0" u="none" strike="noStrike" baseline="0" dirty="0" smtClean="0">
                          <a:solidFill>
                            <a:srgbClr val="FFFFFF"/>
                          </a:solidFill>
                          <a:latin typeface="Calibri"/>
                        </a:rPr>
                        <a:t> Location</a:t>
                      </a:r>
                      <a:endParaRPr lang="en-US" sz="1100" b="1" i="0" u="none" strike="noStrike" dirty="0">
                        <a:solidFill>
                          <a:srgbClr val="FFFFFF"/>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ctr" fontAlgn="b"/>
                      <a:r>
                        <a:rPr lang="en-US" sz="1100" b="1" i="0" u="none" strike="noStrike" dirty="0" err="1">
                          <a:solidFill>
                            <a:srgbClr val="FFFFFF"/>
                          </a:solidFill>
                          <a:latin typeface="Calibri"/>
                        </a:rPr>
                        <a:t>DateTimeOpened</a:t>
                      </a:r>
                      <a:endParaRPr lang="en-US" sz="1100" b="1" i="0" u="none" strike="noStrike" dirty="0">
                        <a:solidFill>
                          <a:srgbClr val="FFFFFF"/>
                        </a:solidFill>
                        <a:latin typeface="Calibri"/>
                      </a:endParaRP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ctr" fontAlgn="b"/>
                      <a:r>
                        <a:rPr lang="en-US" sz="1100" b="1" i="0" u="none" strike="noStrike" dirty="0">
                          <a:solidFill>
                            <a:srgbClr val="FFFFFF"/>
                          </a:solidFill>
                          <a:latin typeface="Calibri"/>
                        </a:rPr>
                        <a:t>NPF fund</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r>
              <a:tr h="267586">
                <a:tc>
                  <a:txBody>
                    <a:bodyPr/>
                    <a:lstStyle/>
                    <a:p>
                      <a:pPr algn="r" fontAlgn="b"/>
                      <a:r>
                        <a:rPr lang="en-US" sz="1200" b="0" i="0" u="none" strike="noStrike" dirty="0">
                          <a:solidFill>
                            <a:srgbClr val="001EFF"/>
                          </a:solidFill>
                          <a:latin typeface="Calibri"/>
                        </a:rPr>
                        <a:t>7392835</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dirty="0">
                          <a:solidFill>
                            <a:srgbClr val="001EFF"/>
                          </a:solidFill>
                          <a:latin typeface="Calibri"/>
                        </a:rPr>
                        <a:t>Nicosia France</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dirty="0">
                          <a:solidFill>
                            <a:srgbClr val="001EFF"/>
                          </a:solidFill>
                          <a:latin typeface="Calibri"/>
                        </a:rPr>
                        <a:t>2/25/2019 5:20:00 PM</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r" fontAlgn="b"/>
                      <a:r>
                        <a:rPr lang="en-US" sz="1200" b="0" i="0" u="none" strike="noStrike" dirty="0">
                          <a:solidFill>
                            <a:srgbClr val="001EFF"/>
                          </a:solidFill>
                          <a:latin typeface="Calibri"/>
                        </a:rPr>
                        <a:t>29/01/2019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r>
              <a:tr h="267586">
                <a:tc>
                  <a:txBody>
                    <a:bodyPr/>
                    <a:lstStyle/>
                    <a:p>
                      <a:pPr algn="r" fontAlgn="b"/>
                      <a:r>
                        <a:rPr lang="en-US" sz="1200" b="0" i="0" u="none" strike="noStrike" dirty="0">
                          <a:solidFill>
                            <a:srgbClr val="001EFF"/>
                          </a:solidFill>
                          <a:latin typeface="Calibri"/>
                        </a:rPr>
                        <a:t>7386526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dirty="0">
                          <a:solidFill>
                            <a:srgbClr val="001EFF"/>
                          </a:solidFill>
                          <a:latin typeface="Calibri"/>
                        </a:rPr>
                        <a:t>Gdynia AGS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a:solidFill>
                            <a:srgbClr val="001EFF"/>
                          </a:solidFill>
                          <a:latin typeface="Calibri"/>
                        </a:rPr>
                        <a:t>2/22/2019 9:23:00 AM</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r" fontAlgn="b"/>
                      <a:r>
                        <a:rPr lang="en-US" sz="1200" b="0" i="0" u="none" strike="noStrike">
                          <a:solidFill>
                            <a:srgbClr val="001EFF"/>
                          </a:solidFill>
                          <a:latin typeface="Calibri"/>
                        </a:rPr>
                        <a:t>29/01/2019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r>
              <a:tr h="267586">
                <a:tc>
                  <a:txBody>
                    <a:bodyPr/>
                    <a:lstStyle/>
                    <a:p>
                      <a:pPr algn="r" fontAlgn="b"/>
                      <a:r>
                        <a:rPr lang="en-US" sz="1200" b="0" i="0" u="none" strike="noStrike">
                          <a:solidFill>
                            <a:srgbClr val="001EFF"/>
                          </a:solidFill>
                          <a:latin typeface="Calibri"/>
                        </a:rPr>
                        <a:t>7354889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dirty="0">
                          <a:solidFill>
                            <a:srgbClr val="001EFF"/>
                          </a:solidFill>
                          <a:latin typeface="Calibri"/>
                        </a:rPr>
                        <a:t>Gdynia AGS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r" fontAlgn="b"/>
                      <a:r>
                        <a:rPr lang="en-US" sz="1200" b="0" i="0" u="none" strike="noStrike">
                          <a:solidFill>
                            <a:srgbClr val="001EFF"/>
                          </a:solidFill>
                          <a:latin typeface="Calibri"/>
                        </a:rPr>
                        <a:t>02/12/2019 08:46</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r" fontAlgn="b"/>
                      <a:r>
                        <a:rPr lang="en-US" sz="1200" b="0" i="0" u="none" strike="noStrike">
                          <a:solidFill>
                            <a:srgbClr val="001EFF"/>
                          </a:solidFill>
                          <a:latin typeface="Calibri"/>
                        </a:rPr>
                        <a:t>08/02/2019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r>
              <a:tr h="267586">
                <a:tc>
                  <a:txBody>
                    <a:bodyPr/>
                    <a:lstStyle/>
                    <a:p>
                      <a:pPr algn="r" fontAlgn="b"/>
                      <a:r>
                        <a:rPr lang="en-US" sz="1200" b="0" i="0" u="none" strike="noStrike">
                          <a:solidFill>
                            <a:srgbClr val="001EFF"/>
                          </a:solidFill>
                          <a:latin typeface="Calibri"/>
                        </a:rPr>
                        <a:t>7392460</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dirty="0">
                          <a:solidFill>
                            <a:srgbClr val="001EFF"/>
                          </a:solidFill>
                          <a:latin typeface="Calibri"/>
                        </a:rPr>
                        <a:t>Gdynia AGS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dirty="0">
                          <a:solidFill>
                            <a:srgbClr val="001EFF"/>
                          </a:solidFill>
                          <a:latin typeface="Calibri"/>
                        </a:rPr>
                        <a:t>2/25/2019 3:44:00 PM</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r" fontAlgn="b"/>
                      <a:r>
                        <a:rPr lang="en-US" sz="1200" b="0" i="0" u="none" strike="noStrike" dirty="0">
                          <a:solidFill>
                            <a:srgbClr val="001EFF"/>
                          </a:solidFill>
                          <a:latin typeface="Calibri"/>
                        </a:rPr>
                        <a:t>13/02/2019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r>
              <a:tr h="267586">
                <a:tc>
                  <a:txBody>
                    <a:bodyPr/>
                    <a:lstStyle/>
                    <a:p>
                      <a:pPr algn="r" fontAlgn="b"/>
                      <a:r>
                        <a:rPr lang="en-US" sz="1200" b="0" i="0" u="none" strike="noStrike">
                          <a:solidFill>
                            <a:srgbClr val="001EFF"/>
                          </a:solidFill>
                          <a:latin typeface="Calibri"/>
                        </a:rPr>
                        <a:t>7355074</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l" fontAlgn="b"/>
                      <a:r>
                        <a:rPr lang="en-US" sz="1200" b="0" i="0" u="none" strike="noStrike" dirty="0">
                          <a:solidFill>
                            <a:srgbClr val="001EFF"/>
                          </a:solidFill>
                          <a:latin typeface="Calibri"/>
                        </a:rPr>
                        <a:t>Gdynia AGS</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r" fontAlgn="b"/>
                      <a:r>
                        <a:rPr lang="en-US" sz="1200" b="0" i="0" u="none" strike="noStrike">
                          <a:solidFill>
                            <a:srgbClr val="001EFF"/>
                          </a:solidFill>
                          <a:latin typeface="Calibri"/>
                        </a:rPr>
                        <a:t>02/12/2019 09:33</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c>
                  <a:txBody>
                    <a:bodyPr/>
                    <a:lstStyle/>
                    <a:p>
                      <a:pPr algn="r" fontAlgn="b"/>
                      <a:r>
                        <a:rPr lang="en-US" sz="1200" b="0" i="0" u="none" strike="noStrike" dirty="0">
                          <a:solidFill>
                            <a:srgbClr val="001EFF"/>
                          </a:solidFill>
                          <a:latin typeface="Calibri"/>
                        </a:rPr>
                        <a:t>13/02/2019</a:t>
                      </a:r>
                    </a:p>
                  </a:txBody>
                  <a:tcPr marL="9525" marR="9525" marT="9525"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AC090"/>
                    </a:solidFill>
                  </a:tcPr>
                </a:tc>
              </a:tr>
            </a:tbl>
          </a:graphicData>
        </a:graphic>
      </p:graphicFrame>
      <p:graphicFrame>
        <p:nvGraphicFramePr>
          <p:cNvPr id="22" name="Chart 21"/>
          <p:cNvGraphicFramePr/>
          <p:nvPr/>
        </p:nvGraphicFramePr>
        <p:xfrm>
          <a:off x="393405" y="3801140"/>
          <a:ext cx="513907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p:cNvSpPr txBox="1"/>
          <p:nvPr/>
        </p:nvSpPr>
        <p:spPr>
          <a:xfrm>
            <a:off x="10271051" y="956930"/>
            <a:ext cx="1520456" cy="369332"/>
          </a:xfrm>
          <a:prstGeom prst="rect">
            <a:avLst/>
          </a:prstGeom>
          <a:noFill/>
        </p:spPr>
        <p:txBody>
          <a:bodyPr wrap="square" rtlCol="0">
            <a:spAutoFit/>
          </a:bodyPr>
          <a:lstStyle/>
          <a:p>
            <a:r>
              <a:rPr lang="en-US" b="1" dirty="0" smtClean="0"/>
              <a:t>Attributes</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Data fields Vs Location</a:t>
            </a:r>
            <a:endParaRPr lang="en-US" dirty="0"/>
          </a:p>
        </p:txBody>
      </p:sp>
      <p:sp>
        <p:nvSpPr>
          <p:cNvPr id="17" name="TextBox 16"/>
          <p:cNvSpPr txBox="1"/>
          <p:nvPr/>
        </p:nvSpPr>
        <p:spPr>
          <a:xfrm>
            <a:off x="6350000" y="6366933"/>
            <a:ext cx="1845733" cy="230832"/>
          </a:xfrm>
          <a:prstGeom prst="rect">
            <a:avLst/>
          </a:prstGeom>
          <a:noFill/>
        </p:spPr>
        <p:txBody>
          <a:bodyPr wrap="square" rtlCol="0">
            <a:spAutoFit/>
          </a:bodyPr>
          <a:lstStyle/>
          <a:p>
            <a:r>
              <a:rPr lang="en-US" sz="900" dirty="0" smtClean="0">
                <a:solidFill>
                  <a:srgbClr val="FF0000"/>
                </a:solidFill>
              </a:rPr>
              <a:t>Lux: 3 AGS, 1 Nicosia</a:t>
            </a:r>
            <a:endParaRPr lang="en-US" sz="900" dirty="0">
              <a:solidFill>
                <a:srgbClr val="FF0000"/>
              </a:solidFill>
            </a:endParaRPr>
          </a:p>
        </p:txBody>
      </p:sp>
      <p:graphicFrame>
        <p:nvGraphicFramePr>
          <p:cNvPr id="12" name="Chart 11"/>
          <p:cNvGraphicFramePr/>
          <p:nvPr/>
        </p:nvGraphicFramePr>
        <p:xfrm>
          <a:off x="308344" y="770861"/>
          <a:ext cx="546513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p:cNvGraphicFramePr/>
          <p:nvPr/>
        </p:nvGraphicFramePr>
        <p:xfrm>
          <a:off x="428845" y="3747976"/>
          <a:ext cx="5674243"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p:cNvGraphicFramePr/>
          <p:nvPr/>
        </p:nvGraphicFramePr>
        <p:xfrm>
          <a:off x="6425608" y="3806455"/>
          <a:ext cx="5344633" cy="26900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p:cNvGraphicFramePr/>
          <p:nvPr/>
        </p:nvGraphicFramePr>
        <p:xfrm>
          <a:off x="6337006" y="994144"/>
          <a:ext cx="5667152"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25" name="TextBox 24"/>
          <p:cNvSpPr txBox="1"/>
          <p:nvPr/>
        </p:nvSpPr>
        <p:spPr>
          <a:xfrm>
            <a:off x="8197702" y="627321"/>
            <a:ext cx="3253563" cy="369332"/>
          </a:xfrm>
          <a:prstGeom prst="rect">
            <a:avLst/>
          </a:prstGeom>
          <a:noFill/>
        </p:spPr>
        <p:txBody>
          <a:bodyPr wrap="square" rtlCol="0">
            <a:spAutoFit/>
          </a:bodyPr>
          <a:lstStyle/>
          <a:p>
            <a:r>
              <a:rPr lang="en-US" b="1" dirty="0" smtClean="0"/>
              <a:t>Fund </a:t>
            </a:r>
            <a:r>
              <a:rPr lang="en-US" b="1" dirty="0" err="1" smtClean="0"/>
              <a:t>Perf</a:t>
            </a:r>
            <a:r>
              <a:rPr lang="en-US" b="1" dirty="0" smtClean="0"/>
              <a:t> – Fees/charges</a:t>
            </a:r>
            <a:endParaRPr lang="en-US" b="1"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79e5451-5d65-403c-aba3-df4cb74b4162"/>
</p:tagLst>
</file>

<file path=ppt/tags/tag2.xml><?xml version="1.0" encoding="utf-8"?>
<p:tagLst xmlns:a="http://schemas.openxmlformats.org/drawingml/2006/main" xmlns:r="http://schemas.openxmlformats.org/officeDocument/2006/relationships" xmlns:p="http://schemas.openxmlformats.org/presentationml/2006/main">
  <p:tag name="OFFISYNC_SLIDE_GUID" val="940b8429-fb6e-4cd9-b1da-ca2d3f9ff5b0"/>
</p:tagLst>
</file>

<file path=ppt/theme/theme1.xml><?xml version="1.0" encoding="utf-8"?>
<a:theme xmlns:a="http://schemas.openxmlformats.org/drawingml/2006/main" name="Refinitiv Template_180917_v2">
  <a:themeElements>
    <a:clrScheme name="Refinitiv">
      <a:dk1>
        <a:srgbClr val="000000"/>
      </a:dk1>
      <a:lt1>
        <a:srgbClr val="FFFFFF"/>
      </a:lt1>
      <a:dk2>
        <a:srgbClr val="001EFF"/>
      </a:dk2>
      <a:lt2>
        <a:srgbClr val="D8DAD9"/>
      </a:lt2>
      <a:accent1>
        <a:srgbClr val="001EFF"/>
      </a:accent1>
      <a:accent2>
        <a:srgbClr val="FF5000"/>
      </a:accent2>
      <a:accent3>
        <a:srgbClr val="FFC800"/>
      </a:accent3>
      <a:accent4>
        <a:srgbClr val="00D0D3"/>
      </a:accent4>
      <a:accent5>
        <a:srgbClr val="9064CD"/>
      </a:accent5>
      <a:accent6>
        <a:srgbClr val="00C389"/>
      </a:accent6>
      <a:hlink>
        <a:srgbClr val="00D0D3"/>
      </a:hlink>
      <a:folHlink>
        <a:srgbClr val="001EFF"/>
      </a:folHlink>
    </a:clrScheme>
    <a:fontScheme name="Refimitiv">
      <a:majorFont>
        <a:latin typeface="Proxima Nova"/>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EE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Refinitiv Template_180917_v2" id="{0C77359C-4956-9944-808F-E33DBA72AF09}" vid="{7DFE6BBF-4BCD-1F47-AF70-145F4D952E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ContributedContentUpdates_John Finch-1</Template>
  <TotalTime>1354</TotalTime>
  <Words>3412</Words>
  <Application>Microsoft Office PowerPoint</Application>
  <PresentationFormat>Custom</PresentationFormat>
  <Paragraphs>729</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Refinitiv Template_180917_v2</vt:lpstr>
      <vt:lpstr>DCSR Feb 2019</vt:lpstr>
      <vt:lpstr>Slide 2</vt:lpstr>
      <vt:lpstr>Content Corrected Cases – February 2019</vt:lpstr>
      <vt:lpstr>P&amp;P Service Volume – January 2019</vt:lpstr>
      <vt:lpstr>Top Client- Case Volume by Market</vt:lpstr>
      <vt:lpstr>P&amp;P Service Timeliness – February 2019</vt:lpstr>
      <vt:lpstr>Slide 7</vt:lpstr>
      <vt:lpstr>P&amp;P Service Timeliness – January 2019</vt:lpstr>
      <vt:lpstr>Top Data fields Vs Location</vt:lpstr>
      <vt:lpstr>Gdynia UK DSCR – Feb 2019</vt:lpstr>
      <vt:lpstr>Slide 11</vt:lpstr>
      <vt:lpstr>Luxembourg by Location– DSCR Feb 2019</vt:lpstr>
      <vt:lpstr>DCSR Benelux – Feb 2019</vt:lpstr>
      <vt:lpstr>Manila US – DSCR Feb 2018</vt:lpstr>
      <vt:lpstr>Bangkok – DCSR Feb 2019</vt:lpstr>
      <vt:lpstr>Nicosia – France/ France RT DCSR Feb2019</vt:lpstr>
      <vt:lpstr>Gdynia LATAM – IBERIA Feb 2019</vt:lpstr>
      <vt:lpstr>Gdynia ISA – DCSR Jan 2019</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Jitsil, Eakdanai (Refinitiv)</dc:creator>
  <cp:lastModifiedBy>u8004479</cp:lastModifiedBy>
  <cp:revision>181</cp:revision>
  <dcterms:created xsi:type="dcterms:W3CDTF">2019-02-28T09:00:51Z</dcterms:created>
  <dcterms:modified xsi:type="dcterms:W3CDTF">2019-04-04T10:22:41Z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60cf5d0-3195-495b-8e47-6fd80127629b_Enabled">
    <vt:lpwstr>True</vt:lpwstr>
  </property>
  <property fmtid="{D5CDD505-2E9C-101B-9397-08002B2CF9AE}" pid="3" name="MSIP_Label_160cf5d0-3195-495b-8e47-6fd80127629b_SiteId">
    <vt:lpwstr>62ccb864-6a1a-4b5d-8e1c-397dec1a8258</vt:lpwstr>
  </property>
  <property fmtid="{D5CDD505-2E9C-101B-9397-08002B2CF9AE}" pid="4" name="MSIP_Label_160cf5d0-3195-495b-8e47-6fd80127629b_Owner">
    <vt:lpwstr>Eakdanai.Jitsil@thomsonreuters.com</vt:lpwstr>
  </property>
  <property fmtid="{D5CDD505-2E9C-101B-9397-08002B2CF9AE}" pid="5" name="MSIP_Label_160cf5d0-3195-495b-8e47-6fd80127629b_SetDate">
    <vt:lpwstr>2019-02-28T10:56:45.7558031Z</vt:lpwstr>
  </property>
  <property fmtid="{D5CDD505-2E9C-101B-9397-08002B2CF9AE}" pid="6" name="MSIP_Label_160cf5d0-3195-495b-8e47-6fd80127629b_Name">
    <vt:lpwstr>Confidential</vt:lpwstr>
  </property>
  <property fmtid="{D5CDD505-2E9C-101B-9397-08002B2CF9AE}" pid="7" name="MSIP_Label_160cf5d0-3195-495b-8e47-6fd80127629b_Application">
    <vt:lpwstr>Microsoft Azure Information Protection</vt:lpwstr>
  </property>
  <property fmtid="{D5CDD505-2E9C-101B-9397-08002B2CF9AE}" pid="8" name="MSIP_Label_160cf5d0-3195-495b-8e47-6fd80127629b_Extended_MSFT_Method">
    <vt:lpwstr>Automatic</vt:lpwstr>
  </property>
  <property fmtid="{D5CDD505-2E9C-101B-9397-08002B2CF9AE}" pid="9" name="Sensitivity">
    <vt:lpwstr>Confidential</vt:lpwstr>
  </property>
</Properties>
</file>