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charts/chart8.xml" ContentType="application/vnd.openxmlformats-officedocument.drawingml.chart+xml"/>
  <Override PartName="/ppt/charts/chart9.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docProps/custom.xml" ContentType="application/vnd.openxmlformats-officedocument.custom-properties+xml"/>
  <Override PartName="/ppt/slideLayouts/slideLayout10.xml" ContentType="application/vnd.openxmlformats-officedocument.presentationml.slideLayout+xml"/>
  <Override PartName="/ppt/charts/chart6.xml" ContentType="application/vnd.openxmlformats-officedocument.drawingml.chart+xml"/>
  <Override PartName="/ppt/charts/chart7.xml" ContentType="application/vnd.openxmlformats-officedocument.drawingml.chart+xml"/>
  <Override PartName="/ppt/charts/chart10.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drawings/drawing1.xml" ContentType="application/vnd.openxmlformats-officedocument.drawingml.chartshapes+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3"/>
  </p:notesMasterIdLst>
  <p:sldIdLst>
    <p:sldId id="404" r:id="rId2"/>
    <p:sldId id="405" r:id="rId3"/>
    <p:sldId id="435" r:id="rId4"/>
    <p:sldId id="436" r:id="rId5"/>
    <p:sldId id="437" r:id="rId6"/>
    <p:sldId id="438" r:id="rId7"/>
    <p:sldId id="439" r:id="rId8"/>
    <p:sldId id="440" r:id="rId9"/>
    <p:sldId id="441" r:id="rId10"/>
    <p:sldId id="442" r:id="rId11"/>
    <p:sldId id="41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Untitled Section" id="{6799A521-277B-4085-BCA5-0315A7A8F274}">
          <p14:sldIdLst>
            <p14:sldId id="400"/>
            <p14:sldId id="40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1EFF"/>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510"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6.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Book1"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a:solidFill>
                  <a:srgbClr val="FF0000"/>
                </a:solidFill>
              </a:rPr>
              <a:t>Top Queried Data</a:t>
            </a:r>
          </a:p>
        </c:rich>
      </c:tx>
      <c:layout>
        <c:manualLayout>
          <c:xMode val="edge"/>
          <c:yMode val="edge"/>
          <c:x val="0.39728233459397339"/>
          <c:y val="0.16959657892733565"/>
        </c:manualLayout>
      </c:layout>
    </c:title>
    <c:view3D>
      <c:rAngAx val="1"/>
    </c:view3D>
    <c:plotArea>
      <c:layout/>
      <c:bar3DChart>
        <c:barDir val="col"/>
        <c:grouping val="stacked"/>
        <c:ser>
          <c:idx val="0"/>
          <c:order val="0"/>
          <c:tx>
            <c:strRef>
              <c:f>Sheet3!$J$2</c:f>
              <c:strCache>
                <c:ptCount val="1"/>
                <c:pt idx="0">
                  <c:v>JAN 2019</c:v>
                </c:pt>
              </c:strCache>
            </c:strRef>
          </c:tx>
          <c:dLbls>
            <c:txPr>
              <a:bodyPr/>
              <a:lstStyle/>
              <a:p>
                <a:pPr>
                  <a:defRPr b="1">
                    <a:solidFill>
                      <a:schemeClr val="accent4">
                        <a:lumMod val="60000"/>
                        <a:lumOff val="40000"/>
                      </a:schemeClr>
                    </a:solidFill>
                  </a:defRPr>
                </a:pPr>
                <a:endParaRPr lang="en-US"/>
              </a:p>
            </c:txPr>
            <c:showVal val="1"/>
          </c:dLbls>
          <c:cat>
            <c:strRef>
              <c:f>Sheet3!$I$4:$I$10</c:f>
              <c:strCache>
                <c:ptCount val="7"/>
                <c:pt idx="0">
                  <c:v>Fund Performance</c:v>
                </c:pt>
                <c:pt idx="1">
                  <c:v>Fees/Charges/Loads</c:v>
                </c:pt>
                <c:pt idx="2">
                  <c:v>Income Distributions</c:v>
                </c:pt>
                <c:pt idx="3">
                  <c:v>Attributes</c:v>
                </c:pt>
                <c:pt idx="4">
                  <c:v>Lipper Global Classification</c:v>
                </c:pt>
                <c:pt idx="5">
                  <c:v>Prices - NAV</c:v>
                </c:pt>
                <c:pt idx="6">
                  <c:v>Indices</c:v>
                </c:pt>
              </c:strCache>
            </c:strRef>
          </c:cat>
          <c:val>
            <c:numRef>
              <c:f>Sheet3!$J$4:$J$10</c:f>
              <c:numCache>
                <c:formatCode>General</c:formatCode>
                <c:ptCount val="7"/>
                <c:pt idx="0">
                  <c:v>17</c:v>
                </c:pt>
                <c:pt idx="1">
                  <c:v>6</c:v>
                </c:pt>
                <c:pt idx="2">
                  <c:v>9</c:v>
                </c:pt>
                <c:pt idx="3">
                  <c:v>2</c:v>
                </c:pt>
                <c:pt idx="4">
                  <c:v>4</c:v>
                </c:pt>
                <c:pt idx="5">
                  <c:v>1</c:v>
                </c:pt>
                <c:pt idx="6">
                  <c:v>2</c:v>
                </c:pt>
              </c:numCache>
            </c:numRef>
          </c:val>
        </c:ser>
        <c:ser>
          <c:idx val="1"/>
          <c:order val="1"/>
          <c:tx>
            <c:strRef>
              <c:f>Sheet3!$K$2</c:f>
              <c:strCache>
                <c:ptCount val="1"/>
                <c:pt idx="0">
                  <c:v>FEB 2019</c:v>
                </c:pt>
              </c:strCache>
            </c:strRef>
          </c:tx>
          <c:dLbls>
            <c:txPr>
              <a:bodyPr/>
              <a:lstStyle/>
              <a:p>
                <a:pPr>
                  <a:defRPr b="1">
                    <a:solidFill>
                      <a:schemeClr val="accent3">
                        <a:lumMod val="60000"/>
                        <a:lumOff val="40000"/>
                      </a:schemeClr>
                    </a:solidFill>
                  </a:defRPr>
                </a:pPr>
                <a:endParaRPr lang="en-US"/>
              </a:p>
            </c:txPr>
            <c:showVal val="1"/>
          </c:dLbls>
          <c:cat>
            <c:strRef>
              <c:f>Sheet3!$I$4:$I$10</c:f>
              <c:strCache>
                <c:ptCount val="7"/>
                <c:pt idx="0">
                  <c:v>Fund Performance</c:v>
                </c:pt>
                <c:pt idx="1">
                  <c:v>Fees/Charges/Loads</c:v>
                </c:pt>
                <c:pt idx="2">
                  <c:v>Income Distributions</c:v>
                </c:pt>
                <c:pt idx="3">
                  <c:v>Attributes</c:v>
                </c:pt>
                <c:pt idx="4">
                  <c:v>Lipper Global Classification</c:v>
                </c:pt>
                <c:pt idx="5">
                  <c:v>Prices - NAV</c:v>
                </c:pt>
                <c:pt idx="6">
                  <c:v>Indices</c:v>
                </c:pt>
              </c:strCache>
            </c:strRef>
          </c:cat>
          <c:val>
            <c:numRef>
              <c:f>Sheet3!$K$4:$K$10</c:f>
              <c:numCache>
                <c:formatCode>General</c:formatCode>
                <c:ptCount val="7"/>
                <c:pt idx="0">
                  <c:v>4</c:v>
                </c:pt>
                <c:pt idx="1">
                  <c:v>8</c:v>
                </c:pt>
                <c:pt idx="2">
                  <c:v>5</c:v>
                </c:pt>
                <c:pt idx="3">
                  <c:v>1</c:v>
                </c:pt>
                <c:pt idx="4">
                  <c:v>2</c:v>
                </c:pt>
                <c:pt idx="5">
                  <c:v>6</c:v>
                </c:pt>
                <c:pt idx="6">
                  <c:v>1</c:v>
                </c:pt>
              </c:numCache>
            </c:numRef>
          </c:val>
        </c:ser>
        <c:ser>
          <c:idx val="2"/>
          <c:order val="2"/>
          <c:tx>
            <c:strRef>
              <c:f>Sheet3!$L$2</c:f>
              <c:strCache>
                <c:ptCount val="1"/>
                <c:pt idx="0">
                  <c:v>MAR 2019</c:v>
                </c:pt>
              </c:strCache>
            </c:strRef>
          </c:tx>
          <c:dLbls>
            <c:txPr>
              <a:bodyPr/>
              <a:lstStyle/>
              <a:p>
                <a:pPr>
                  <a:defRPr b="1">
                    <a:solidFill>
                      <a:srgbClr val="FF0000"/>
                    </a:solidFill>
                  </a:defRPr>
                </a:pPr>
                <a:endParaRPr lang="en-US"/>
              </a:p>
            </c:txPr>
            <c:showVal val="1"/>
          </c:dLbls>
          <c:cat>
            <c:strRef>
              <c:f>Sheet3!$I$4:$I$10</c:f>
              <c:strCache>
                <c:ptCount val="7"/>
                <c:pt idx="0">
                  <c:v>Fund Performance</c:v>
                </c:pt>
                <c:pt idx="1">
                  <c:v>Fees/Charges/Loads</c:v>
                </c:pt>
                <c:pt idx="2">
                  <c:v>Income Distributions</c:v>
                </c:pt>
                <c:pt idx="3">
                  <c:v>Attributes</c:v>
                </c:pt>
                <c:pt idx="4">
                  <c:v>Lipper Global Classification</c:v>
                </c:pt>
                <c:pt idx="5">
                  <c:v>Prices - NAV</c:v>
                </c:pt>
                <c:pt idx="6">
                  <c:v>Indices</c:v>
                </c:pt>
              </c:strCache>
            </c:strRef>
          </c:cat>
          <c:val>
            <c:numRef>
              <c:f>Sheet3!$L$4:$L$10</c:f>
              <c:numCache>
                <c:formatCode>General</c:formatCode>
                <c:ptCount val="7"/>
                <c:pt idx="0">
                  <c:v>7</c:v>
                </c:pt>
                <c:pt idx="2">
                  <c:v>2</c:v>
                </c:pt>
                <c:pt idx="3">
                  <c:v>6</c:v>
                </c:pt>
                <c:pt idx="4">
                  <c:v>3</c:v>
                </c:pt>
                <c:pt idx="5">
                  <c:v>1</c:v>
                </c:pt>
                <c:pt idx="6">
                  <c:v>1</c:v>
                </c:pt>
              </c:numCache>
            </c:numRef>
          </c:val>
        </c:ser>
        <c:ser>
          <c:idx val="3"/>
          <c:order val="3"/>
          <c:tx>
            <c:strRef>
              <c:f>Sheet3!$M$2</c:f>
              <c:strCache>
                <c:ptCount val="1"/>
                <c:pt idx="0">
                  <c:v>APR 2019</c:v>
                </c:pt>
              </c:strCache>
            </c:strRef>
          </c:tx>
          <c:dLbls>
            <c:txPr>
              <a:bodyPr/>
              <a:lstStyle/>
              <a:p>
                <a:pPr>
                  <a:defRPr b="1"/>
                </a:pPr>
                <a:endParaRPr lang="en-US"/>
              </a:p>
            </c:txPr>
            <c:showVal val="1"/>
          </c:dLbls>
          <c:cat>
            <c:strRef>
              <c:f>Sheet3!$I$4:$I$10</c:f>
              <c:strCache>
                <c:ptCount val="7"/>
                <c:pt idx="0">
                  <c:v>Fund Performance</c:v>
                </c:pt>
                <c:pt idx="1">
                  <c:v>Fees/Charges/Loads</c:v>
                </c:pt>
                <c:pt idx="2">
                  <c:v>Income Distributions</c:v>
                </c:pt>
                <c:pt idx="3">
                  <c:v>Attributes</c:v>
                </c:pt>
                <c:pt idx="4">
                  <c:v>Lipper Global Classification</c:v>
                </c:pt>
                <c:pt idx="5">
                  <c:v>Prices - NAV</c:v>
                </c:pt>
                <c:pt idx="6">
                  <c:v>Indices</c:v>
                </c:pt>
              </c:strCache>
            </c:strRef>
          </c:cat>
          <c:val>
            <c:numRef>
              <c:f>Sheet3!$M$4:$M$10</c:f>
              <c:numCache>
                <c:formatCode>General</c:formatCode>
                <c:ptCount val="7"/>
                <c:pt idx="0">
                  <c:v>8</c:v>
                </c:pt>
                <c:pt idx="1">
                  <c:v>10</c:v>
                </c:pt>
                <c:pt idx="2">
                  <c:v>4</c:v>
                </c:pt>
                <c:pt idx="3">
                  <c:v>6</c:v>
                </c:pt>
                <c:pt idx="4">
                  <c:v>4</c:v>
                </c:pt>
                <c:pt idx="5">
                  <c:v>5</c:v>
                </c:pt>
                <c:pt idx="6">
                  <c:v>8</c:v>
                </c:pt>
              </c:numCache>
            </c:numRef>
          </c:val>
        </c:ser>
        <c:dLbls>
          <c:showVal val="1"/>
        </c:dLbls>
        <c:gapWidth val="95"/>
        <c:gapDepth val="95"/>
        <c:shape val="box"/>
        <c:axId val="267304960"/>
        <c:axId val="267306880"/>
        <c:axId val="0"/>
      </c:bar3DChart>
      <c:catAx>
        <c:axId val="267304960"/>
        <c:scaling>
          <c:orientation val="minMax"/>
        </c:scaling>
        <c:axPos val="b"/>
        <c:majorTickMark val="none"/>
        <c:tickLblPos val="nextTo"/>
        <c:txPr>
          <a:bodyPr/>
          <a:lstStyle/>
          <a:p>
            <a:pPr>
              <a:defRPr sz="800"/>
            </a:pPr>
            <a:endParaRPr lang="en-US"/>
          </a:p>
        </c:txPr>
        <c:crossAx val="267306880"/>
        <c:crosses val="autoZero"/>
        <c:auto val="1"/>
        <c:lblAlgn val="ctr"/>
        <c:lblOffset val="100"/>
      </c:catAx>
      <c:valAx>
        <c:axId val="267306880"/>
        <c:scaling>
          <c:orientation val="minMax"/>
        </c:scaling>
        <c:delete val="1"/>
        <c:axPos val="l"/>
        <c:numFmt formatCode="General" sourceLinked="1"/>
        <c:majorTickMark val="none"/>
        <c:tickLblPos val="none"/>
        <c:crossAx val="267304960"/>
        <c:crosses val="autoZero"/>
        <c:crossBetween val="between"/>
      </c:valAx>
    </c:plotArea>
    <c:legend>
      <c:legendPos val="t"/>
      <c:layout>
        <c:manualLayout>
          <c:xMode val="edge"/>
          <c:yMode val="edge"/>
          <c:x val="0.28713955926351659"/>
          <c:y val="0.28315492987842755"/>
          <c:w val="0.61543927159655154"/>
          <c:h val="6.5428563233400419E-2"/>
        </c:manualLayout>
      </c:layout>
    </c:legend>
    <c:plotVisOnly val="1"/>
  </c:chart>
  <c:externalData r:id="rId1"/>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n-US"/>
  <c:chart>
    <c:title>
      <c:layout/>
      <c:txPr>
        <a:bodyPr/>
        <a:lstStyle/>
        <a:p>
          <a:pPr>
            <a:defRPr>
              <a:solidFill>
                <a:srgbClr val="FF0000"/>
              </a:solidFill>
            </a:defRPr>
          </a:pPr>
          <a:endParaRPr lang="en-US"/>
        </a:p>
      </c:txPr>
    </c:title>
    <c:plotArea>
      <c:layout/>
      <c:lineChart>
        <c:grouping val="standard"/>
        <c:ser>
          <c:idx val="0"/>
          <c:order val="0"/>
          <c:tx>
            <c:strRef>
              <c:f>Sheet7!$H$5</c:f>
              <c:strCache>
                <c:ptCount val="1"/>
                <c:pt idx="0">
                  <c:v>Lipper Global Classification</c:v>
                </c:pt>
              </c:strCache>
            </c:strRef>
          </c:tx>
          <c:cat>
            <c:strRef>
              <c:f>Sheet7!$I$2:$L$2</c:f>
              <c:strCache>
                <c:ptCount val="4"/>
                <c:pt idx="0">
                  <c:v>Jan</c:v>
                </c:pt>
                <c:pt idx="1">
                  <c:v>Feb</c:v>
                </c:pt>
                <c:pt idx="2">
                  <c:v>Mar</c:v>
                </c:pt>
                <c:pt idx="3">
                  <c:v>Apr</c:v>
                </c:pt>
              </c:strCache>
            </c:strRef>
          </c:cat>
          <c:val>
            <c:numRef>
              <c:f>Sheet7!$I$5:$L$5</c:f>
              <c:numCache>
                <c:formatCode>General</c:formatCode>
                <c:ptCount val="4"/>
                <c:pt idx="0">
                  <c:v>4</c:v>
                </c:pt>
                <c:pt idx="1">
                  <c:v>2</c:v>
                </c:pt>
                <c:pt idx="2">
                  <c:v>3</c:v>
                </c:pt>
                <c:pt idx="3">
                  <c:v>4</c:v>
                </c:pt>
              </c:numCache>
            </c:numRef>
          </c:val>
        </c:ser>
        <c:dLbls>
          <c:showVal val="1"/>
        </c:dLbls>
        <c:marker val="1"/>
        <c:axId val="321103360"/>
        <c:axId val="321105280"/>
      </c:lineChart>
      <c:catAx>
        <c:axId val="321103360"/>
        <c:scaling>
          <c:orientation val="minMax"/>
        </c:scaling>
        <c:axPos val="b"/>
        <c:majorTickMark val="none"/>
        <c:tickLblPos val="nextTo"/>
        <c:crossAx val="321105280"/>
        <c:crosses val="autoZero"/>
        <c:auto val="1"/>
        <c:lblAlgn val="ctr"/>
        <c:lblOffset val="100"/>
      </c:catAx>
      <c:valAx>
        <c:axId val="321105280"/>
        <c:scaling>
          <c:orientation val="minMax"/>
        </c:scaling>
        <c:delete val="1"/>
        <c:axPos val="l"/>
        <c:numFmt formatCode="General" sourceLinked="1"/>
        <c:tickLblPos val="none"/>
        <c:crossAx val="321103360"/>
        <c:crosses val="autoZero"/>
        <c:crossBetween val="between"/>
      </c:valAx>
    </c:plotArea>
    <c:legend>
      <c:legendPos val="t"/>
      <c:layout/>
    </c:legend>
    <c:plotVisOnly val="1"/>
  </c:chart>
  <c:externalData r:id="rId1"/>
</c:chartSpace>
</file>

<file path=ppt/charts/chart11.xml><?xml version="1.0" encoding="utf-8"?>
<c:chartSpace xmlns:c="http://schemas.openxmlformats.org/drawingml/2006/chart" xmlns:a="http://schemas.openxmlformats.org/drawingml/2006/main" xmlns:r="http://schemas.openxmlformats.org/officeDocument/2006/relationships">
  <c:lang val="en-US"/>
  <c:chart>
    <c:title>
      <c:layout/>
      <c:txPr>
        <a:bodyPr/>
        <a:lstStyle/>
        <a:p>
          <a:pPr>
            <a:defRPr>
              <a:solidFill>
                <a:srgbClr val="FF0000"/>
              </a:solidFill>
            </a:defRPr>
          </a:pPr>
          <a:endParaRPr lang="en-US"/>
        </a:p>
      </c:txPr>
    </c:title>
    <c:plotArea>
      <c:layout/>
      <c:lineChart>
        <c:grouping val="standard"/>
        <c:ser>
          <c:idx val="0"/>
          <c:order val="0"/>
          <c:tx>
            <c:strRef>
              <c:f>Sheet7!$H$6</c:f>
              <c:strCache>
                <c:ptCount val="1"/>
                <c:pt idx="0">
                  <c:v>Price - NAV</c:v>
                </c:pt>
              </c:strCache>
            </c:strRef>
          </c:tx>
          <c:cat>
            <c:strRef>
              <c:f>Sheet7!$I$2:$L$2</c:f>
              <c:strCache>
                <c:ptCount val="4"/>
                <c:pt idx="0">
                  <c:v>Jan</c:v>
                </c:pt>
                <c:pt idx="1">
                  <c:v>Feb</c:v>
                </c:pt>
                <c:pt idx="2">
                  <c:v>Mar</c:v>
                </c:pt>
                <c:pt idx="3">
                  <c:v>Apr</c:v>
                </c:pt>
              </c:strCache>
            </c:strRef>
          </c:cat>
          <c:val>
            <c:numRef>
              <c:f>Sheet7!$I$6:$L$6</c:f>
              <c:numCache>
                <c:formatCode>General</c:formatCode>
                <c:ptCount val="4"/>
                <c:pt idx="0">
                  <c:v>1</c:v>
                </c:pt>
                <c:pt idx="1">
                  <c:v>6</c:v>
                </c:pt>
                <c:pt idx="2">
                  <c:v>1</c:v>
                </c:pt>
                <c:pt idx="3">
                  <c:v>5</c:v>
                </c:pt>
              </c:numCache>
            </c:numRef>
          </c:val>
        </c:ser>
        <c:dLbls>
          <c:showVal val="1"/>
        </c:dLbls>
        <c:marker val="1"/>
        <c:axId val="323413120"/>
        <c:axId val="323414656"/>
      </c:lineChart>
      <c:catAx>
        <c:axId val="323413120"/>
        <c:scaling>
          <c:orientation val="minMax"/>
        </c:scaling>
        <c:axPos val="b"/>
        <c:majorTickMark val="none"/>
        <c:tickLblPos val="nextTo"/>
        <c:crossAx val="323414656"/>
        <c:crosses val="autoZero"/>
        <c:auto val="1"/>
        <c:lblAlgn val="ctr"/>
        <c:lblOffset val="100"/>
      </c:catAx>
      <c:valAx>
        <c:axId val="323414656"/>
        <c:scaling>
          <c:orientation val="minMax"/>
        </c:scaling>
        <c:delete val="1"/>
        <c:axPos val="l"/>
        <c:numFmt formatCode="General" sourceLinked="1"/>
        <c:tickLblPos val="none"/>
        <c:crossAx val="323413120"/>
        <c:crosses val="autoZero"/>
        <c:crossBetween val="between"/>
      </c:valAx>
    </c:plotArea>
    <c:legend>
      <c:legendPos val="t"/>
      <c:layout/>
    </c:legend>
    <c:plotVisOnly val="1"/>
  </c:chart>
  <c:externalData r:id="rId1"/>
</c:chartSpace>
</file>

<file path=ppt/charts/chart12.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dirty="0" smtClean="0">
                <a:solidFill>
                  <a:srgbClr val="FF0000"/>
                </a:solidFill>
              </a:rPr>
              <a:t>Indices &amp; Benchmarks</a:t>
            </a:r>
            <a:endParaRPr lang="en-US" dirty="0">
              <a:solidFill>
                <a:srgbClr val="FF0000"/>
              </a:solidFill>
            </a:endParaRPr>
          </a:p>
        </c:rich>
      </c:tx>
      <c:layout/>
    </c:title>
    <c:plotArea>
      <c:layout/>
      <c:lineChart>
        <c:grouping val="standard"/>
        <c:ser>
          <c:idx val="0"/>
          <c:order val="0"/>
          <c:tx>
            <c:strRef>
              <c:f>Sheet7!$H$7</c:f>
              <c:strCache>
                <c:ptCount val="1"/>
                <c:pt idx="0">
                  <c:v>Indices</c:v>
                </c:pt>
              </c:strCache>
            </c:strRef>
          </c:tx>
          <c:cat>
            <c:strRef>
              <c:f>Sheet7!$I$2:$L$2</c:f>
              <c:strCache>
                <c:ptCount val="4"/>
                <c:pt idx="0">
                  <c:v>Jan</c:v>
                </c:pt>
                <c:pt idx="1">
                  <c:v>Feb</c:v>
                </c:pt>
                <c:pt idx="2">
                  <c:v>Mar</c:v>
                </c:pt>
                <c:pt idx="3">
                  <c:v>Apr</c:v>
                </c:pt>
              </c:strCache>
            </c:strRef>
          </c:cat>
          <c:val>
            <c:numRef>
              <c:f>Sheet7!$I$7:$L$7</c:f>
              <c:numCache>
                <c:formatCode>General</c:formatCode>
                <c:ptCount val="4"/>
                <c:pt idx="0">
                  <c:v>2</c:v>
                </c:pt>
                <c:pt idx="1">
                  <c:v>8</c:v>
                </c:pt>
                <c:pt idx="2">
                  <c:v>1</c:v>
                </c:pt>
                <c:pt idx="3">
                  <c:v>8</c:v>
                </c:pt>
              </c:numCache>
            </c:numRef>
          </c:val>
        </c:ser>
        <c:ser>
          <c:idx val="1"/>
          <c:order val="1"/>
          <c:tx>
            <c:strRef>
              <c:f>Sheet7!$H$8</c:f>
              <c:strCache>
                <c:ptCount val="1"/>
                <c:pt idx="0">
                  <c:v>Benchmark/Indices</c:v>
                </c:pt>
              </c:strCache>
            </c:strRef>
          </c:tx>
          <c:cat>
            <c:strRef>
              <c:f>Sheet7!$I$2:$L$2</c:f>
              <c:strCache>
                <c:ptCount val="4"/>
                <c:pt idx="0">
                  <c:v>Jan</c:v>
                </c:pt>
                <c:pt idx="1">
                  <c:v>Feb</c:v>
                </c:pt>
                <c:pt idx="2">
                  <c:v>Mar</c:v>
                </c:pt>
                <c:pt idx="3">
                  <c:v>Apr</c:v>
                </c:pt>
              </c:strCache>
            </c:strRef>
          </c:cat>
          <c:val>
            <c:numRef>
              <c:f>Sheet7!$I$8:$L$8</c:f>
              <c:numCache>
                <c:formatCode>General</c:formatCode>
                <c:ptCount val="4"/>
                <c:pt idx="0">
                  <c:v>0</c:v>
                </c:pt>
                <c:pt idx="1">
                  <c:v>1</c:v>
                </c:pt>
                <c:pt idx="2">
                  <c:v>3</c:v>
                </c:pt>
                <c:pt idx="3">
                  <c:v>2</c:v>
                </c:pt>
              </c:numCache>
            </c:numRef>
          </c:val>
        </c:ser>
        <c:dLbls>
          <c:showVal val="1"/>
        </c:dLbls>
        <c:marker val="1"/>
        <c:axId val="324813568"/>
        <c:axId val="324815872"/>
      </c:lineChart>
      <c:catAx>
        <c:axId val="324813568"/>
        <c:scaling>
          <c:orientation val="minMax"/>
        </c:scaling>
        <c:axPos val="b"/>
        <c:majorTickMark val="none"/>
        <c:tickLblPos val="nextTo"/>
        <c:crossAx val="324815872"/>
        <c:crosses val="autoZero"/>
        <c:auto val="1"/>
        <c:lblAlgn val="ctr"/>
        <c:lblOffset val="100"/>
      </c:catAx>
      <c:valAx>
        <c:axId val="324815872"/>
        <c:scaling>
          <c:orientation val="minMax"/>
        </c:scaling>
        <c:delete val="1"/>
        <c:axPos val="l"/>
        <c:numFmt formatCode="General" sourceLinked="1"/>
        <c:tickLblPos val="none"/>
        <c:crossAx val="324813568"/>
        <c:crosses val="autoZero"/>
        <c:crossBetween val="between"/>
      </c:valAx>
    </c:plotArea>
    <c:legend>
      <c:legendPos val="t"/>
      <c:layout/>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b="1"/>
            </a:pPr>
            <a:r>
              <a:rPr lang="en-US" b="1" dirty="0" smtClean="0">
                <a:solidFill>
                  <a:srgbClr val="FF0000"/>
                </a:solidFill>
              </a:rPr>
              <a:t>Case Volume </a:t>
            </a:r>
            <a:endParaRPr lang="en-US" b="1" dirty="0">
              <a:solidFill>
                <a:srgbClr val="FF0000"/>
              </a:solidFill>
            </a:endParaRPr>
          </a:p>
        </c:rich>
      </c:tx>
      <c:layout/>
    </c:title>
    <c:plotArea>
      <c:layout/>
      <c:lineChart>
        <c:grouping val="standard"/>
        <c:ser>
          <c:idx val="0"/>
          <c:order val="0"/>
          <c:tx>
            <c:strRef>
              <c:f>Sheet3!$I$3</c:f>
              <c:strCache>
                <c:ptCount val="1"/>
                <c:pt idx="0">
                  <c:v>Grand Total</c:v>
                </c:pt>
              </c:strCache>
            </c:strRef>
          </c:tx>
          <c:dLbls>
            <c:dLbl>
              <c:idx val="0"/>
              <c:layout>
                <c:manualLayout>
                  <c:x val="-5.0251256281407027E-3"/>
                  <c:y val="-8.6455341221192313E-3"/>
                </c:manualLayout>
              </c:layout>
              <c:showVal val="1"/>
            </c:dLbl>
            <c:dLbl>
              <c:idx val="1"/>
              <c:layout>
                <c:manualLayout>
                  <c:x val="0"/>
                  <c:y val="3.4582136488476772E-2"/>
                </c:manualLayout>
              </c:layout>
              <c:showVal val="1"/>
            </c:dLbl>
            <c:dLbl>
              <c:idx val="2"/>
              <c:layout>
                <c:manualLayout>
                  <c:x val="-3.768844221105528E-2"/>
                  <c:y val="-4.3227670610595952E-2"/>
                </c:manualLayout>
              </c:layout>
              <c:showVal val="1"/>
            </c:dLbl>
            <c:txPr>
              <a:bodyPr/>
              <a:lstStyle/>
              <a:p>
                <a:pPr>
                  <a:defRPr b="1">
                    <a:solidFill>
                      <a:srgbClr val="FF0000"/>
                    </a:solidFill>
                  </a:defRPr>
                </a:pPr>
                <a:endParaRPr lang="en-US"/>
              </a:p>
            </c:txPr>
            <c:showVal val="1"/>
          </c:dLbls>
          <c:cat>
            <c:strRef>
              <c:f>Sheet3!$J$2:$M$2</c:f>
              <c:strCache>
                <c:ptCount val="4"/>
                <c:pt idx="0">
                  <c:v>JAN 2019</c:v>
                </c:pt>
                <c:pt idx="1">
                  <c:v>FEB 2019</c:v>
                </c:pt>
                <c:pt idx="2">
                  <c:v>MAR 2019</c:v>
                </c:pt>
                <c:pt idx="3">
                  <c:v>APR 2019</c:v>
                </c:pt>
              </c:strCache>
            </c:strRef>
          </c:cat>
          <c:val>
            <c:numRef>
              <c:f>Sheet3!$J$3:$M$3</c:f>
              <c:numCache>
                <c:formatCode>General</c:formatCode>
                <c:ptCount val="4"/>
                <c:pt idx="0">
                  <c:v>51</c:v>
                </c:pt>
                <c:pt idx="1">
                  <c:v>40</c:v>
                </c:pt>
                <c:pt idx="2">
                  <c:v>41</c:v>
                </c:pt>
                <c:pt idx="3">
                  <c:v>55</c:v>
                </c:pt>
              </c:numCache>
            </c:numRef>
          </c:val>
        </c:ser>
        <c:dLbls>
          <c:showVal val="1"/>
        </c:dLbls>
        <c:marker val="1"/>
        <c:axId val="295356672"/>
        <c:axId val="295368960"/>
      </c:lineChart>
      <c:catAx>
        <c:axId val="295356672"/>
        <c:scaling>
          <c:orientation val="minMax"/>
        </c:scaling>
        <c:axPos val="b"/>
        <c:majorTickMark val="none"/>
        <c:tickLblPos val="nextTo"/>
        <c:crossAx val="295368960"/>
        <c:crosses val="autoZero"/>
        <c:auto val="1"/>
        <c:lblAlgn val="ctr"/>
        <c:lblOffset val="100"/>
      </c:catAx>
      <c:valAx>
        <c:axId val="295368960"/>
        <c:scaling>
          <c:orientation val="minMax"/>
        </c:scaling>
        <c:delete val="1"/>
        <c:axPos val="l"/>
        <c:numFmt formatCode="General" sourceLinked="1"/>
        <c:majorTickMark val="none"/>
        <c:tickLblPos val="none"/>
        <c:crossAx val="295356672"/>
        <c:crosses val="autoZero"/>
        <c:crossBetween val="between"/>
      </c:valAx>
    </c:plotArea>
    <c:legend>
      <c:legendPos val="t"/>
      <c:layout/>
    </c:legend>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solidFill>
                  <a:srgbClr val="FF0000"/>
                </a:solidFill>
              </a:defRPr>
            </a:pPr>
            <a:r>
              <a:rPr lang="en-US">
                <a:solidFill>
                  <a:srgbClr val="FF0000"/>
                </a:solidFill>
              </a:rPr>
              <a:t>Causes</a:t>
            </a:r>
          </a:p>
        </c:rich>
      </c:tx>
      <c:layout/>
    </c:title>
    <c:view3D>
      <c:rAngAx val="1"/>
    </c:view3D>
    <c:plotArea>
      <c:layout>
        <c:manualLayout>
          <c:layoutTarget val="inner"/>
          <c:xMode val="edge"/>
          <c:yMode val="edge"/>
          <c:x val="0.10444684215728266"/>
          <c:y val="0.22522066652871436"/>
          <c:w val="0.87254060554146229"/>
          <c:h val="0.3850896438501839"/>
        </c:manualLayout>
      </c:layout>
      <c:bar3DChart>
        <c:barDir val="col"/>
        <c:grouping val="stacked"/>
        <c:ser>
          <c:idx val="0"/>
          <c:order val="0"/>
          <c:tx>
            <c:strRef>
              <c:f>Sheet3!$B$24</c:f>
              <c:strCache>
                <c:ptCount val="1"/>
                <c:pt idx="0">
                  <c:v>JAN 2019</c:v>
                </c:pt>
              </c:strCache>
            </c:strRef>
          </c:tx>
          <c:cat>
            <c:strRef>
              <c:f>Sheet3!$A$25:$A$37</c:f>
              <c:strCache>
                <c:ptCount val="13"/>
                <c:pt idx="0">
                  <c:v>Content Partner - Data received late from Content Partner</c:v>
                </c:pt>
                <c:pt idx="1">
                  <c:v>Content Partner - Did not provide notification of change</c:v>
                </c:pt>
                <c:pt idx="2">
                  <c:v>Content Partner - Incomplete data received</c:v>
                </c:pt>
                <c:pt idx="3">
                  <c:v>Content Partner- Incorrect Data From Content Partner</c:v>
                </c:pt>
                <c:pt idx="4">
                  <c:v>Production - Misunderstanding</c:v>
                </c:pt>
                <c:pt idx="5">
                  <c:v>Production - Oversight</c:v>
                </c:pt>
                <c:pt idx="6">
                  <c:v>Production - Process Step Not Executed</c:v>
                </c:pt>
                <c:pt idx="7">
                  <c:v>Production - Typing Error</c:v>
                </c:pt>
                <c:pt idx="8">
                  <c:v>Production - Update not captured by TR</c:v>
                </c:pt>
                <c:pt idx="9">
                  <c:v>Source - Limited Information Available</c:v>
                </c:pt>
                <c:pt idx="10">
                  <c:v>Technical - Application / Product Interface</c:v>
                </c:pt>
                <c:pt idx="11">
                  <c:v>Technical - Technical issue at Content Database</c:v>
                </c:pt>
                <c:pt idx="12">
                  <c:v>Unable to Determine Cause</c:v>
                </c:pt>
              </c:strCache>
            </c:strRef>
          </c:cat>
          <c:val>
            <c:numRef>
              <c:f>Sheet3!$B$25:$B$37</c:f>
              <c:numCache>
                <c:formatCode>General</c:formatCode>
                <c:ptCount val="13"/>
                <c:pt idx="1">
                  <c:v>1</c:v>
                </c:pt>
                <c:pt idx="2">
                  <c:v>1</c:v>
                </c:pt>
                <c:pt idx="3">
                  <c:v>2</c:v>
                </c:pt>
                <c:pt idx="4">
                  <c:v>6</c:v>
                </c:pt>
                <c:pt idx="5">
                  <c:v>2</c:v>
                </c:pt>
                <c:pt idx="6">
                  <c:v>5</c:v>
                </c:pt>
                <c:pt idx="7">
                  <c:v>2</c:v>
                </c:pt>
                <c:pt idx="9">
                  <c:v>1</c:v>
                </c:pt>
                <c:pt idx="11">
                  <c:v>5</c:v>
                </c:pt>
                <c:pt idx="12">
                  <c:v>26</c:v>
                </c:pt>
              </c:numCache>
            </c:numRef>
          </c:val>
        </c:ser>
        <c:ser>
          <c:idx val="1"/>
          <c:order val="1"/>
          <c:tx>
            <c:strRef>
              <c:f>Sheet3!$C$24</c:f>
              <c:strCache>
                <c:ptCount val="1"/>
                <c:pt idx="0">
                  <c:v>FEB 2019</c:v>
                </c:pt>
              </c:strCache>
            </c:strRef>
          </c:tx>
          <c:cat>
            <c:strRef>
              <c:f>Sheet3!$A$25:$A$37</c:f>
              <c:strCache>
                <c:ptCount val="13"/>
                <c:pt idx="0">
                  <c:v>Content Partner - Data received late from Content Partner</c:v>
                </c:pt>
                <c:pt idx="1">
                  <c:v>Content Partner - Did not provide notification of change</c:v>
                </c:pt>
                <c:pt idx="2">
                  <c:v>Content Partner - Incomplete data received</c:v>
                </c:pt>
                <c:pt idx="3">
                  <c:v>Content Partner- Incorrect Data From Content Partner</c:v>
                </c:pt>
                <c:pt idx="4">
                  <c:v>Production - Misunderstanding</c:v>
                </c:pt>
                <c:pt idx="5">
                  <c:v>Production - Oversight</c:v>
                </c:pt>
                <c:pt idx="6">
                  <c:v>Production - Process Step Not Executed</c:v>
                </c:pt>
                <c:pt idx="7">
                  <c:v>Production - Typing Error</c:v>
                </c:pt>
                <c:pt idx="8">
                  <c:v>Production - Update not captured by TR</c:v>
                </c:pt>
                <c:pt idx="9">
                  <c:v>Source - Limited Information Available</c:v>
                </c:pt>
                <c:pt idx="10">
                  <c:v>Technical - Application / Product Interface</c:v>
                </c:pt>
                <c:pt idx="11">
                  <c:v>Technical - Technical issue at Content Database</c:v>
                </c:pt>
                <c:pt idx="12">
                  <c:v>Unable to Determine Cause</c:v>
                </c:pt>
              </c:strCache>
            </c:strRef>
          </c:cat>
          <c:val>
            <c:numRef>
              <c:f>Sheet3!$C$25:$C$37</c:f>
              <c:numCache>
                <c:formatCode>General</c:formatCode>
                <c:ptCount val="13"/>
                <c:pt idx="1">
                  <c:v>2</c:v>
                </c:pt>
                <c:pt idx="2">
                  <c:v>1</c:v>
                </c:pt>
                <c:pt idx="3">
                  <c:v>3</c:v>
                </c:pt>
                <c:pt idx="4">
                  <c:v>4</c:v>
                </c:pt>
                <c:pt idx="5">
                  <c:v>1</c:v>
                </c:pt>
                <c:pt idx="6">
                  <c:v>11</c:v>
                </c:pt>
                <c:pt idx="7">
                  <c:v>4</c:v>
                </c:pt>
                <c:pt idx="9">
                  <c:v>1</c:v>
                </c:pt>
                <c:pt idx="12">
                  <c:v>13</c:v>
                </c:pt>
              </c:numCache>
            </c:numRef>
          </c:val>
        </c:ser>
        <c:ser>
          <c:idx val="2"/>
          <c:order val="2"/>
          <c:tx>
            <c:strRef>
              <c:f>Sheet3!$D$24</c:f>
              <c:strCache>
                <c:ptCount val="1"/>
                <c:pt idx="0">
                  <c:v>MAR 2019</c:v>
                </c:pt>
              </c:strCache>
            </c:strRef>
          </c:tx>
          <c:cat>
            <c:strRef>
              <c:f>Sheet3!$A$25:$A$37</c:f>
              <c:strCache>
                <c:ptCount val="13"/>
                <c:pt idx="0">
                  <c:v>Content Partner - Data received late from Content Partner</c:v>
                </c:pt>
                <c:pt idx="1">
                  <c:v>Content Partner - Did not provide notification of change</c:v>
                </c:pt>
                <c:pt idx="2">
                  <c:v>Content Partner - Incomplete data received</c:v>
                </c:pt>
                <c:pt idx="3">
                  <c:v>Content Partner- Incorrect Data From Content Partner</c:v>
                </c:pt>
                <c:pt idx="4">
                  <c:v>Production - Misunderstanding</c:v>
                </c:pt>
                <c:pt idx="5">
                  <c:v>Production - Oversight</c:v>
                </c:pt>
                <c:pt idx="6">
                  <c:v>Production - Process Step Not Executed</c:v>
                </c:pt>
                <c:pt idx="7">
                  <c:v>Production - Typing Error</c:v>
                </c:pt>
                <c:pt idx="8">
                  <c:v>Production - Update not captured by TR</c:v>
                </c:pt>
                <c:pt idx="9">
                  <c:v>Source - Limited Information Available</c:v>
                </c:pt>
                <c:pt idx="10">
                  <c:v>Technical - Application / Product Interface</c:v>
                </c:pt>
                <c:pt idx="11">
                  <c:v>Technical - Technical issue at Content Database</c:v>
                </c:pt>
                <c:pt idx="12">
                  <c:v>Unable to Determine Cause</c:v>
                </c:pt>
              </c:strCache>
            </c:strRef>
          </c:cat>
          <c:val>
            <c:numRef>
              <c:f>Sheet3!$D$25:$D$37</c:f>
              <c:numCache>
                <c:formatCode>General</c:formatCode>
                <c:ptCount val="13"/>
                <c:pt idx="1">
                  <c:v>1</c:v>
                </c:pt>
                <c:pt idx="2">
                  <c:v>2</c:v>
                </c:pt>
                <c:pt idx="3">
                  <c:v>1</c:v>
                </c:pt>
                <c:pt idx="4">
                  <c:v>6</c:v>
                </c:pt>
                <c:pt idx="6">
                  <c:v>12</c:v>
                </c:pt>
                <c:pt idx="7">
                  <c:v>2</c:v>
                </c:pt>
                <c:pt idx="8">
                  <c:v>1</c:v>
                </c:pt>
                <c:pt idx="9">
                  <c:v>1</c:v>
                </c:pt>
                <c:pt idx="10">
                  <c:v>1</c:v>
                </c:pt>
                <c:pt idx="11">
                  <c:v>1</c:v>
                </c:pt>
                <c:pt idx="12">
                  <c:v>13</c:v>
                </c:pt>
              </c:numCache>
            </c:numRef>
          </c:val>
        </c:ser>
        <c:ser>
          <c:idx val="3"/>
          <c:order val="3"/>
          <c:tx>
            <c:strRef>
              <c:f>Sheet3!$E$24</c:f>
              <c:strCache>
                <c:ptCount val="1"/>
                <c:pt idx="0">
                  <c:v>APR 2019</c:v>
                </c:pt>
              </c:strCache>
            </c:strRef>
          </c:tx>
          <c:cat>
            <c:strRef>
              <c:f>Sheet3!$A$25:$A$37</c:f>
              <c:strCache>
                <c:ptCount val="13"/>
                <c:pt idx="0">
                  <c:v>Content Partner - Data received late from Content Partner</c:v>
                </c:pt>
                <c:pt idx="1">
                  <c:v>Content Partner - Did not provide notification of change</c:v>
                </c:pt>
                <c:pt idx="2">
                  <c:v>Content Partner - Incomplete data received</c:v>
                </c:pt>
                <c:pt idx="3">
                  <c:v>Content Partner- Incorrect Data From Content Partner</c:v>
                </c:pt>
                <c:pt idx="4">
                  <c:v>Production - Misunderstanding</c:v>
                </c:pt>
                <c:pt idx="5">
                  <c:v>Production - Oversight</c:v>
                </c:pt>
                <c:pt idx="6">
                  <c:v>Production - Process Step Not Executed</c:v>
                </c:pt>
                <c:pt idx="7">
                  <c:v>Production - Typing Error</c:v>
                </c:pt>
                <c:pt idx="8">
                  <c:v>Production - Update not captured by TR</c:v>
                </c:pt>
                <c:pt idx="9">
                  <c:v>Source - Limited Information Available</c:v>
                </c:pt>
                <c:pt idx="10">
                  <c:v>Technical - Application / Product Interface</c:v>
                </c:pt>
                <c:pt idx="11">
                  <c:v>Technical - Technical issue at Content Database</c:v>
                </c:pt>
                <c:pt idx="12">
                  <c:v>Unable to Determine Cause</c:v>
                </c:pt>
              </c:strCache>
            </c:strRef>
          </c:cat>
          <c:val>
            <c:numRef>
              <c:f>Sheet3!$E$25:$E$37</c:f>
              <c:numCache>
                <c:formatCode>General</c:formatCode>
                <c:ptCount val="13"/>
                <c:pt idx="0">
                  <c:v>3</c:v>
                </c:pt>
                <c:pt idx="3">
                  <c:v>2</c:v>
                </c:pt>
                <c:pt idx="4">
                  <c:v>13</c:v>
                </c:pt>
                <c:pt idx="5">
                  <c:v>4</c:v>
                </c:pt>
                <c:pt idx="6">
                  <c:v>18</c:v>
                </c:pt>
                <c:pt idx="7">
                  <c:v>2</c:v>
                </c:pt>
                <c:pt idx="8">
                  <c:v>2</c:v>
                </c:pt>
                <c:pt idx="9">
                  <c:v>1</c:v>
                </c:pt>
                <c:pt idx="11">
                  <c:v>1</c:v>
                </c:pt>
                <c:pt idx="12">
                  <c:v>9</c:v>
                </c:pt>
              </c:numCache>
            </c:numRef>
          </c:val>
        </c:ser>
        <c:ser>
          <c:idx val="4"/>
          <c:order val="4"/>
          <c:tx>
            <c:strRef>
              <c:f>Sheet3!$F$24</c:f>
              <c:strCache>
                <c:ptCount val="1"/>
                <c:pt idx="0">
                  <c:v>Grand Total</c:v>
                </c:pt>
              </c:strCache>
            </c:strRef>
          </c:tx>
          <c:cat>
            <c:strRef>
              <c:f>Sheet3!$A$25:$A$37</c:f>
              <c:strCache>
                <c:ptCount val="13"/>
                <c:pt idx="0">
                  <c:v>Content Partner - Data received late from Content Partner</c:v>
                </c:pt>
                <c:pt idx="1">
                  <c:v>Content Partner - Did not provide notification of change</c:v>
                </c:pt>
                <c:pt idx="2">
                  <c:v>Content Partner - Incomplete data received</c:v>
                </c:pt>
                <c:pt idx="3">
                  <c:v>Content Partner- Incorrect Data From Content Partner</c:v>
                </c:pt>
                <c:pt idx="4">
                  <c:v>Production - Misunderstanding</c:v>
                </c:pt>
                <c:pt idx="5">
                  <c:v>Production - Oversight</c:v>
                </c:pt>
                <c:pt idx="6">
                  <c:v>Production - Process Step Not Executed</c:v>
                </c:pt>
                <c:pt idx="7">
                  <c:v>Production - Typing Error</c:v>
                </c:pt>
                <c:pt idx="8">
                  <c:v>Production - Update not captured by TR</c:v>
                </c:pt>
                <c:pt idx="9">
                  <c:v>Source - Limited Information Available</c:v>
                </c:pt>
                <c:pt idx="10">
                  <c:v>Technical - Application / Product Interface</c:v>
                </c:pt>
                <c:pt idx="11">
                  <c:v>Technical - Technical issue at Content Database</c:v>
                </c:pt>
                <c:pt idx="12">
                  <c:v>Unable to Determine Cause</c:v>
                </c:pt>
              </c:strCache>
            </c:strRef>
          </c:cat>
          <c:val>
            <c:numRef>
              <c:f>Sheet3!$F$25:$F$37</c:f>
              <c:numCache>
                <c:formatCode>General</c:formatCode>
                <c:ptCount val="13"/>
                <c:pt idx="0">
                  <c:v>3</c:v>
                </c:pt>
                <c:pt idx="1">
                  <c:v>4</c:v>
                </c:pt>
                <c:pt idx="2">
                  <c:v>4</c:v>
                </c:pt>
                <c:pt idx="3">
                  <c:v>8</c:v>
                </c:pt>
                <c:pt idx="4">
                  <c:v>29</c:v>
                </c:pt>
                <c:pt idx="5">
                  <c:v>7</c:v>
                </c:pt>
                <c:pt idx="6">
                  <c:v>46</c:v>
                </c:pt>
                <c:pt idx="7">
                  <c:v>10</c:v>
                </c:pt>
                <c:pt idx="8">
                  <c:v>3</c:v>
                </c:pt>
                <c:pt idx="9">
                  <c:v>4</c:v>
                </c:pt>
                <c:pt idx="10">
                  <c:v>1</c:v>
                </c:pt>
                <c:pt idx="11">
                  <c:v>7</c:v>
                </c:pt>
                <c:pt idx="12">
                  <c:v>61</c:v>
                </c:pt>
              </c:numCache>
            </c:numRef>
          </c:val>
        </c:ser>
        <c:dLbls>
          <c:showVal val="1"/>
        </c:dLbls>
        <c:gapWidth val="95"/>
        <c:gapDepth val="95"/>
        <c:shape val="box"/>
        <c:axId val="299248256"/>
        <c:axId val="299284352"/>
        <c:axId val="0"/>
      </c:bar3DChart>
      <c:catAx>
        <c:axId val="299248256"/>
        <c:scaling>
          <c:orientation val="minMax"/>
        </c:scaling>
        <c:axPos val="b"/>
        <c:majorTickMark val="none"/>
        <c:tickLblPos val="nextTo"/>
        <c:txPr>
          <a:bodyPr/>
          <a:lstStyle/>
          <a:p>
            <a:pPr>
              <a:defRPr sz="800"/>
            </a:pPr>
            <a:endParaRPr lang="en-US"/>
          </a:p>
        </c:txPr>
        <c:crossAx val="299284352"/>
        <c:crosses val="autoZero"/>
        <c:auto val="1"/>
        <c:lblAlgn val="ctr"/>
        <c:lblOffset val="100"/>
      </c:catAx>
      <c:valAx>
        <c:axId val="299284352"/>
        <c:scaling>
          <c:orientation val="minMax"/>
        </c:scaling>
        <c:delete val="1"/>
        <c:axPos val="l"/>
        <c:numFmt formatCode="General" sourceLinked="1"/>
        <c:tickLblPos val="none"/>
        <c:crossAx val="299248256"/>
        <c:crosses val="autoZero"/>
        <c:crossBetween val="between"/>
      </c:valAx>
    </c:plotArea>
    <c:legend>
      <c:legendPos val="t"/>
      <c:layout>
        <c:manualLayout>
          <c:xMode val="edge"/>
          <c:yMode val="edge"/>
          <c:x val="0.14315388923664873"/>
          <c:y val="0.12487306792596077"/>
          <c:w val="0.71369222152670253"/>
          <c:h val="7.4241730743667786E-2"/>
        </c:manualLayout>
      </c:layout>
    </c:legend>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en-US"/>
  <c:pivotSource>
    <c:name>[Book1]Sheet5!PivotTable2</c:name>
    <c:fmtId val="2"/>
  </c:pivotSource>
  <c:chart>
    <c:autoTitleDeleted val="1"/>
    <c:pivotFmts>
      <c:pivotFmt>
        <c:idx val="0"/>
        <c:marker>
          <c:symbol val="none"/>
        </c:marker>
        <c:dLbl>
          <c:idx val="0"/>
          <c:spPr/>
          <c:txPr>
            <a:bodyPr/>
            <a:lstStyle/>
            <a:p>
              <a:pPr>
                <a:defRPr/>
              </a:pPr>
              <a:endParaRPr lang="en-US"/>
            </a:p>
          </c:txPr>
          <c:showVal val="1"/>
        </c:dLbl>
      </c:pivotFmt>
      <c:pivotFmt>
        <c:idx val="1"/>
      </c:pivotFmt>
      <c:pivotFmt>
        <c:idx val="2"/>
        <c:marker>
          <c:symbol val="none"/>
        </c:marker>
        <c:dLbl>
          <c:idx val="0"/>
          <c:spPr/>
          <c:txPr>
            <a:bodyPr/>
            <a:lstStyle/>
            <a:p>
              <a:pPr>
                <a:defRPr/>
              </a:pPr>
              <a:endParaRPr lang="en-US"/>
            </a:p>
          </c:txPr>
          <c:showVal val="1"/>
        </c:dLbl>
      </c:pivotFmt>
    </c:pivotFmts>
    <c:plotArea>
      <c:layout/>
      <c:barChart>
        <c:barDir val="bar"/>
        <c:grouping val="clustered"/>
        <c:ser>
          <c:idx val="0"/>
          <c:order val="0"/>
          <c:tx>
            <c:strRef>
              <c:f>Sheet5!$B$3</c:f>
              <c:strCache>
                <c:ptCount val="1"/>
                <c:pt idx="0">
                  <c:v>Total</c:v>
                </c:pt>
              </c:strCache>
            </c:strRef>
          </c:tx>
          <c:cat>
            <c:multiLvlStrRef>
              <c:f>Sheet5!$A$4:$A$39</c:f>
              <c:multiLvlStrCache>
                <c:ptCount val="30"/>
                <c:lvl>
                  <c:pt idx="0">
                    <c:v>Attributes</c:v>
                  </c:pt>
                  <c:pt idx="1">
                    <c:v>Fees/Charges/Loads</c:v>
                  </c:pt>
                  <c:pt idx="2">
                    <c:v>Fund Performance</c:v>
                  </c:pt>
                  <c:pt idx="3">
                    <c:v>Indices</c:v>
                  </c:pt>
                  <c:pt idx="4">
                    <c:v>Attributes</c:v>
                  </c:pt>
                  <c:pt idx="5">
                    <c:v>Benchmark/Indices</c:v>
                  </c:pt>
                  <c:pt idx="6">
                    <c:v>Cross Reference Code</c:v>
                  </c:pt>
                  <c:pt idx="7">
                    <c:v>Fees/Charges/Loads</c:v>
                  </c:pt>
                  <c:pt idx="8">
                    <c:v>Fund Performance</c:v>
                  </c:pt>
                  <c:pt idx="9">
                    <c:v>Fund Status</c:v>
                  </c:pt>
                  <c:pt idx="10">
                    <c:v>Income Distributions</c:v>
                  </c:pt>
                  <c:pt idx="11">
                    <c:v>Indices</c:v>
                  </c:pt>
                  <c:pt idx="12">
                    <c:v>Lipper Global Classification</c:v>
                  </c:pt>
                  <c:pt idx="13">
                    <c:v>New Fund</c:v>
                  </c:pt>
                  <c:pt idx="14">
                    <c:v>Portfolio/Fund Manager(s)</c:v>
                  </c:pt>
                  <c:pt idx="15">
                    <c:v>Prices - NAV</c:v>
                  </c:pt>
                  <c:pt idx="16">
                    <c:v>Primary Fund Name</c:v>
                  </c:pt>
                  <c:pt idx="17">
                    <c:v>Service Providers (Companies)</c:v>
                  </c:pt>
                  <c:pt idx="18">
                    <c:v>TNA</c:v>
                  </c:pt>
                  <c:pt idx="19">
                    <c:v>(blank)</c:v>
                  </c:pt>
                  <c:pt idx="20">
                    <c:v>Benchmark/Indices</c:v>
                  </c:pt>
                  <c:pt idx="21">
                    <c:v>Fees/Charges/Loads</c:v>
                  </c:pt>
                  <c:pt idx="22">
                    <c:v>Fund Performance</c:v>
                  </c:pt>
                  <c:pt idx="23">
                    <c:v>Income Distributions</c:v>
                  </c:pt>
                  <c:pt idx="24">
                    <c:v>Indices</c:v>
                  </c:pt>
                  <c:pt idx="25">
                    <c:v>Primary Fund Name</c:v>
                  </c:pt>
                  <c:pt idx="26">
                    <c:v>Fund Status</c:v>
                  </c:pt>
                  <c:pt idx="27">
                    <c:v>Income Distributions</c:v>
                  </c:pt>
                  <c:pt idx="28">
                    <c:v>Indices</c:v>
                  </c:pt>
                  <c:pt idx="29">
                    <c:v>(blank)</c:v>
                  </c:pt>
                </c:lvl>
                <c:lvl>
                  <c:pt idx="0">
                    <c:v>Production - Oversight</c:v>
                  </c:pt>
                  <c:pt idx="4">
                    <c:v>Production - Process Step Not Executed</c:v>
                  </c:pt>
                  <c:pt idx="20">
                    <c:v>Production - Typing Error</c:v>
                  </c:pt>
                  <c:pt idx="26">
                    <c:v>Production - Update not captured by TR</c:v>
                  </c:pt>
                  <c:pt idx="29">
                    <c:v>(blank)</c:v>
                  </c:pt>
                </c:lvl>
              </c:multiLvlStrCache>
            </c:multiLvlStrRef>
          </c:cat>
          <c:val>
            <c:numRef>
              <c:f>Sheet5!$B$4:$B$39</c:f>
              <c:numCache>
                <c:formatCode>General</c:formatCode>
                <c:ptCount val="30"/>
                <c:pt idx="0">
                  <c:v>2</c:v>
                </c:pt>
                <c:pt idx="1">
                  <c:v>2</c:v>
                </c:pt>
                <c:pt idx="2">
                  <c:v>2</c:v>
                </c:pt>
                <c:pt idx="3">
                  <c:v>1</c:v>
                </c:pt>
                <c:pt idx="4">
                  <c:v>3</c:v>
                </c:pt>
                <c:pt idx="5">
                  <c:v>4</c:v>
                </c:pt>
                <c:pt idx="6">
                  <c:v>1</c:v>
                </c:pt>
                <c:pt idx="7">
                  <c:v>7</c:v>
                </c:pt>
                <c:pt idx="8">
                  <c:v>8</c:v>
                </c:pt>
                <c:pt idx="9">
                  <c:v>2</c:v>
                </c:pt>
                <c:pt idx="10">
                  <c:v>4</c:v>
                </c:pt>
                <c:pt idx="11">
                  <c:v>2</c:v>
                </c:pt>
                <c:pt idx="12">
                  <c:v>2</c:v>
                </c:pt>
                <c:pt idx="13">
                  <c:v>1</c:v>
                </c:pt>
                <c:pt idx="14">
                  <c:v>2</c:v>
                </c:pt>
                <c:pt idx="15">
                  <c:v>2</c:v>
                </c:pt>
                <c:pt idx="16">
                  <c:v>3</c:v>
                </c:pt>
                <c:pt idx="17">
                  <c:v>1</c:v>
                </c:pt>
                <c:pt idx="18">
                  <c:v>2</c:v>
                </c:pt>
                <c:pt idx="19">
                  <c:v>2</c:v>
                </c:pt>
                <c:pt idx="20">
                  <c:v>1</c:v>
                </c:pt>
                <c:pt idx="21">
                  <c:v>3</c:v>
                </c:pt>
                <c:pt idx="22">
                  <c:v>1</c:v>
                </c:pt>
                <c:pt idx="23">
                  <c:v>3</c:v>
                </c:pt>
                <c:pt idx="24">
                  <c:v>1</c:v>
                </c:pt>
                <c:pt idx="25">
                  <c:v>1</c:v>
                </c:pt>
                <c:pt idx="26">
                  <c:v>1</c:v>
                </c:pt>
                <c:pt idx="27">
                  <c:v>1</c:v>
                </c:pt>
                <c:pt idx="28">
                  <c:v>1</c:v>
                </c:pt>
              </c:numCache>
            </c:numRef>
          </c:val>
        </c:ser>
        <c:dLbls>
          <c:showVal val="1"/>
        </c:dLbls>
        <c:gapWidth val="75"/>
        <c:axId val="301598976"/>
        <c:axId val="301617920"/>
      </c:barChart>
      <c:catAx>
        <c:axId val="301598976"/>
        <c:scaling>
          <c:orientation val="minMax"/>
        </c:scaling>
        <c:axPos val="l"/>
        <c:majorTickMark val="none"/>
        <c:tickLblPos val="nextTo"/>
        <c:crossAx val="301617920"/>
        <c:crosses val="autoZero"/>
        <c:auto val="1"/>
        <c:lblAlgn val="ctr"/>
        <c:lblOffset val="100"/>
      </c:catAx>
      <c:valAx>
        <c:axId val="301617920"/>
        <c:scaling>
          <c:orientation val="minMax"/>
        </c:scaling>
        <c:axPos val="b"/>
        <c:numFmt formatCode="General" sourceLinked="1"/>
        <c:majorTickMark val="none"/>
        <c:tickLblPos val="nextTo"/>
        <c:crossAx val="301598976"/>
        <c:crosses val="autoZero"/>
        <c:crossBetween val="between"/>
      </c:valAx>
    </c:plotArea>
    <c:plotVisOnly val="1"/>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chart>
    <c:title>
      <c:layout/>
      <c:txPr>
        <a:bodyPr/>
        <a:lstStyle/>
        <a:p>
          <a:pPr>
            <a:defRPr>
              <a:solidFill>
                <a:srgbClr val="FF0000"/>
              </a:solidFill>
            </a:defRPr>
          </a:pPr>
          <a:endParaRPr lang="en-US"/>
        </a:p>
      </c:txPr>
    </c:title>
    <c:plotArea>
      <c:layout/>
      <c:lineChart>
        <c:grouping val="standard"/>
        <c:ser>
          <c:idx val="0"/>
          <c:order val="0"/>
          <c:tx>
            <c:strRef>
              <c:f>Sheet3!$I$4</c:f>
              <c:strCache>
                <c:ptCount val="1"/>
                <c:pt idx="0">
                  <c:v>Fund Performance</c:v>
                </c:pt>
              </c:strCache>
            </c:strRef>
          </c:tx>
          <c:dLbls>
            <c:txPr>
              <a:bodyPr/>
              <a:lstStyle/>
              <a:p>
                <a:pPr>
                  <a:defRPr b="1">
                    <a:solidFill>
                      <a:srgbClr val="FF0000"/>
                    </a:solidFill>
                  </a:defRPr>
                </a:pPr>
                <a:endParaRPr lang="en-US"/>
              </a:p>
            </c:txPr>
            <c:showVal val="1"/>
          </c:dLbls>
          <c:cat>
            <c:strRef>
              <c:f>Sheet3!$J$2:$M$2</c:f>
              <c:strCache>
                <c:ptCount val="4"/>
                <c:pt idx="0">
                  <c:v>JAN 2019</c:v>
                </c:pt>
                <c:pt idx="1">
                  <c:v>FEB 2019</c:v>
                </c:pt>
                <c:pt idx="2">
                  <c:v>MAR 2019</c:v>
                </c:pt>
                <c:pt idx="3">
                  <c:v>APR 2019</c:v>
                </c:pt>
              </c:strCache>
            </c:strRef>
          </c:cat>
          <c:val>
            <c:numRef>
              <c:f>Sheet3!$J$4:$M$4</c:f>
              <c:numCache>
                <c:formatCode>General</c:formatCode>
                <c:ptCount val="4"/>
                <c:pt idx="0">
                  <c:v>17</c:v>
                </c:pt>
                <c:pt idx="1">
                  <c:v>4</c:v>
                </c:pt>
                <c:pt idx="2">
                  <c:v>7</c:v>
                </c:pt>
                <c:pt idx="3">
                  <c:v>8</c:v>
                </c:pt>
              </c:numCache>
            </c:numRef>
          </c:val>
        </c:ser>
        <c:dLbls>
          <c:showVal val="1"/>
        </c:dLbls>
        <c:marker val="1"/>
        <c:axId val="307720192"/>
        <c:axId val="307721728"/>
      </c:lineChart>
      <c:catAx>
        <c:axId val="307720192"/>
        <c:scaling>
          <c:orientation val="minMax"/>
        </c:scaling>
        <c:axPos val="b"/>
        <c:majorTickMark val="none"/>
        <c:tickLblPos val="nextTo"/>
        <c:crossAx val="307721728"/>
        <c:crosses val="autoZero"/>
        <c:auto val="1"/>
        <c:lblAlgn val="ctr"/>
        <c:lblOffset val="100"/>
      </c:catAx>
      <c:valAx>
        <c:axId val="307721728"/>
        <c:scaling>
          <c:orientation val="minMax"/>
        </c:scaling>
        <c:delete val="1"/>
        <c:axPos val="l"/>
        <c:numFmt formatCode="General" sourceLinked="1"/>
        <c:majorTickMark val="none"/>
        <c:tickLblPos val="none"/>
        <c:crossAx val="307720192"/>
        <c:crosses val="autoZero"/>
        <c:crossBetween val="between"/>
      </c:valAx>
    </c:plotArea>
    <c:legend>
      <c:legendPos val="t"/>
      <c:layout/>
    </c:legend>
    <c:plotVisOnly val="1"/>
  </c:chart>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chart>
    <c:autoTitleDeleted val="1"/>
    <c:view3D>
      <c:rAngAx val="1"/>
    </c:view3D>
    <c:plotArea>
      <c:layout>
        <c:manualLayout>
          <c:layoutTarget val="inner"/>
          <c:xMode val="edge"/>
          <c:yMode val="edge"/>
          <c:x val="5.1113988795185458E-2"/>
          <c:y val="3.399433806900784E-2"/>
          <c:w val="0.92078803008985755"/>
          <c:h val="0.57818647567380577"/>
        </c:manualLayout>
      </c:layout>
      <c:bar3DChart>
        <c:barDir val="col"/>
        <c:grouping val="stacked"/>
        <c:ser>
          <c:idx val="0"/>
          <c:order val="0"/>
          <c:tx>
            <c:strRef>
              <c:f>Sheet6!$B$1</c:f>
              <c:strCache>
                <c:ptCount val="1"/>
                <c:pt idx="0">
                  <c:v>Jan</c:v>
                </c:pt>
              </c:strCache>
            </c:strRef>
          </c:tx>
          <c:cat>
            <c:strRef>
              <c:f>Sheet6!$A$2:$A$12</c:f>
              <c:strCache>
                <c:ptCount val="11"/>
                <c:pt idx="0">
                  <c:v>Index tracking</c:v>
                </c:pt>
                <c:pt idx="1">
                  <c:v>Fund name</c:v>
                </c:pt>
                <c:pt idx="2">
                  <c:v>Front end load</c:v>
                </c:pt>
                <c:pt idx="3">
                  <c:v>load Attribute</c:v>
                </c:pt>
                <c:pt idx="4">
                  <c:v>Fund of fund indirect expenses</c:v>
                </c:pt>
                <c:pt idx="5">
                  <c:v>Asset universe</c:v>
                </c:pt>
                <c:pt idx="6">
                  <c:v>Ethical</c:v>
                </c:pt>
                <c:pt idx="7">
                  <c:v>Fund of fund Active</c:v>
                </c:pt>
                <c:pt idx="8">
                  <c:v>Institutional</c:v>
                </c:pt>
                <c:pt idx="9">
                  <c:v>No Load fund</c:v>
                </c:pt>
                <c:pt idx="10">
                  <c:v>long bias</c:v>
                </c:pt>
              </c:strCache>
            </c:strRef>
          </c:cat>
          <c:val>
            <c:numRef>
              <c:f>Sheet6!$B$2:$B$12</c:f>
              <c:numCache>
                <c:formatCode>General</c:formatCode>
                <c:ptCount val="11"/>
                <c:pt idx="0">
                  <c:v>1</c:v>
                </c:pt>
                <c:pt idx="1">
                  <c:v>1</c:v>
                </c:pt>
              </c:numCache>
            </c:numRef>
          </c:val>
        </c:ser>
        <c:ser>
          <c:idx val="1"/>
          <c:order val="1"/>
          <c:tx>
            <c:strRef>
              <c:f>Sheet6!$C$1</c:f>
              <c:strCache>
                <c:ptCount val="1"/>
                <c:pt idx="0">
                  <c:v>Feb</c:v>
                </c:pt>
              </c:strCache>
            </c:strRef>
          </c:tx>
          <c:cat>
            <c:strRef>
              <c:f>Sheet6!$A$2:$A$12</c:f>
              <c:strCache>
                <c:ptCount val="11"/>
                <c:pt idx="0">
                  <c:v>Index tracking</c:v>
                </c:pt>
                <c:pt idx="1">
                  <c:v>Fund name</c:v>
                </c:pt>
                <c:pt idx="2">
                  <c:v>Front end load</c:v>
                </c:pt>
                <c:pt idx="3">
                  <c:v>load Attribute</c:v>
                </c:pt>
                <c:pt idx="4">
                  <c:v>Fund of fund indirect expenses</c:v>
                </c:pt>
                <c:pt idx="5">
                  <c:v>Asset universe</c:v>
                </c:pt>
                <c:pt idx="6">
                  <c:v>Ethical</c:v>
                </c:pt>
                <c:pt idx="7">
                  <c:v>Fund of fund Active</c:v>
                </c:pt>
                <c:pt idx="8">
                  <c:v>Institutional</c:v>
                </c:pt>
                <c:pt idx="9">
                  <c:v>No Load fund</c:v>
                </c:pt>
                <c:pt idx="10">
                  <c:v>long bias</c:v>
                </c:pt>
              </c:strCache>
            </c:strRef>
          </c:cat>
          <c:val>
            <c:numRef>
              <c:f>Sheet6!$C$2:$C$12</c:f>
              <c:numCache>
                <c:formatCode>General</c:formatCode>
                <c:ptCount val="11"/>
                <c:pt idx="0">
                  <c:v>1</c:v>
                </c:pt>
                <c:pt idx="1">
                  <c:v>3</c:v>
                </c:pt>
              </c:numCache>
            </c:numRef>
          </c:val>
        </c:ser>
        <c:ser>
          <c:idx val="2"/>
          <c:order val="2"/>
          <c:tx>
            <c:strRef>
              <c:f>Sheet6!$D$1</c:f>
              <c:strCache>
                <c:ptCount val="1"/>
                <c:pt idx="0">
                  <c:v>Mar</c:v>
                </c:pt>
              </c:strCache>
            </c:strRef>
          </c:tx>
          <c:cat>
            <c:strRef>
              <c:f>Sheet6!$A$2:$A$12</c:f>
              <c:strCache>
                <c:ptCount val="11"/>
                <c:pt idx="0">
                  <c:v>Index tracking</c:v>
                </c:pt>
                <c:pt idx="1">
                  <c:v>Fund name</c:v>
                </c:pt>
                <c:pt idx="2">
                  <c:v>Front end load</c:v>
                </c:pt>
                <c:pt idx="3">
                  <c:v>load Attribute</c:v>
                </c:pt>
                <c:pt idx="4">
                  <c:v>Fund of fund indirect expenses</c:v>
                </c:pt>
                <c:pt idx="5">
                  <c:v>Asset universe</c:v>
                </c:pt>
                <c:pt idx="6">
                  <c:v>Ethical</c:v>
                </c:pt>
                <c:pt idx="7">
                  <c:v>Fund of fund Active</c:v>
                </c:pt>
                <c:pt idx="8">
                  <c:v>Institutional</c:v>
                </c:pt>
                <c:pt idx="9">
                  <c:v>No Load fund</c:v>
                </c:pt>
                <c:pt idx="10">
                  <c:v>long bias</c:v>
                </c:pt>
              </c:strCache>
            </c:strRef>
          </c:cat>
          <c:val>
            <c:numRef>
              <c:f>Sheet6!$D$2:$D$12</c:f>
              <c:numCache>
                <c:formatCode>General</c:formatCode>
                <c:ptCount val="11"/>
                <c:pt idx="0">
                  <c:v>2</c:v>
                </c:pt>
                <c:pt idx="1">
                  <c:v>1</c:v>
                </c:pt>
                <c:pt idx="2">
                  <c:v>1</c:v>
                </c:pt>
                <c:pt idx="3">
                  <c:v>1</c:v>
                </c:pt>
                <c:pt idx="9">
                  <c:v>1</c:v>
                </c:pt>
              </c:numCache>
            </c:numRef>
          </c:val>
        </c:ser>
        <c:ser>
          <c:idx val="3"/>
          <c:order val="3"/>
          <c:tx>
            <c:strRef>
              <c:f>Sheet6!$E$1</c:f>
              <c:strCache>
                <c:ptCount val="1"/>
                <c:pt idx="0">
                  <c:v>Apr</c:v>
                </c:pt>
              </c:strCache>
            </c:strRef>
          </c:tx>
          <c:cat>
            <c:strRef>
              <c:f>Sheet6!$A$2:$A$12</c:f>
              <c:strCache>
                <c:ptCount val="11"/>
                <c:pt idx="0">
                  <c:v>Index tracking</c:v>
                </c:pt>
                <c:pt idx="1">
                  <c:v>Fund name</c:v>
                </c:pt>
                <c:pt idx="2">
                  <c:v>Front end load</c:v>
                </c:pt>
                <c:pt idx="3">
                  <c:v>load Attribute</c:v>
                </c:pt>
                <c:pt idx="4">
                  <c:v>Fund of fund indirect expenses</c:v>
                </c:pt>
                <c:pt idx="5">
                  <c:v>Asset universe</c:v>
                </c:pt>
                <c:pt idx="6">
                  <c:v>Ethical</c:v>
                </c:pt>
                <c:pt idx="7">
                  <c:v>Fund of fund Active</c:v>
                </c:pt>
                <c:pt idx="8">
                  <c:v>Institutional</c:v>
                </c:pt>
                <c:pt idx="9">
                  <c:v>No Load fund</c:v>
                </c:pt>
                <c:pt idx="10">
                  <c:v>long bias</c:v>
                </c:pt>
              </c:strCache>
            </c:strRef>
          </c:cat>
          <c:val>
            <c:numRef>
              <c:f>Sheet6!$E$2:$E$12</c:f>
              <c:numCache>
                <c:formatCode>General</c:formatCode>
                <c:ptCount val="11"/>
                <c:pt idx="0">
                  <c:v>2</c:v>
                </c:pt>
                <c:pt idx="1">
                  <c:v>1</c:v>
                </c:pt>
                <c:pt idx="2">
                  <c:v>1</c:v>
                </c:pt>
                <c:pt idx="3">
                  <c:v>1</c:v>
                </c:pt>
                <c:pt idx="4">
                  <c:v>1</c:v>
                </c:pt>
                <c:pt idx="5">
                  <c:v>1</c:v>
                </c:pt>
                <c:pt idx="6">
                  <c:v>1</c:v>
                </c:pt>
                <c:pt idx="7">
                  <c:v>1</c:v>
                </c:pt>
                <c:pt idx="8">
                  <c:v>1</c:v>
                </c:pt>
                <c:pt idx="9">
                  <c:v>1</c:v>
                </c:pt>
                <c:pt idx="10">
                  <c:v>1</c:v>
                </c:pt>
              </c:numCache>
            </c:numRef>
          </c:val>
        </c:ser>
        <c:dLbls>
          <c:showVal val="1"/>
        </c:dLbls>
        <c:gapWidth val="75"/>
        <c:shape val="box"/>
        <c:axId val="314573184"/>
        <c:axId val="315171584"/>
        <c:axId val="0"/>
      </c:bar3DChart>
      <c:catAx>
        <c:axId val="314573184"/>
        <c:scaling>
          <c:orientation val="minMax"/>
        </c:scaling>
        <c:axPos val="b"/>
        <c:majorTickMark val="none"/>
        <c:tickLblPos val="nextTo"/>
        <c:txPr>
          <a:bodyPr/>
          <a:lstStyle/>
          <a:p>
            <a:pPr>
              <a:defRPr sz="800"/>
            </a:pPr>
            <a:endParaRPr lang="en-US"/>
          </a:p>
        </c:txPr>
        <c:crossAx val="315171584"/>
        <c:crosses val="autoZero"/>
        <c:auto val="1"/>
        <c:lblAlgn val="ctr"/>
        <c:lblOffset val="100"/>
      </c:catAx>
      <c:valAx>
        <c:axId val="315171584"/>
        <c:scaling>
          <c:orientation val="minMax"/>
        </c:scaling>
        <c:delete val="1"/>
        <c:axPos val="l"/>
        <c:numFmt formatCode="General" sourceLinked="1"/>
        <c:majorTickMark val="none"/>
        <c:tickLblPos val="none"/>
        <c:crossAx val="314573184"/>
        <c:crosses val="autoZero"/>
        <c:crossBetween val="between"/>
      </c:valAx>
    </c:plotArea>
    <c:legend>
      <c:legendPos val="b"/>
      <c:layout>
        <c:manualLayout>
          <c:xMode val="edge"/>
          <c:yMode val="edge"/>
          <c:x val="0.34497104852781735"/>
          <c:y val="0.88070095254410519"/>
          <c:w val="0.28789144658203225"/>
          <c:h val="7.8996427529892124E-2"/>
        </c:manualLayout>
      </c:layout>
    </c:legend>
    <c:plotVisOnly val="1"/>
  </c:chart>
  <c:externalData r:id="rId1"/>
  <c:userShapes r:id="rId2"/>
</c:chartSpace>
</file>

<file path=ppt/charts/chart7.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sz="1400" b="1" dirty="0" smtClean="0">
                <a:solidFill>
                  <a:srgbClr val="FF0000"/>
                </a:solidFill>
              </a:rPr>
              <a:t>Attributes</a:t>
            </a:r>
            <a:r>
              <a:rPr lang="en-US" sz="1400" b="1" baseline="0" dirty="0" smtClean="0">
                <a:solidFill>
                  <a:srgbClr val="FF0000"/>
                </a:solidFill>
              </a:rPr>
              <a:t> Case Volume</a:t>
            </a:r>
            <a:endParaRPr lang="en-US" sz="1400" b="1" dirty="0">
              <a:solidFill>
                <a:srgbClr val="FF0000"/>
              </a:solidFill>
            </a:endParaRPr>
          </a:p>
        </c:rich>
      </c:tx>
      <c:layout/>
    </c:title>
    <c:plotArea>
      <c:layout/>
      <c:lineChart>
        <c:grouping val="standard"/>
        <c:ser>
          <c:idx val="0"/>
          <c:order val="0"/>
          <c:tx>
            <c:strRef>
              <c:f>Sheet6!$A$13</c:f>
              <c:strCache>
                <c:ptCount val="1"/>
                <c:pt idx="0">
                  <c:v>Attributes</c:v>
                </c:pt>
              </c:strCache>
            </c:strRef>
          </c:tx>
          <c:dLbls>
            <c:txPr>
              <a:bodyPr/>
              <a:lstStyle/>
              <a:p>
                <a:pPr>
                  <a:defRPr b="1">
                    <a:solidFill>
                      <a:srgbClr val="FF0000"/>
                    </a:solidFill>
                  </a:defRPr>
                </a:pPr>
                <a:endParaRPr lang="en-US"/>
              </a:p>
            </c:txPr>
            <c:showVal val="1"/>
          </c:dLbls>
          <c:cat>
            <c:strRef>
              <c:f>Sheet6!$B$1:$E$1</c:f>
              <c:strCache>
                <c:ptCount val="4"/>
                <c:pt idx="0">
                  <c:v>Jan</c:v>
                </c:pt>
                <c:pt idx="1">
                  <c:v>Feb</c:v>
                </c:pt>
                <c:pt idx="2">
                  <c:v>Mar</c:v>
                </c:pt>
                <c:pt idx="3">
                  <c:v>Apr</c:v>
                </c:pt>
              </c:strCache>
            </c:strRef>
          </c:cat>
          <c:val>
            <c:numRef>
              <c:f>Sheet6!$B$13:$E$13</c:f>
              <c:numCache>
                <c:formatCode>General</c:formatCode>
                <c:ptCount val="4"/>
                <c:pt idx="0">
                  <c:v>2</c:v>
                </c:pt>
                <c:pt idx="1">
                  <c:v>4</c:v>
                </c:pt>
                <c:pt idx="2">
                  <c:v>6</c:v>
                </c:pt>
                <c:pt idx="3">
                  <c:v>12</c:v>
                </c:pt>
              </c:numCache>
            </c:numRef>
          </c:val>
        </c:ser>
        <c:dLbls>
          <c:showVal val="1"/>
        </c:dLbls>
        <c:marker val="1"/>
        <c:axId val="315402496"/>
        <c:axId val="316937728"/>
      </c:lineChart>
      <c:catAx>
        <c:axId val="315402496"/>
        <c:scaling>
          <c:orientation val="minMax"/>
        </c:scaling>
        <c:axPos val="b"/>
        <c:majorTickMark val="none"/>
        <c:tickLblPos val="nextTo"/>
        <c:crossAx val="316937728"/>
        <c:crosses val="autoZero"/>
        <c:auto val="1"/>
        <c:lblAlgn val="ctr"/>
        <c:lblOffset val="100"/>
      </c:catAx>
      <c:valAx>
        <c:axId val="316937728"/>
        <c:scaling>
          <c:orientation val="minMax"/>
        </c:scaling>
        <c:delete val="1"/>
        <c:axPos val="l"/>
        <c:numFmt formatCode="General" sourceLinked="1"/>
        <c:tickLblPos val="none"/>
        <c:crossAx val="315402496"/>
        <c:crosses val="autoZero"/>
        <c:crossBetween val="between"/>
      </c:valAx>
    </c:plotArea>
    <c:legend>
      <c:legendPos val="t"/>
      <c:layout/>
    </c:legend>
    <c:plotVisOnly val="1"/>
  </c:chart>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sz="1600" dirty="0">
                <a:solidFill>
                  <a:srgbClr val="FF0000"/>
                </a:solidFill>
              </a:rPr>
              <a:t>Income Distributions</a:t>
            </a:r>
          </a:p>
        </c:rich>
      </c:tx>
      <c:layout/>
    </c:title>
    <c:plotArea>
      <c:layout/>
      <c:lineChart>
        <c:grouping val="standard"/>
        <c:ser>
          <c:idx val="0"/>
          <c:order val="0"/>
          <c:tx>
            <c:strRef>
              <c:f>Sheet7!$H$3</c:f>
              <c:strCache>
                <c:ptCount val="1"/>
                <c:pt idx="0">
                  <c:v>Income Distributions</c:v>
                </c:pt>
              </c:strCache>
            </c:strRef>
          </c:tx>
          <c:cat>
            <c:strRef>
              <c:f>Sheet7!$I$2:$L$2</c:f>
              <c:strCache>
                <c:ptCount val="4"/>
                <c:pt idx="0">
                  <c:v>Jan</c:v>
                </c:pt>
                <c:pt idx="1">
                  <c:v>Feb</c:v>
                </c:pt>
                <c:pt idx="2">
                  <c:v>Mar</c:v>
                </c:pt>
                <c:pt idx="3">
                  <c:v>Apr</c:v>
                </c:pt>
              </c:strCache>
            </c:strRef>
          </c:cat>
          <c:val>
            <c:numRef>
              <c:f>Sheet7!$I$3:$L$3</c:f>
              <c:numCache>
                <c:formatCode>General</c:formatCode>
                <c:ptCount val="4"/>
                <c:pt idx="0">
                  <c:v>9</c:v>
                </c:pt>
                <c:pt idx="1">
                  <c:v>5</c:v>
                </c:pt>
                <c:pt idx="2">
                  <c:v>2</c:v>
                </c:pt>
                <c:pt idx="3">
                  <c:v>5</c:v>
                </c:pt>
              </c:numCache>
            </c:numRef>
          </c:val>
        </c:ser>
        <c:dLbls>
          <c:showVal val="1"/>
        </c:dLbls>
        <c:marker val="1"/>
        <c:axId val="319616128"/>
        <c:axId val="319618432"/>
      </c:lineChart>
      <c:catAx>
        <c:axId val="319616128"/>
        <c:scaling>
          <c:orientation val="minMax"/>
        </c:scaling>
        <c:axPos val="b"/>
        <c:majorTickMark val="none"/>
        <c:tickLblPos val="nextTo"/>
        <c:crossAx val="319618432"/>
        <c:crosses val="autoZero"/>
        <c:auto val="1"/>
        <c:lblAlgn val="ctr"/>
        <c:lblOffset val="100"/>
      </c:catAx>
      <c:valAx>
        <c:axId val="319618432"/>
        <c:scaling>
          <c:orientation val="minMax"/>
        </c:scaling>
        <c:delete val="1"/>
        <c:axPos val="l"/>
        <c:numFmt formatCode="General" sourceLinked="1"/>
        <c:majorTickMark val="none"/>
        <c:tickLblPos val="none"/>
        <c:crossAx val="319616128"/>
        <c:crosses val="autoZero"/>
        <c:crossBetween val="between"/>
      </c:valAx>
    </c:plotArea>
    <c:legend>
      <c:legendPos val="t"/>
      <c:layout/>
    </c:legend>
    <c:plotVisOnly val="1"/>
  </c:chart>
  <c:externalData r:id="rId1"/>
</c:chartSpace>
</file>

<file path=ppt/charts/chart9.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dirty="0">
                <a:solidFill>
                  <a:srgbClr val="FF0000"/>
                </a:solidFill>
              </a:rPr>
              <a:t>Fees/Charges/Loads</a:t>
            </a:r>
          </a:p>
        </c:rich>
      </c:tx>
      <c:layout/>
    </c:title>
    <c:plotArea>
      <c:layout/>
      <c:lineChart>
        <c:grouping val="standard"/>
        <c:ser>
          <c:idx val="0"/>
          <c:order val="0"/>
          <c:tx>
            <c:strRef>
              <c:f>Sheet7!$H$4</c:f>
              <c:strCache>
                <c:ptCount val="1"/>
                <c:pt idx="0">
                  <c:v>Fees/Charges/Loads</c:v>
                </c:pt>
              </c:strCache>
            </c:strRef>
          </c:tx>
          <c:dLbls>
            <c:txPr>
              <a:bodyPr/>
              <a:lstStyle/>
              <a:p>
                <a:pPr>
                  <a:defRPr b="1">
                    <a:solidFill>
                      <a:srgbClr val="FF0000"/>
                    </a:solidFill>
                  </a:defRPr>
                </a:pPr>
                <a:endParaRPr lang="en-US"/>
              </a:p>
            </c:txPr>
            <c:showVal val="1"/>
          </c:dLbls>
          <c:cat>
            <c:strRef>
              <c:f>Sheet7!$I$2:$L$2</c:f>
              <c:strCache>
                <c:ptCount val="4"/>
                <c:pt idx="0">
                  <c:v>Jan</c:v>
                </c:pt>
                <c:pt idx="1">
                  <c:v>Feb</c:v>
                </c:pt>
                <c:pt idx="2">
                  <c:v>Mar</c:v>
                </c:pt>
                <c:pt idx="3">
                  <c:v>Apr</c:v>
                </c:pt>
              </c:strCache>
            </c:strRef>
          </c:cat>
          <c:val>
            <c:numRef>
              <c:f>Sheet7!$I$4:$L$4</c:f>
              <c:numCache>
                <c:formatCode>General</c:formatCode>
                <c:ptCount val="4"/>
                <c:pt idx="0">
                  <c:v>6</c:v>
                </c:pt>
                <c:pt idx="1">
                  <c:v>8</c:v>
                </c:pt>
                <c:pt idx="2">
                  <c:v>0</c:v>
                </c:pt>
                <c:pt idx="3">
                  <c:v>10</c:v>
                </c:pt>
              </c:numCache>
            </c:numRef>
          </c:val>
        </c:ser>
        <c:dLbls>
          <c:showVal val="1"/>
        </c:dLbls>
        <c:marker val="1"/>
        <c:axId val="319830656"/>
        <c:axId val="320094592"/>
      </c:lineChart>
      <c:catAx>
        <c:axId val="319830656"/>
        <c:scaling>
          <c:orientation val="minMax"/>
        </c:scaling>
        <c:axPos val="b"/>
        <c:majorTickMark val="none"/>
        <c:tickLblPos val="nextTo"/>
        <c:crossAx val="320094592"/>
        <c:crosses val="autoZero"/>
        <c:auto val="1"/>
        <c:lblAlgn val="ctr"/>
        <c:lblOffset val="100"/>
      </c:catAx>
      <c:valAx>
        <c:axId val="320094592"/>
        <c:scaling>
          <c:orientation val="minMax"/>
        </c:scaling>
        <c:delete val="1"/>
        <c:axPos val="l"/>
        <c:numFmt formatCode="General" sourceLinked="1"/>
        <c:tickLblPos val="none"/>
        <c:crossAx val="319830656"/>
        <c:crosses val="autoZero"/>
        <c:crossBetween val="between"/>
      </c:valAx>
    </c:plotArea>
    <c:legend>
      <c:legendPos val="t"/>
      <c:layout/>
    </c:legend>
    <c:plotVisOnly val="1"/>
  </c:chart>
  <c:externalData r:id="rId1"/>
</c:chartSpace>
</file>

<file path=ppt/drawings/drawing1.xml><?xml version="1.0" encoding="utf-8"?>
<c:userShapes xmlns:c="http://schemas.openxmlformats.org/drawingml/2006/chart">
  <cdr:relSizeAnchor xmlns:cdr="http://schemas.openxmlformats.org/drawingml/2006/chartDrawing">
    <cdr:from>
      <cdr:x>0.33141</cdr:x>
      <cdr:y>0.03966</cdr:y>
    </cdr:from>
    <cdr:to>
      <cdr:x>0.77089</cdr:x>
      <cdr:y>0.1728</cdr:y>
    </cdr:to>
    <cdr:sp macro="" textlink="">
      <cdr:nvSpPr>
        <cdr:cNvPr id="2" name="TextBox 1"/>
        <cdr:cNvSpPr txBox="1"/>
      </cdr:nvSpPr>
      <cdr:spPr>
        <a:xfrm xmlns:a="http://schemas.openxmlformats.org/drawingml/2006/main">
          <a:off x="1947333" y="118533"/>
          <a:ext cx="2582334" cy="397934"/>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1400" b="1" dirty="0" smtClean="0">
              <a:solidFill>
                <a:srgbClr val="FF0000"/>
              </a:solidFill>
            </a:rPr>
            <a:t>Attributes Breakdown</a:t>
          </a:r>
          <a:endParaRPr lang="en-US" sz="1400" b="1" dirty="0">
            <a:solidFill>
              <a:srgbClr val="FF0000"/>
            </a:solidFill>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0A3532-8E60-4D6A-8CBC-6F29445A39A1}" type="datetimeFigureOut">
              <a:rPr lang="en-US" smtClean="0"/>
              <a:pPr/>
              <a:t>6/11/2019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131DB0-A963-4716-BB1F-F5F4A8383EB5}" type="slidenum">
              <a:rPr lang="en-US" smtClean="0"/>
              <a:pPr/>
              <a:t>‹#›</a:t>
            </a:fld>
            <a:endParaRPr lang="en-US" dirty="0"/>
          </a:p>
        </p:txBody>
      </p:sp>
    </p:spTree>
    <p:extLst>
      <p:ext uri="{BB962C8B-B14F-4D97-AF65-F5344CB8AC3E}">
        <p14:creationId xmlns:p14="http://schemas.microsoft.com/office/powerpoint/2010/main" xmlns="" val="4238259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w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Blue Backgroun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07523" y="177801"/>
            <a:ext cx="10836728" cy="2607330"/>
          </a:xfrm>
        </p:spPr>
        <p:txBody>
          <a:bodyPr anchor="b"/>
          <a:lstStyle>
            <a:lvl1pPr algn="l">
              <a:lnSpc>
                <a:spcPct val="80000"/>
              </a:lnSpc>
              <a:defRPr sz="60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329184" y="2797832"/>
            <a:ext cx="10834117" cy="731520"/>
          </a:xfrm>
        </p:spPr>
        <p:txBody>
          <a:bodyPr anchor="t">
            <a:noAutofit/>
          </a:bodyPr>
          <a:lstStyle>
            <a:lvl1pPr marL="0" indent="0" algn="l">
              <a:buNone/>
              <a:defRPr sz="16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7" name="Date Placeholder 2"/>
          <p:cNvSpPr>
            <a:spLocks noGrp="1"/>
          </p:cNvSpPr>
          <p:nvPr>
            <p:ph type="dt" idx="10"/>
          </p:nvPr>
        </p:nvSpPr>
        <p:spPr>
          <a:xfrm>
            <a:off x="326572" y="4019440"/>
            <a:ext cx="3508827" cy="400160"/>
          </a:xfrm>
          <a:prstGeom prst="rect">
            <a:avLst/>
          </a:prstGeom>
        </p:spPr>
        <p:txBody>
          <a:bodyPr vert="horz" lIns="0" tIns="0" rIns="0" bIns="0" rtlCol="0"/>
          <a:lstStyle>
            <a:lvl1pPr algn="l">
              <a:defRPr sz="1200" b="1" i="0">
                <a:solidFill>
                  <a:schemeClr val="bg1"/>
                </a:solidFill>
                <a:latin typeface="Proxima Nova Regular" charset="0"/>
              </a:defRPr>
            </a:lvl1pPr>
          </a:lstStyle>
          <a:p>
            <a:fld id="{9969E6D8-6C59-4753-A980-6D8FBCBCEFB2}" type="datetimeFigureOut">
              <a:rPr lang="en-US" smtClean="0"/>
              <a:pPr/>
              <a:t>6/11/2019</a:t>
            </a:fld>
            <a:endParaRPr lang="en-US" dirty="0"/>
          </a:p>
        </p:txBody>
      </p:sp>
      <p:pic>
        <p:nvPicPr>
          <p:cNvPr id="7" name="Picture 6">
            <a:extLst>
              <a:ext uri="{FF2B5EF4-FFF2-40B4-BE49-F238E27FC236}">
                <a16:creationId xmlns:a16="http://schemas.microsoft.com/office/drawing/2014/main" xmlns="" id="{56F1E21B-03CE-024B-AAB6-5DE166D235F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617691" y="5737814"/>
            <a:ext cx="2321683" cy="868758"/>
          </a:xfrm>
          <a:prstGeom prst="rect">
            <a:avLst/>
          </a:prstGeom>
        </p:spPr>
      </p:pic>
      <p:sp>
        <p:nvSpPr>
          <p:cNvPr id="4" name="TextBox 3"/>
          <p:cNvSpPr txBox="1"/>
          <p:nvPr/>
        </p:nvSpPr>
        <p:spPr>
          <a:xfrm>
            <a:off x="225631" y="5737814"/>
            <a:ext cx="2363189" cy="646331"/>
          </a:xfrm>
          <a:prstGeom prst="rect">
            <a:avLst/>
          </a:prstGeom>
          <a:noFill/>
        </p:spPr>
        <p:txBody>
          <a:bodyPr wrap="square" rtlCol="0">
            <a:spAutoFit/>
          </a:bodyPr>
          <a:lstStyle/>
          <a:p>
            <a:r>
              <a:rPr lang="en-US" sz="900" b="0" i="0" dirty="0">
                <a:solidFill>
                  <a:schemeClr val="bg1"/>
                </a:solidFill>
                <a:latin typeface="Arial" charset="0"/>
              </a:rPr>
              <a:t>The Financial</a:t>
            </a:r>
            <a:r>
              <a:rPr lang="en-US" sz="900" b="0" i="0" baseline="0" dirty="0">
                <a:solidFill>
                  <a:schemeClr val="bg1"/>
                </a:solidFill>
                <a:latin typeface="Arial" charset="0"/>
              </a:rPr>
              <a:t> and </a:t>
            </a:r>
            <a:br>
              <a:rPr lang="en-US" sz="900" b="0" i="0" baseline="0" dirty="0">
                <a:solidFill>
                  <a:schemeClr val="bg1"/>
                </a:solidFill>
                <a:latin typeface="Arial" charset="0"/>
              </a:rPr>
            </a:br>
            <a:r>
              <a:rPr lang="en-US" sz="900" b="0" i="0" baseline="0" dirty="0">
                <a:solidFill>
                  <a:schemeClr val="bg1"/>
                </a:solidFill>
                <a:latin typeface="Arial" charset="0"/>
              </a:rPr>
              <a:t>Risk business of</a:t>
            </a:r>
            <a:br>
              <a:rPr lang="en-US" sz="900" b="0" i="0" baseline="0" dirty="0">
                <a:solidFill>
                  <a:schemeClr val="bg1"/>
                </a:solidFill>
                <a:latin typeface="Arial" charset="0"/>
              </a:rPr>
            </a:br>
            <a:r>
              <a:rPr lang="en-US" sz="900" b="0" i="0" baseline="0" dirty="0">
                <a:solidFill>
                  <a:schemeClr val="bg1"/>
                </a:solidFill>
                <a:latin typeface="Arial" charset="0"/>
              </a:rPr>
              <a:t>Thomson Reuters</a:t>
            </a:r>
            <a:br>
              <a:rPr lang="en-US" sz="900" b="0" i="0" baseline="0" dirty="0">
                <a:solidFill>
                  <a:schemeClr val="bg1"/>
                </a:solidFill>
                <a:latin typeface="Arial" charset="0"/>
              </a:rPr>
            </a:br>
            <a:r>
              <a:rPr lang="en-US" sz="900" b="0" i="0" baseline="0" dirty="0">
                <a:solidFill>
                  <a:schemeClr val="bg1"/>
                </a:solidFill>
                <a:latin typeface="Arial" charset="0"/>
              </a:rPr>
              <a:t>is now Refinitiv.</a:t>
            </a:r>
          </a:p>
        </p:txBody>
      </p:sp>
    </p:spTree>
    <p:extLst>
      <p:ext uri="{BB962C8B-B14F-4D97-AF65-F5344CB8AC3E}">
        <p14:creationId xmlns:p14="http://schemas.microsoft.com/office/powerpoint/2010/main" xmlns="" val="304398931"/>
      </p:ext>
    </p:extLst>
  </p:cSld>
  <p:clrMapOvr>
    <a:masterClrMapping/>
  </p:clrMapOvr>
  <p:extLst mod="1">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Divider Slide White Background Top Photo">
    <p:spTree>
      <p:nvGrpSpPr>
        <p:cNvPr id="1" name=""/>
        <p:cNvGrpSpPr/>
        <p:nvPr/>
      </p:nvGrpSpPr>
      <p:grpSpPr>
        <a:xfrm>
          <a:off x="0" y="0"/>
          <a:ext cx="0" cy="0"/>
          <a:chOff x="0" y="0"/>
          <a:chExt cx="0" cy="0"/>
        </a:xfrm>
      </p:grpSpPr>
      <p:sp>
        <p:nvSpPr>
          <p:cNvPr id="2" name="Title 1"/>
          <p:cNvSpPr>
            <a:spLocks noGrp="1"/>
          </p:cNvSpPr>
          <p:nvPr>
            <p:ph type="ctrTitle"/>
          </p:nvPr>
        </p:nvSpPr>
        <p:spPr>
          <a:xfrm>
            <a:off x="310134" y="3496733"/>
            <a:ext cx="10189082" cy="1310947"/>
          </a:xfrm>
        </p:spPr>
        <p:txBody>
          <a:bodyPr anchor="b"/>
          <a:lstStyle>
            <a:lvl1pPr algn="l">
              <a:lnSpc>
                <a:spcPct val="80000"/>
              </a:lnSpc>
              <a:defRPr sz="480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329184" y="4807680"/>
            <a:ext cx="10155264" cy="731520"/>
          </a:xfrm>
        </p:spPr>
        <p:txBody>
          <a:bodyPr anchor="t">
            <a:noAutofit/>
          </a:bodyPr>
          <a:lstStyle>
            <a:lvl1pPr marL="0" indent="0" algn="l">
              <a:buNone/>
              <a:defRPr sz="1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Picture Placeholder 4">
            <a:extLst>
              <a:ext uri="{FF2B5EF4-FFF2-40B4-BE49-F238E27FC236}">
                <a16:creationId xmlns:a16="http://schemas.microsoft.com/office/drawing/2014/main" xmlns="" id="{3253E1D3-D1C0-6F46-AEF9-83DDFF735158}"/>
              </a:ext>
            </a:extLst>
          </p:cNvPr>
          <p:cNvSpPr>
            <a:spLocks noGrp="1"/>
          </p:cNvSpPr>
          <p:nvPr>
            <p:ph type="pic" sz="quarter" idx="10" hasCustomPrompt="1"/>
          </p:nvPr>
        </p:nvSpPr>
        <p:spPr>
          <a:xfrm>
            <a:off x="0" y="0"/>
            <a:ext cx="12188952" cy="3374136"/>
          </a:xfrm>
          <a:solidFill>
            <a:schemeClr val="bg1">
              <a:lumMod val="85000"/>
            </a:schemeClr>
          </a:solidFill>
        </p:spPr>
        <p:txBody>
          <a:bodyPr/>
          <a:lstStyle>
            <a:lvl1pPr>
              <a:defRPr sz="1400"/>
            </a:lvl1pPr>
          </a:lstStyle>
          <a:p>
            <a:r>
              <a:rPr lang="en-US" dirty="0"/>
              <a:t>Picture here. Place photo credit on top of picture.</a:t>
            </a:r>
          </a:p>
        </p:txBody>
      </p:sp>
      <p:pic>
        <p:nvPicPr>
          <p:cNvPr id="7" name="Picture 6">
            <a:extLst>
              <a:ext uri="{FF2B5EF4-FFF2-40B4-BE49-F238E27FC236}">
                <a16:creationId xmlns:a16="http://schemas.microsoft.com/office/drawing/2014/main" xmlns="" id="{4243F010-B815-C047-B033-19B08A5031DD}"/>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10523024" y="6180924"/>
            <a:ext cx="1428898" cy="533089"/>
          </a:xfrm>
          <a:prstGeom prst="rect">
            <a:avLst/>
          </a:prstGeom>
        </p:spPr>
      </p:pic>
    </p:spTree>
    <p:extLst>
      <p:ext uri="{BB962C8B-B14F-4D97-AF65-F5344CB8AC3E}">
        <p14:creationId xmlns:p14="http://schemas.microsoft.com/office/powerpoint/2010/main" xmlns="" val="276055585"/>
      </p:ext>
    </p:extLst>
  </p:cSld>
  <p:clrMapOvr>
    <a:masterClrMapping/>
  </p:clrMapOvr>
  <p:extLst mod="1">
    <p:ext uri="{DCECCB84-F9BA-43D5-87BE-67443E8EF086}">
      <p15:sldGuideLst xmlns:p15="http://schemas.microsoft.com/office/powerpoint/2012/main" xmlns=""/>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Divider Slide Blue Background Top Photo">
    <p:spTree>
      <p:nvGrpSpPr>
        <p:cNvPr id="1" name=""/>
        <p:cNvGrpSpPr/>
        <p:nvPr/>
      </p:nvGrpSpPr>
      <p:grpSpPr>
        <a:xfrm>
          <a:off x="0" y="0"/>
          <a:ext cx="0" cy="0"/>
          <a:chOff x="0" y="0"/>
          <a:chExt cx="0" cy="0"/>
        </a:xfrm>
      </p:grpSpPr>
      <p:sp>
        <p:nvSpPr>
          <p:cNvPr id="4" name="Rectangle 3"/>
          <p:cNvSpPr/>
          <p:nvPr/>
        </p:nvSpPr>
        <p:spPr>
          <a:xfrm>
            <a:off x="0" y="3374136"/>
            <a:ext cx="12192000" cy="34838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dirty="0">
              <a:latin typeface="Arial" charset="0"/>
            </a:endParaRPr>
          </a:p>
        </p:txBody>
      </p:sp>
      <p:sp>
        <p:nvSpPr>
          <p:cNvPr id="2" name="Title 1"/>
          <p:cNvSpPr>
            <a:spLocks noGrp="1"/>
          </p:cNvSpPr>
          <p:nvPr>
            <p:ph type="ctrTitle"/>
          </p:nvPr>
        </p:nvSpPr>
        <p:spPr>
          <a:xfrm>
            <a:off x="310134" y="3496733"/>
            <a:ext cx="10189082" cy="1310947"/>
          </a:xfrm>
        </p:spPr>
        <p:txBody>
          <a:bodyPr anchor="b">
            <a:noAutofit/>
          </a:bodyPr>
          <a:lstStyle>
            <a:lvl1pPr algn="l">
              <a:lnSpc>
                <a:spcPct val="80000"/>
              </a:lnSpc>
              <a:defRPr sz="48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329184" y="4809744"/>
            <a:ext cx="10155264" cy="731520"/>
          </a:xfrm>
        </p:spPr>
        <p:txBody>
          <a:bodyPr anchor="t">
            <a:noAutofit/>
          </a:bodyPr>
          <a:lstStyle>
            <a:lvl1pPr marL="0" indent="0" algn="l">
              <a:buNone/>
              <a:defRPr sz="1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Picture Placeholder 4">
            <a:extLst>
              <a:ext uri="{FF2B5EF4-FFF2-40B4-BE49-F238E27FC236}">
                <a16:creationId xmlns:a16="http://schemas.microsoft.com/office/drawing/2014/main" xmlns="" id="{3253E1D3-D1C0-6F46-AEF9-83DDFF735158}"/>
              </a:ext>
            </a:extLst>
          </p:cNvPr>
          <p:cNvSpPr>
            <a:spLocks noGrp="1"/>
          </p:cNvSpPr>
          <p:nvPr>
            <p:ph type="pic" sz="quarter" idx="10" hasCustomPrompt="1"/>
          </p:nvPr>
        </p:nvSpPr>
        <p:spPr>
          <a:xfrm>
            <a:off x="0" y="0"/>
            <a:ext cx="12188952" cy="3374136"/>
          </a:xfrm>
          <a:solidFill>
            <a:schemeClr val="bg1">
              <a:lumMod val="85000"/>
            </a:schemeClr>
          </a:solidFill>
        </p:spPr>
        <p:txBody>
          <a:bodyPr>
            <a:noAutofit/>
          </a:bodyPr>
          <a:lstStyle>
            <a:lvl1pPr>
              <a:defRPr sz="1400"/>
            </a:lvl1pPr>
          </a:lstStyle>
          <a:p>
            <a:r>
              <a:rPr lang="en-US" dirty="0"/>
              <a:t>Picture here. Place photo credit on top of picture.</a:t>
            </a:r>
          </a:p>
        </p:txBody>
      </p:sp>
      <p:sp>
        <p:nvSpPr>
          <p:cNvPr id="6" name="TextBox 5"/>
          <p:cNvSpPr txBox="1"/>
          <p:nvPr/>
        </p:nvSpPr>
        <p:spPr>
          <a:xfrm>
            <a:off x="6045200" y="-423333"/>
            <a:ext cx="184731" cy="369332"/>
          </a:xfrm>
          <a:prstGeom prst="rect">
            <a:avLst/>
          </a:prstGeom>
          <a:noFill/>
        </p:spPr>
        <p:txBody>
          <a:bodyPr wrap="none" rtlCol="0">
            <a:noAutofit/>
          </a:bodyPr>
          <a:lstStyle/>
          <a:p>
            <a:endParaRPr lang="en-US" b="0" i="0" dirty="0">
              <a:latin typeface="Arial" charset="0"/>
            </a:endParaRPr>
          </a:p>
        </p:txBody>
      </p:sp>
      <p:pic>
        <p:nvPicPr>
          <p:cNvPr id="10" name="Picture 9">
            <a:extLst>
              <a:ext uri="{FF2B5EF4-FFF2-40B4-BE49-F238E27FC236}">
                <a16:creationId xmlns:a16="http://schemas.microsoft.com/office/drawing/2014/main" xmlns="" id="{4243F010-B815-C047-B033-19B08A5031D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525156" y="6180924"/>
            <a:ext cx="1424634" cy="533089"/>
          </a:xfrm>
          <a:prstGeom prst="rect">
            <a:avLst/>
          </a:prstGeom>
        </p:spPr>
      </p:pic>
    </p:spTree>
    <p:extLst>
      <p:ext uri="{BB962C8B-B14F-4D97-AF65-F5344CB8AC3E}">
        <p14:creationId xmlns:p14="http://schemas.microsoft.com/office/powerpoint/2010/main" xmlns="" val="1971394267"/>
      </p:ext>
    </p:extLst>
  </p:cSld>
  <p:clrMapOvr>
    <a:masterClrMapping/>
  </p:clrMapOvr>
  <p:extLst mod="1">
    <p:ext uri="{DCECCB84-F9BA-43D5-87BE-67443E8EF086}">
      <p15:sldGuideLst xmlns:p15="http://schemas.microsoft.com/office/powerpoint/2012/main" xmlns=""/>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Divider Slide White Background Arrow">
    <p:spTree>
      <p:nvGrpSpPr>
        <p:cNvPr id="1" name=""/>
        <p:cNvGrpSpPr/>
        <p:nvPr/>
      </p:nvGrpSpPr>
      <p:grpSpPr>
        <a:xfrm>
          <a:off x="0" y="0"/>
          <a:ext cx="0" cy="0"/>
          <a:chOff x="0" y="0"/>
          <a:chExt cx="0" cy="0"/>
        </a:xfrm>
      </p:grpSpPr>
      <p:sp>
        <p:nvSpPr>
          <p:cNvPr id="2" name="Title 1"/>
          <p:cNvSpPr>
            <a:spLocks noGrp="1"/>
          </p:cNvSpPr>
          <p:nvPr>
            <p:ph type="ctrTitle"/>
          </p:nvPr>
        </p:nvSpPr>
        <p:spPr>
          <a:xfrm>
            <a:off x="310134" y="3496733"/>
            <a:ext cx="10189082" cy="1310947"/>
          </a:xfrm>
        </p:spPr>
        <p:txBody>
          <a:bodyPr anchor="b">
            <a:noAutofit/>
          </a:bodyPr>
          <a:lstStyle>
            <a:lvl1pPr algn="l">
              <a:lnSpc>
                <a:spcPct val="80000"/>
              </a:lnSpc>
              <a:defRPr sz="480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329184" y="4809744"/>
            <a:ext cx="10155264" cy="731520"/>
          </a:xfrm>
        </p:spPr>
        <p:txBody>
          <a:bodyPr anchor="t">
            <a:noAutofit/>
          </a:bodyPr>
          <a:lstStyle>
            <a:lvl1pPr marL="0" indent="0" algn="l">
              <a:buNone/>
              <a:defRPr sz="1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7" name="Picture 6">
            <a:extLst>
              <a:ext uri="{FF2B5EF4-FFF2-40B4-BE49-F238E27FC236}">
                <a16:creationId xmlns:a16="http://schemas.microsoft.com/office/drawing/2014/main" xmlns="" id="{4243F010-B815-C047-B033-19B08A5031DD}"/>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10523024" y="6180924"/>
            <a:ext cx="1428898" cy="533089"/>
          </a:xfrm>
          <a:prstGeom prst="rect">
            <a:avLst/>
          </a:prstGeom>
        </p:spPr>
      </p:pic>
      <p:sp>
        <p:nvSpPr>
          <p:cNvPr id="4" name="Rectangle 3"/>
          <p:cNvSpPr/>
          <p:nvPr/>
        </p:nvSpPr>
        <p:spPr>
          <a:xfrm>
            <a:off x="0" y="0"/>
            <a:ext cx="12192000" cy="33741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dirty="0">
              <a:latin typeface="Arial" charset="0"/>
            </a:endParaRPr>
          </a:p>
        </p:txBody>
      </p:sp>
      <p:pic>
        <p:nvPicPr>
          <p:cNvPr id="8" name="Picture 7"/>
          <p:cNvPicPr>
            <a:picLocks noChangeAspect="1"/>
          </p:cNvPicPr>
          <p:nvPr/>
        </p:nvPicPr>
        <p:blipFill rotWithShape="1">
          <a:blip r:embed="rId3" cstate="screen">
            <a:extLst>
              <a:ext uri="{28A0092B-C50C-407E-A947-70E740481C1C}">
                <a14:useLocalDpi xmlns:a14="http://schemas.microsoft.com/office/drawing/2010/main" xmlns=""/>
              </a:ext>
            </a:extLst>
          </a:blip>
          <a:srcRect l="16166"/>
          <a:stretch/>
        </p:blipFill>
        <p:spPr>
          <a:xfrm>
            <a:off x="0" y="529861"/>
            <a:ext cx="11239718" cy="2327451"/>
          </a:xfrm>
          <a:prstGeom prst="rect">
            <a:avLst/>
          </a:prstGeom>
        </p:spPr>
      </p:pic>
    </p:spTree>
    <p:extLst>
      <p:ext uri="{BB962C8B-B14F-4D97-AF65-F5344CB8AC3E}">
        <p14:creationId xmlns:p14="http://schemas.microsoft.com/office/powerpoint/2010/main" xmlns="" val="2785490951"/>
      </p:ext>
    </p:extLst>
  </p:cSld>
  <p:clrMapOvr>
    <a:masterClrMapping/>
  </p:clrMapOvr>
  <p:extLst mod="1">
    <p:ext uri="{DCECCB84-F9BA-43D5-87BE-67443E8EF086}">
      <p15:sldGuideLst xmlns:p15="http://schemas.microsoft.com/office/powerpoint/2012/main" xmlns=""/>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Divider Slide White Background Data Arrow">
    <p:spTree>
      <p:nvGrpSpPr>
        <p:cNvPr id="1" name=""/>
        <p:cNvGrpSpPr/>
        <p:nvPr/>
      </p:nvGrpSpPr>
      <p:grpSpPr>
        <a:xfrm>
          <a:off x="0" y="0"/>
          <a:ext cx="0" cy="0"/>
          <a:chOff x="0" y="0"/>
          <a:chExt cx="0" cy="0"/>
        </a:xfrm>
      </p:grpSpPr>
      <p:sp>
        <p:nvSpPr>
          <p:cNvPr id="2" name="Title 1"/>
          <p:cNvSpPr>
            <a:spLocks noGrp="1"/>
          </p:cNvSpPr>
          <p:nvPr>
            <p:ph type="ctrTitle"/>
          </p:nvPr>
        </p:nvSpPr>
        <p:spPr>
          <a:xfrm>
            <a:off x="310134" y="3496733"/>
            <a:ext cx="10189082" cy="1310947"/>
          </a:xfrm>
        </p:spPr>
        <p:txBody>
          <a:bodyPr anchor="b">
            <a:noAutofit/>
          </a:bodyPr>
          <a:lstStyle>
            <a:lvl1pPr algn="l">
              <a:lnSpc>
                <a:spcPct val="80000"/>
              </a:lnSpc>
              <a:defRPr sz="480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329184" y="4809744"/>
            <a:ext cx="10155264" cy="731520"/>
          </a:xfrm>
        </p:spPr>
        <p:txBody>
          <a:bodyPr anchor="t">
            <a:noAutofit/>
          </a:bodyPr>
          <a:lstStyle>
            <a:lvl1pPr marL="0" indent="0" algn="l">
              <a:buNone/>
              <a:defRPr sz="1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7" name="Picture 6">
            <a:extLst>
              <a:ext uri="{FF2B5EF4-FFF2-40B4-BE49-F238E27FC236}">
                <a16:creationId xmlns:a16="http://schemas.microsoft.com/office/drawing/2014/main" xmlns="" id="{4243F010-B815-C047-B033-19B08A5031DD}"/>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10523024" y="6180924"/>
            <a:ext cx="1428898" cy="533089"/>
          </a:xfrm>
          <a:prstGeom prst="rect">
            <a:avLst/>
          </a:prstGeom>
        </p:spPr>
      </p:pic>
      <p:sp>
        <p:nvSpPr>
          <p:cNvPr id="4" name="Rectangle 3"/>
          <p:cNvSpPr/>
          <p:nvPr/>
        </p:nvSpPr>
        <p:spPr>
          <a:xfrm>
            <a:off x="0" y="0"/>
            <a:ext cx="12188952" cy="33741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dirty="0">
              <a:latin typeface="Arial" charset="0"/>
            </a:endParaRPr>
          </a:p>
        </p:txBody>
      </p:sp>
      <p:pic>
        <p:nvPicPr>
          <p:cNvPr id="6" name="Picture 5"/>
          <p:cNvPicPr>
            <a:picLocks noChangeAspect="1"/>
          </p:cNvPicPr>
          <p:nvPr/>
        </p:nvPicPr>
        <p:blipFill>
          <a:blip r:embed="rId3" cstate="screen">
            <a:extLst>
              <a:ext uri="{28A0092B-C50C-407E-A947-70E740481C1C}">
                <a14:useLocalDpi xmlns:a14="http://schemas.microsoft.com/office/drawing/2010/main" xmlns=""/>
              </a:ext>
            </a:extLst>
          </a:blip>
          <a:stretch>
            <a:fillRect/>
          </a:stretch>
        </p:blipFill>
        <p:spPr>
          <a:xfrm>
            <a:off x="0" y="355600"/>
            <a:ext cx="11895138" cy="2683367"/>
          </a:xfrm>
          <a:prstGeom prst="rect">
            <a:avLst/>
          </a:prstGeom>
        </p:spPr>
      </p:pic>
    </p:spTree>
    <p:extLst>
      <p:ext uri="{BB962C8B-B14F-4D97-AF65-F5344CB8AC3E}">
        <p14:creationId xmlns:p14="http://schemas.microsoft.com/office/powerpoint/2010/main" xmlns="" val="1963292066"/>
      </p:ext>
    </p:extLst>
  </p:cSld>
  <p:clrMapOvr>
    <a:masterClrMapping/>
  </p:clrMapOvr>
  <p:extLst mod="1">
    <p:ext uri="{DCECCB84-F9BA-43D5-87BE-67443E8EF086}">
      <p15:sldGuideLst xmlns:p15="http://schemas.microsoft.com/office/powerpoint/2012/main" xmlns=""/>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Divider Slide White Background Left Photo">
    <p:spTree>
      <p:nvGrpSpPr>
        <p:cNvPr id="1" name=""/>
        <p:cNvGrpSpPr/>
        <p:nvPr/>
      </p:nvGrpSpPr>
      <p:grpSpPr>
        <a:xfrm>
          <a:off x="0" y="0"/>
          <a:ext cx="0" cy="0"/>
          <a:chOff x="0" y="0"/>
          <a:chExt cx="0" cy="0"/>
        </a:xfrm>
      </p:grpSpPr>
      <p:sp>
        <p:nvSpPr>
          <p:cNvPr id="2" name="Title 1"/>
          <p:cNvSpPr>
            <a:spLocks noGrp="1"/>
          </p:cNvSpPr>
          <p:nvPr>
            <p:ph type="ctrTitle"/>
          </p:nvPr>
        </p:nvSpPr>
        <p:spPr>
          <a:xfrm>
            <a:off x="6350302" y="355600"/>
            <a:ext cx="5525786" cy="3097413"/>
          </a:xfrm>
        </p:spPr>
        <p:txBody>
          <a:bodyPr anchor="b">
            <a:noAutofit/>
          </a:bodyPr>
          <a:lstStyle>
            <a:lvl1pPr algn="l">
              <a:lnSpc>
                <a:spcPct val="80000"/>
              </a:lnSpc>
              <a:defRPr sz="480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373368" y="3456432"/>
            <a:ext cx="5491968" cy="731520"/>
          </a:xfrm>
        </p:spPr>
        <p:txBody>
          <a:bodyPr anchor="t">
            <a:noAutofit/>
          </a:bodyPr>
          <a:lstStyle>
            <a:lvl1pPr marL="0" indent="0" algn="l">
              <a:buNone/>
              <a:defRPr sz="1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Picture Placeholder 4">
            <a:extLst>
              <a:ext uri="{FF2B5EF4-FFF2-40B4-BE49-F238E27FC236}">
                <a16:creationId xmlns:a16="http://schemas.microsoft.com/office/drawing/2014/main" xmlns="" id="{3253E1D3-D1C0-6F46-AEF9-83DDFF735158}"/>
              </a:ext>
            </a:extLst>
          </p:cNvPr>
          <p:cNvSpPr>
            <a:spLocks noGrp="1"/>
          </p:cNvSpPr>
          <p:nvPr>
            <p:ph type="pic" sz="quarter" idx="10" hasCustomPrompt="1"/>
          </p:nvPr>
        </p:nvSpPr>
        <p:spPr>
          <a:xfrm>
            <a:off x="0" y="0"/>
            <a:ext cx="6096000" cy="6858000"/>
          </a:xfrm>
          <a:solidFill>
            <a:schemeClr val="bg1">
              <a:lumMod val="85000"/>
            </a:schemeClr>
          </a:solidFill>
        </p:spPr>
        <p:txBody>
          <a:bodyPr>
            <a:noAutofit/>
          </a:bodyPr>
          <a:lstStyle>
            <a:lvl1pPr>
              <a:defRPr sz="1400"/>
            </a:lvl1pPr>
          </a:lstStyle>
          <a:p>
            <a:r>
              <a:rPr lang="en-US" dirty="0"/>
              <a:t>Picture here. Place photo credit on top of picture.</a:t>
            </a:r>
          </a:p>
        </p:txBody>
      </p:sp>
      <p:pic>
        <p:nvPicPr>
          <p:cNvPr id="7" name="Picture 6">
            <a:extLst>
              <a:ext uri="{FF2B5EF4-FFF2-40B4-BE49-F238E27FC236}">
                <a16:creationId xmlns:a16="http://schemas.microsoft.com/office/drawing/2014/main" xmlns="" id="{4243F010-B815-C047-B033-19B08A5031DD}"/>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10523024" y="6180924"/>
            <a:ext cx="1428898" cy="533089"/>
          </a:xfrm>
          <a:prstGeom prst="rect">
            <a:avLst/>
          </a:prstGeom>
        </p:spPr>
      </p:pic>
    </p:spTree>
    <p:extLst>
      <p:ext uri="{BB962C8B-B14F-4D97-AF65-F5344CB8AC3E}">
        <p14:creationId xmlns:p14="http://schemas.microsoft.com/office/powerpoint/2010/main" xmlns="" val="4261732445"/>
      </p:ext>
    </p:extLst>
  </p:cSld>
  <p:clrMapOvr>
    <a:masterClrMapping/>
  </p:clrMapOvr>
  <p:extLst mod="1">
    <p:ext uri="{DCECCB84-F9BA-43D5-87BE-67443E8EF086}">
      <p15:sldGuideLst xmlns:p15="http://schemas.microsoft.com/office/powerpoint/2012/main" xmlns=""/>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Divider Slide Blue Background Left Photo">
    <p:spTree>
      <p:nvGrpSpPr>
        <p:cNvPr id="1" name=""/>
        <p:cNvGrpSpPr/>
        <p:nvPr/>
      </p:nvGrpSpPr>
      <p:grpSpPr>
        <a:xfrm>
          <a:off x="0" y="0"/>
          <a:ext cx="0" cy="0"/>
          <a:chOff x="0" y="0"/>
          <a:chExt cx="0" cy="0"/>
        </a:xfrm>
      </p:grpSpPr>
      <p:sp>
        <p:nvSpPr>
          <p:cNvPr id="4" name="Rectangle 3"/>
          <p:cNvSpPr/>
          <p:nvPr/>
        </p:nvSpPr>
        <p:spPr>
          <a:xfrm>
            <a:off x="609600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charset="0"/>
            </a:endParaRPr>
          </a:p>
        </p:txBody>
      </p:sp>
      <p:sp>
        <p:nvSpPr>
          <p:cNvPr id="2" name="Title 1"/>
          <p:cNvSpPr>
            <a:spLocks noGrp="1"/>
          </p:cNvSpPr>
          <p:nvPr>
            <p:ph type="ctrTitle"/>
          </p:nvPr>
        </p:nvSpPr>
        <p:spPr>
          <a:xfrm>
            <a:off x="6350302" y="355600"/>
            <a:ext cx="5525786" cy="3097413"/>
          </a:xfrm>
        </p:spPr>
        <p:txBody>
          <a:bodyPr anchor="b"/>
          <a:lstStyle>
            <a:lvl1pPr algn="l">
              <a:lnSpc>
                <a:spcPct val="80000"/>
              </a:lnSpc>
              <a:defRPr sz="48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373368" y="3456432"/>
            <a:ext cx="5491968" cy="731520"/>
          </a:xfrm>
        </p:spPr>
        <p:txBody>
          <a:bodyPr anchor="t">
            <a:noAutofit/>
          </a:bodyPr>
          <a:lstStyle>
            <a:lvl1pPr marL="0" indent="0" algn="l">
              <a:buNone/>
              <a:defRPr sz="1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Picture Placeholder 4">
            <a:extLst>
              <a:ext uri="{FF2B5EF4-FFF2-40B4-BE49-F238E27FC236}">
                <a16:creationId xmlns:a16="http://schemas.microsoft.com/office/drawing/2014/main" xmlns="" id="{3253E1D3-D1C0-6F46-AEF9-83DDFF735158}"/>
              </a:ext>
            </a:extLst>
          </p:cNvPr>
          <p:cNvSpPr>
            <a:spLocks noGrp="1"/>
          </p:cNvSpPr>
          <p:nvPr>
            <p:ph type="pic" sz="quarter" idx="10" hasCustomPrompt="1"/>
          </p:nvPr>
        </p:nvSpPr>
        <p:spPr>
          <a:xfrm>
            <a:off x="0" y="0"/>
            <a:ext cx="6096000" cy="6858000"/>
          </a:xfrm>
          <a:solidFill>
            <a:schemeClr val="bg1">
              <a:lumMod val="85000"/>
            </a:schemeClr>
          </a:solidFill>
        </p:spPr>
        <p:txBody>
          <a:bodyPr/>
          <a:lstStyle>
            <a:lvl1pPr>
              <a:defRPr sz="1400"/>
            </a:lvl1pPr>
          </a:lstStyle>
          <a:p>
            <a:r>
              <a:rPr lang="en-US" dirty="0"/>
              <a:t>Picture here. Place photo credit on top of picture.</a:t>
            </a:r>
          </a:p>
        </p:txBody>
      </p:sp>
      <p:pic>
        <p:nvPicPr>
          <p:cNvPr id="8" name="Picture 7">
            <a:extLst>
              <a:ext uri="{FF2B5EF4-FFF2-40B4-BE49-F238E27FC236}">
                <a16:creationId xmlns:a16="http://schemas.microsoft.com/office/drawing/2014/main" xmlns="" id="{4243F010-B815-C047-B033-19B08A5031D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525156" y="6180924"/>
            <a:ext cx="1424634" cy="533089"/>
          </a:xfrm>
          <a:prstGeom prst="rect">
            <a:avLst/>
          </a:prstGeom>
        </p:spPr>
      </p:pic>
    </p:spTree>
    <p:extLst>
      <p:ext uri="{BB962C8B-B14F-4D97-AF65-F5344CB8AC3E}">
        <p14:creationId xmlns:p14="http://schemas.microsoft.com/office/powerpoint/2010/main" xmlns="" val="1391843759"/>
      </p:ext>
    </p:extLst>
  </p:cSld>
  <p:clrMapOvr>
    <a:masterClrMapping/>
  </p:clrMapOvr>
  <p:extLst mod="1">
    <p:ext uri="{DCECCB84-F9BA-43D5-87BE-67443E8EF086}">
      <p15:sldGuideLst xmlns:p15="http://schemas.microsoft.com/office/powerpoint/2012/main" xmlns=""/>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Divider Slide White Background Left Arrow">
    <p:spTree>
      <p:nvGrpSpPr>
        <p:cNvPr id="1" name=""/>
        <p:cNvGrpSpPr/>
        <p:nvPr/>
      </p:nvGrpSpPr>
      <p:grpSpPr>
        <a:xfrm>
          <a:off x="0" y="0"/>
          <a:ext cx="0" cy="0"/>
          <a:chOff x="0" y="0"/>
          <a:chExt cx="0" cy="0"/>
        </a:xfrm>
      </p:grpSpPr>
      <p:sp>
        <p:nvSpPr>
          <p:cNvPr id="4" name="Rectangle 3"/>
          <p:cNvSpPr/>
          <p:nvPr/>
        </p:nvSpPr>
        <p:spPr>
          <a:xfrm>
            <a:off x="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dirty="0">
              <a:latin typeface="Arial" charset="0"/>
            </a:endParaRPr>
          </a:p>
        </p:txBody>
      </p:sp>
      <p:sp>
        <p:nvSpPr>
          <p:cNvPr id="2" name="Title 1"/>
          <p:cNvSpPr>
            <a:spLocks noGrp="1"/>
          </p:cNvSpPr>
          <p:nvPr>
            <p:ph type="ctrTitle"/>
          </p:nvPr>
        </p:nvSpPr>
        <p:spPr>
          <a:xfrm>
            <a:off x="6350302" y="355600"/>
            <a:ext cx="5525786" cy="3097413"/>
          </a:xfrm>
        </p:spPr>
        <p:txBody>
          <a:bodyPr anchor="b">
            <a:noAutofit/>
          </a:bodyPr>
          <a:lstStyle>
            <a:lvl1pPr algn="l">
              <a:lnSpc>
                <a:spcPct val="80000"/>
              </a:lnSpc>
              <a:defRPr sz="480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373368" y="3456432"/>
            <a:ext cx="5491968" cy="731520"/>
          </a:xfrm>
        </p:spPr>
        <p:txBody>
          <a:bodyPr anchor="t">
            <a:noAutofit/>
          </a:bodyPr>
          <a:lstStyle>
            <a:lvl1pPr marL="0" indent="0" algn="l">
              <a:buNone/>
              <a:defRPr sz="1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7" name="Picture 6">
            <a:extLst>
              <a:ext uri="{FF2B5EF4-FFF2-40B4-BE49-F238E27FC236}">
                <a16:creationId xmlns:a16="http://schemas.microsoft.com/office/drawing/2014/main" xmlns="" id="{4243F010-B815-C047-B033-19B08A5031DD}"/>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10523024" y="6180924"/>
            <a:ext cx="1428898" cy="533089"/>
          </a:xfrm>
          <a:prstGeom prst="rect">
            <a:avLst/>
          </a:prstGeom>
        </p:spPr>
      </p:pic>
      <p:pic>
        <p:nvPicPr>
          <p:cNvPr id="8" name="Picture 7"/>
          <p:cNvPicPr>
            <a:picLocks noChangeAspect="1"/>
          </p:cNvPicPr>
          <p:nvPr/>
        </p:nvPicPr>
        <p:blipFill rotWithShape="1">
          <a:blip r:embed="rId3" cstate="screen">
            <a:extLst>
              <a:ext uri="{28A0092B-C50C-407E-A947-70E740481C1C}">
                <a14:useLocalDpi xmlns:a14="http://schemas.microsoft.com/office/drawing/2010/main" xmlns=""/>
              </a:ext>
            </a:extLst>
          </a:blip>
          <a:srcRect l="62933"/>
          <a:stretch/>
        </p:blipFill>
        <p:spPr>
          <a:xfrm rot="16200000">
            <a:off x="50444" y="2541005"/>
            <a:ext cx="5880101" cy="2753890"/>
          </a:xfrm>
          <a:prstGeom prst="rect">
            <a:avLst/>
          </a:prstGeom>
        </p:spPr>
      </p:pic>
    </p:spTree>
    <p:extLst>
      <p:ext uri="{BB962C8B-B14F-4D97-AF65-F5344CB8AC3E}">
        <p14:creationId xmlns:p14="http://schemas.microsoft.com/office/powerpoint/2010/main" xmlns="" val="2359193844"/>
      </p:ext>
    </p:extLst>
  </p:cSld>
  <p:clrMapOvr>
    <a:masterClrMapping/>
  </p:clrMapOvr>
  <p:extLst mod="1">
    <p:ext uri="{DCECCB84-F9BA-43D5-87BE-67443E8EF086}">
      <p15:sldGuideLst xmlns:p15="http://schemas.microsoft.com/office/powerpoint/2012/main" xmlns=""/>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Divider Slide White Background Left Data Arrow">
    <p:spTree>
      <p:nvGrpSpPr>
        <p:cNvPr id="1" name=""/>
        <p:cNvGrpSpPr/>
        <p:nvPr/>
      </p:nvGrpSpPr>
      <p:grpSpPr>
        <a:xfrm>
          <a:off x="0" y="0"/>
          <a:ext cx="0" cy="0"/>
          <a:chOff x="0" y="0"/>
          <a:chExt cx="0" cy="0"/>
        </a:xfrm>
      </p:grpSpPr>
      <p:sp>
        <p:nvSpPr>
          <p:cNvPr id="4" name="Rectangle 3"/>
          <p:cNvSpPr/>
          <p:nvPr/>
        </p:nvSpPr>
        <p:spPr>
          <a:xfrm>
            <a:off x="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dirty="0">
              <a:latin typeface="Arial" charset="0"/>
            </a:endParaRPr>
          </a:p>
        </p:txBody>
      </p:sp>
      <p:sp>
        <p:nvSpPr>
          <p:cNvPr id="2" name="Title 1"/>
          <p:cNvSpPr>
            <a:spLocks noGrp="1"/>
          </p:cNvSpPr>
          <p:nvPr>
            <p:ph type="ctrTitle"/>
          </p:nvPr>
        </p:nvSpPr>
        <p:spPr>
          <a:xfrm>
            <a:off x="6350302" y="355600"/>
            <a:ext cx="5525786" cy="3097413"/>
          </a:xfrm>
        </p:spPr>
        <p:txBody>
          <a:bodyPr anchor="b">
            <a:noAutofit/>
          </a:bodyPr>
          <a:lstStyle>
            <a:lvl1pPr algn="l">
              <a:lnSpc>
                <a:spcPct val="80000"/>
              </a:lnSpc>
              <a:defRPr sz="480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373368" y="3456432"/>
            <a:ext cx="5491968" cy="731520"/>
          </a:xfrm>
        </p:spPr>
        <p:txBody>
          <a:bodyPr anchor="t">
            <a:noAutofit/>
          </a:bodyPr>
          <a:lstStyle>
            <a:lvl1pPr marL="0" indent="0" algn="l">
              <a:buNone/>
              <a:defRPr sz="1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7" name="Picture 6">
            <a:extLst>
              <a:ext uri="{FF2B5EF4-FFF2-40B4-BE49-F238E27FC236}">
                <a16:creationId xmlns:a16="http://schemas.microsoft.com/office/drawing/2014/main" xmlns="" id="{4243F010-B815-C047-B033-19B08A5031DD}"/>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10523024" y="6180924"/>
            <a:ext cx="1428898" cy="533089"/>
          </a:xfrm>
          <a:prstGeom prst="rect">
            <a:avLst/>
          </a:prstGeom>
        </p:spPr>
      </p:pic>
      <p:sp>
        <p:nvSpPr>
          <p:cNvPr id="9" name="TextBox 8"/>
          <p:cNvSpPr txBox="1"/>
          <p:nvPr/>
        </p:nvSpPr>
        <p:spPr>
          <a:xfrm>
            <a:off x="-330200" y="2802467"/>
            <a:ext cx="184731" cy="369332"/>
          </a:xfrm>
          <a:prstGeom prst="rect">
            <a:avLst/>
          </a:prstGeom>
          <a:noFill/>
        </p:spPr>
        <p:txBody>
          <a:bodyPr wrap="none" rtlCol="0">
            <a:noAutofit/>
          </a:bodyPr>
          <a:lstStyle/>
          <a:p>
            <a:endParaRPr lang="en-US" b="0" i="0" dirty="0">
              <a:latin typeface="Arial" charset="0"/>
            </a:endParaRPr>
          </a:p>
        </p:txBody>
      </p:sp>
      <p:pic>
        <p:nvPicPr>
          <p:cNvPr id="11" name="Picture 10"/>
          <p:cNvPicPr>
            <a:picLocks noChangeAspect="1"/>
          </p:cNvPicPr>
          <p:nvPr/>
        </p:nvPicPr>
        <p:blipFill>
          <a:blip r:embed="rId3" cstate="screen">
            <a:extLst>
              <a:ext uri="{28A0092B-C50C-407E-A947-70E740481C1C}">
                <a14:useLocalDpi xmlns:a14="http://schemas.microsoft.com/office/drawing/2010/main" xmlns=""/>
              </a:ext>
            </a:extLst>
          </a:blip>
          <a:stretch>
            <a:fillRect/>
          </a:stretch>
        </p:blipFill>
        <p:spPr>
          <a:xfrm>
            <a:off x="646687" y="1109133"/>
            <a:ext cx="4835094" cy="4278816"/>
          </a:xfrm>
          <a:prstGeom prst="rect">
            <a:avLst/>
          </a:prstGeom>
        </p:spPr>
      </p:pic>
    </p:spTree>
    <p:extLst>
      <p:ext uri="{BB962C8B-B14F-4D97-AF65-F5344CB8AC3E}">
        <p14:creationId xmlns:p14="http://schemas.microsoft.com/office/powerpoint/2010/main" xmlns="" val="453222392"/>
      </p:ext>
    </p:extLst>
  </p:cSld>
  <p:clrMapOvr>
    <a:masterClrMapping/>
  </p:clrMapOvr>
  <p:extLst mod="1">
    <p:ext uri="{DCECCB84-F9BA-43D5-87BE-67443E8EF086}">
      <p15:sldGuideLst xmlns:p15="http://schemas.microsoft.com/office/powerpoint/2012/main" xmlns=""/>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Divider Slide White Background Light Bulb">
    <p:spTree>
      <p:nvGrpSpPr>
        <p:cNvPr id="1" name=""/>
        <p:cNvGrpSpPr/>
        <p:nvPr/>
      </p:nvGrpSpPr>
      <p:grpSpPr>
        <a:xfrm>
          <a:off x="0" y="0"/>
          <a:ext cx="0" cy="0"/>
          <a:chOff x="0" y="0"/>
          <a:chExt cx="0" cy="0"/>
        </a:xfrm>
      </p:grpSpPr>
      <p:sp>
        <p:nvSpPr>
          <p:cNvPr id="4" name="Rectangle 3"/>
          <p:cNvSpPr/>
          <p:nvPr/>
        </p:nvSpPr>
        <p:spPr>
          <a:xfrm>
            <a:off x="609600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dirty="0">
              <a:latin typeface="Arial" charset="0"/>
            </a:endParaRPr>
          </a:p>
        </p:txBody>
      </p:sp>
      <p:sp>
        <p:nvSpPr>
          <p:cNvPr id="2" name="Title 1"/>
          <p:cNvSpPr>
            <a:spLocks noGrp="1"/>
          </p:cNvSpPr>
          <p:nvPr>
            <p:ph type="ctrTitle"/>
          </p:nvPr>
        </p:nvSpPr>
        <p:spPr>
          <a:xfrm>
            <a:off x="310134" y="355600"/>
            <a:ext cx="5525786" cy="3097413"/>
          </a:xfrm>
        </p:spPr>
        <p:txBody>
          <a:bodyPr anchor="b">
            <a:noAutofit/>
          </a:bodyPr>
          <a:lstStyle>
            <a:lvl1pPr algn="l">
              <a:lnSpc>
                <a:spcPct val="80000"/>
              </a:lnSpc>
              <a:defRPr sz="480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329184" y="3456432"/>
            <a:ext cx="5525786" cy="731520"/>
          </a:xfrm>
        </p:spPr>
        <p:txBody>
          <a:bodyPr anchor="t">
            <a:noAutofit/>
          </a:bodyPr>
          <a:lstStyle>
            <a:lvl1pPr marL="0" indent="0" algn="l">
              <a:buNone/>
              <a:defRPr sz="1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TextBox 8"/>
          <p:cNvSpPr txBox="1"/>
          <p:nvPr/>
        </p:nvSpPr>
        <p:spPr>
          <a:xfrm>
            <a:off x="-330200" y="2802467"/>
            <a:ext cx="184731" cy="369332"/>
          </a:xfrm>
          <a:prstGeom prst="rect">
            <a:avLst/>
          </a:prstGeom>
          <a:noFill/>
        </p:spPr>
        <p:txBody>
          <a:bodyPr wrap="none" rtlCol="0">
            <a:noAutofit/>
          </a:bodyPr>
          <a:lstStyle/>
          <a:p>
            <a:endParaRPr lang="en-US" b="0" i="0" dirty="0">
              <a:latin typeface="Arial" charset="0"/>
            </a:endParaRPr>
          </a:p>
        </p:txBody>
      </p:sp>
      <p:pic>
        <p:nvPicPr>
          <p:cNvPr id="10" name="Picture 9"/>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7350234" y="0"/>
            <a:ext cx="3576199" cy="5084064"/>
          </a:xfrm>
          <a:prstGeom prst="rect">
            <a:avLst/>
          </a:prstGeom>
        </p:spPr>
      </p:pic>
      <p:pic>
        <p:nvPicPr>
          <p:cNvPr id="11" name="Picture 10">
            <a:extLst>
              <a:ext uri="{FF2B5EF4-FFF2-40B4-BE49-F238E27FC236}">
                <a16:creationId xmlns:a16="http://schemas.microsoft.com/office/drawing/2014/main" xmlns="" id="{4243F010-B815-C047-B033-19B08A5031DD}"/>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25156" y="6180924"/>
            <a:ext cx="1424634" cy="533089"/>
          </a:xfrm>
          <a:prstGeom prst="rect">
            <a:avLst/>
          </a:prstGeom>
        </p:spPr>
      </p:pic>
    </p:spTree>
    <p:extLst>
      <p:ext uri="{BB962C8B-B14F-4D97-AF65-F5344CB8AC3E}">
        <p14:creationId xmlns:p14="http://schemas.microsoft.com/office/powerpoint/2010/main" xmlns="" val="2047653522"/>
      </p:ext>
    </p:extLst>
  </p:cSld>
  <p:clrMapOvr>
    <a:masterClrMapping/>
  </p:clrMapOvr>
  <p:extLst mod="1">
    <p:ext uri="{DCECCB84-F9BA-43D5-87BE-67443E8EF086}">
      <p15:sldGuideLst xmlns:p15="http://schemas.microsoft.com/office/powerpoint/2012/main" xmlns=""/>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Divider Slide White Background Data Symbol">
    <p:spTree>
      <p:nvGrpSpPr>
        <p:cNvPr id="1" name=""/>
        <p:cNvGrpSpPr/>
        <p:nvPr/>
      </p:nvGrpSpPr>
      <p:grpSpPr>
        <a:xfrm>
          <a:off x="0" y="0"/>
          <a:ext cx="0" cy="0"/>
          <a:chOff x="0" y="0"/>
          <a:chExt cx="0" cy="0"/>
        </a:xfrm>
      </p:grpSpPr>
      <p:sp>
        <p:nvSpPr>
          <p:cNvPr id="4" name="Rectangle 3"/>
          <p:cNvSpPr/>
          <p:nvPr/>
        </p:nvSpPr>
        <p:spPr>
          <a:xfrm>
            <a:off x="609600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dirty="0">
              <a:latin typeface="Arial" charset="0"/>
            </a:endParaRPr>
          </a:p>
        </p:txBody>
      </p:sp>
      <p:sp>
        <p:nvSpPr>
          <p:cNvPr id="2" name="Title 1"/>
          <p:cNvSpPr>
            <a:spLocks noGrp="1"/>
          </p:cNvSpPr>
          <p:nvPr>
            <p:ph type="ctrTitle"/>
          </p:nvPr>
        </p:nvSpPr>
        <p:spPr>
          <a:xfrm>
            <a:off x="310896" y="355600"/>
            <a:ext cx="5525786" cy="3097413"/>
          </a:xfrm>
        </p:spPr>
        <p:txBody>
          <a:bodyPr anchor="b">
            <a:noAutofit/>
          </a:bodyPr>
          <a:lstStyle>
            <a:lvl1pPr algn="l">
              <a:lnSpc>
                <a:spcPct val="80000"/>
              </a:lnSpc>
              <a:defRPr sz="480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329184" y="3456432"/>
            <a:ext cx="5491968" cy="731520"/>
          </a:xfrm>
        </p:spPr>
        <p:txBody>
          <a:bodyPr anchor="t">
            <a:noAutofit/>
          </a:bodyPr>
          <a:lstStyle>
            <a:lvl1pPr marL="0" indent="0" algn="l">
              <a:buNone/>
              <a:defRPr sz="1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TextBox 8"/>
          <p:cNvSpPr txBox="1"/>
          <p:nvPr/>
        </p:nvSpPr>
        <p:spPr>
          <a:xfrm>
            <a:off x="-330200" y="2802467"/>
            <a:ext cx="184731" cy="369332"/>
          </a:xfrm>
          <a:prstGeom prst="rect">
            <a:avLst/>
          </a:prstGeom>
          <a:noFill/>
        </p:spPr>
        <p:txBody>
          <a:bodyPr wrap="none" rtlCol="0">
            <a:noAutofit/>
          </a:bodyPr>
          <a:lstStyle/>
          <a:p>
            <a:endParaRPr lang="en-US" b="0" i="0" dirty="0">
              <a:latin typeface="Arial" charset="0"/>
            </a:endParaRPr>
          </a:p>
        </p:txBody>
      </p:sp>
      <p:pic>
        <p:nvPicPr>
          <p:cNvPr id="6" name="Picture 5"/>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7387167" y="1219200"/>
            <a:ext cx="3650551" cy="5638799"/>
          </a:xfrm>
          <a:prstGeom prst="rect">
            <a:avLst/>
          </a:prstGeom>
        </p:spPr>
      </p:pic>
      <p:pic>
        <p:nvPicPr>
          <p:cNvPr id="10" name="Picture 9">
            <a:extLst>
              <a:ext uri="{FF2B5EF4-FFF2-40B4-BE49-F238E27FC236}">
                <a16:creationId xmlns:a16="http://schemas.microsoft.com/office/drawing/2014/main" xmlns="" id="{4243F010-B815-C047-B033-19B08A5031DD}"/>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25156" y="6180924"/>
            <a:ext cx="1424634" cy="533089"/>
          </a:xfrm>
          <a:prstGeom prst="rect">
            <a:avLst/>
          </a:prstGeom>
        </p:spPr>
      </p:pic>
    </p:spTree>
    <p:extLst>
      <p:ext uri="{BB962C8B-B14F-4D97-AF65-F5344CB8AC3E}">
        <p14:creationId xmlns:p14="http://schemas.microsoft.com/office/powerpoint/2010/main" xmlns="" val="3111828328"/>
      </p:ext>
    </p:extLst>
  </p:cSld>
  <p:clrMapOvr>
    <a:masterClrMapping/>
  </p:clrMapOvr>
  <p:extLst mod="1">
    <p:ext uri="{DCECCB84-F9BA-43D5-87BE-67443E8EF086}">
      <p15:sldGuideLst xmlns:p15="http://schemas.microsoft.com/office/powerpoint/2012/main" xmlns=""/>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hite Background">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307523" y="177801"/>
            <a:ext cx="10836728" cy="2607330"/>
          </a:xfrm>
        </p:spPr>
        <p:txBody>
          <a:bodyPr anchor="b">
            <a:noAutofit/>
          </a:bodyPr>
          <a:lstStyle>
            <a:lvl1pPr algn="l">
              <a:lnSpc>
                <a:spcPct val="80000"/>
              </a:lnSpc>
              <a:defRPr sz="6000">
                <a:solidFill>
                  <a:schemeClr val="tx2"/>
                </a:solidFill>
              </a:defRPr>
            </a:lvl1pPr>
          </a:lstStyle>
          <a:p>
            <a:r>
              <a:rPr lang="en-US" dirty="0"/>
              <a:t>Click to edit </a:t>
            </a:r>
            <a:br>
              <a:rPr lang="en-US" dirty="0"/>
            </a:br>
            <a:r>
              <a:rPr lang="en-US" dirty="0"/>
              <a:t>Master title style</a:t>
            </a:r>
          </a:p>
        </p:txBody>
      </p:sp>
      <p:sp>
        <p:nvSpPr>
          <p:cNvPr id="7" name="Subtitle 2"/>
          <p:cNvSpPr>
            <a:spLocks noGrp="1"/>
          </p:cNvSpPr>
          <p:nvPr>
            <p:ph type="subTitle" idx="1"/>
          </p:nvPr>
        </p:nvSpPr>
        <p:spPr>
          <a:xfrm>
            <a:off x="329184" y="2797832"/>
            <a:ext cx="10834117" cy="731520"/>
          </a:xfrm>
        </p:spPr>
        <p:txBody>
          <a:bodyPr anchor="t">
            <a:noAutofit/>
          </a:bodyPr>
          <a:lstStyle>
            <a:lvl1pPr marL="0" indent="0" algn="l">
              <a:buNone/>
              <a:defRPr sz="16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Picture 7">
            <a:extLst>
              <a:ext uri="{FF2B5EF4-FFF2-40B4-BE49-F238E27FC236}">
                <a16:creationId xmlns:a16="http://schemas.microsoft.com/office/drawing/2014/main" xmlns="" id="{56F1E21B-03CE-024B-AAB6-5DE166D235F3}"/>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9617691" y="5737814"/>
            <a:ext cx="2321683" cy="868759"/>
          </a:xfrm>
          <a:prstGeom prst="rect">
            <a:avLst/>
          </a:prstGeom>
        </p:spPr>
      </p:pic>
      <p:sp>
        <p:nvSpPr>
          <p:cNvPr id="9" name="Date Placeholder 2"/>
          <p:cNvSpPr>
            <a:spLocks noGrp="1"/>
          </p:cNvSpPr>
          <p:nvPr>
            <p:ph type="dt" idx="10"/>
          </p:nvPr>
        </p:nvSpPr>
        <p:spPr>
          <a:xfrm>
            <a:off x="326572" y="4019440"/>
            <a:ext cx="3508827" cy="400160"/>
          </a:xfrm>
          <a:prstGeom prst="rect">
            <a:avLst/>
          </a:prstGeom>
        </p:spPr>
        <p:txBody>
          <a:bodyPr vert="horz" lIns="0" tIns="0" rIns="0" bIns="0" rtlCol="0">
            <a:noAutofit/>
          </a:bodyPr>
          <a:lstStyle>
            <a:lvl1pPr algn="l">
              <a:defRPr sz="1200" b="1" i="0">
                <a:solidFill>
                  <a:schemeClr val="tx1"/>
                </a:solidFill>
                <a:latin typeface="Proxima Nova Regular" charset="0"/>
              </a:defRPr>
            </a:lvl1pPr>
          </a:lstStyle>
          <a:p>
            <a:fld id="{9969E6D8-6C59-4753-A980-6D8FBCBCEFB2}" type="datetimeFigureOut">
              <a:rPr lang="en-US" smtClean="0"/>
              <a:pPr/>
              <a:t>6/11/2019</a:t>
            </a:fld>
            <a:endParaRPr lang="en-US" dirty="0"/>
          </a:p>
        </p:txBody>
      </p:sp>
      <p:sp>
        <p:nvSpPr>
          <p:cNvPr id="10" name="TextBox 9"/>
          <p:cNvSpPr txBox="1"/>
          <p:nvPr/>
        </p:nvSpPr>
        <p:spPr>
          <a:xfrm>
            <a:off x="225631" y="5737814"/>
            <a:ext cx="2363189" cy="646331"/>
          </a:xfrm>
          <a:prstGeom prst="rect">
            <a:avLst/>
          </a:prstGeom>
          <a:noFill/>
        </p:spPr>
        <p:txBody>
          <a:bodyPr wrap="square" rtlCol="0">
            <a:spAutoFit/>
          </a:bodyPr>
          <a:lstStyle/>
          <a:p>
            <a:r>
              <a:rPr lang="en-US" sz="900" b="0" i="0" dirty="0">
                <a:solidFill>
                  <a:schemeClr val="tx1"/>
                </a:solidFill>
                <a:latin typeface="Arial" charset="0"/>
              </a:rPr>
              <a:t>The Financial</a:t>
            </a:r>
            <a:r>
              <a:rPr lang="en-US" sz="900" b="0" i="0" baseline="0" dirty="0">
                <a:solidFill>
                  <a:schemeClr val="tx1"/>
                </a:solidFill>
                <a:latin typeface="Arial" charset="0"/>
              </a:rPr>
              <a:t> and </a:t>
            </a:r>
            <a:br>
              <a:rPr lang="en-US" sz="900" b="0" i="0" baseline="0" dirty="0">
                <a:solidFill>
                  <a:schemeClr val="tx1"/>
                </a:solidFill>
                <a:latin typeface="Arial" charset="0"/>
              </a:rPr>
            </a:br>
            <a:r>
              <a:rPr lang="en-US" sz="900" b="0" i="0" baseline="0" dirty="0">
                <a:solidFill>
                  <a:schemeClr val="tx1"/>
                </a:solidFill>
                <a:latin typeface="Arial" charset="0"/>
              </a:rPr>
              <a:t>Risk business of</a:t>
            </a:r>
            <a:br>
              <a:rPr lang="en-US" sz="900" b="0" i="0" baseline="0" dirty="0">
                <a:solidFill>
                  <a:schemeClr val="tx1"/>
                </a:solidFill>
                <a:latin typeface="Arial" charset="0"/>
              </a:rPr>
            </a:br>
            <a:r>
              <a:rPr lang="en-US" sz="900" b="0" i="0" baseline="0" dirty="0">
                <a:solidFill>
                  <a:schemeClr val="tx1"/>
                </a:solidFill>
                <a:latin typeface="Arial" charset="0"/>
              </a:rPr>
              <a:t>Thomson Reuters</a:t>
            </a:r>
            <a:br>
              <a:rPr lang="en-US" sz="900" b="0" i="0" baseline="0" dirty="0">
                <a:solidFill>
                  <a:schemeClr val="tx1"/>
                </a:solidFill>
                <a:latin typeface="Arial" charset="0"/>
              </a:rPr>
            </a:br>
            <a:r>
              <a:rPr lang="en-US" sz="900" b="0" i="0" baseline="0" dirty="0">
                <a:solidFill>
                  <a:schemeClr val="tx1"/>
                </a:solidFill>
                <a:latin typeface="Arial" charset="0"/>
              </a:rPr>
              <a:t>is now Refinitiv.</a:t>
            </a:r>
          </a:p>
        </p:txBody>
      </p:sp>
    </p:spTree>
    <p:extLst>
      <p:ext uri="{BB962C8B-B14F-4D97-AF65-F5344CB8AC3E}">
        <p14:creationId xmlns:p14="http://schemas.microsoft.com/office/powerpoint/2010/main" xmlns="" val="2268734903"/>
      </p:ext>
    </p:extLst>
  </p:cSld>
  <p:clrMapOvr>
    <a:masterClrMapping/>
  </p:clrMapOvr>
  <p:extLst mod="1">
    <p:ext uri="{DCECCB84-F9BA-43D5-87BE-67443E8EF086}">
      <p15:sldGuideLst xmlns:p15="http://schemas.microsoft.com/office/powerpoint/2012/main" xmlns=""/>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ubhead and Content 1-Col">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92607" y="1494697"/>
            <a:ext cx="11594592" cy="4572000"/>
          </a:xfrm>
        </p:spPr>
        <p:txBody>
          <a:bodyPr/>
          <a:lstStyle>
            <a:lvl1pPr marL="285750" marR="0" indent="-285750" algn="l" defTabSz="914400" rtl="0" eaLnBrk="1" fontAlgn="auto" latinLnBrk="0" hangingPunct="1">
              <a:lnSpc>
                <a:spcPct val="100000"/>
              </a:lnSpc>
              <a:spcBef>
                <a:spcPts val="0"/>
              </a:spcBef>
              <a:spcAft>
                <a:spcPts val="600"/>
              </a:spcAft>
              <a:buClrTx/>
              <a:buSzTx/>
              <a:buFont typeface="Arial" charset="0"/>
              <a:buChar char="•"/>
              <a:tabLst/>
              <a:defRPr sz="1600" b="0" i="0">
                <a:latin typeface="Arial" charset="0"/>
              </a:defRPr>
            </a:lvl1pPr>
            <a:lvl2pPr marL="0" marR="0" indent="0" algn="l" defTabSz="914400" rtl="0" eaLnBrk="1" fontAlgn="auto" latinLnBrk="0" hangingPunct="1">
              <a:lnSpc>
                <a:spcPct val="100000"/>
              </a:lnSpc>
              <a:spcBef>
                <a:spcPts val="0"/>
              </a:spcBef>
              <a:spcAft>
                <a:spcPts val="600"/>
              </a:spcAft>
              <a:buClrTx/>
              <a:buSzTx/>
              <a:buFont typeface="System Font Regular"/>
              <a:buNone/>
              <a:tabLst/>
              <a:defRPr sz="1600" b="0" i="0">
                <a:latin typeface="Arial" charset="0"/>
              </a:defRPr>
            </a:lvl2pPr>
            <a:lvl3pPr marL="342900" marR="0" indent="-171450" algn="l" defTabSz="914400" rtl="0" eaLnBrk="1" fontAlgn="auto" latinLnBrk="0" hangingPunct="1">
              <a:lnSpc>
                <a:spcPct val="100000"/>
              </a:lnSpc>
              <a:spcBef>
                <a:spcPts val="0"/>
              </a:spcBef>
              <a:spcAft>
                <a:spcPts val="600"/>
              </a:spcAft>
              <a:buClrTx/>
              <a:buSzTx/>
              <a:buFont typeface="System Font Regular"/>
              <a:buChar char="–"/>
              <a:tabLst/>
              <a:defRPr sz="1600" b="0" i="0">
                <a:latin typeface="Arial" charset="0"/>
              </a:defRPr>
            </a:lvl3pPr>
            <a:lvl4pPr marL="514350" marR="0" indent="-171450" algn="l" defTabSz="914400" rtl="0" eaLnBrk="1" fontAlgn="auto" latinLnBrk="0" hangingPunct="1">
              <a:lnSpc>
                <a:spcPct val="100000"/>
              </a:lnSpc>
              <a:spcBef>
                <a:spcPts val="0"/>
              </a:spcBef>
              <a:spcAft>
                <a:spcPts val="600"/>
              </a:spcAft>
              <a:buClrTx/>
              <a:buSzTx/>
              <a:buFont typeface="System Font Regular"/>
              <a:buChar char="–"/>
              <a:tabLst/>
              <a:defRPr b="0" i="0">
                <a:latin typeface="Arial" charset="0"/>
              </a:defRPr>
            </a:lvl4pPr>
            <a:lvl5pPr marL="685800" marR="0" indent="-171450" algn="l" defTabSz="914400" rtl="0" eaLnBrk="1" fontAlgn="auto" latinLnBrk="0" hangingPunct="1">
              <a:lnSpc>
                <a:spcPct val="100000"/>
              </a:lnSpc>
              <a:spcBef>
                <a:spcPts val="0"/>
              </a:spcBef>
              <a:spcAft>
                <a:spcPts val="600"/>
              </a:spcAft>
              <a:buClrTx/>
              <a:buSzTx/>
              <a:buFont typeface="System Font Regular"/>
              <a:buChar char="–"/>
              <a:tabLst/>
              <a:defRPr b="0" i="0">
                <a:latin typeface="Arial" charset="0"/>
              </a:defRPr>
            </a:lvl5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Edit Master text styles</a:t>
            </a:r>
          </a:p>
          <a:p>
            <a:pPr marL="171450" marR="0" lvl="1" indent="-171450" algn="l" defTabSz="914400" rtl="0" eaLnBrk="1" fontAlgn="auto" latinLnBrk="0" hangingPunct="1">
              <a:lnSpc>
                <a:spcPct val="100000"/>
              </a:lnSpc>
              <a:spcBef>
                <a:spcPts val="0"/>
              </a:spcBef>
              <a:spcAft>
                <a:spcPts val="600"/>
              </a:spcAft>
              <a:buClrTx/>
              <a:buSzTx/>
              <a:buFont typeface="System Font Regular"/>
              <a:buChar char="–"/>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Second level</a:t>
            </a:r>
          </a:p>
          <a:p>
            <a:pPr marL="342900" marR="0" lvl="2" indent="-171450" algn="l" defTabSz="914400" rtl="0" eaLnBrk="1" fontAlgn="auto" latinLnBrk="0" hangingPunct="1">
              <a:lnSpc>
                <a:spcPct val="100000"/>
              </a:lnSpc>
              <a:spcBef>
                <a:spcPts val="0"/>
              </a:spcBef>
              <a:spcAft>
                <a:spcPts val="600"/>
              </a:spcAft>
              <a:buClrTx/>
              <a:buSzTx/>
              <a:buFont typeface="System Font Regular"/>
              <a:buChar char="–"/>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Third level</a:t>
            </a:r>
          </a:p>
          <a:p>
            <a:pPr marL="514350" marR="0" lvl="3" indent="-171450" algn="l" defTabSz="914400" rtl="0" eaLnBrk="1" fontAlgn="auto" latinLnBrk="0" hangingPunct="1">
              <a:lnSpc>
                <a:spcPct val="100000"/>
              </a:lnSpc>
              <a:spcBef>
                <a:spcPts val="0"/>
              </a:spcBef>
              <a:spcAft>
                <a:spcPts val="600"/>
              </a:spcAft>
              <a:buClrTx/>
              <a:buSzTx/>
              <a:buFont typeface="System Font Regular"/>
              <a:buChar char="–"/>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Fourth level</a:t>
            </a:r>
          </a:p>
          <a:p>
            <a:pPr marL="685800" marR="0" lvl="4" indent="-171450" algn="l" defTabSz="914400" rtl="0" eaLnBrk="1" fontAlgn="auto" latinLnBrk="0" hangingPunct="1">
              <a:lnSpc>
                <a:spcPct val="100000"/>
              </a:lnSpc>
              <a:spcBef>
                <a:spcPts val="0"/>
              </a:spcBef>
              <a:spcAft>
                <a:spcPts val="600"/>
              </a:spcAft>
              <a:buClrTx/>
              <a:buSzTx/>
              <a:buFont typeface="System Font Regular"/>
              <a:buChar char="–"/>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p:txBody>
      </p:sp>
      <p:sp>
        <p:nvSpPr>
          <p:cNvPr id="8" name="Footer Placeholder 7"/>
          <p:cNvSpPr>
            <a:spLocks noGrp="1"/>
          </p:cNvSpPr>
          <p:nvPr>
            <p:ph type="ftr" sz="quarter" idx="11"/>
          </p:nvPr>
        </p:nvSpPr>
        <p:spPr/>
        <p:txBody>
          <a:bodyPr/>
          <a:lstStyle/>
          <a:p>
            <a:endParaRPr lang="en-US" dirty="0"/>
          </a:p>
        </p:txBody>
      </p:sp>
      <p:sp>
        <p:nvSpPr>
          <p:cNvPr id="7" name="Title 1"/>
          <p:cNvSpPr>
            <a:spLocks noGrp="1"/>
          </p:cNvSpPr>
          <p:nvPr>
            <p:ph type="title"/>
          </p:nvPr>
        </p:nvSpPr>
        <p:spPr>
          <a:xfrm>
            <a:off x="292609" y="310897"/>
            <a:ext cx="11594592" cy="352315"/>
          </a:xfrm>
        </p:spPr>
        <p:txBody>
          <a:bodyPr/>
          <a:lstStyle>
            <a:lvl1pPr>
              <a:defRPr>
                <a:solidFill>
                  <a:schemeClr val="tx2"/>
                </a:solidFill>
              </a:defRPr>
            </a:lvl1pPr>
          </a:lstStyle>
          <a:p>
            <a:r>
              <a:rPr lang="en-US"/>
              <a:t>Click to edit Master title style</a:t>
            </a:r>
            <a:endParaRPr lang="en-US" dirty="0"/>
          </a:p>
        </p:txBody>
      </p:sp>
      <p:sp>
        <p:nvSpPr>
          <p:cNvPr id="9" name="Text Placeholder 2">
            <a:extLst>
              <a:ext uri="{FF2B5EF4-FFF2-40B4-BE49-F238E27FC236}">
                <a16:creationId xmlns:a16="http://schemas.microsoft.com/office/drawing/2014/main" xmlns="" id="{EA780704-18EC-CC4B-B26F-DE1A4800B0B1}"/>
              </a:ext>
            </a:extLst>
          </p:cNvPr>
          <p:cNvSpPr>
            <a:spLocks noGrp="1"/>
          </p:cNvSpPr>
          <p:nvPr>
            <p:ph type="body" idx="13"/>
          </p:nvPr>
        </p:nvSpPr>
        <p:spPr>
          <a:xfrm>
            <a:off x="296862" y="663212"/>
            <a:ext cx="11594592" cy="321710"/>
          </a:xfrm>
        </p:spPr>
        <p:txBody>
          <a:bodyPr vert="horz" lIns="0" tIns="0" rIns="0" bIns="0" rtlCol="0" anchor="t" anchorCtr="0">
            <a:noAutofit/>
          </a:bodyPr>
          <a:lstStyle>
            <a:lvl1pPr>
              <a:defRPr lang="en-US" sz="1200" b="1" i="0" dirty="0" smtClean="0">
                <a:solidFill>
                  <a:schemeClr val="tx1"/>
                </a:solidFill>
                <a:latin typeface="Arial Bold" charset="0"/>
                <a:ea typeface="Arial Bold" charset="0"/>
                <a:cs typeface="Arial Bold" charset="0"/>
              </a:defRPr>
            </a:lvl1pPr>
          </a:lstStyle>
          <a:p>
            <a:pPr lvl="0">
              <a:lnSpc>
                <a:spcPct val="90000"/>
              </a:lnSpc>
              <a:spcBef>
                <a:spcPct val="0"/>
              </a:spcBef>
            </a:pPr>
            <a:r>
              <a:rPr lang="en-US"/>
              <a:t>Edit Master text styles</a:t>
            </a:r>
          </a:p>
        </p:txBody>
      </p:sp>
      <p:cxnSp>
        <p:nvCxnSpPr>
          <p:cNvPr id="4" name="Straight Connector 3"/>
          <p:cNvCxnSpPr/>
          <p:nvPr/>
        </p:nvCxnSpPr>
        <p:spPr>
          <a:xfrm>
            <a:off x="292607" y="1401763"/>
            <a:ext cx="1160253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766598633"/>
      </p:ext>
    </p:extLst>
  </p:cSld>
  <p:clrMapOvr>
    <a:masterClrMapping/>
  </p:clrMapOvr>
  <p:extLst mod="1">
    <p:ext uri="{DCECCB84-F9BA-43D5-87BE-67443E8EF086}">
      <p15:sldGuideLst xmlns:p15="http://schemas.microsoft.com/office/powerpoint/2012/main" xmlns=""/>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ontent 1-Col">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7" name="Title 1"/>
          <p:cNvSpPr>
            <a:spLocks noGrp="1"/>
          </p:cNvSpPr>
          <p:nvPr>
            <p:ph type="title"/>
          </p:nvPr>
        </p:nvSpPr>
        <p:spPr>
          <a:xfrm>
            <a:off x="292609" y="310896"/>
            <a:ext cx="11594592" cy="391837"/>
          </a:xfrm>
        </p:spPr>
        <p:txBody>
          <a:bodyPr/>
          <a:lstStyle>
            <a:lvl1pPr>
              <a:defRPr>
                <a:solidFill>
                  <a:schemeClr val="tx2"/>
                </a:solidFill>
              </a:defRPr>
            </a:lvl1pPr>
          </a:lstStyle>
          <a:p>
            <a:r>
              <a:rPr lang="en-US"/>
              <a:t>Click to edit Master title style</a:t>
            </a:r>
            <a:endParaRPr lang="en-US" dirty="0"/>
          </a:p>
        </p:txBody>
      </p:sp>
      <p:sp>
        <p:nvSpPr>
          <p:cNvPr id="9" name="Content Placeholder 2"/>
          <p:cNvSpPr>
            <a:spLocks noGrp="1"/>
          </p:cNvSpPr>
          <p:nvPr>
            <p:ph idx="1" hasCustomPrompt="1"/>
          </p:nvPr>
        </p:nvSpPr>
        <p:spPr>
          <a:xfrm>
            <a:off x="292607" y="1494697"/>
            <a:ext cx="11594592" cy="4572000"/>
          </a:xfrm>
        </p:spPr>
        <p:txBody>
          <a:bodyPr/>
          <a:lstStyle>
            <a:lvl1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b="0" i="0">
                <a:latin typeface="Arial" charset="0"/>
              </a:defRPr>
            </a:lvl1pPr>
            <a:lvl2pPr marL="171450" marR="0" indent="-171450" algn="l" defTabSz="914400" rtl="0" eaLnBrk="1" fontAlgn="auto" latinLnBrk="0" hangingPunct="1">
              <a:lnSpc>
                <a:spcPct val="100000"/>
              </a:lnSpc>
              <a:spcBef>
                <a:spcPts val="0"/>
              </a:spcBef>
              <a:spcAft>
                <a:spcPts val="600"/>
              </a:spcAft>
              <a:buClrTx/>
              <a:buSzTx/>
              <a:buFont typeface="System Font Regular"/>
              <a:buChar char="–"/>
              <a:tabLst/>
              <a:defRPr b="0" i="0">
                <a:latin typeface="Arial" charset="0"/>
              </a:defRPr>
            </a:lvl2pPr>
            <a:lvl3pPr marL="342900" marR="0" indent="-171450" algn="l" defTabSz="914400" rtl="0" eaLnBrk="1" fontAlgn="auto" latinLnBrk="0" hangingPunct="1">
              <a:lnSpc>
                <a:spcPct val="100000"/>
              </a:lnSpc>
              <a:spcBef>
                <a:spcPts val="0"/>
              </a:spcBef>
              <a:spcAft>
                <a:spcPts val="600"/>
              </a:spcAft>
              <a:buClrTx/>
              <a:buSzTx/>
              <a:buFont typeface="System Font Regular"/>
              <a:buChar char="–"/>
              <a:tabLst/>
              <a:defRPr b="0" i="0">
                <a:latin typeface="Arial" charset="0"/>
              </a:defRPr>
            </a:lvl3pPr>
            <a:lvl4pPr marL="514350" marR="0" indent="-171450" algn="l" defTabSz="914400" rtl="0" eaLnBrk="1" fontAlgn="auto" latinLnBrk="0" hangingPunct="1">
              <a:lnSpc>
                <a:spcPct val="100000"/>
              </a:lnSpc>
              <a:spcBef>
                <a:spcPts val="0"/>
              </a:spcBef>
              <a:spcAft>
                <a:spcPts val="600"/>
              </a:spcAft>
              <a:buClrTx/>
              <a:buSzTx/>
              <a:buFont typeface="System Font Regular"/>
              <a:buChar char="–"/>
              <a:tabLst/>
              <a:defRPr b="0" i="0">
                <a:latin typeface="Arial" charset="0"/>
              </a:defRPr>
            </a:lvl4pPr>
            <a:lvl5pPr marL="685800" marR="0" indent="-171450" algn="l" defTabSz="914400" rtl="0" eaLnBrk="1" fontAlgn="auto" latinLnBrk="0" hangingPunct="1">
              <a:lnSpc>
                <a:spcPct val="100000"/>
              </a:lnSpc>
              <a:spcBef>
                <a:spcPts val="0"/>
              </a:spcBef>
              <a:spcAft>
                <a:spcPts val="600"/>
              </a:spcAft>
              <a:buClrTx/>
              <a:buSzTx/>
              <a:buFont typeface="System Font Regular"/>
              <a:buChar char="–"/>
              <a:tabLst/>
              <a:defRPr b="0" i="0">
                <a:latin typeface="Arial" charset="0"/>
              </a:defRPr>
            </a:lvl5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Edit Master text styles</a:t>
            </a:r>
          </a:p>
          <a:p>
            <a:pPr marL="171450" marR="0" lvl="1" indent="-171450" algn="l" defTabSz="914400" rtl="0" eaLnBrk="1" fontAlgn="auto" latinLnBrk="0" hangingPunct="1">
              <a:lnSpc>
                <a:spcPct val="100000"/>
              </a:lnSpc>
              <a:spcBef>
                <a:spcPts val="0"/>
              </a:spcBef>
              <a:spcAft>
                <a:spcPts val="600"/>
              </a:spcAft>
              <a:buClrTx/>
              <a:buSzTx/>
              <a:buFont typeface="System Font Regular"/>
              <a:buChar char="–"/>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Second level</a:t>
            </a:r>
          </a:p>
          <a:p>
            <a:pPr marL="342900" marR="0" lvl="2" indent="-171450" algn="l" defTabSz="914400" rtl="0" eaLnBrk="1" fontAlgn="auto" latinLnBrk="0" hangingPunct="1">
              <a:lnSpc>
                <a:spcPct val="100000"/>
              </a:lnSpc>
              <a:spcBef>
                <a:spcPts val="0"/>
              </a:spcBef>
              <a:spcAft>
                <a:spcPts val="600"/>
              </a:spcAft>
              <a:buClrTx/>
              <a:buSzTx/>
              <a:buFont typeface="System Font Regular"/>
              <a:buChar char="–"/>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Third level</a:t>
            </a:r>
          </a:p>
          <a:p>
            <a:pPr marL="514350" marR="0" lvl="3" indent="-171450" algn="l" defTabSz="914400" rtl="0" eaLnBrk="1" fontAlgn="auto" latinLnBrk="0" hangingPunct="1">
              <a:lnSpc>
                <a:spcPct val="100000"/>
              </a:lnSpc>
              <a:spcBef>
                <a:spcPts val="0"/>
              </a:spcBef>
              <a:spcAft>
                <a:spcPts val="600"/>
              </a:spcAft>
              <a:buClrTx/>
              <a:buSzTx/>
              <a:buFont typeface="System Font Regular"/>
              <a:buChar char="–"/>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Fourth level</a:t>
            </a:r>
          </a:p>
          <a:p>
            <a:pPr marL="685800" marR="0" lvl="4" indent="-171450" algn="l" defTabSz="914400" rtl="0" eaLnBrk="1" fontAlgn="auto" latinLnBrk="0" hangingPunct="1">
              <a:lnSpc>
                <a:spcPct val="100000"/>
              </a:lnSpc>
              <a:spcBef>
                <a:spcPts val="0"/>
              </a:spcBef>
              <a:spcAft>
                <a:spcPts val="600"/>
              </a:spcAft>
              <a:buClrTx/>
              <a:buSzTx/>
              <a:buFont typeface="System Font Regular"/>
              <a:buChar char="–"/>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p:txBody>
      </p:sp>
      <p:cxnSp>
        <p:nvCxnSpPr>
          <p:cNvPr id="6" name="Straight Connector 5"/>
          <p:cNvCxnSpPr/>
          <p:nvPr/>
        </p:nvCxnSpPr>
        <p:spPr>
          <a:xfrm>
            <a:off x="292607" y="1401763"/>
            <a:ext cx="1160253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6279055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ubhead and Content 2-Col">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92608" y="1494536"/>
            <a:ext cx="5477256" cy="457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7882" y="1494536"/>
            <a:ext cx="5477256" cy="457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p:cNvSpPr>
            <a:spLocks noGrp="1"/>
          </p:cNvSpPr>
          <p:nvPr>
            <p:ph type="ftr" sz="quarter" idx="11"/>
          </p:nvPr>
        </p:nvSpPr>
        <p:spPr/>
        <p:txBody>
          <a:bodyPr/>
          <a:lstStyle/>
          <a:p>
            <a:endParaRPr lang="en-US" dirty="0"/>
          </a:p>
        </p:txBody>
      </p:sp>
      <p:sp>
        <p:nvSpPr>
          <p:cNvPr id="12" name="Title 1"/>
          <p:cNvSpPr>
            <a:spLocks noGrp="1"/>
          </p:cNvSpPr>
          <p:nvPr>
            <p:ph type="title"/>
          </p:nvPr>
        </p:nvSpPr>
        <p:spPr>
          <a:xfrm>
            <a:off x="292609" y="310897"/>
            <a:ext cx="11594592" cy="352315"/>
          </a:xfrm>
        </p:spPr>
        <p:txBody>
          <a:bodyPr/>
          <a:lstStyle>
            <a:lvl1pPr>
              <a:defRPr>
                <a:solidFill>
                  <a:schemeClr val="tx2"/>
                </a:solidFill>
              </a:defRPr>
            </a:lvl1pPr>
          </a:lstStyle>
          <a:p>
            <a:r>
              <a:rPr lang="en-US"/>
              <a:t>Click to edit Master title style</a:t>
            </a:r>
            <a:endParaRPr lang="en-US" dirty="0"/>
          </a:p>
        </p:txBody>
      </p:sp>
      <p:sp>
        <p:nvSpPr>
          <p:cNvPr id="13" name="Text Placeholder 2">
            <a:extLst>
              <a:ext uri="{FF2B5EF4-FFF2-40B4-BE49-F238E27FC236}">
                <a16:creationId xmlns:a16="http://schemas.microsoft.com/office/drawing/2014/main" xmlns="" id="{EA780704-18EC-CC4B-B26F-DE1A4800B0B1}"/>
              </a:ext>
            </a:extLst>
          </p:cNvPr>
          <p:cNvSpPr>
            <a:spLocks noGrp="1"/>
          </p:cNvSpPr>
          <p:nvPr>
            <p:ph type="body" idx="13"/>
          </p:nvPr>
        </p:nvSpPr>
        <p:spPr>
          <a:xfrm>
            <a:off x="296862" y="663212"/>
            <a:ext cx="11594592" cy="321710"/>
          </a:xfrm>
        </p:spPr>
        <p:txBody>
          <a:bodyPr vert="horz" lIns="0" tIns="0" rIns="0" bIns="0" rtlCol="0" anchor="t" anchorCtr="0">
            <a:noAutofit/>
          </a:bodyPr>
          <a:lstStyle>
            <a:lvl1pPr>
              <a:defRPr lang="en-US" sz="1200" b="1" i="0" dirty="0" smtClean="0">
                <a:solidFill>
                  <a:schemeClr val="tx1"/>
                </a:solidFill>
                <a:latin typeface="Arial Bold" charset="0"/>
                <a:ea typeface="Arial Bold" charset="0"/>
                <a:cs typeface="Arial Bold" charset="0"/>
              </a:defRPr>
            </a:lvl1pPr>
          </a:lstStyle>
          <a:p>
            <a:pPr lvl="0">
              <a:lnSpc>
                <a:spcPct val="90000"/>
              </a:lnSpc>
              <a:spcBef>
                <a:spcPct val="0"/>
              </a:spcBef>
            </a:pPr>
            <a:r>
              <a:rPr lang="en-US"/>
              <a:t>Edit Master text styles</a:t>
            </a:r>
          </a:p>
        </p:txBody>
      </p:sp>
      <p:cxnSp>
        <p:nvCxnSpPr>
          <p:cNvPr id="9" name="Straight Connector 8"/>
          <p:cNvCxnSpPr/>
          <p:nvPr/>
        </p:nvCxnSpPr>
        <p:spPr>
          <a:xfrm>
            <a:off x="292607" y="1401763"/>
            <a:ext cx="5477257"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409944" y="1401763"/>
            <a:ext cx="5477257"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0204321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Subhead and Content 3-Col">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292608" y="1494536"/>
            <a:ext cx="3511296" cy="4572000"/>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hasCustomPrompt="1"/>
          </p:nvPr>
        </p:nvSpPr>
        <p:spPr>
          <a:xfrm>
            <a:off x="4346034" y="1494536"/>
            <a:ext cx="3511296" cy="4572000"/>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9" name="Content Placeholder 3">
            <a:extLst>
              <a:ext uri="{FF2B5EF4-FFF2-40B4-BE49-F238E27FC236}">
                <a16:creationId xmlns:a16="http://schemas.microsoft.com/office/drawing/2014/main" xmlns="" id="{6D6585EC-1486-4F4F-A9D0-FFC149C3A177}"/>
              </a:ext>
            </a:extLst>
          </p:cNvPr>
          <p:cNvSpPr>
            <a:spLocks noGrp="1"/>
          </p:cNvSpPr>
          <p:nvPr>
            <p:ph sz="half" idx="10" hasCustomPrompt="1"/>
          </p:nvPr>
        </p:nvSpPr>
        <p:spPr>
          <a:xfrm>
            <a:off x="8383842" y="1494536"/>
            <a:ext cx="3511296" cy="4572000"/>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2" name="Footer Placeholder 1"/>
          <p:cNvSpPr>
            <a:spLocks noGrp="1"/>
          </p:cNvSpPr>
          <p:nvPr>
            <p:ph type="ftr" sz="quarter" idx="12"/>
          </p:nvPr>
        </p:nvSpPr>
        <p:spPr/>
        <p:txBody>
          <a:bodyPr/>
          <a:lstStyle/>
          <a:p>
            <a:endParaRPr lang="en-US" dirty="0"/>
          </a:p>
        </p:txBody>
      </p:sp>
      <p:sp>
        <p:nvSpPr>
          <p:cNvPr id="16" name="Title 1"/>
          <p:cNvSpPr>
            <a:spLocks noGrp="1"/>
          </p:cNvSpPr>
          <p:nvPr>
            <p:ph type="title"/>
          </p:nvPr>
        </p:nvSpPr>
        <p:spPr>
          <a:xfrm>
            <a:off x="292609" y="310897"/>
            <a:ext cx="11594592" cy="352315"/>
          </a:xfrm>
        </p:spPr>
        <p:txBody>
          <a:bodyPr/>
          <a:lstStyle>
            <a:lvl1pPr>
              <a:defRPr>
                <a:solidFill>
                  <a:schemeClr val="tx2"/>
                </a:solidFill>
              </a:defRPr>
            </a:lvl1pPr>
          </a:lstStyle>
          <a:p>
            <a:r>
              <a:rPr lang="en-US"/>
              <a:t>Click to edit Master title style</a:t>
            </a:r>
            <a:endParaRPr lang="en-US" dirty="0"/>
          </a:p>
        </p:txBody>
      </p:sp>
      <p:sp>
        <p:nvSpPr>
          <p:cNvPr id="17" name="Text Placeholder 2">
            <a:extLst>
              <a:ext uri="{FF2B5EF4-FFF2-40B4-BE49-F238E27FC236}">
                <a16:creationId xmlns:a16="http://schemas.microsoft.com/office/drawing/2014/main" xmlns="" id="{EA780704-18EC-CC4B-B26F-DE1A4800B0B1}"/>
              </a:ext>
            </a:extLst>
          </p:cNvPr>
          <p:cNvSpPr>
            <a:spLocks noGrp="1"/>
          </p:cNvSpPr>
          <p:nvPr>
            <p:ph type="body" idx="13"/>
          </p:nvPr>
        </p:nvSpPr>
        <p:spPr>
          <a:xfrm>
            <a:off x="296862" y="663212"/>
            <a:ext cx="11594592" cy="321710"/>
          </a:xfrm>
        </p:spPr>
        <p:txBody>
          <a:bodyPr vert="horz" lIns="0" tIns="0" rIns="0" bIns="0" rtlCol="0" anchor="t" anchorCtr="0">
            <a:noAutofit/>
          </a:bodyPr>
          <a:lstStyle>
            <a:lvl1pPr>
              <a:defRPr lang="en-US" sz="1200" b="1" i="0" dirty="0" smtClean="0">
                <a:solidFill>
                  <a:schemeClr val="tx1"/>
                </a:solidFill>
                <a:latin typeface="Arial Bold" charset="0"/>
                <a:ea typeface="Arial Bold" charset="0"/>
                <a:cs typeface="Arial Bold" charset="0"/>
              </a:defRPr>
            </a:lvl1pPr>
          </a:lstStyle>
          <a:p>
            <a:pPr lvl="0">
              <a:lnSpc>
                <a:spcPct val="90000"/>
              </a:lnSpc>
              <a:spcBef>
                <a:spcPct val="0"/>
              </a:spcBef>
            </a:pPr>
            <a:r>
              <a:rPr lang="en-US"/>
              <a:t>Edit Master text styles</a:t>
            </a:r>
          </a:p>
        </p:txBody>
      </p:sp>
      <p:cxnSp>
        <p:nvCxnSpPr>
          <p:cNvPr id="11" name="Straight Connector 10"/>
          <p:cNvCxnSpPr/>
          <p:nvPr/>
        </p:nvCxnSpPr>
        <p:spPr>
          <a:xfrm>
            <a:off x="292607" y="1401763"/>
            <a:ext cx="3511297"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346034" y="1401763"/>
            <a:ext cx="3511297"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375904" y="1401763"/>
            <a:ext cx="3511297"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7027808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Subhead, Light Text and Content 2-Col">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292608" y="2453777"/>
            <a:ext cx="3511296" cy="3354356"/>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hasCustomPrompt="1"/>
          </p:nvPr>
        </p:nvSpPr>
        <p:spPr>
          <a:xfrm>
            <a:off x="4346034" y="2453777"/>
            <a:ext cx="3511296" cy="3354356"/>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9" name="Content Placeholder 3">
            <a:extLst>
              <a:ext uri="{FF2B5EF4-FFF2-40B4-BE49-F238E27FC236}">
                <a16:creationId xmlns:a16="http://schemas.microsoft.com/office/drawing/2014/main" xmlns="" id="{6D6585EC-1486-4F4F-A9D0-FFC149C3A177}"/>
              </a:ext>
            </a:extLst>
          </p:cNvPr>
          <p:cNvSpPr>
            <a:spLocks noGrp="1"/>
          </p:cNvSpPr>
          <p:nvPr>
            <p:ph sz="half" idx="10" hasCustomPrompt="1"/>
          </p:nvPr>
        </p:nvSpPr>
        <p:spPr>
          <a:xfrm>
            <a:off x="8383842" y="2453777"/>
            <a:ext cx="3511296" cy="3354356"/>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2" name="Footer Placeholder 1"/>
          <p:cNvSpPr>
            <a:spLocks noGrp="1"/>
          </p:cNvSpPr>
          <p:nvPr>
            <p:ph type="ftr" sz="quarter" idx="12"/>
          </p:nvPr>
        </p:nvSpPr>
        <p:spPr/>
        <p:txBody>
          <a:bodyPr>
            <a:noAutofit/>
          </a:bodyPr>
          <a:lstStyle/>
          <a:p>
            <a:endParaRPr lang="en-US" dirty="0"/>
          </a:p>
        </p:txBody>
      </p:sp>
      <p:sp>
        <p:nvSpPr>
          <p:cNvPr id="8" name="Title 1"/>
          <p:cNvSpPr>
            <a:spLocks noGrp="1"/>
          </p:cNvSpPr>
          <p:nvPr>
            <p:ph type="title"/>
          </p:nvPr>
        </p:nvSpPr>
        <p:spPr>
          <a:xfrm>
            <a:off x="292609" y="310897"/>
            <a:ext cx="11594592" cy="352315"/>
          </a:xfrm>
        </p:spPr>
        <p:txBody>
          <a:bodyPr>
            <a:noAutofit/>
          </a:bodyPr>
          <a:lstStyle>
            <a:lvl1pPr>
              <a:defRPr>
                <a:solidFill>
                  <a:schemeClr val="tx2"/>
                </a:solidFill>
              </a:defRPr>
            </a:lvl1pPr>
          </a:lstStyle>
          <a:p>
            <a:r>
              <a:rPr lang="en-US"/>
              <a:t>Click to edit Master title style</a:t>
            </a:r>
            <a:endParaRPr lang="en-US" dirty="0"/>
          </a:p>
        </p:txBody>
      </p:sp>
      <p:sp>
        <p:nvSpPr>
          <p:cNvPr id="10" name="Text Placeholder 2">
            <a:extLst>
              <a:ext uri="{FF2B5EF4-FFF2-40B4-BE49-F238E27FC236}">
                <a16:creationId xmlns:a16="http://schemas.microsoft.com/office/drawing/2014/main" xmlns="" id="{EA780704-18EC-CC4B-B26F-DE1A4800B0B1}"/>
              </a:ext>
            </a:extLst>
          </p:cNvPr>
          <p:cNvSpPr>
            <a:spLocks noGrp="1"/>
          </p:cNvSpPr>
          <p:nvPr>
            <p:ph type="body" idx="13"/>
          </p:nvPr>
        </p:nvSpPr>
        <p:spPr>
          <a:xfrm>
            <a:off x="296862" y="663212"/>
            <a:ext cx="11594592" cy="321710"/>
          </a:xfrm>
        </p:spPr>
        <p:txBody>
          <a:bodyPr vert="horz" lIns="0" tIns="0" rIns="0" bIns="0" rtlCol="0" anchor="t" anchorCtr="0">
            <a:noAutofit/>
          </a:bodyPr>
          <a:lstStyle>
            <a:lvl1pPr>
              <a:defRPr lang="en-US" sz="1200" b="1" i="0" dirty="0" smtClean="0">
                <a:solidFill>
                  <a:schemeClr val="tx1"/>
                </a:solidFill>
                <a:latin typeface="Arial Bold" charset="0"/>
                <a:ea typeface="Arial Bold" charset="0"/>
                <a:cs typeface="Arial Bold" charset="0"/>
              </a:defRPr>
            </a:lvl1pPr>
          </a:lstStyle>
          <a:p>
            <a:pPr lvl="0">
              <a:lnSpc>
                <a:spcPct val="90000"/>
              </a:lnSpc>
              <a:spcBef>
                <a:spcPct val="0"/>
              </a:spcBef>
            </a:pPr>
            <a:r>
              <a:rPr lang="en-US"/>
              <a:t>Edit Master text styles</a:t>
            </a:r>
          </a:p>
        </p:txBody>
      </p:sp>
      <p:sp>
        <p:nvSpPr>
          <p:cNvPr id="16" name="Text Placeholder 2">
            <a:extLst>
              <a:ext uri="{FF2B5EF4-FFF2-40B4-BE49-F238E27FC236}">
                <a16:creationId xmlns:a16="http://schemas.microsoft.com/office/drawing/2014/main" xmlns="" id="{FA853864-68BA-724A-9672-AE0DBBCFC96E}"/>
              </a:ext>
            </a:extLst>
          </p:cNvPr>
          <p:cNvSpPr>
            <a:spLocks noGrp="1"/>
          </p:cNvSpPr>
          <p:nvPr>
            <p:ph type="body" idx="14"/>
          </p:nvPr>
        </p:nvSpPr>
        <p:spPr>
          <a:xfrm>
            <a:off x="292608" y="1355633"/>
            <a:ext cx="11594592" cy="914400"/>
          </a:xfrm>
        </p:spPr>
        <p:txBody>
          <a:bodyPr vert="horz" lIns="0" tIns="0" rIns="0" bIns="0" rtlCol="0" anchor="t" anchorCtr="0">
            <a:noAutofit/>
          </a:bodyPr>
          <a:lstStyle>
            <a:lvl1pPr>
              <a:defRPr lang="en-US" sz="1600" b="0" i="0" dirty="0" smtClean="0">
                <a:solidFill>
                  <a:schemeClr val="tx1"/>
                </a:solidFill>
                <a:latin typeface="Arial" charset="0"/>
                <a:ea typeface="+mj-ea"/>
                <a:cs typeface="+mj-cs"/>
              </a:defRPr>
            </a:lvl1pPr>
          </a:lstStyle>
          <a:p>
            <a:pPr lvl="0">
              <a:lnSpc>
                <a:spcPct val="90000"/>
              </a:lnSpc>
              <a:spcBef>
                <a:spcPct val="0"/>
              </a:spcBef>
            </a:pPr>
            <a:r>
              <a:rPr lang="en-US"/>
              <a:t>Edit Master text styles</a:t>
            </a:r>
          </a:p>
        </p:txBody>
      </p:sp>
      <p:cxnSp>
        <p:nvCxnSpPr>
          <p:cNvPr id="12" name="Straight Connector 11"/>
          <p:cNvCxnSpPr/>
          <p:nvPr/>
        </p:nvCxnSpPr>
        <p:spPr>
          <a:xfrm>
            <a:off x="292607" y="2362337"/>
            <a:ext cx="3511297"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346034" y="2362337"/>
            <a:ext cx="3511297"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375904" y="2362337"/>
            <a:ext cx="3511297"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4052942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Subhead, and Content 4-Col">
    <p:spTree>
      <p:nvGrpSpPr>
        <p:cNvPr id="1" name=""/>
        <p:cNvGrpSpPr/>
        <p:nvPr/>
      </p:nvGrpSpPr>
      <p:grpSpPr>
        <a:xfrm>
          <a:off x="0" y="0"/>
          <a:ext cx="0" cy="0"/>
          <a:chOff x="0" y="0"/>
          <a:chExt cx="0" cy="0"/>
        </a:xfrm>
      </p:grpSpPr>
      <p:sp>
        <p:nvSpPr>
          <p:cNvPr id="2" name="Footer Placeholder 1"/>
          <p:cNvSpPr>
            <a:spLocks noGrp="1"/>
          </p:cNvSpPr>
          <p:nvPr>
            <p:ph type="ftr" sz="quarter" idx="13"/>
          </p:nvPr>
        </p:nvSpPr>
        <p:spPr/>
        <p:txBody>
          <a:bodyPr/>
          <a:lstStyle/>
          <a:p>
            <a:endParaRPr lang="en-US" dirty="0"/>
          </a:p>
        </p:txBody>
      </p:sp>
      <p:sp>
        <p:nvSpPr>
          <p:cNvPr id="13" name="Content Placeholder 2"/>
          <p:cNvSpPr>
            <a:spLocks noGrp="1"/>
          </p:cNvSpPr>
          <p:nvPr>
            <p:ph sz="half" idx="1" hasCustomPrompt="1"/>
          </p:nvPr>
        </p:nvSpPr>
        <p:spPr>
          <a:xfrm>
            <a:off x="292608" y="3448221"/>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23" name="Content Placeholder 2"/>
          <p:cNvSpPr>
            <a:spLocks noGrp="1"/>
          </p:cNvSpPr>
          <p:nvPr>
            <p:ph sz="half" idx="15" hasCustomPrompt="1"/>
          </p:nvPr>
        </p:nvSpPr>
        <p:spPr>
          <a:xfrm>
            <a:off x="3270053" y="3448221"/>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25" name="Content Placeholder 2"/>
          <p:cNvSpPr>
            <a:spLocks noGrp="1"/>
          </p:cNvSpPr>
          <p:nvPr>
            <p:ph sz="half" idx="16" hasCustomPrompt="1"/>
          </p:nvPr>
        </p:nvSpPr>
        <p:spPr>
          <a:xfrm>
            <a:off x="6247498" y="3448221"/>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27" name="Content Placeholder 2"/>
          <p:cNvSpPr>
            <a:spLocks noGrp="1"/>
          </p:cNvSpPr>
          <p:nvPr>
            <p:ph sz="half" idx="17" hasCustomPrompt="1"/>
          </p:nvPr>
        </p:nvSpPr>
        <p:spPr>
          <a:xfrm>
            <a:off x="9224942" y="3448221"/>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21" name="Title 1"/>
          <p:cNvSpPr>
            <a:spLocks noGrp="1"/>
          </p:cNvSpPr>
          <p:nvPr>
            <p:ph type="title"/>
          </p:nvPr>
        </p:nvSpPr>
        <p:spPr>
          <a:xfrm>
            <a:off x="292609" y="310897"/>
            <a:ext cx="11594592" cy="352315"/>
          </a:xfrm>
        </p:spPr>
        <p:txBody>
          <a:bodyPr/>
          <a:lstStyle>
            <a:lvl1pPr>
              <a:defRPr>
                <a:solidFill>
                  <a:schemeClr val="tx2"/>
                </a:solidFill>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xmlns="" id="{EA780704-18EC-CC4B-B26F-DE1A4800B0B1}"/>
              </a:ext>
            </a:extLst>
          </p:cNvPr>
          <p:cNvSpPr>
            <a:spLocks noGrp="1"/>
          </p:cNvSpPr>
          <p:nvPr>
            <p:ph type="body" idx="22"/>
          </p:nvPr>
        </p:nvSpPr>
        <p:spPr>
          <a:xfrm>
            <a:off x="296862" y="663212"/>
            <a:ext cx="11594592" cy="321710"/>
          </a:xfrm>
        </p:spPr>
        <p:txBody>
          <a:bodyPr vert="horz" lIns="0" tIns="0" rIns="0" bIns="0" rtlCol="0" anchor="t" anchorCtr="0">
            <a:noAutofit/>
          </a:bodyPr>
          <a:lstStyle>
            <a:lvl1pPr>
              <a:defRPr lang="en-US" sz="1200" b="1" i="0" dirty="0" smtClean="0">
                <a:solidFill>
                  <a:schemeClr val="tx1"/>
                </a:solidFill>
                <a:latin typeface="Arial Bold" charset="0"/>
                <a:ea typeface="Arial Bold" charset="0"/>
                <a:cs typeface="Arial Bold" charset="0"/>
              </a:defRPr>
            </a:lvl1pPr>
          </a:lstStyle>
          <a:p>
            <a:pPr lvl="0">
              <a:lnSpc>
                <a:spcPct val="90000"/>
              </a:lnSpc>
              <a:spcBef>
                <a:spcPct val="0"/>
              </a:spcBef>
            </a:pPr>
            <a:r>
              <a:rPr lang="en-US"/>
              <a:t>Edit Master text styles</a:t>
            </a:r>
          </a:p>
        </p:txBody>
      </p:sp>
      <p:sp>
        <p:nvSpPr>
          <p:cNvPr id="29" name="Text Placeholder 2">
            <a:extLst>
              <a:ext uri="{FF2B5EF4-FFF2-40B4-BE49-F238E27FC236}">
                <a16:creationId xmlns:a16="http://schemas.microsoft.com/office/drawing/2014/main" xmlns="" id="{FA853864-68BA-724A-9672-AE0DBBCFC96E}"/>
              </a:ext>
            </a:extLst>
          </p:cNvPr>
          <p:cNvSpPr>
            <a:spLocks noGrp="1"/>
          </p:cNvSpPr>
          <p:nvPr>
            <p:ph type="body" idx="14"/>
          </p:nvPr>
        </p:nvSpPr>
        <p:spPr>
          <a:xfrm>
            <a:off x="292608" y="1355632"/>
            <a:ext cx="11594592" cy="1796685"/>
          </a:xfrm>
        </p:spPr>
        <p:txBody>
          <a:bodyPr vert="horz" lIns="0" tIns="0" rIns="0" bIns="0" rtlCol="0" anchor="t" anchorCtr="0">
            <a:noAutofit/>
          </a:bodyPr>
          <a:lstStyle>
            <a:lvl1pPr>
              <a:defRPr lang="en-US" sz="1600" b="0" i="0" dirty="0" smtClean="0">
                <a:solidFill>
                  <a:schemeClr val="tx1"/>
                </a:solidFill>
                <a:latin typeface="Arial" charset="0"/>
                <a:ea typeface="+mj-ea"/>
                <a:cs typeface="+mj-cs"/>
              </a:defRPr>
            </a:lvl1pPr>
          </a:lstStyle>
          <a:p>
            <a:pPr lvl="0">
              <a:lnSpc>
                <a:spcPct val="90000"/>
              </a:lnSpc>
              <a:spcBef>
                <a:spcPct val="0"/>
              </a:spcBef>
            </a:pPr>
            <a:r>
              <a:rPr lang="en-US"/>
              <a:t>Edit Master text styles</a:t>
            </a:r>
          </a:p>
        </p:txBody>
      </p:sp>
      <p:cxnSp>
        <p:nvCxnSpPr>
          <p:cNvPr id="14" name="Straight Connector 13"/>
          <p:cNvCxnSpPr/>
          <p:nvPr/>
        </p:nvCxnSpPr>
        <p:spPr>
          <a:xfrm>
            <a:off x="292607" y="3364084"/>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270052" y="3364084"/>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247498" y="3364084"/>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9224943" y="3364084"/>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5528642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Subhead, and Content 4-Col 2-Rows">
    <p:spTree>
      <p:nvGrpSpPr>
        <p:cNvPr id="1" name=""/>
        <p:cNvGrpSpPr/>
        <p:nvPr/>
      </p:nvGrpSpPr>
      <p:grpSpPr>
        <a:xfrm>
          <a:off x="0" y="0"/>
          <a:ext cx="0" cy="0"/>
          <a:chOff x="0" y="0"/>
          <a:chExt cx="0" cy="0"/>
        </a:xfrm>
      </p:grpSpPr>
      <p:sp>
        <p:nvSpPr>
          <p:cNvPr id="2" name="Footer Placeholder 1"/>
          <p:cNvSpPr>
            <a:spLocks noGrp="1"/>
          </p:cNvSpPr>
          <p:nvPr>
            <p:ph type="ftr" sz="quarter" idx="13"/>
          </p:nvPr>
        </p:nvSpPr>
        <p:spPr/>
        <p:txBody>
          <a:bodyPr/>
          <a:lstStyle/>
          <a:p>
            <a:endParaRPr lang="en-US" dirty="0"/>
          </a:p>
        </p:txBody>
      </p:sp>
      <p:sp>
        <p:nvSpPr>
          <p:cNvPr id="13" name="Content Placeholder 2"/>
          <p:cNvSpPr>
            <a:spLocks noGrp="1"/>
          </p:cNvSpPr>
          <p:nvPr>
            <p:ph sz="half" idx="1" hasCustomPrompt="1"/>
          </p:nvPr>
        </p:nvSpPr>
        <p:spPr>
          <a:xfrm>
            <a:off x="292608" y="3924063"/>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23" name="Content Placeholder 2"/>
          <p:cNvSpPr>
            <a:spLocks noGrp="1"/>
          </p:cNvSpPr>
          <p:nvPr>
            <p:ph sz="half" idx="15" hasCustomPrompt="1"/>
          </p:nvPr>
        </p:nvSpPr>
        <p:spPr>
          <a:xfrm>
            <a:off x="3270053" y="3924063"/>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25" name="Content Placeholder 2"/>
          <p:cNvSpPr>
            <a:spLocks noGrp="1"/>
          </p:cNvSpPr>
          <p:nvPr>
            <p:ph sz="half" idx="16" hasCustomPrompt="1"/>
          </p:nvPr>
        </p:nvSpPr>
        <p:spPr>
          <a:xfrm>
            <a:off x="6247498" y="3924063"/>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27" name="Content Placeholder 2"/>
          <p:cNvSpPr>
            <a:spLocks noGrp="1"/>
          </p:cNvSpPr>
          <p:nvPr>
            <p:ph sz="half" idx="17" hasCustomPrompt="1"/>
          </p:nvPr>
        </p:nvSpPr>
        <p:spPr>
          <a:xfrm>
            <a:off x="9224942" y="3924063"/>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21" name="Title 1"/>
          <p:cNvSpPr>
            <a:spLocks noGrp="1"/>
          </p:cNvSpPr>
          <p:nvPr>
            <p:ph type="title"/>
          </p:nvPr>
        </p:nvSpPr>
        <p:spPr>
          <a:xfrm>
            <a:off x="292609" y="310897"/>
            <a:ext cx="11594592" cy="352315"/>
          </a:xfrm>
        </p:spPr>
        <p:txBody>
          <a:bodyPr/>
          <a:lstStyle>
            <a:lvl1pPr>
              <a:defRPr>
                <a:solidFill>
                  <a:schemeClr val="tx2"/>
                </a:solidFill>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xmlns="" id="{EA780704-18EC-CC4B-B26F-DE1A4800B0B1}"/>
              </a:ext>
            </a:extLst>
          </p:cNvPr>
          <p:cNvSpPr>
            <a:spLocks noGrp="1"/>
          </p:cNvSpPr>
          <p:nvPr>
            <p:ph type="body" idx="22"/>
          </p:nvPr>
        </p:nvSpPr>
        <p:spPr>
          <a:xfrm>
            <a:off x="296862" y="663212"/>
            <a:ext cx="11594592" cy="321710"/>
          </a:xfrm>
        </p:spPr>
        <p:txBody>
          <a:bodyPr vert="horz" lIns="0" tIns="0" rIns="0" bIns="0" rtlCol="0" anchor="t" anchorCtr="0">
            <a:noAutofit/>
          </a:bodyPr>
          <a:lstStyle>
            <a:lvl1pPr>
              <a:defRPr lang="en-US" sz="1200" b="1" i="0" dirty="0" smtClean="0">
                <a:solidFill>
                  <a:schemeClr val="tx1"/>
                </a:solidFill>
                <a:latin typeface="Arial Bold" charset="0"/>
                <a:ea typeface="Arial Bold" charset="0"/>
                <a:cs typeface="Arial Bold" charset="0"/>
              </a:defRPr>
            </a:lvl1pPr>
          </a:lstStyle>
          <a:p>
            <a:pPr lvl="0">
              <a:lnSpc>
                <a:spcPct val="90000"/>
              </a:lnSpc>
              <a:spcBef>
                <a:spcPct val="0"/>
              </a:spcBef>
            </a:pPr>
            <a:r>
              <a:rPr lang="en-US"/>
              <a:t>Edit Master text styles</a:t>
            </a:r>
          </a:p>
        </p:txBody>
      </p:sp>
      <p:sp>
        <p:nvSpPr>
          <p:cNvPr id="14" name="Content Placeholder 2"/>
          <p:cNvSpPr>
            <a:spLocks noGrp="1"/>
          </p:cNvSpPr>
          <p:nvPr>
            <p:ph sz="half" idx="23" hasCustomPrompt="1"/>
          </p:nvPr>
        </p:nvSpPr>
        <p:spPr>
          <a:xfrm>
            <a:off x="292608" y="1495823"/>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17" name="Content Placeholder 2"/>
          <p:cNvSpPr>
            <a:spLocks noGrp="1"/>
          </p:cNvSpPr>
          <p:nvPr>
            <p:ph sz="half" idx="24" hasCustomPrompt="1"/>
          </p:nvPr>
        </p:nvSpPr>
        <p:spPr>
          <a:xfrm>
            <a:off x="3270053" y="1495823"/>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19" name="Content Placeholder 2"/>
          <p:cNvSpPr>
            <a:spLocks noGrp="1"/>
          </p:cNvSpPr>
          <p:nvPr>
            <p:ph sz="half" idx="25" hasCustomPrompt="1"/>
          </p:nvPr>
        </p:nvSpPr>
        <p:spPr>
          <a:xfrm>
            <a:off x="6247498" y="1495823"/>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30" name="Content Placeholder 2"/>
          <p:cNvSpPr>
            <a:spLocks noGrp="1"/>
          </p:cNvSpPr>
          <p:nvPr>
            <p:ph sz="half" idx="26" hasCustomPrompt="1"/>
          </p:nvPr>
        </p:nvSpPr>
        <p:spPr>
          <a:xfrm>
            <a:off x="9224942" y="1495823"/>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cxnSp>
        <p:nvCxnSpPr>
          <p:cNvPr id="29" name="Straight Connector 28"/>
          <p:cNvCxnSpPr/>
          <p:nvPr/>
        </p:nvCxnSpPr>
        <p:spPr>
          <a:xfrm>
            <a:off x="292607" y="3836524"/>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270052" y="3836524"/>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247498" y="3836524"/>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9224943" y="3836524"/>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92607" y="1401763"/>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9225089" y="1401763"/>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270052" y="1401763"/>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247497" y="1401763"/>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1722564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2"/>
          </p:nvPr>
        </p:nvSpPr>
        <p:spPr/>
        <p:txBody>
          <a:bodyPr/>
          <a:lstStyle/>
          <a:p>
            <a:endParaRPr lang="en-US" dirty="0"/>
          </a:p>
        </p:txBody>
      </p:sp>
      <p:sp>
        <p:nvSpPr>
          <p:cNvPr id="7" name="Title 1"/>
          <p:cNvSpPr>
            <a:spLocks noGrp="1"/>
          </p:cNvSpPr>
          <p:nvPr>
            <p:ph type="title"/>
          </p:nvPr>
        </p:nvSpPr>
        <p:spPr>
          <a:xfrm>
            <a:off x="292609" y="310897"/>
            <a:ext cx="11594592" cy="352315"/>
          </a:xfrm>
        </p:spPr>
        <p:txBody>
          <a:bodyPr/>
          <a:lstStyle>
            <a:lvl1pPr>
              <a:defRPr>
                <a:solidFill>
                  <a:schemeClr val="tx2"/>
                </a:solidFill>
              </a:defRPr>
            </a:lvl1pPr>
          </a:lstStyle>
          <a:p>
            <a:r>
              <a:rPr lang="en-US"/>
              <a:t>Click to edit Master title style</a:t>
            </a:r>
            <a:endParaRPr lang="en-US" dirty="0"/>
          </a:p>
        </p:txBody>
      </p:sp>
      <p:sp>
        <p:nvSpPr>
          <p:cNvPr id="8" name="Text Placeholder 2">
            <a:extLst>
              <a:ext uri="{FF2B5EF4-FFF2-40B4-BE49-F238E27FC236}">
                <a16:creationId xmlns:a16="http://schemas.microsoft.com/office/drawing/2014/main" xmlns="" id="{EA780704-18EC-CC4B-B26F-DE1A4800B0B1}"/>
              </a:ext>
            </a:extLst>
          </p:cNvPr>
          <p:cNvSpPr>
            <a:spLocks noGrp="1"/>
          </p:cNvSpPr>
          <p:nvPr>
            <p:ph type="body" idx="13"/>
          </p:nvPr>
        </p:nvSpPr>
        <p:spPr>
          <a:xfrm>
            <a:off x="296862" y="663212"/>
            <a:ext cx="11594592" cy="321710"/>
          </a:xfrm>
        </p:spPr>
        <p:txBody>
          <a:bodyPr vert="horz" lIns="0" tIns="0" rIns="0" bIns="0" rtlCol="0" anchor="t" anchorCtr="0">
            <a:noAutofit/>
          </a:bodyPr>
          <a:lstStyle>
            <a:lvl1pPr>
              <a:defRPr lang="en-US" sz="1200" b="1" i="0" dirty="0" smtClean="0">
                <a:solidFill>
                  <a:schemeClr val="tx1"/>
                </a:solidFill>
                <a:latin typeface="Arial Bold" charset="0"/>
                <a:ea typeface="Arial Bold" charset="0"/>
                <a:cs typeface="Arial Bold" charset="0"/>
              </a:defRPr>
            </a:lvl1pPr>
          </a:lstStyle>
          <a:p>
            <a:pPr lvl="0">
              <a:lnSpc>
                <a:spcPct val="90000"/>
              </a:lnSpc>
              <a:spcBef>
                <a:spcPct val="0"/>
              </a:spcBef>
            </a:pPr>
            <a:r>
              <a:rPr lang="en-US"/>
              <a:t>Edit Master text styles</a:t>
            </a:r>
          </a:p>
        </p:txBody>
      </p:sp>
    </p:spTree>
    <p:extLst>
      <p:ext uri="{BB962C8B-B14F-4D97-AF65-F5344CB8AC3E}">
        <p14:creationId xmlns:p14="http://schemas.microsoft.com/office/powerpoint/2010/main" xmlns="" val="23697004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xmlns="" val="11826047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Back Page Screen Only">
    <p:bg>
      <p:bgPr>
        <a:solidFill>
          <a:schemeClr val="tx2"/>
        </a:solidFill>
        <a:effectLst/>
      </p:bgPr>
    </p:bg>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307523" y="177801"/>
            <a:ext cx="10836728" cy="2607330"/>
          </a:xfrm>
        </p:spPr>
        <p:txBody>
          <a:bodyPr anchor="b"/>
          <a:lstStyle>
            <a:lvl1pPr algn="l">
              <a:lnSpc>
                <a:spcPct val="80000"/>
              </a:lnSpc>
              <a:defRPr sz="6000">
                <a:solidFill>
                  <a:schemeClr val="bg1"/>
                </a:solidFill>
              </a:defRPr>
            </a:lvl1pPr>
          </a:lstStyle>
          <a:p>
            <a:r>
              <a:rPr lang="en-US" dirty="0"/>
              <a:t>Click to edit </a:t>
            </a:r>
            <a:br>
              <a:rPr lang="en-US" dirty="0"/>
            </a:br>
            <a:r>
              <a:rPr lang="en-US" dirty="0"/>
              <a:t>Master title style</a:t>
            </a:r>
          </a:p>
        </p:txBody>
      </p:sp>
      <p:pic>
        <p:nvPicPr>
          <p:cNvPr id="8" name="Picture 7">
            <a:extLst>
              <a:ext uri="{FF2B5EF4-FFF2-40B4-BE49-F238E27FC236}">
                <a16:creationId xmlns:a16="http://schemas.microsoft.com/office/drawing/2014/main" xmlns="" id="{56F1E21B-03CE-024B-AAB6-5DE166D235F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617691" y="5737814"/>
            <a:ext cx="2321683" cy="868758"/>
          </a:xfrm>
          <a:prstGeom prst="rect">
            <a:avLst/>
          </a:prstGeom>
        </p:spPr>
      </p:pic>
    </p:spTree>
    <p:extLst>
      <p:ext uri="{BB962C8B-B14F-4D97-AF65-F5344CB8AC3E}">
        <p14:creationId xmlns:p14="http://schemas.microsoft.com/office/powerpoint/2010/main" xmlns="" val="2383591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Title Slide White Background">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0"/>
            <a:ext cx="12192000" cy="6858000"/>
          </a:xfrm>
        </p:spPr>
        <p:txBody>
          <a:bodyPr>
            <a:noAutofit/>
          </a:bodyPr>
          <a:lstStyle/>
          <a:p>
            <a:r>
              <a:rPr lang="en-US" dirty="0"/>
              <a:t>Click icon to add picture</a:t>
            </a:r>
          </a:p>
        </p:txBody>
      </p:sp>
      <p:sp>
        <p:nvSpPr>
          <p:cNvPr id="6" name="Title 1"/>
          <p:cNvSpPr>
            <a:spLocks noGrp="1"/>
          </p:cNvSpPr>
          <p:nvPr>
            <p:ph type="ctrTitle" hasCustomPrompt="1"/>
          </p:nvPr>
        </p:nvSpPr>
        <p:spPr>
          <a:xfrm>
            <a:off x="307523" y="177801"/>
            <a:ext cx="10836728" cy="2607330"/>
          </a:xfrm>
        </p:spPr>
        <p:txBody>
          <a:bodyPr anchor="b">
            <a:noAutofit/>
          </a:bodyPr>
          <a:lstStyle>
            <a:lvl1pPr algn="l">
              <a:lnSpc>
                <a:spcPct val="80000"/>
              </a:lnSpc>
              <a:defRPr sz="6000">
                <a:solidFill>
                  <a:schemeClr val="tx2"/>
                </a:solidFill>
              </a:defRPr>
            </a:lvl1pPr>
          </a:lstStyle>
          <a:p>
            <a:r>
              <a:rPr lang="en-US" dirty="0"/>
              <a:t>Click to edit </a:t>
            </a:r>
            <a:br>
              <a:rPr lang="en-US" dirty="0"/>
            </a:br>
            <a:r>
              <a:rPr lang="en-US" dirty="0"/>
              <a:t>Master title style</a:t>
            </a:r>
          </a:p>
        </p:txBody>
      </p:sp>
      <p:sp>
        <p:nvSpPr>
          <p:cNvPr id="7" name="Subtitle 2"/>
          <p:cNvSpPr>
            <a:spLocks noGrp="1"/>
          </p:cNvSpPr>
          <p:nvPr>
            <p:ph type="subTitle" idx="1"/>
          </p:nvPr>
        </p:nvSpPr>
        <p:spPr>
          <a:xfrm>
            <a:off x="329184" y="2797832"/>
            <a:ext cx="10834117" cy="450828"/>
          </a:xfrm>
        </p:spPr>
        <p:txBody>
          <a:bodyPr anchor="t">
            <a:noAutofit/>
          </a:bodyPr>
          <a:lstStyle>
            <a:lvl1pPr marL="0" indent="0" algn="l">
              <a:buNone/>
              <a:defRPr sz="16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Date Placeholder 2"/>
          <p:cNvSpPr>
            <a:spLocks noGrp="1"/>
          </p:cNvSpPr>
          <p:nvPr>
            <p:ph type="dt" idx="10"/>
          </p:nvPr>
        </p:nvSpPr>
        <p:spPr>
          <a:xfrm>
            <a:off x="326572" y="4019440"/>
            <a:ext cx="3508827" cy="400160"/>
          </a:xfrm>
          <a:prstGeom prst="rect">
            <a:avLst/>
          </a:prstGeom>
        </p:spPr>
        <p:txBody>
          <a:bodyPr vert="horz" lIns="0" tIns="0" rIns="0" bIns="0" rtlCol="0">
            <a:noAutofit/>
          </a:bodyPr>
          <a:lstStyle>
            <a:lvl1pPr algn="l">
              <a:defRPr sz="1200" b="1" i="0">
                <a:solidFill>
                  <a:schemeClr val="tx1"/>
                </a:solidFill>
                <a:latin typeface="Proxima Nova Regular" charset="0"/>
              </a:defRPr>
            </a:lvl1pPr>
          </a:lstStyle>
          <a:p>
            <a:fld id="{9969E6D8-6C59-4753-A980-6D8FBCBCEFB2}" type="datetimeFigureOut">
              <a:rPr lang="en-US" smtClean="0"/>
              <a:pPr/>
              <a:t>6/11/2019</a:t>
            </a:fld>
            <a:endParaRPr lang="en-US" dirty="0"/>
          </a:p>
        </p:txBody>
      </p:sp>
    </p:spTree>
    <p:extLst>
      <p:ext uri="{BB962C8B-B14F-4D97-AF65-F5344CB8AC3E}">
        <p14:creationId xmlns:p14="http://schemas.microsoft.com/office/powerpoint/2010/main" xmlns="" val="2675712279"/>
      </p:ext>
    </p:extLst>
  </p:cSld>
  <p:clrMapOvr>
    <a:masterClrMapping/>
  </p:clrMapOvr>
  <p:extLst mod="1">
    <p:ext uri="{DCECCB84-F9BA-43D5-87BE-67443E8EF086}">
      <p15:sldGuideLst xmlns:p15="http://schemas.microsoft.com/office/powerpoint/2012/main" xmlns=""/>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Back Page Printer-Friendly">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307523" y="177801"/>
            <a:ext cx="10836728" cy="2607330"/>
          </a:xfrm>
        </p:spPr>
        <p:txBody>
          <a:bodyPr anchor="b">
            <a:noAutofit/>
          </a:bodyPr>
          <a:lstStyle>
            <a:lvl1pPr algn="l">
              <a:lnSpc>
                <a:spcPct val="80000"/>
              </a:lnSpc>
              <a:defRPr sz="6000">
                <a:solidFill>
                  <a:schemeClr val="tx2"/>
                </a:solidFill>
              </a:defRPr>
            </a:lvl1pPr>
          </a:lstStyle>
          <a:p>
            <a:r>
              <a:rPr lang="en-US" dirty="0"/>
              <a:t>Click to edit </a:t>
            </a:r>
            <a:br>
              <a:rPr lang="en-US" dirty="0"/>
            </a:br>
            <a:r>
              <a:rPr lang="en-US" dirty="0"/>
              <a:t>Master title style</a:t>
            </a:r>
          </a:p>
        </p:txBody>
      </p:sp>
      <p:pic>
        <p:nvPicPr>
          <p:cNvPr id="4" name="Picture 3">
            <a:extLst>
              <a:ext uri="{FF2B5EF4-FFF2-40B4-BE49-F238E27FC236}">
                <a16:creationId xmlns:a16="http://schemas.microsoft.com/office/drawing/2014/main" xmlns="" id="{56F1E21B-03CE-024B-AAB6-5DE166D235F3}"/>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9617691" y="5737814"/>
            <a:ext cx="2321683" cy="868759"/>
          </a:xfrm>
          <a:prstGeom prst="rect">
            <a:avLst/>
          </a:prstGeom>
        </p:spPr>
      </p:pic>
    </p:spTree>
    <p:extLst>
      <p:ext uri="{BB962C8B-B14F-4D97-AF65-F5344CB8AC3E}">
        <p14:creationId xmlns:p14="http://schemas.microsoft.com/office/powerpoint/2010/main" xmlns="" val="14377872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4-Up Content">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xmlns="" id="{A2899253-8BE3-4066-8193-F2A3A4533D25}"/>
              </a:ext>
            </a:extLst>
          </p:cNvPr>
          <p:cNvCxnSpPr/>
          <p:nvPr userDrawn="1"/>
        </p:nvCxnSpPr>
        <p:spPr>
          <a:xfrm>
            <a:off x="6099176" y="1143000"/>
            <a:ext cx="0" cy="5030788"/>
          </a:xfrm>
          <a:prstGeom prst="line">
            <a:avLst/>
          </a:prstGeom>
          <a:ln w="12700" cmpd="sng">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xmlns="" id="{390355F6-95C6-4DD2-B78C-2A19E48DAE1E}"/>
              </a:ext>
            </a:extLst>
          </p:cNvPr>
          <p:cNvCxnSpPr/>
          <p:nvPr userDrawn="1"/>
        </p:nvCxnSpPr>
        <p:spPr>
          <a:xfrm flipH="1">
            <a:off x="371573" y="3646488"/>
            <a:ext cx="11448856" cy="0"/>
          </a:xfrm>
          <a:prstGeom prst="line">
            <a:avLst/>
          </a:prstGeom>
          <a:ln w="12700"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1572" y="1108660"/>
            <a:ext cx="5483065" cy="2423160"/>
          </a:xfrm>
        </p:spPr>
        <p:txBody>
          <a:bodyPr/>
          <a:lstStyle>
            <a:lvl1pPr>
              <a:spcAft>
                <a:spcPts val="600"/>
              </a:spcAft>
              <a:defRPr sz="1400" b="1"/>
            </a:lvl1pPr>
            <a:lvl2pPr marL="0" indent="0">
              <a:spcAft>
                <a:spcPts val="600"/>
              </a:spcAft>
              <a:buFontTx/>
              <a:buNone/>
              <a:defRPr sz="1400"/>
            </a:lvl2pPr>
            <a:lvl3pPr marL="225425" indent="-225425">
              <a:spcAft>
                <a:spcPts val="600"/>
              </a:spcAft>
              <a:tabLst/>
              <a:defRPr sz="1400"/>
            </a:lvl3pPr>
            <a:lvl4pPr marL="457200" indent="-227013">
              <a:spcAft>
                <a:spcPts val="600"/>
              </a:spcAft>
              <a:defRPr sz="1400"/>
            </a:lvl4pPr>
            <a:lvl5pPr marL="688975" indent="-228600">
              <a:spcAft>
                <a:spcPts val="600"/>
              </a:spcAf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idx="13"/>
          </p:nvPr>
        </p:nvSpPr>
        <p:spPr>
          <a:xfrm>
            <a:off x="6338952" y="1108660"/>
            <a:ext cx="5483065" cy="2423160"/>
          </a:xfrm>
        </p:spPr>
        <p:txBody>
          <a:bodyPr/>
          <a:lstStyle>
            <a:lvl1pPr>
              <a:spcAft>
                <a:spcPts val="600"/>
              </a:spcAft>
              <a:defRPr sz="1400" b="1"/>
            </a:lvl1pPr>
            <a:lvl2pPr marL="0" indent="0">
              <a:spcAft>
                <a:spcPts val="600"/>
              </a:spcAft>
              <a:buFontTx/>
              <a:buNone/>
              <a:defRPr sz="1400"/>
            </a:lvl2pPr>
            <a:lvl3pPr marL="225425" indent="-225425">
              <a:spcAft>
                <a:spcPts val="600"/>
              </a:spcAft>
              <a:tabLst/>
              <a:defRPr sz="1400"/>
            </a:lvl3pPr>
            <a:lvl4pPr marL="457200" indent="-227013">
              <a:spcAft>
                <a:spcPts val="600"/>
              </a:spcAft>
              <a:defRPr sz="1400"/>
            </a:lvl4pPr>
            <a:lvl5pPr marL="688975" indent="-228600">
              <a:spcAft>
                <a:spcPts val="600"/>
              </a:spcAf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2"/>
          <p:cNvSpPr>
            <a:spLocks noGrp="1"/>
          </p:cNvSpPr>
          <p:nvPr>
            <p:ph idx="14"/>
          </p:nvPr>
        </p:nvSpPr>
        <p:spPr>
          <a:xfrm>
            <a:off x="371572" y="3841115"/>
            <a:ext cx="5483065" cy="2423160"/>
          </a:xfrm>
        </p:spPr>
        <p:txBody>
          <a:bodyPr/>
          <a:lstStyle>
            <a:lvl1pPr>
              <a:spcAft>
                <a:spcPts val="600"/>
              </a:spcAft>
              <a:defRPr sz="1400" b="1"/>
            </a:lvl1pPr>
            <a:lvl2pPr marL="0" indent="0">
              <a:spcAft>
                <a:spcPts val="600"/>
              </a:spcAft>
              <a:buFontTx/>
              <a:buNone/>
              <a:defRPr sz="1400"/>
            </a:lvl2pPr>
            <a:lvl3pPr marL="225425" indent="-225425">
              <a:spcAft>
                <a:spcPts val="600"/>
              </a:spcAft>
              <a:tabLst/>
              <a:defRPr sz="1400"/>
            </a:lvl3pPr>
            <a:lvl4pPr marL="457200" indent="-227013">
              <a:spcAft>
                <a:spcPts val="600"/>
              </a:spcAft>
              <a:defRPr sz="1400"/>
            </a:lvl4pPr>
            <a:lvl5pPr marL="688975" indent="-228600">
              <a:spcAft>
                <a:spcPts val="600"/>
              </a:spcAf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2"/>
          <p:cNvSpPr>
            <a:spLocks noGrp="1"/>
          </p:cNvSpPr>
          <p:nvPr>
            <p:ph idx="15"/>
          </p:nvPr>
        </p:nvSpPr>
        <p:spPr>
          <a:xfrm>
            <a:off x="6338952" y="3841115"/>
            <a:ext cx="5483065" cy="2423160"/>
          </a:xfrm>
        </p:spPr>
        <p:txBody>
          <a:bodyPr/>
          <a:lstStyle>
            <a:lvl1pPr>
              <a:spcAft>
                <a:spcPts val="600"/>
              </a:spcAft>
              <a:defRPr sz="1400" b="1"/>
            </a:lvl1pPr>
            <a:lvl2pPr marL="0" indent="0">
              <a:spcAft>
                <a:spcPts val="600"/>
              </a:spcAft>
              <a:buFontTx/>
              <a:buNone/>
              <a:defRPr sz="1400"/>
            </a:lvl2pPr>
            <a:lvl3pPr marL="225425" indent="-225425">
              <a:spcAft>
                <a:spcPts val="600"/>
              </a:spcAft>
              <a:tabLst/>
              <a:defRPr sz="1400"/>
            </a:lvl3pPr>
            <a:lvl4pPr marL="457200" indent="-227013">
              <a:spcAft>
                <a:spcPts val="600"/>
              </a:spcAft>
              <a:defRPr sz="1400"/>
            </a:lvl4pPr>
            <a:lvl5pPr marL="688975" indent="-228600">
              <a:spcAft>
                <a:spcPts val="600"/>
              </a:spcAf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5">
            <a:extLst>
              <a:ext uri="{FF2B5EF4-FFF2-40B4-BE49-F238E27FC236}">
                <a16:creationId xmlns:a16="http://schemas.microsoft.com/office/drawing/2014/main" xmlns="" id="{5B1C9B44-29F6-470F-8271-4EF69FCD4244}"/>
              </a:ext>
            </a:extLst>
          </p:cNvPr>
          <p:cNvSpPr>
            <a:spLocks noGrp="1"/>
          </p:cNvSpPr>
          <p:nvPr>
            <p:ph type="sldNum" sz="quarter" idx="16"/>
          </p:nvPr>
        </p:nvSpPr>
        <p:spPr>
          <a:xfrm>
            <a:off x="373160" y="6553200"/>
            <a:ext cx="387451" cy="304800"/>
          </a:xfrm>
          <a:prstGeom prst="rect">
            <a:avLst/>
          </a:prstGeom>
        </p:spPr>
        <p:txBody>
          <a:bodyPr/>
          <a:lstStyle>
            <a:lvl1pPr>
              <a:defRPr/>
            </a:lvl1pPr>
          </a:lstStyle>
          <a:p>
            <a:fld id="{C9FA7F4F-44B5-46BF-B5E3-2992CD1D081A}" type="slidenum">
              <a:rPr lang="en-US" altLang="en-US"/>
              <a:pPr/>
              <a:t>‹#›</a:t>
            </a:fld>
            <a:endParaRPr lang="en-US" altLang="en-US" dirty="0"/>
          </a:p>
        </p:txBody>
      </p:sp>
      <p:sp>
        <p:nvSpPr>
          <p:cNvPr id="10" name="Footer Placeholder 4">
            <a:extLst>
              <a:ext uri="{FF2B5EF4-FFF2-40B4-BE49-F238E27FC236}">
                <a16:creationId xmlns:a16="http://schemas.microsoft.com/office/drawing/2014/main" xmlns="" id="{F4F449B9-E64B-4B46-82BF-C46E36BFFE70}"/>
              </a:ext>
            </a:extLst>
          </p:cNvPr>
          <p:cNvSpPr>
            <a:spLocks noGrp="1"/>
          </p:cNvSpPr>
          <p:nvPr>
            <p:ph type="ftr" sz="quarter" idx="17"/>
          </p:nvPr>
        </p:nvSpPr>
        <p:spPr/>
        <p:txBody>
          <a:bodyPr/>
          <a:lstStyle>
            <a:lvl1pPr>
              <a:defRPr/>
            </a:lvl1pPr>
          </a:lstStyle>
          <a:p>
            <a:pPr>
              <a:defRPr/>
            </a:pPr>
            <a:r>
              <a:rPr lang="en-US" dirty="0"/>
              <a:t>Edit presentation title on Slide Master using Insert &gt; Header &amp; Footer</a:t>
            </a:r>
          </a:p>
        </p:txBody>
      </p:sp>
    </p:spTree>
    <p:extLst>
      <p:ext uri="{BB962C8B-B14F-4D97-AF65-F5344CB8AC3E}">
        <p14:creationId xmlns:p14="http://schemas.microsoft.com/office/powerpoint/2010/main" xmlns="" val="4042404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White Background with Arrow">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cstate="screen">
            <a:extLst>
              <a:ext uri="{28A0092B-C50C-407E-A947-70E740481C1C}">
                <a14:useLocalDpi xmlns:a14="http://schemas.microsoft.com/office/drawing/2010/main" xmlns=""/>
              </a:ext>
            </a:extLst>
          </a:blip>
          <a:srcRect l="29490"/>
          <a:stretch/>
        </p:blipFill>
        <p:spPr>
          <a:xfrm>
            <a:off x="-2" y="857448"/>
            <a:ext cx="9656379" cy="2377440"/>
          </a:xfrm>
          <a:prstGeom prst="rect">
            <a:avLst/>
          </a:prstGeom>
        </p:spPr>
      </p:pic>
      <p:sp>
        <p:nvSpPr>
          <p:cNvPr id="6" name="Title 1"/>
          <p:cNvSpPr>
            <a:spLocks noGrp="1"/>
          </p:cNvSpPr>
          <p:nvPr>
            <p:ph type="ctrTitle" hasCustomPrompt="1"/>
          </p:nvPr>
        </p:nvSpPr>
        <p:spPr>
          <a:xfrm>
            <a:off x="307524" y="2175932"/>
            <a:ext cx="7437360" cy="1961279"/>
          </a:xfrm>
        </p:spPr>
        <p:txBody>
          <a:bodyPr anchor="b">
            <a:noAutofit/>
          </a:bodyPr>
          <a:lstStyle>
            <a:lvl1pPr algn="l">
              <a:lnSpc>
                <a:spcPct val="80000"/>
              </a:lnSpc>
              <a:defRPr sz="6000">
                <a:solidFill>
                  <a:schemeClr val="tx2"/>
                </a:solidFill>
              </a:defRPr>
            </a:lvl1pPr>
          </a:lstStyle>
          <a:p>
            <a:r>
              <a:rPr lang="en-US" dirty="0"/>
              <a:t>Click to edit </a:t>
            </a:r>
            <a:br>
              <a:rPr lang="en-US" dirty="0"/>
            </a:br>
            <a:r>
              <a:rPr lang="en-US" dirty="0"/>
              <a:t>Master title style</a:t>
            </a:r>
          </a:p>
        </p:txBody>
      </p:sp>
      <p:sp>
        <p:nvSpPr>
          <p:cNvPr id="7" name="Subtitle 2"/>
          <p:cNvSpPr>
            <a:spLocks noGrp="1"/>
          </p:cNvSpPr>
          <p:nvPr>
            <p:ph type="subTitle" idx="1"/>
          </p:nvPr>
        </p:nvSpPr>
        <p:spPr>
          <a:xfrm>
            <a:off x="329184" y="4149913"/>
            <a:ext cx="7434750" cy="731520"/>
          </a:xfrm>
        </p:spPr>
        <p:txBody>
          <a:bodyPr anchor="t">
            <a:noAutofit/>
          </a:bodyPr>
          <a:lstStyle>
            <a:lvl1pPr marL="0" indent="0" algn="l">
              <a:buNone/>
              <a:defRPr sz="16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Picture 7">
            <a:extLst>
              <a:ext uri="{FF2B5EF4-FFF2-40B4-BE49-F238E27FC236}">
                <a16:creationId xmlns:a16="http://schemas.microsoft.com/office/drawing/2014/main" xmlns="" id="{56F1E21B-03CE-024B-AAB6-5DE166D235F3}"/>
              </a:ext>
            </a:extLst>
          </p:cNvPr>
          <p:cNvPicPr>
            <a:picLocks noChangeAspect="1"/>
          </p:cNvPicPr>
          <p:nvPr/>
        </p:nvPicPr>
        <p:blipFill>
          <a:blip r:embed="rId3" cstate="screen">
            <a:extLst>
              <a:ext uri="{28A0092B-C50C-407E-A947-70E740481C1C}">
                <a14:useLocalDpi xmlns:a14="http://schemas.microsoft.com/office/drawing/2010/main" xmlns=""/>
              </a:ext>
            </a:extLst>
          </a:blip>
          <a:stretch>
            <a:fillRect/>
          </a:stretch>
        </p:blipFill>
        <p:spPr>
          <a:xfrm>
            <a:off x="9617691" y="5737814"/>
            <a:ext cx="2321683" cy="868759"/>
          </a:xfrm>
          <a:prstGeom prst="rect">
            <a:avLst/>
          </a:prstGeom>
        </p:spPr>
      </p:pic>
      <p:sp>
        <p:nvSpPr>
          <p:cNvPr id="9" name="Date Placeholder 2"/>
          <p:cNvSpPr>
            <a:spLocks noGrp="1"/>
          </p:cNvSpPr>
          <p:nvPr>
            <p:ph type="dt" idx="10"/>
          </p:nvPr>
        </p:nvSpPr>
        <p:spPr>
          <a:xfrm>
            <a:off x="326572" y="4896508"/>
            <a:ext cx="3508827" cy="400160"/>
          </a:xfrm>
          <a:prstGeom prst="rect">
            <a:avLst/>
          </a:prstGeom>
        </p:spPr>
        <p:txBody>
          <a:bodyPr vert="horz" lIns="0" tIns="0" rIns="0" bIns="0" rtlCol="0">
            <a:noAutofit/>
          </a:bodyPr>
          <a:lstStyle>
            <a:lvl1pPr algn="l">
              <a:defRPr sz="1200" b="1" i="0">
                <a:solidFill>
                  <a:schemeClr val="tx1"/>
                </a:solidFill>
                <a:latin typeface="Proxima Nova Regular" charset="0"/>
              </a:defRPr>
            </a:lvl1pPr>
          </a:lstStyle>
          <a:p>
            <a:fld id="{9969E6D8-6C59-4753-A980-6D8FBCBCEFB2}" type="datetimeFigureOut">
              <a:rPr lang="en-US" smtClean="0"/>
              <a:pPr/>
              <a:t>6/11/2019</a:t>
            </a:fld>
            <a:endParaRPr lang="en-US" dirty="0"/>
          </a:p>
        </p:txBody>
      </p:sp>
      <p:sp>
        <p:nvSpPr>
          <p:cNvPr id="10" name="TextBox 9"/>
          <p:cNvSpPr txBox="1"/>
          <p:nvPr/>
        </p:nvSpPr>
        <p:spPr>
          <a:xfrm>
            <a:off x="225631" y="5737814"/>
            <a:ext cx="2363189" cy="646331"/>
          </a:xfrm>
          <a:prstGeom prst="rect">
            <a:avLst/>
          </a:prstGeom>
          <a:noFill/>
        </p:spPr>
        <p:txBody>
          <a:bodyPr wrap="square" rtlCol="0">
            <a:spAutoFit/>
          </a:bodyPr>
          <a:lstStyle/>
          <a:p>
            <a:r>
              <a:rPr lang="en-US" sz="900" b="0" i="0" dirty="0">
                <a:solidFill>
                  <a:schemeClr val="tx1"/>
                </a:solidFill>
                <a:latin typeface="Arial" charset="0"/>
              </a:rPr>
              <a:t>The Financial</a:t>
            </a:r>
            <a:r>
              <a:rPr lang="en-US" sz="900" b="0" i="0" baseline="0" dirty="0">
                <a:solidFill>
                  <a:schemeClr val="tx1"/>
                </a:solidFill>
                <a:latin typeface="Arial" charset="0"/>
              </a:rPr>
              <a:t> and </a:t>
            </a:r>
            <a:br>
              <a:rPr lang="en-US" sz="900" b="0" i="0" baseline="0" dirty="0">
                <a:solidFill>
                  <a:schemeClr val="tx1"/>
                </a:solidFill>
                <a:latin typeface="Arial" charset="0"/>
              </a:rPr>
            </a:br>
            <a:r>
              <a:rPr lang="en-US" sz="900" b="0" i="0" baseline="0" dirty="0">
                <a:solidFill>
                  <a:schemeClr val="tx1"/>
                </a:solidFill>
                <a:latin typeface="Arial" charset="0"/>
              </a:rPr>
              <a:t>Risk business of</a:t>
            </a:r>
            <a:br>
              <a:rPr lang="en-US" sz="900" b="0" i="0" baseline="0" dirty="0">
                <a:solidFill>
                  <a:schemeClr val="tx1"/>
                </a:solidFill>
                <a:latin typeface="Arial" charset="0"/>
              </a:rPr>
            </a:br>
            <a:r>
              <a:rPr lang="en-US" sz="900" b="0" i="0" baseline="0" dirty="0">
                <a:solidFill>
                  <a:schemeClr val="tx1"/>
                </a:solidFill>
                <a:latin typeface="Arial" charset="0"/>
              </a:rPr>
              <a:t>Thomson Reuters</a:t>
            </a:r>
            <a:br>
              <a:rPr lang="en-US" sz="900" b="0" i="0" baseline="0" dirty="0">
                <a:solidFill>
                  <a:schemeClr val="tx1"/>
                </a:solidFill>
                <a:latin typeface="Arial" charset="0"/>
              </a:rPr>
            </a:br>
            <a:r>
              <a:rPr lang="en-US" sz="900" b="0" i="0" baseline="0" dirty="0">
                <a:solidFill>
                  <a:schemeClr val="tx1"/>
                </a:solidFill>
                <a:latin typeface="Arial" charset="0"/>
              </a:rPr>
              <a:t>is now Refinitiv.</a:t>
            </a:r>
          </a:p>
        </p:txBody>
      </p:sp>
    </p:spTree>
    <p:extLst>
      <p:ext uri="{BB962C8B-B14F-4D97-AF65-F5344CB8AC3E}">
        <p14:creationId xmlns:p14="http://schemas.microsoft.com/office/powerpoint/2010/main" xmlns="" val="2404174326"/>
      </p:ext>
    </p:extLst>
  </p:cSld>
  <p:clrMapOvr>
    <a:masterClrMapping/>
  </p:clrMapOvr>
  <p:extLst mod="1">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Blue Background with Arrow">
    <p:bg>
      <p:bgPr>
        <a:solidFill>
          <a:schemeClr val="tx2"/>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cstate="screen">
            <a:extLst>
              <a:ext uri="{28A0092B-C50C-407E-A947-70E740481C1C}">
                <a14:useLocalDpi xmlns:a14="http://schemas.microsoft.com/office/drawing/2010/main" xmlns=""/>
              </a:ext>
            </a:extLst>
          </a:blip>
          <a:srcRect l="29358"/>
          <a:stretch/>
        </p:blipFill>
        <p:spPr>
          <a:xfrm>
            <a:off x="-2" y="851295"/>
            <a:ext cx="9674418" cy="2377440"/>
          </a:xfrm>
          <a:prstGeom prst="rect">
            <a:avLst/>
          </a:prstGeom>
        </p:spPr>
      </p:pic>
      <p:sp>
        <p:nvSpPr>
          <p:cNvPr id="6" name="Title 1"/>
          <p:cNvSpPr>
            <a:spLocks noGrp="1"/>
          </p:cNvSpPr>
          <p:nvPr>
            <p:ph type="ctrTitle" hasCustomPrompt="1"/>
          </p:nvPr>
        </p:nvSpPr>
        <p:spPr>
          <a:xfrm>
            <a:off x="307524" y="2175932"/>
            <a:ext cx="7437360" cy="1961279"/>
          </a:xfrm>
        </p:spPr>
        <p:txBody>
          <a:bodyPr anchor="b">
            <a:noAutofit/>
          </a:bodyPr>
          <a:lstStyle>
            <a:lvl1pPr algn="l">
              <a:lnSpc>
                <a:spcPct val="80000"/>
              </a:lnSpc>
              <a:defRPr sz="6000">
                <a:solidFill>
                  <a:schemeClr val="bg1"/>
                </a:solidFill>
              </a:defRPr>
            </a:lvl1pPr>
          </a:lstStyle>
          <a:p>
            <a:r>
              <a:rPr lang="en-US" dirty="0"/>
              <a:t>Click to edit </a:t>
            </a:r>
            <a:br>
              <a:rPr lang="en-US" dirty="0"/>
            </a:br>
            <a:r>
              <a:rPr lang="en-US" dirty="0"/>
              <a:t>Master title style</a:t>
            </a:r>
          </a:p>
        </p:txBody>
      </p:sp>
      <p:sp>
        <p:nvSpPr>
          <p:cNvPr id="7" name="Subtitle 2"/>
          <p:cNvSpPr>
            <a:spLocks noGrp="1"/>
          </p:cNvSpPr>
          <p:nvPr>
            <p:ph type="subTitle" idx="1"/>
          </p:nvPr>
        </p:nvSpPr>
        <p:spPr>
          <a:xfrm>
            <a:off x="329184" y="4149913"/>
            <a:ext cx="7434750" cy="731520"/>
          </a:xfrm>
        </p:spPr>
        <p:txBody>
          <a:bodyPr anchor="t">
            <a:noAutofit/>
          </a:bodyPr>
          <a:lstStyle>
            <a:lvl1pPr marL="0" indent="0" algn="l">
              <a:buNone/>
              <a:defRPr sz="16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Date Placeholder 2"/>
          <p:cNvSpPr>
            <a:spLocks noGrp="1"/>
          </p:cNvSpPr>
          <p:nvPr>
            <p:ph type="dt" idx="10"/>
          </p:nvPr>
        </p:nvSpPr>
        <p:spPr>
          <a:xfrm>
            <a:off x="326572" y="5205271"/>
            <a:ext cx="3508827" cy="400160"/>
          </a:xfrm>
          <a:prstGeom prst="rect">
            <a:avLst/>
          </a:prstGeom>
        </p:spPr>
        <p:txBody>
          <a:bodyPr vert="horz" lIns="0" tIns="0" rIns="0" bIns="0" rtlCol="0">
            <a:noAutofit/>
          </a:bodyPr>
          <a:lstStyle>
            <a:lvl1pPr algn="l">
              <a:defRPr sz="1200" b="1" i="0">
                <a:solidFill>
                  <a:schemeClr val="bg1"/>
                </a:solidFill>
                <a:latin typeface="Proxima Nova Regular" charset="0"/>
              </a:defRPr>
            </a:lvl1pPr>
          </a:lstStyle>
          <a:p>
            <a:fld id="{9969E6D8-6C59-4753-A980-6D8FBCBCEFB2}" type="datetimeFigureOut">
              <a:rPr lang="en-US" smtClean="0"/>
              <a:pPr/>
              <a:t>6/11/2019</a:t>
            </a:fld>
            <a:endParaRPr lang="en-US" dirty="0"/>
          </a:p>
        </p:txBody>
      </p:sp>
      <p:pic>
        <p:nvPicPr>
          <p:cNvPr id="13" name="Picture 12">
            <a:extLst>
              <a:ext uri="{FF2B5EF4-FFF2-40B4-BE49-F238E27FC236}">
                <a16:creationId xmlns:a16="http://schemas.microsoft.com/office/drawing/2014/main" xmlns="" id="{56F1E21B-03CE-024B-AAB6-5DE166D235F3}"/>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17691" y="5737814"/>
            <a:ext cx="2321683" cy="868758"/>
          </a:xfrm>
          <a:prstGeom prst="rect">
            <a:avLst/>
          </a:prstGeom>
        </p:spPr>
      </p:pic>
      <p:sp>
        <p:nvSpPr>
          <p:cNvPr id="10" name="TextBox 9"/>
          <p:cNvSpPr txBox="1"/>
          <p:nvPr/>
        </p:nvSpPr>
        <p:spPr>
          <a:xfrm>
            <a:off x="225631" y="5737814"/>
            <a:ext cx="2363189" cy="646331"/>
          </a:xfrm>
          <a:prstGeom prst="rect">
            <a:avLst/>
          </a:prstGeom>
          <a:noFill/>
        </p:spPr>
        <p:txBody>
          <a:bodyPr wrap="square" rtlCol="0">
            <a:spAutoFit/>
          </a:bodyPr>
          <a:lstStyle/>
          <a:p>
            <a:r>
              <a:rPr lang="en-US" sz="900" b="0" i="0" dirty="0">
                <a:solidFill>
                  <a:schemeClr val="bg1"/>
                </a:solidFill>
                <a:latin typeface="Arial" charset="0"/>
              </a:rPr>
              <a:t>The Financial</a:t>
            </a:r>
            <a:r>
              <a:rPr lang="en-US" sz="900" b="0" i="0" baseline="0" dirty="0">
                <a:solidFill>
                  <a:schemeClr val="bg1"/>
                </a:solidFill>
                <a:latin typeface="Arial" charset="0"/>
              </a:rPr>
              <a:t> and </a:t>
            </a:r>
            <a:br>
              <a:rPr lang="en-US" sz="900" b="0" i="0" baseline="0" dirty="0">
                <a:solidFill>
                  <a:schemeClr val="bg1"/>
                </a:solidFill>
                <a:latin typeface="Arial" charset="0"/>
              </a:rPr>
            </a:br>
            <a:r>
              <a:rPr lang="en-US" sz="900" b="0" i="0" baseline="0" dirty="0">
                <a:solidFill>
                  <a:schemeClr val="bg1"/>
                </a:solidFill>
                <a:latin typeface="Arial" charset="0"/>
              </a:rPr>
              <a:t>Risk business of</a:t>
            </a:r>
            <a:br>
              <a:rPr lang="en-US" sz="900" b="0" i="0" baseline="0" dirty="0">
                <a:solidFill>
                  <a:schemeClr val="bg1"/>
                </a:solidFill>
                <a:latin typeface="Arial" charset="0"/>
              </a:rPr>
            </a:br>
            <a:r>
              <a:rPr lang="en-US" sz="900" b="0" i="0" baseline="0" dirty="0">
                <a:solidFill>
                  <a:schemeClr val="bg1"/>
                </a:solidFill>
                <a:latin typeface="Arial" charset="0"/>
              </a:rPr>
              <a:t>Thomson Reuters</a:t>
            </a:r>
            <a:br>
              <a:rPr lang="en-US" sz="900" b="0" i="0" baseline="0" dirty="0">
                <a:solidFill>
                  <a:schemeClr val="bg1"/>
                </a:solidFill>
                <a:latin typeface="Arial" charset="0"/>
              </a:rPr>
            </a:br>
            <a:r>
              <a:rPr lang="en-US" sz="900" b="0" i="0" baseline="0" dirty="0">
                <a:solidFill>
                  <a:schemeClr val="bg1"/>
                </a:solidFill>
                <a:latin typeface="Arial" charset="0"/>
              </a:rPr>
              <a:t>is now Refinitiv.</a:t>
            </a:r>
          </a:p>
        </p:txBody>
      </p:sp>
    </p:spTree>
    <p:extLst>
      <p:ext uri="{BB962C8B-B14F-4D97-AF65-F5344CB8AC3E}">
        <p14:creationId xmlns:p14="http://schemas.microsoft.com/office/powerpoint/2010/main" xmlns="" val="166181158"/>
      </p:ext>
    </p:extLst>
  </p:cSld>
  <p:clrMapOvr>
    <a:masterClrMapping/>
  </p:clrMapOvr>
  <p:extLst mod="1">
    <p:ext uri="{DCECCB84-F9BA-43D5-87BE-67443E8EF086}">
      <p15:sldGuideLst xmlns:p15="http://schemas.microsoft.com/office/powerpoint/2012/main" xmlns=""/>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Slide White Background Light Bulb">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307524" y="177801"/>
            <a:ext cx="6260494" cy="2607330"/>
          </a:xfrm>
        </p:spPr>
        <p:txBody>
          <a:bodyPr anchor="b">
            <a:noAutofit/>
          </a:bodyPr>
          <a:lstStyle>
            <a:lvl1pPr algn="l">
              <a:lnSpc>
                <a:spcPct val="80000"/>
              </a:lnSpc>
              <a:defRPr sz="6000">
                <a:solidFill>
                  <a:schemeClr val="tx2"/>
                </a:solidFill>
              </a:defRPr>
            </a:lvl1pPr>
          </a:lstStyle>
          <a:p>
            <a:r>
              <a:rPr lang="en-US" dirty="0"/>
              <a:t>Click to edit </a:t>
            </a:r>
            <a:br>
              <a:rPr lang="en-US" dirty="0"/>
            </a:br>
            <a:r>
              <a:rPr lang="en-US" dirty="0"/>
              <a:t>Master title style</a:t>
            </a:r>
          </a:p>
        </p:txBody>
      </p:sp>
      <p:sp>
        <p:nvSpPr>
          <p:cNvPr id="7" name="Subtitle 2"/>
          <p:cNvSpPr>
            <a:spLocks noGrp="1"/>
          </p:cNvSpPr>
          <p:nvPr>
            <p:ph type="subTitle" idx="1"/>
          </p:nvPr>
        </p:nvSpPr>
        <p:spPr>
          <a:xfrm>
            <a:off x="329184" y="2797832"/>
            <a:ext cx="6257883" cy="731520"/>
          </a:xfrm>
        </p:spPr>
        <p:txBody>
          <a:bodyPr anchor="t">
            <a:noAutofit/>
          </a:bodyPr>
          <a:lstStyle>
            <a:lvl1pPr marL="0" indent="0" algn="l">
              <a:buNone/>
              <a:defRPr sz="16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Picture 7">
            <a:extLst>
              <a:ext uri="{FF2B5EF4-FFF2-40B4-BE49-F238E27FC236}">
                <a16:creationId xmlns:a16="http://schemas.microsoft.com/office/drawing/2014/main" xmlns="" id="{56F1E21B-03CE-024B-AAB6-5DE166D235F3}"/>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9617691" y="5737814"/>
            <a:ext cx="2321683" cy="868759"/>
          </a:xfrm>
          <a:prstGeom prst="rect">
            <a:avLst/>
          </a:prstGeom>
        </p:spPr>
      </p:pic>
      <p:sp>
        <p:nvSpPr>
          <p:cNvPr id="9" name="Date Placeholder 2"/>
          <p:cNvSpPr>
            <a:spLocks noGrp="1"/>
          </p:cNvSpPr>
          <p:nvPr>
            <p:ph type="dt" idx="10"/>
          </p:nvPr>
        </p:nvSpPr>
        <p:spPr>
          <a:xfrm>
            <a:off x="326572" y="4019440"/>
            <a:ext cx="3508827" cy="400160"/>
          </a:xfrm>
          <a:prstGeom prst="rect">
            <a:avLst/>
          </a:prstGeom>
        </p:spPr>
        <p:txBody>
          <a:bodyPr vert="horz" lIns="0" tIns="0" rIns="0" bIns="0" rtlCol="0">
            <a:noAutofit/>
          </a:bodyPr>
          <a:lstStyle>
            <a:lvl1pPr algn="l">
              <a:defRPr sz="1200" b="1" i="0">
                <a:solidFill>
                  <a:schemeClr val="tx1"/>
                </a:solidFill>
                <a:latin typeface="Proxima Nova Regular" charset="0"/>
              </a:defRPr>
            </a:lvl1pPr>
          </a:lstStyle>
          <a:p>
            <a:fld id="{9969E6D8-6C59-4753-A980-6D8FBCBCEFB2}" type="datetimeFigureOut">
              <a:rPr lang="en-US" smtClean="0"/>
              <a:pPr/>
              <a:t>6/11/2019</a:t>
            </a:fld>
            <a:endParaRPr lang="en-US" dirty="0"/>
          </a:p>
        </p:txBody>
      </p:sp>
      <p:pic>
        <p:nvPicPr>
          <p:cNvPr id="10" name="Picture 9"/>
          <p:cNvPicPr>
            <a:picLocks noChangeAspect="1"/>
          </p:cNvPicPr>
          <p:nvPr/>
        </p:nvPicPr>
        <p:blipFill>
          <a:blip r:embed="rId3" cstate="screen">
            <a:extLst>
              <a:ext uri="{28A0092B-C50C-407E-A947-70E740481C1C}">
                <a14:useLocalDpi xmlns:a14="http://schemas.microsoft.com/office/drawing/2010/main" xmlns=""/>
              </a:ext>
            </a:extLst>
          </a:blip>
          <a:stretch>
            <a:fillRect/>
          </a:stretch>
        </p:blipFill>
        <p:spPr>
          <a:xfrm>
            <a:off x="6675944" y="0"/>
            <a:ext cx="3628370" cy="5158231"/>
          </a:xfrm>
          <a:prstGeom prst="rect">
            <a:avLst/>
          </a:prstGeom>
        </p:spPr>
      </p:pic>
      <p:sp>
        <p:nvSpPr>
          <p:cNvPr id="11" name="TextBox 10"/>
          <p:cNvSpPr txBox="1"/>
          <p:nvPr/>
        </p:nvSpPr>
        <p:spPr>
          <a:xfrm>
            <a:off x="225631" y="5737814"/>
            <a:ext cx="2363189" cy="646331"/>
          </a:xfrm>
          <a:prstGeom prst="rect">
            <a:avLst/>
          </a:prstGeom>
          <a:noFill/>
        </p:spPr>
        <p:txBody>
          <a:bodyPr wrap="square" rtlCol="0">
            <a:spAutoFit/>
          </a:bodyPr>
          <a:lstStyle/>
          <a:p>
            <a:r>
              <a:rPr lang="en-US" sz="900" b="0" i="0" dirty="0">
                <a:solidFill>
                  <a:schemeClr val="tx1"/>
                </a:solidFill>
                <a:latin typeface="Arial" charset="0"/>
              </a:rPr>
              <a:t>The Financial</a:t>
            </a:r>
            <a:r>
              <a:rPr lang="en-US" sz="900" b="0" i="0" baseline="0" dirty="0">
                <a:solidFill>
                  <a:schemeClr val="tx1"/>
                </a:solidFill>
                <a:latin typeface="Arial" charset="0"/>
              </a:rPr>
              <a:t> and </a:t>
            </a:r>
            <a:br>
              <a:rPr lang="en-US" sz="900" b="0" i="0" baseline="0" dirty="0">
                <a:solidFill>
                  <a:schemeClr val="tx1"/>
                </a:solidFill>
                <a:latin typeface="Arial" charset="0"/>
              </a:rPr>
            </a:br>
            <a:r>
              <a:rPr lang="en-US" sz="900" b="0" i="0" baseline="0" dirty="0">
                <a:solidFill>
                  <a:schemeClr val="tx1"/>
                </a:solidFill>
                <a:latin typeface="Arial" charset="0"/>
              </a:rPr>
              <a:t>Risk business of</a:t>
            </a:r>
            <a:br>
              <a:rPr lang="en-US" sz="900" b="0" i="0" baseline="0" dirty="0">
                <a:solidFill>
                  <a:schemeClr val="tx1"/>
                </a:solidFill>
                <a:latin typeface="Arial" charset="0"/>
              </a:rPr>
            </a:br>
            <a:r>
              <a:rPr lang="en-US" sz="900" b="0" i="0" baseline="0" dirty="0">
                <a:solidFill>
                  <a:schemeClr val="tx1"/>
                </a:solidFill>
                <a:latin typeface="Arial" charset="0"/>
              </a:rPr>
              <a:t>Thomson Reuters</a:t>
            </a:r>
            <a:br>
              <a:rPr lang="en-US" sz="900" b="0" i="0" baseline="0" dirty="0">
                <a:solidFill>
                  <a:schemeClr val="tx1"/>
                </a:solidFill>
                <a:latin typeface="Arial" charset="0"/>
              </a:rPr>
            </a:br>
            <a:r>
              <a:rPr lang="en-US" sz="900" b="0" i="0" baseline="0" dirty="0">
                <a:solidFill>
                  <a:schemeClr val="tx1"/>
                </a:solidFill>
                <a:latin typeface="Arial" charset="0"/>
              </a:rPr>
              <a:t>is now Refinitiv.</a:t>
            </a:r>
          </a:p>
        </p:txBody>
      </p:sp>
    </p:spTree>
    <p:extLst>
      <p:ext uri="{BB962C8B-B14F-4D97-AF65-F5344CB8AC3E}">
        <p14:creationId xmlns:p14="http://schemas.microsoft.com/office/powerpoint/2010/main" xmlns="" val="2004461216"/>
      </p:ext>
    </p:extLst>
  </p:cSld>
  <p:clrMapOvr>
    <a:masterClrMapping/>
  </p:clrMapOvr>
  <p:extLst mod="1">
    <p:ext uri="{DCECCB84-F9BA-43D5-87BE-67443E8EF086}">
      <p15:sldGuideLst xmlns:p15="http://schemas.microsoft.com/office/powerpoint/2012/main" xmlns=""/>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Slide Blue Background Light Bulb">
    <p:bg>
      <p:bgPr>
        <a:solidFill>
          <a:schemeClr val="tx2"/>
        </a:solid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307524" y="177801"/>
            <a:ext cx="6260494" cy="2607330"/>
          </a:xfrm>
        </p:spPr>
        <p:txBody>
          <a:bodyPr anchor="b">
            <a:noAutofit/>
          </a:bodyPr>
          <a:lstStyle>
            <a:lvl1pPr algn="l">
              <a:lnSpc>
                <a:spcPct val="80000"/>
              </a:lnSpc>
              <a:defRPr sz="6000">
                <a:solidFill>
                  <a:schemeClr val="bg1"/>
                </a:solidFill>
              </a:defRPr>
            </a:lvl1pPr>
          </a:lstStyle>
          <a:p>
            <a:r>
              <a:rPr lang="en-US" dirty="0"/>
              <a:t>Click to edit </a:t>
            </a:r>
            <a:br>
              <a:rPr lang="en-US" dirty="0"/>
            </a:br>
            <a:r>
              <a:rPr lang="en-US" dirty="0"/>
              <a:t>Master title style</a:t>
            </a:r>
          </a:p>
        </p:txBody>
      </p:sp>
      <p:sp>
        <p:nvSpPr>
          <p:cNvPr id="7" name="Subtitle 2"/>
          <p:cNvSpPr>
            <a:spLocks noGrp="1"/>
          </p:cNvSpPr>
          <p:nvPr>
            <p:ph type="subTitle" idx="1"/>
          </p:nvPr>
        </p:nvSpPr>
        <p:spPr>
          <a:xfrm>
            <a:off x="329184" y="2797832"/>
            <a:ext cx="6257883" cy="731520"/>
          </a:xfrm>
        </p:spPr>
        <p:txBody>
          <a:bodyPr anchor="t">
            <a:noAutofit/>
          </a:bodyPr>
          <a:lstStyle>
            <a:lvl1pPr marL="0" indent="0" algn="l">
              <a:buNone/>
              <a:defRPr sz="16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Date Placeholder 2"/>
          <p:cNvSpPr>
            <a:spLocks noGrp="1"/>
          </p:cNvSpPr>
          <p:nvPr>
            <p:ph type="dt" idx="10"/>
          </p:nvPr>
        </p:nvSpPr>
        <p:spPr>
          <a:xfrm>
            <a:off x="326572" y="4019440"/>
            <a:ext cx="3508827" cy="400160"/>
          </a:xfrm>
          <a:prstGeom prst="rect">
            <a:avLst/>
          </a:prstGeom>
        </p:spPr>
        <p:txBody>
          <a:bodyPr vert="horz" lIns="0" tIns="0" rIns="0" bIns="0" rtlCol="0">
            <a:noAutofit/>
          </a:bodyPr>
          <a:lstStyle>
            <a:lvl1pPr algn="l">
              <a:defRPr sz="1200" b="1" i="0">
                <a:solidFill>
                  <a:schemeClr val="bg1"/>
                </a:solidFill>
                <a:latin typeface="Proxima Nova Regular" charset="0"/>
              </a:defRPr>
            </a:lvl1pPr>
          </a:lstStyle>
          <a:p>
            <a:fld id="{9969E6D8-6C59-4753-A980-6D8FBCBCEFB2}" type="datetimeFigureOut">
              <a:rPr lang="en-US" smtClean="0"/>
              <a:pPr/>
              <a:t>6/11/2019</a:t>
            </a:fld>
            <a:endParaRPr lang="en-US" dirty="0"/>
          </a:p>
        </p:txBody>
      </p:sp>
      <p:pic>
        <p:nvPicPr>
          <p:cNvPr id="8" name="Picture 7"/>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6675944" y="0"/>
            <a:ext cx="3628370" cy="5158232"/>
          </a:xfrm>
          <a:prstGeom prst="rect">
            <a:avLst/>
          </a:prstGeom>
        </p:spPr>
      </p:pic>
      <p:pic>
        <p:nvPicPr>
          <p:cNvPr id="12" name="Picture 11">
            <a:extLst>
              <a:ext uri="{FF2B5EF4-FFF2-40B4-BE49-F238E27FC236}">
                <a16:creationId xmlns:a16="http://schemas.microsoft.com/office/drawing/2014/main" xmlns="" id="{56F1E21B-03CE-024B-AAB6-5DE166D235F3}"/>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17691" y="5737814"/>
            <a:ext cx="2321683" cy="868758"/>
          </a:xfrm>
          <a:prstGeom prst="rect">
            <a:avLst/>
          </a:prstGeom>
        </p:spPr>
      </p:pic>
      <p:sp>
        <p:nvSpPr>
          <p:cNvPr id="10" name="TextBox 9"/>
          <p:cNvSpPr txBox="1"/>
          <p:nvPr/>
        </p:nvSpPr>
        <p:spPr>
          <a:xfrm>
            <a:off x="225631" y="5737814"/>
            <a:ext cx="2363189" cy="646331"/>
          </a:xfrm>
          <a:prstGeom prst="rect">
            <a:avLst/>
          </a:prstGeom>
          <a:noFill/>
        </p:spPr>
        <p:txBody>
          <a:bodyPr wrap="square" rtlCol="0">
            <a:spAutoFit/>
          </a:bodyPr>
          <a:lstStyle/>
          <a:p>
            <a:r>
              <a:rPr lang="en-US" sz="900" b="0" i="0" dirty="0">
                <a:solidFill>
                  <a:schemeClr val="bg1"/>
                </a:solidFill>
                <a:latin typeface="Arial" charset="0"/>
              </a:rPr>
              <a:t>The Financial</a:t>
            </a:r>
            <a:r>
              <a:rPr lang="en-US" sz="900" b="0" i="0" baseline="0" dirty="0">
                <a:solidFill>
                  <a:schemeClr val="bg1"/>
                </a:solidFill>
                <a:latin typeface="Arial" charset="0"/>
              </a:rPr>
              <a:t> and </a:t>
            </a:r>
            <a:br>
              <a:rPr lang="en-US" sz="900" b="0" i="0" baseline="0" dirty="0">
                <a:solidFill>
                  <a:schemeClr val="bg1"/>
                </a:solidFill>
                <a:latin typeface="Arial" charset="0"/>
              </a:rPr>
            </a:br>
            <a:r>
              <a:rPr lang="en-US" sz="900" b="0" i="0" baseline="0" dirty="0">
                <a:solidFill>
                  <a:schemeClr val="bg1"/>
                </a:solidFill>
                <a:latin typeface="Arial" charset="0"/>
              </a:rPr>
              <a:t>Risk business of</a:t>
            </a:r>
            <a:br>
              <a:rPr lang="en-US" sz="900" b="0" i="0" baseline="0" dirty="0">
                <a:solidFill>
                  <a:schemeClr val="bg1"/>
                </a:solidFill>
                <a:latin typeface="Arial" charset="0"/>
              </a:rPr>
            </a:br>
            <a:r>
              <a:rPr lang="en-US" sz="900" b="0" i="0" baseline="0" dirty="0">
                <a:solidFill>
                  <a:schemeClr val="bg1"/>
                </a:solidFill>
                <a:latin typeface="Arial" charset="0"/>
              </a:rPr>
              <a:t>Thomson Reuters</a:t>
            </a:r>
            <a:br>
              <a:rPr lang="en-US" sz="900" b="0" i="0" baseline="0" dirty="0">
                <a:solidFill>
                  <a:schemeClr val="bg1"/>
                </a:solidFill>
                <a:latin typeface="Arial" charset="0"/>
              </a:rPr>
            </a:br>
            <a:r>
              <a:rPr lang="en-US" sz="900" b="0" i="0" baseline="0" dirty="0">
                <a:solidFill>
                  <a:schemeClr val="bg1"/>
                </a:solidFill>
                <a:latin typeface="Arial" charset="0"/>
              </a:rPr>
              <a:t>is now Refinitiv.</a:t>
            </a:r>
          </a:p>
        </p:txBody>
      </p:sp>
    </p:spTree>
    <p:extLst>
      <p:ext uri="{BB962C8B-B14F-4D97-AF65-F5344CB8AC3E}">
        <p14:creationId xmlns:p14="http://schemas.microsoft.com/office/powerpoint/2010/main" xmlns="" val="1048296185"/>
      </p:ext>
    </p:extLst>
  </p:cSld>
  <p:clrMapOvr>
    <a:masterClrMapping/>
  </p:clrMapOvr>
  <p:extLst mod="1">
    <p:ext uri="{DCECCB84-F9BA-43D5-87BE-67443E8EF086}">
      <p15:sldGuideLst xmlns:p15="http://schemas.microsoft.com/office/powerpoint/2012/main" xmlns=""/>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Slide White Background Data Symbol">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307524" y="2175932"/>
            <a:ext cx="5667826" cy="1961279"/>
          </a:xfrm>
        </p:spPr>
        <p:txBody>
          <a:bodyPr anchor="b">
            <a:noAutofit/>
          </a:bodyPr>
          <a:lstStyle>
            <a:lvl1pPr algn="l">
              <a:lnSpc>
                <a:spcPct val="80000"/>
              </a:lnSpc>
              <a:defRPr sz="6000">
                <a:solidFill>
                  <a:schemeClr val="tx2"/>
                </a:solidFill>
              </a:defRPr>
            </a:lvl1pPr>
          </a:lstStyle>
          <a:p>
            <a:r>
              <a:rPr lang="en-US" dirty="0"/>
              <a:t>Click to edit </a:t>
            </a:r>
            <a:br>
              <a:rPr lang="en-US" dirty="0"/>
            </a:br>
            <a:r>
              <a:rPr lang="en-US" dirty="0"/>
              <a:t>Master title style</a:t>
            </a:r>
          </a:p>
        </p:txBody>
      </p:sp>
      <p:sp>
        <p:nvSpPr>
          <p:cNvPr id="7" name="Subtitle 2"/>
          <p:cNvSpPr>
            <a:spLocks noGrp="1"/>
          </p:cNvSpPr>
          <p:nvPr>
            <p:ph type="subTitle" idx="1"/>
          </p:nvPr>
        </p:nvSpPr>
        <p:spPr>
          <a:xfrm>
            <a:off x="329184" y="4162613"/>
            <a:ext cx="5665216" cy="731520"/>
          </a:xfrm>
        </p:spPr>
        <p:txBody>
          <a:bodyPr anchor="t">
            <a:noAutofit/>
          </a:bodyPr>
          <a:lstStyle>
            <a:lvl1pPr marL="0" indent="0" algn="l">
              <a:buNone/>
              <a:defRPr sz="16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Picture 7">
            <a:extLst>
              <a:ext uri="{FF2B5EF4-FFF2-40B4-BE49-F238E27FC236}">
                <a16:creationId xmlns:a16="http://schemas.microsoft.com/office/drawing/2014/main" xmlns="" id="{56F1E21B-03CE-024B-AAB6-5DE166D235F3}"/>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9617691" y="5737814"/>
            <a:ext cx="2321683" cy="868759"/>
          </a:xfrm>
          <a:prstGeom prst="rect">
            <a:avLst/>
          </a:prstGeom>
        </p:spPr>
      </p:pic>
      <p:sp>
        <p:nvSpPr>
          <p:cNvPr id="9" name="Date Placeholder 2"/>
          <p:cNvSpPr>
            <a:spLocks noGrp="1"/>
          </p:cNvSpPr>
          <p:nvPr>
            <p:ph type="dt" idx="10"/>
          </p:nvPr>
        </p:nvSpPr>
        <p:spPr>
          <a:xfrm>
            <a:off x="326572" y="4896508"/>
            <a:ext cx="3508827" cy="400160"/>
          </a:xfrm>
          <a:prstGeom prst="rect">
            <a:avLst/>
          </a:prstGeom>
        </p:spPr>
        <p:txBody>
          <a:bodyPr vert="horz" lIns="0" tIns="0" rIns="0" bIns="0" rtlCol="0">
            <a:noAutofit/>
          </a:bodyPr>
          <a:lstStyle>
            <a:lvl1pPr algn="l">
              <a:defRPr sz="1200" b="1" i="0">
                <a:solidFill>
                  <a:schemeClr val="tx1"/>
                </a:solidFill>
                <a:latin typeface="Proxima Nova Regular" charset="0"/>
              </a:defRPr>
            </a:lvl1pPr>
          </a:lstStyle>
          <a:p>
            <a:fld id="{9969E6D8-6C59-4753-A980-6D8FBCBCEFB2}" type="datetimeFigureOut">
              <a:rPr lang="en-US" smtClean="0"/>
              <a:pPr/>
              <a:t>6/11/2019</a:t>
            </a:fld>
            <a:endParaRPr lang="en-US" dirty="0"/>
          </a:p>
        </p:txBody>
      </p:sp>
      <p:pic>
        <p:nvPicPr>
          <p:cNvPr id="11" name="Picture 10"/>
          <p:cNvPicPr>
            <a:picLocks noChangeAspect="1"/>
          </p:cNvPicPr>
          <p:nvPr/>
        </p:nvPicPr>
        <p:blipFill>
          <a:blip r:embed="rId3" cstate="screen">
            <a:extLst>
              <a:ext uri="{28A0092B-C50C-407E-A947-70E740481C1C}">
                <a14:useLocalDpi xmlns:a14="http://schemas.microsoft.com/office/drawing/2010/main" xmlns=""/>
              </a:ext>
            </a:extLst>
          </a:blip>
          <a:stretch>
            <a:fillRect/>
          </a:stretch>
        </p:blipFill>
        <p:spPr>
          <a:xfrm>
            <a:off x="6096000" y="960964"/>
            <a:ext cx="5196809" cy="4011329"/>
          </a:xfrm>
          <a:prstGeom prst="rect">
            <a:avLst/>
          </a:prstGeom>
        </p:spPr>
      </p:pic>
      <p:sp>
        <p:nvSpPr>
          <p:cNvPr id="10" name="TextBox 9"/>
          <p:cNvSpPr txBox="1"/>
          <p:nvPr/>
        </p:nvSpPr>
        <p:spPr>
          <a:xfrm>
            <a:off x="225631" y="5737814"/>
            <a:ext cx="2363189" cy="646331"/>
          </a:xfrm>
          <a:prstGeom prst="rect">
            <a:avLst/>
          </a:prstGeom>
          <a:noFill/>
        </p:spPr>
        <p:txBody>
          <a:bodyPr wrap="square" rtlCol="0">
            <a:spAutoFit/>
          </a:bodyPr>
          <a:lstStyle/>
          <a:p>
            <a:r>
              <a:rPr lang="en-US" sz="900" b="0" i="0" dirty="0">
                <a:solidFill>
                  <a:schemeClr val="tx1"/>
                </a:solidFill>
                <a:latin typeface="Arial" charset="0"/>
              </a:rPr>
              <a:t>The Financial</a:t>
            </a:r>
            <a:r>
              <a:rPr lang="en-US" sz="900" b="0" i="0" baseline="0" dirty="0">
                <a:solidFill>
                  <a:schemeClr val="tx1"/>
                </a:solidFill>
                <a:latin typeface="Arial" charset="0"/>
              </a:rPr>
              <a:t> and </a:t>
            </a:r>
            <a:br>
              <a:rPr lang="en-US" sz="900" b="0" i="0" baseline="0" dirty="0">
                <a:solidFill>
                  <a:schemeClr val="tx1"/>
                </a:solidFill>
                <a:latin typeface="Arial" charset="0"/>
              </a:rPr>
            </a:br>
            <a:r>
              <a:rPr lang="en-US" sz="900" b="0" i="0" baseline="0" dirty="0">
                <a:solidFill>
                  <a:schemeClr val="tx1"/>
                </a:solidFill>
                <a:latin typeface="Arial" charset="0"/>
              </a:rPr>
              <a:t>Risk business of</a:t>
            </a:r>
            <a:br>
              <a:rPr lang="en-US" sz="900" b="0" i="0" baseline="0" dirty="0">
                <a:solidFill>
                  <a:schemeClr val="tx1"/>
                </a:solidFill>
                <a:latin typeface="Arial" charset="0"/>
              </a:rPr>
            </a:br>
            <a:r>
              <a:rPr lang="en-US" sz="900" b="0" i="0" baseline="0" dirty="0">
                <a:solidFill>
                  <a:schemeClr val="tx1"/>
                </a:solidFill>
                <a:latin typeface="Arial" charset="0"/>
              </a:rPr>
              <a:t>Thomson Reuters</a:t>
            </a:r>
            <a:br>
              <a:rPr lang="en-US" sz="900" b="0" i="0" baseline="0" dirty="0">
                <a:solidFill>
                  <a:schemeClr val="tx1"/>
                </a:solidFill>
                <a:latin typeface="Arial" charset="0"/>
              </a:rPr>
            </a:br>
            <a:r>
              <a:rPr lang="en-US" sz="900" b="0" i="0" baseline="0" dirty="0">
                <a:solidFill>
                  <a:schemeClr val="tx1"/>
                </a:solidFill>
                <a:latin typeface="Arial" charset="0"/>
              </a:rPr>
              <a:t>is now Refinitiv.</a:t>
            </a:r>
          </a:p>
        </p:txBody>
      </p:sp>
    </p:spTree>
    <p:extLst>
      <p:ext uri="{BB962C8B-B14F-4D97-AF65-F5344CB8AC3E}">
        <p14:creationId xmlns:p14="http://schemas.microsoft.com/office/powerpoint/2010/main" xmlns="" val="3664686038"/>
      </p:ext>
    </p:extLst>
  </p:cSld>
  <p:clrMapOvr>
    <a:masterClrMapping/>
  </p:clrMapOvr>
  <p:extLst mod="1">
    <p:ext uri="{DCECCB84-F9BA-43D5-87BE-67443E8EF086}">
      <p15:sldGuideLst xmlns:p15="http://schemas.microsoft.com/office/powerpoint/2012/main" xmlns=""/>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itle Slide Blue Background Data Symbol">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6096000" y="960964"/>
            <a:ext cx="5191760" cy="4005072"/>
          </a:xfrm>
          <a:prstGeom prst="rect">
            <a:avLst/>
          </a:prstGeom>
        </p:spPr>
      </p:pic>
      <p:sp>
        <p:nvSpPr>
          <p:cNvPr id="6" name="Title 1"/>
          <p:cNvSpPr>
            <a:spLocks noGrp="1"/>
          </p:cNvSpPr>
          <p:nvPr>
            <p:ph type="ctrTitle" hasCustomPrompt="1"/>
          </p:nvPr>
        </p:nvSpPr>
        <p:spPr>
          <a:xfrm>
            <a:off x="307524" y="2175932"/>
            <a:ext cx="5667826" cy="1961279"/>
          </a:xfrm>
        </p:spPr>
        <p:txBody>
          <a:bodyPr anchor="b">
            <a:noAutofit/>
          </a:bodyPr>
          <a:lstStyle>
            <a:lvl1pPr algn="l">
              <a:lnSpc>
                <a:spcPct val="80000"/>
              </a:lnSpc>
              <a:defRPr sz="6000">
                <a:solidFill>
                  <a:schemeClr val="bg1"/>
                </a:solidFill>
              </a:defRPr>
            </a:lvl1pPr>
          </a:lstStyle>
          <a:p>
            <a:r>
              <a:rPr lang="en-US" dirty="0"/>
              <a:t>Click to edit </a:t>
            </a:r>
            <a:br>
              <a:rPr lang="en-US" dirty="0"/>
            </a:br>
            <a:r>
              <a:rPr lang="en-US" dirty="0"/>
              <a:t>Master title style</a:t>
            </a:r>
          </a:p>
        </p:txBody>
      </p:sp>
      <p:sp>
        <p:nvSpPr>
          <p:cNvPr id="7" name="Subtitle 2"/>
          <p:cNvSpPr>
            <a:spLocks noGrp="1"/>
          </p:cNvSpPr>
          <p:nvPr>
            <p:ph type="subTitle" idx="1"/>
          </p:nvPr>
        </p:nvSpPr>
        <p:spPr>
          <a:xfrm>
            <a:off x="329184" y="4149913"/>
            <a:ext cx="5665216" cy="731520"/>
          </a:xfrm>
        </p:spPr>
        <p:txBody>
          <a:bodyPr anchor="t">
            <a:noAutofit/>
          </a:bodyPr>
          <a:lstStyle>
            <a:lvl1pPr marL="0" indent="0" algn="l">
              <a:buNone/>
              <a:defRPr sz="16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Date Placeholder 2"/>
          <p:cNvSpPr>
            <a:spLocks noGrp="1"/>
          </p:cNvSpPr>
          <p:nvPr>
            <p:ph type="dt" idx="10"/>
          </p:nvPr>
        </p:nvSpPr>
        <p:spPr>
          <a:xfrm>
            <a:off x="326572" y="4896510"/>
            <a:ext cx="3508827" cy="400160"/>
          </a:xfrm>
          <a:prstGeom prst="rect">
            <a:avLst/>
          </a:prstGeom>
        </p:spPr>
        <p:txBody>
          <a:bodyPr vert="horz" lIns="0" tIns="0" rIns="0" bIns="0" rtlCol="0">
            <a:noAutofit/>
          </a:bodyPr>
          <a:lstStyle>
            <a:lvl1pPr algn="l">
              <a:defRPr sz="1200" b="1" i="0">
                <a:solidFill>
                  <a:schemeClr val="bg1"/>
                </a:solidFill>
                <a:latin typeface="Proxima Nova Regular" charset="0"/>
              </a:defRPr>
            </a:lvl1pPr>
          </a:lstStyle>
          <a:p>
            <a:fld id="{9969E6D8-6C59-4753-A980-6D8FBCBCEFB2}" type="datetimeFigureOut">
              <a:rPr lang="en-US" smtClean="0"/>
              <a:pPr/>
              <a:t>6/11/2019</a:t>
            </a:fld>
            <a:endParaRPr lang="en-US" dirty="0"/>
          </a:p>
        </p:txBody>
      </p:sp>
      <p:pic>
        <p:nvPicPr>
          <p:cNvPr id="12" name="Picture 11">
            <a:extLst>
              <a:ext uri="{FF2B5EF4-FFF2-40B4-BE49-F238E27FC236}">
                <a16:creationId xmlns:a16="http://schemas.microsoft.com/office/drawing/2014/main" xmlns="" id="{56F1E21B-03CE-024B-AAB6-5DE166D235F3}"/>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17691" y="5737814"/>
            <a:ext cx="2321683" cy="868758"/>
          </a:xfrm>
          <a:prstGeom prst="rect">
            <a:avLst/>
          </a:prstGeom>
        </p:spPr>
      </p:pic>
      <p:sp>
        <p:nvSpPr>
          <p:cNvPr id="8" name="TextBox 7"/>
          <p:cNvSpPr txBox="1"/>
          <p:nvPr/>
        </p:nvSpPr>
        <p:spPr>
          <a:xfrm>
            <a:off x="225631" y="5737814"/>
            <a:ext cx="2363189" cy="646331"/>
          </a:xfrm>
          <a:prstGeom prst="rect">
            <a:avLst/>
          </a:prstGeom>
          <a:noFill/>
        </p:spPr>
        <p:txBody>
          <a:bodyPr wrap="square" rtlCol="0">
            <a:spAutoFit/>
          </a:bodyPr>
          <a:lstStyle/>
          <a:p>
            <a:r>
              <a:rPr lang="en-US" sz="900" b="0" i="0" dirty="0">
                <a:solidFill>
                  <a:schemeClr val="bg1"/>
                </a:solidFill>
                <a:latin typeface="Arial" charset="0"/>
              </a:rPr>
              <a:t>The Financial</a:t>
            </a:r>
            <a:r>
              <a:rPr lang="en-US" sz="900" b="0" i="0" baseline="0" dirty="0">
                <a:solidFill>
                  <a:schemeClr val="bg1"/>
                </a:solidFill>
                <a:latin typeface="Arial" charset="0"/>
              </a:rPr>
              <a:t> and </a:t>
            </a:r>
            <a:br>
              <a:rPr lang="en-US" sz="900" b="0" i="0" baseline="0" dirty="0">
                <a:solidFill>
                  <a:schemeClr val="bg1"/>
                </a:solidFill>
                <a:latin typeface="Arial" charset="0"/>
              </a:rPr>
            </a:br>
            <a:r>
              <a:rPr lang="en-US" sz="900" b="0" i="0" baseline="0" dirty="0">
                <a:solidFill>
                  <a:schemeClr val="bg1"/>
                </a:solidFill>
                <a:latin typeface="Arial" charset="0"/>
              </a:rPr>
              <a:t>Risk business of</a:t>
            </a:r>
            <a:br>
              <a:rPr lang="en-US" sz="900" b="0" i="0" baseline="0" dirty="0">
                <a:solidFill>
                  <a:schemeClr val="bg1"/>
                </a:solidFill>
                <a:latin typeface="Arial" charset="0"/>
              </a:rPr>
            </a:br>
            <a:r>
              <a:rPr lang="en-US" sz="900" b="0" i="0" baseline="0" dirty="0">
                <a:solidFill>
                  <a:schemeClr val="bg1"/>
                </a:solidFill>
                <a:latin typeface="Arial" charset="0"/>
              </a:rPr>
              <a:t>Thomson Reuters</a:t>
            </a:r>
            <a:br>
              <a:rPr lang="en-US" sz="900" b="0" i="0" baseline="0" dirty="0">
                <a:solidFill>
                  <a:schemeClr val="bg1"/>
                </a:solidFill>
                <a:latin typeface="Arial" charset="0"/>
              </a:rPr>
            </a:br>
            <a:r>
              <a:rPr lang="en-US" sz="900" b="0" i="0" baseline="0" dirty="0">
                <a:solidFill>
                  <a:schemeClr val="bg1"/>
                </a:solidFill>
                <a:latin typeface="Arial" charset="0"/>
              </a:rPr>
              <a:t>is now Refinitiv.</a:t>
            </a:r>
          </a:p>
        </p:txBody>
      </p:sp>
    </p:spTree>
    <p:extLst>
      <p:ext uri="{BB962C8B-B14F-4D97-AF65-F5344CB8AC3E}">
        <p14:creationId xmlns:p14="http://schemas.microsoft.com/office/powerpoint/2010/main" xmlns="" val="2213802830"/>
      </p:ext>
    </p:extLst>
  </p:cSld>
  <p:clrMapOvr>
    <a:masterClrMapping/>
  </p:clrMapOvr>
  <p:extLst mod="1">
    <p:ext uri="{DCECCB84-F9BA-43D5-87BE-67443E8EF086}">
      <p15:sldGuideLst xmlns:p15="http://schemas.microsoft.com/office/powerpoint/2012/main" xmlns=""/>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2608" y="311767"/>
            <a:ext cx="11594592" cy="45720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296864" y="1351722"/>
            <a:ext cx="11598274" cy="45720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xmlns="" id="{002A5AF3-F9F6-8743-AA58-1F987E301413}"/>
              </a:ext>
            </a:extLst>
          </p:cNvPr>
          <p:cNvSpPr txBox="1"/>
          <p:nvPr/>
        </p:nvSpPr>
        <p:spPr>
          <a:xfrm>
            <a:off x="315637" y="6454557"/>
            <a:ext cx="547380" cy="244475"/>
          </a:xfrm>
          <a:prstGeom prst="rect">
            <a:avLst/>
          </a:prstGeom>
          <a:noFill/>
        </p:spPr>
        <p:txBody>
          <a:bodyPr wrap="none" lIns="0" tIns="0" rIns="0" bIns="0" rtlCol="0" anchor="b" anchorCtr="0">
            <a:noAutofit/>
          </a:bodyPr>
          <a:lstStyle/>
          <a:p>
            <a:pPr algn="l"/>
            <a:fld id="{27DCC45D-C2B1-7349-9093-5403214644AE}" type="slidenum">
              <a:rPr lang="en-US" sz="1000" b="0" i="0" smtClean="0">
                <a:latin typeface="Arial" charset="0"/>
                <a:ea typeface="Arial" charset="0"/>
                <a:cs typeface="Arial" charset="0"/>
              </a:rPr>
              <a:pPr algn="l"/>
              <a:t>‹#›</a:t>
            </a:fld>
            <a:endParaRPr lang="en-US" sz="1000" b="0" i="0" dirty="0">
              <a:latin typeface="Arial" charset="0"/>
              <a:ea typeface="Arial" charset="0"/>
              <a:cs typeface="Arial" charset="0"/>
            </a:endParaRPr>
          </a:p>
        </p:txBody>
      </p:sp>
      <p:pic>
        <p:nvPicPr>
          <p:cNvPr id="10" name="Picture 9">
            <a:extLst>
              <a:ext uri="{FF2B5EF4-FFF2-40B4-BE49-F238E27FC236}">
                <a16:creationId xmlns:a16="http://schemas.microsoft.com/office/drawing/2014/main" xmlns="" id="{15EFFB89-C430-C244-B201-EF5EB20EA912}"/>
              </a:ext>
            </a:extLst>
          </p:cNvPr>
          <p:cNvPicPr>
            <a:picLocks noChangeAspect="1"/>
          </p:cNvPicPr>
          <p:nvPr/>
        </p:nvPicPr>
        <p:blipFill>
          <a:blip r:embed="rId33" cstate="screen">
            <a:extLst>
              <a:ext uri="{28A0092B-C50C-407E-A947-70E740481C1C}">
                <a14:useLocalDpi xmlns:a14="http://schemas.microsoft.com/office/drawing/2010/main" xmlns=""/>
              </a:ext>
            </a:extLst>
          </a:blip>
          <a:stretch>
            <a:fillRect/>
          </a:stretch>
        </p:blipFill>
        <p:spPr>
          <a:xfrm>
            <a:off x="10795850" y="6280151"/>
            <a:ext cx="1147383" cy="428062"/>
          </a:xfrm>
          <a:prstGeom prst="rect">
            <a:avLst/>
          </a:prstGeom>
        </p:spPr>
      </p:pic>
      <p:sp>
        <p:nvSpPr>
          <p:cNvPr id="4" name="Footer Placeholder 3"/>
          <p:cNvSpPr>
            <a:spLocks noGrp="1"/>
          </p:cNvSpPr>
          <p:nvPr>
            <p:ph type="ftr" sz="quarter" idx="3"/>
          </p:nvPr>
        </p:nvSpPr>
        <p:spPr>
          <a:xfrm>
            <a:off x="736017" y="6438393"/>
            <a:ext cx="7626096" cy="244475"/>
          </a:xfrm>
          <a:prstGeom prst="rect">
            <a:avLst/>
          </a:prstGeom>
        </p:spPr>
        <p:txBody>
          <a:bodyPr vert="horz" lIns="0" tIns="0" rIns="0" bIns="0" rtlCol="0" anchor="b" anchorCtr="0">
            <a:noAutofit/>
          </a:bodyPr>
          <a:lstStyle>
            <a:lvl1pPr algn="l">
              <a:defRPr sz="800" b="0" i="0">
                <a:solidFill>
                  <a:schemeClr val="tx1"/>
                </a:solidFill>
                <a:latin typeface="Arial" charset="0"/>
              </a:defRPr>
            </a:lvl1pPr>
          </a:lstStyle>
          <a:p>
            <a:endParaRPr lang="en-US" dirty="0"/>
          </a:p>
        </p:txBody>
      </p:sp>
      <p:sp>
        <p:nvSpPr>
          <p:cNvPr id="6" name="MSIPCMContentMarking" descr="{&quot;HashCode&quot;:-1638895224,&quot;Placement&quot;:&quot;Footer&quot;}">
            <a:extLst>
              <a:ext uri="{FF2B5EF4-FFF2-40B4-BE49-F238E27FC236}">
                <a16:creationId xmlns:a16="http://schemas.microsoft.com/office/drawing/2014/main" xmlns="" id="{64ED34BD-0444-47EC-949B-106775FEACF5}"/>
              </a:ext>
            </a:extLst>
          </p:cNvPr>
          <p:cNvSpPr txBox="1"/>
          <p:nvPr userDrawn="1"/>
        </p:nvSpPr>
        <p:spPr>
          <a:xfrm>
            <a:off x="0" y="6629836"/>
            <a:ext cx="1228569" cy="228163"/>
          </a:xfrm>
          <a:prstGeom prst="rect">
            <a:avLst/>
          </a:prstGeom>
          <a:noFill/>
        </p:spPr>
        <p:txBody>
          <a:bodyPr vert="horz" wrap="square" lIns="0" tIns="0" rIns="0" bIns="0" rtlCol="0" anchor="ctr" anchorCtr="1">
            <a:spAutoFit/>
          </a:bodyPr>
          <a:lstStyle/>
          <a:p>
            <a:pPr algn="l">
              <a:spcBef>
                <a:spcPts val="0"/>
              </a:spcBef>
              <a:spcAft>
                <a:spcPts val="0"/>
              </a:spcAft>
            </a:pPr>
            <a:r>
              <a:rPr lang="en-US" sz="800">
                <a:solidFill>
                  <a:srgbClr val="000000"/>
                </a:solidFill>
                <a:latin typeface="Calibri" panose="020F0502020204030204" pitchFamily="34" charset="0"/>
              </a:rPr>
              <a:t>Sensitivity: Confidential</a:t>
            </a:r>
          </a:p>
        </p:txBody>
      </p:sp>
    </p:spTree>
    <p:extLst>
      <p:ext uri="{BB962C8B-B14F-4D97-AF65-F5344CB8AC3E}">
        <p14:creationId xmlns:p14="http://schemas.microsoft.com/office/powerpoint/2010/main" xmlns="" val="277292014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3" r:id="rId31"/>
  </p:sldLayoutIdLst>
  <p:txStyles>
    <p:titleStyle>
      <a:lvl1pPr algn="l" defTabSz="914400" rtl="0" eaLnBrk="1" latinLnBrk="0" hangingPunct="1">
        <a:lnSpc>
          <a:spcPct val="90000"/>
        </a:lnSpc>
        <a:spcBef>
          <a:spcPct val="0"/>
        </a:spcBef>
        <a:buNone/>
        <a:defRPr sz="2400" b="0" i="0" kern="1200">
          <a:solidFill>
            <a:schemeClr val="tx1"/>
          </a:solidFill>
          <a:latin typeface="Arial Regular" charset="0"/>
          <a:ea typeface="Arial Regular" charset="0"/>
          <a:cs typeface="Arial Regular" charset="0"/>
        </a:defRPr>
      </a:lvl1pPr>
    </p:titleStyle>
    <p:bodyStyle>
      <a:lvl1pPr marL="0" indent="0" algn="l" defTabSz="914400" rtl="0" eaLnBrk="1" latinLnBrk="0" hangingPunct="1">
        <a:lnSpc>
          <a:spcPct val="100000"/>
        </a:lnSpc>
        <a:spcBef>
          <a:spcPts val="0"/>
        </a:spcBef>
        <a:spcAft>
          <a:spcPts val="600"/>
        </a:spcAft>
        <a:buFont typeface="Arial" charset="0"/>
        <a:buNone/>
        <a:defRPr sz="1600" b="0" i="0" kern="1200">
          <a:solidFill>
            <a:schemeClr val="tx1"/>
          </a:solidFill>
          <a:latin typeface="Arial" charset="0"/>
          <a:ea typeface="+mn-ea"/>
          <a:cs typeface="+mn-cs"/>
        </a:defRPr>
      </a:lvl1pPr>
      <a:lvl2pPr marL="171450" indent="-171450" algn="l" defTabSz="914400" rtl="0" eaLnBrk="1" latinLnBrk="0" hangingPunct="1">
        <a:lnSpc>
          <a:spcPct val="100000"/>
        </a:lnSpc>
        <a:spcBef>
          <a:spcPts val="0"/>
        </a:spcBef>
        <a:spcAft>
          <a:spcPts val="600"/>
        </a:spcAft>
        <a:buFont typeface="System Font Regular"/>
        <a:buChar char="–"/>
        <a:tabLst/>
        <a:defRPr sz="1600" b="0" i="0" kern="1200">
          <a:solidFill>
            <a:schemeClr val="tx1"/>
          </a:solidFill>
          <a:latin typeface="Arial" charset="0"/>
          <a:ea typeface="+mn-ea"/>
          <a:cs typeface="+mn-cs"/>
        </a:defRPr>
      </a:lvl2pPr>
      <a:lvl3pPr marL="342900" indent="-171450" algn="l" defTabSz="914400" rtl="0" eaLnBrk="1" latinLnBrk="0" hangingPunct="1">
        <a:lnSpc>
          <a:spcPct val="100000"/>
        </a:lnSpc>
        <a:spcBef>
          <a:spcPts val="0"/>
        </a:spcBef>
        <a:spcAft>
          <a:spcPts val="600"/>
        </a:spcAft>
        <a:buFont typeface="System Font Regular"/>
        <a:buChar char="–"/>
        <a:tabLst/>
        <a:defRPr sz="1600" b="0" i="0" kern="1200">
          <a:solidFill>
            <a:schemeClr val="tx1"/>
          </a:solidFill>
          <a:latin typeface="Arial" charset="0"/>
          <a:ea typeface="+mn-ea"/>
          <a:cs typeface="+mn-cs"/>
        </a:defRPr>
      </a:lvl3pPr>
      <a:lvl4pPr marL="514350" indent="-171450" algn="l" defTabSz="914400" rtl="0" eaLnBrk="1" latinLnBrk="0" hangingPunct="1">
        <a:lnSpc>
          <a:spcPct val="100000"/>
        </a:lnSpc>
        <a:spcBef>
          <a:spcPts val="0"/>
        </a:spcBef>
        <a:spcAft>
          <a:spcPts val="600"/>
        </a:spcAft>
        <a:buFont typeface="System Font Regular"/>
        <a:buChar char="–"/>
        <a:tabLst/>
        <a:defRPr sz="1600" b="0" i="0" kern="1200">
          <a:solidFill>
            <a:schemeClr val="tx1"/>
          </a:solidFill>
          <a:latin typeface="Arial" charset="0"/>
          <a:ea typeface="+mn-ea"/>
          <a:cs typeface="+mn-cs"/>
        </a:defRPr>
      </a:lvl4pPr>
      <a:lvl5pPr marL="685800" indent="-171450" algn="l" defTabSz="914400" rtl="0" eaLnBrk="1" latinLnBrk="0" hangingPunct="1">
        <a:lnSpc>
          <a:spcPct val="100000"/>
        </a:lnSpc>
        <a:spcBef>
          <a:spcPts val="0"/>
        </a:spcBef>
        <a:spcAft>
          <a:spcPts val="600"/>
        </a:spcAft>
        <a:buFont typeface="System Font Regular"/>
        <a:buChar char="–"/>
        <a:tabLst/>
        <a:defRPr sz="1600" b="0" i="0" kern="120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2" pos="187">
          <p15:clr>
            <a:srgbClr val="F26B43"/>
          </p15:clr>
        </p15:guide>
        <p15:guide id="4" orient="horz" pos="883">
          <p15:clr>
            <a:srgbClr val="F26B43"/>
          </p15:clr>
        </p15:guide>
        <p15:guide id="8" pos="7493">
          <p15:clr>
            <a:srgbClr val="F26B43"/>
          </p15:clr>
        </p15:guide>
        <p15:guide id="9" orient="horz" pos="420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1.xml"/><Relationship Id="rId5" Type="http://schemas.openxmlformats.org/officeDocument/2006/relationships/chart" Target="../charts/chart4.xml"/><Relationship Id="rId4" Type="http://schemas.openxmlformats.org/officeDocument/2006/relationships/chart" Target="../charts/chart3.xml"/></Relationships>
</file>

<file path=ppt/slides/_rels/slide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smtClean="0"/>
              <a:t>DCSR </a:t>
            </a:r>
            <a:r>
              <a:rPr lang="en-US" sz="3200" dirty="0" smtClean="0"/>
              <a:t>US Market Summary Jan – Apr 2019</a:t>
            </a:r>
            <a:endParaRPr lang="en-US" sz="3200" dirty="0"/>
          </a:p>
        </p:txBody>
      </p:sp>
      <p:sp>
        <p:nvSpPr>
          <p:cNvPr id="3" name="Subtitle 2"/>
          <p:cNvSpPr>
            <a:spLocks noGrp="1"/>
          </p:cNvSpPr>
          <p:nvPr>
            <p:ph type="subTitle" idx="1"/>
          </p:nvPr>
        </p:nvSpPr>
        <p:spPr/>
        <p:txBody>
          <a:bodyPr/>
          <a:lstStyle/>
          <a:p>
            <a:r>
              <a:rPr lang="en-US" dirty="0" smtClean="0"/>
              <a:t>Ilham Benzina </a:t>
            </a:r>
          </a:p>
          <a:p>
            <a:endParaRPr lang="en-US" dirty="0" smtClean="0"/>
          </a:p>
          <a:p>
            <a:r>
              <a:rPr lang="en-US" dirty="0" smtClean="0"/>
              <a:t>June 11</a:t>
            </a:r>
            <a:r>
              <a:rPr lang="en-US" baseline="30000" dirty="0" smtClean="0"/>
              <a:t>th</a:t>
            </a:r>
            <a:r>
              <a:rPr lang="en-US" dirty="0" smtClean="0"/>
              <a:t> , </a:t>
            </a:r>
            <a:r>
              <a:rPr lang="en-US" dirty="0" smtClean="0"/>
              <a:t>2019</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1EFF"/>
                </a:solidFill>
              </a:rPr>
              <a:t>Top Data Queried – RCA Prevention &amp; Action plan</a:t>
            </a:r>
            <a:endParaRPr lang="en-US" dirty="0"/>
          </a:p>
        </p:txBody>
      </p:sp>
      <p:graphicFrame>
        <p:nvGraphicFramePr>
          <p:cNvPr id="7" name="Chart 6"/>
          <p:cNvGraphicFramePr/>
          <p:nvPr/>
        </p:nvGraphicFramePr>
        <p:xfrm>
          <a:off x="177800" y="914400"/>
          <a:ext cx="5706533"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8" name="Rectangle 7"/>
          <p:cNvSpPr/>
          <p:nvPr/>
        </p:nvSpPr>
        <p:spPr>
          <a:xfrm>
            <a:off x="6096000" y="1354666"/>
            <a:ext cx="6096000" cy="2154436"/>
          </a:xfrm>
          <a:prstGeom prst="rect">
            <a:avLst/>
          </a:prstGeom>
        </p:spPr>
        <p:txBody>
          <a:bodyPr wrap="square">
            <a:spAutoFit/>
          </a:bodyPr>
          <a:lstStyle/>
          <a:p>
            <a:pPr lvl="0" defTabSz="914400" fontAlgn="base">
              <a:spcBef>
                <a:spcPct val="0"/>
              </a:spcBef>
              <a:spcAft>
                <a:spcPct val="0"/>
              </a:spcAft>
            </a:pPr>
            <a:r>
              <a:rPr lang="en-US" sz="1400" b="1" dirty="0" smtClean="0">
                <a:latin typeface="Arial" pitchFamily="34" charset="0"/>
                <a:ea typeface="Calibri" pitchFamily="34" charset="0"/>
                <a:cs typeface="Arial" pitchFamily="34" charset="0"/>
              </a:rPr>
              <a:t> </a:t>
            </a:r>
            <a:endParaRPr lang="en-US" sz="1200" dirty="0" smtClean="0">
              <a:ea typeface="Calibri" pitchFamily="34" charset="0"/>
              <a:cs typeface="Arial" pitchFamily="34" charset="0"/>
            </a:endParaRPr>
          </a:p>
          <a:p>
            <a:pPr lvl="0" defTabSz="914400" fontAlgn="base">
              <a:spcBef>
                <a:spcPct val="0"/>
              </a:spcBef>
              <a:spcAft>
                <a:spcPct val="0"/>
              </a:spcAft>
              <a:buFont typeface="Wingdings" pitchFamily="2" charset="2"/>
              <a:buChar char="Ø"/>
            </a:pPr>
            <a:r>
              <a:rPr lang="en-US" sz="1200" dirty="0" smtClean="0">
                <a:ea typeface="Calibri" pitchFamily="34" charset="0"/>
                <a:cs typeface="Arial" pitchFamily="34" charset="0"/>
              </a:rPr>
              <a:t>Missing Index Values/ Incorrect Return Values </a:t>
            </a:r>
          </a:p>
          <a:p>
            <a:pPr lvl="0" defTabSz="914400" fontAlgn="base">
              <a:spcBef>
                <a:spcPct val="0"/>
              </a:spcBef>
              <a:spcAft>
                <a:spcPct val="0"/>
              </a:spcAft>
              <a:buFont typeface="Wingdings" pitchFamily="2" charset="2"/>
              <a:buChar char="Ø"/>
            </a:pPr>
            <a:r>
              <a:rPr lang="en-US" sz="1200" dirty="0" smtClean="0">
                <a:ea typeface="Calibri" pitchFamily="34" charset="0"/>
                <a:cs typeface="Arial" pitchFamily="34" charset="0"/>
              </a:rPr>
              <a:t>Methodology Difference explained except for BOFA ML Indices, which are incorrect due to our index values collection is not capturing the correct monthly index values.</a:t>
            </a:r>
          </a:p>
          <a:p>
            <a:pPr lvl="0" defTabSz="914400" fontAlgn="base">
              <a:spcBef>
                <a:spcPct val="0"/>
              </a:spcBef>
              <a:spcAft>
                <a:spcPct val="0"/>
              </a:spcAft>
              <a:buFont typeface="Wingdings" pitchFamily="2" charset="2"/>
              <a:buChar char="Ø"/>
            </a:pPr>
            <a:r>
              <a:rPr lang="en-US" sz="1200" dirty="0" smtClean="0">
                <a:ea typeface="Calibri" pitchFamily="34" charset="0"/>
                <a:cs typeface="Arial" pitchFamily="34" charset="0"/>
              </a:rPr>
              <a:t>Missing index value because of lack of components.</a:t>
            </a:r>
          </a:p>
          <a:p>
            <a:pPr lvl="0" defTabSz="914400" fontAlgn="base">
              <a:spcBef>
                <a:spcPct val="0"/>
              </a:spcBef>
              <a:spcAft>
                <a:spcPct val="0"/>
              </a:spcAft>
              <a:buFont typeface="Wingdings" pitchFamily="2" charset="2"/>
              <a:buChar char="Ø"/>
            </a:pPr>
            <a:r>
              <a:rPr lang="en-US" sz="1200" dirty="0" smtClean="0">
                <a:ea typeface="Calibri" pitchFamily="34" charset="0"/>
                <a:cs typeface="Arial" pitchFamily="34" charset="0"/>
              </a:rPr>
              <a:t>incorrect value was loaded last 2018 and wasn't captured by existing QC reports. We also could not identify the source of the value, which is different from the value we see in the daily file provided to us last year.</a:t>
            </a:r>
          </a:p>
          <a:p>
            <a:pPr lvl="0" defTabSz="914400" fontAlgn="base">
              <a:spcBef>
                <a:spcPct val="0"/>
              </a:spcBef>
              <a:spcAft>
                <a:spcPct val="0"/>
              </a:spcAft>
              <a:buFont typeface="Wingdings" pitchFamily="2" charset="2"/>
              <a:buChar char="Ø"/>
            </a:pPr>
            <a:r>
              <a:rPr lang="en-US" sz="1200" dirty="0" smtClean="0">
                <a:ea typeface="Calibri" pitchFamily="34" charset="0"/>
                <a:cs typeface="Arial" pitchFamily="34" charset="0"/>
              </a:rPr>
              <a:t>index was missing and this was not caught in our LRE Reports which is why it missed our QC.</a:t>
            </a:r>
          </a:p>
          <a:p>
            <a:pPr lvl="0" defTabSz="914400" fontAlgn="base">
              <a:spcBef>
                <a:spcPct val="0"/>
              </a:spcBef>
              <a:spcAft>
                <a:spcPct val="0"/>
              </a:spcAft>
              <a:buFont typeface="Wingdings" pitchFamily="2" charset="2"/>
              <a:buChar char="Ø"/>
            </a:pPr>
            <a:endParaRPr lang="en-US" sz="1200" dirty="0" smtClean="0">
              <a:ea typeface="Calibri" pitchFamily="34" charset="0"/>
              <a:cs typeface="Arial" pitchFamily="34" charset="0"/>
            </a:endParaRPr>
          </a:p>
        </p:txBody>
      </p:sp>
      <p:sp>
        <p:nvSpPr>
          <p:cNvPr id="9" name="Rectangle 8"/>
          <p:cNvSpPr/>
          <p:nvPr/>
        </p:nvSpPr>
        <p:spPr>
          <a:xfrm>
            <a:off x="6096000" y="4236704"/>
            <a:ext cx="6096000" cy="1754326"/>
          </a:xfrm>
          <a:prstGeom prst="rect">
            <a:avLst/>
          </a:prstGeom>
        </p:spPr>
        <p:txBody>
          <a:bodyPr>
            <a:spAutoFit/>
          </a:bodyPr>
          <a:lstStyle/>
          <a:p>
            <a:pPr defTabSz="914400" fontAlgn="base">
              <a:spcBef>
                <a:spcPct val="0"/>
              </a:spcBef>
              <a:spcAft>
                <a:spcPct val="0"/>
              </a:spcAft>
              <a:buFont typeface="Wingdings" pitchFamily="2" charset="2"/>
              <a:buChar char="Ø"/>
            </a:pPr>
            <a:r>
              <a:rPr lang="en-US" sz="1200" dirty="0" smtClean="0"/>
              <a:t>Plan is to improve missing reports to capture any missing values, and </a:t>
            </a:r>
          </a:p>
          <a:p>
            <a:pPr algn="just" defTabSz="914400" fontAlgn="base">
              <a:spcBef>
                <a:spcPct val="0"/>
              </a:spcBef>
              <a:spcAft>
                <a:spcPct val="0"/>
              </a:spcAft>
            </a:pPr>
            <a:r>
              <a:rPr lang="en-US" sz="1200" dirty="0" smtClean="0"/>
              <a:t>for incorrect values, a new report will be created to compare the return of the index to its components which may catch inconsistencies between funds and indexes</a:t>
            </a:r>
          </a:p>
          <a:p>
            <a:pPr algn="just" defTabSz="914400" fontAlgn="base">
              <a:spcBef>
                <a:spcPct val="0"/>
              </a:spcBef>
              <a:spcAft>
                <a:spcPct val="0"/>
              </a:spcAft>
              <a:buFont typeface="Wingdings" pitchFamily="2" charset="2"/>
              <a:buChar char="Ø"/>
            </a:pPr>
            <a:r>
              <a:rPr lang="en-US" sz="1200" dirty="0" smtClean="0"/>
              <a:t>Get the month-end indices value from the Monthly File. </a:t>
            </a:r>
          </a:p>
          <a:p>
            <a:pPr algn="just" defTabSz="914400" fontAlgn="base">
              <a:spcBef>
                <a:spcPct val="0"/>
              </a:spcBef>
              <a:spcAft>
                <a:spcPct val="0"/>
              </a:spcAft>
              <a:buFont typeface="Wingdings" pitchFamily="2" charset="2"/>
              <a:buChar char="Ø"/>
            </a:pPr>
            <a:r>
              <a:rPr lang="en-US" sz="1200" dirty="0" smtClean="0"/>
              <a:t>All existing quality checks for indexes are strictly applied</a:t>
            </a:r>
          </a:p>
          <a:p>
            <a:pPr algn="just" defTabSz="914400" fontAlgn="base">
              <a:spcBef>
                <a:spcPct val="0"/>
              </a:spcBef>
              <a:spcAft>
                <a:spcPct val="0"/>
              </a:spcAft>
              <a:buFont typeface="Wingdings" pitchFamily="2" charset="2"/>
              <a:buChar char="Ø"/>
            </a:pPr>
            <a:r>
              <a:rPr lang="en-US" sz="1200" dirty="0" smtClean="0"/>
              <a:t>Create reports and run it daily.</a:t>
            </a:r>
          </a:p>
          <a:p>
            <a:pPr algn="just" defTabSz="914400" fontAlgn="base">
              <a:spcBef>
                <a:spcPct val="0"/>
              </a:spcBef>
              <a:spcAft>
                <a:spcPct val="0"/>
              </a:spcAft>
              <a:buFont typeface="Wingdings" pitchFamily="2" charset="2"/>
              <a:buChar char="Ø"/>
            </a:pPr>
            <a:r>
              <a:rPr lang="en-US" sz="1200" dirty="0" smtClean="0"/>
              <a:t>improve LRE report to capture all possible missing index values.</a:t>
            </a:r>
          </a:p>
          <a:p>
            <a:pPr algn="just" defTabSz="914400" fontAlgn="base">
              <a:spcBef>
                <a:spcPct val="0"/>
              </a:spcBef>
              <a:spcAft>
                <a:spcPct val="0"/>
              </a:spcAft>
              <a:buFont typeface="Wingdings" pitchFamily="2" charset="2"/>
              <a:buChar char="Ø"/>
            </a:pPr>
            <a:r>
              <a:rPr lang="en-US" sz="1200" dirty="0" smtClean="0"/>
              <a:t>refresh process. Clarify schedule with the team. </a:t>
            </a:r>
          </a:p>
          <a:p>
            <a:pPr algn="just" defTabSz="914400" fontAlgn="base">
              <a:spcBef>
                <a:spcPct val="0"/>
              </a:spcBef>
              <a:spcAft>
                <a:spcPct val="0"/>
              </a:spcAft>
              <a:buFont typeface="Wingdings" pitchFamily="2" charset="2"/>
              <a:buChar char="Ø"/>
            </a:pPr>
            <a:endParaRPr lang="en-US" sz="1200" dirty="0" smtClean="0"/>
          </a:p>
        </p:txBody>
      </p:sp>
      <p:sp>
        <p:nvSpPr>
          <p:cNvPr id="10" name="TextBox 9"/>
          <p:cNvSpPr txBox="1"/>
          <p:nvPr/>
        </p:nvSpPr>
        <p:spPr>
          <a:xfrm>
            <a:off x="8068733" y="1041400"/>
            <a:ext cx="1964267" cy="369332"/>
          </a:xfrm>
          <a:prstGeom prst="rect">
            <a:avLst/>
          </a:prstGeom>
          <a:noFill/>
        </p:spPr>
        <p:txBody>
          <a:bodyPr wrap="square" rtlCol="0">
            <a:spAutoFit/>
          </a:bodyPr>
          <a:lstStyle/>
          <a:p>
            <a:pPr algn="ctr"/>
            <a:r>
              <a:rPr lang="en-US" b="1" dirty="0" smtClean="0">
                <a:solidFill>
                  <a:srgbClr val="FF0000"/>
                </a:solidFill>
              </a:rPr>
              <a:t>RCA</a:t>
            </a:r>
            <a:endParaRPr lang="en-US" b="1" dirty="0">
              <a:solidFill>
                <a:srgbClr val="FF0000"/>
              </a:solidFill>
            </a:endParaRPr>
          </a:p>
        </p:txBody>
      </p:sp>
      <p:sp>
        <p:nvSpPr>
          <p:cNvPr id="11" name="TextBox 10"/>
          <p:cNvSpPr txBox="1"/>
          <p:nvPr/>
        </p:nvSpPr>
        <p:spPr>
          <a:xfrm>
            <a:off x="8314267" y="3826933"/>
            <a:ext cx="2184400" cy="369332"/>
          </a:xfrm>
          <a:prstGeom prst="rect">
            <a:avLst/>
          </a:prstGeom>
          <a:noFill/>
        </p:spPr>
        <p:txBody>
          <a:bodyPr wrap="square" rtlCol="0">
            <a:spAutoFit/>
          </a:bodyPr>
          <a:lstStyle/>
          <a:p>
            <a:pPr algn="ctr"/>
            <a:r>
              <a:rPr lang="en-US" b="1" dirty="0" smtClean="0">
                <a:solidFill>
                  <a:srgbClr val="FF0000"/>
                </a:solidFill>
              </a:rPr>
              <a:t>Action Plan</a:t>
            </a:r>
            <a:endParaRPr lang="en-US" b="1" dirty="0">
              <a:solidFill>
                <a:srgbClr val="FF0000"/>
              </a:solidFill>
            </a:endParaRPr>
          </a:p>
        </p:txBody>
      </p:sp>
      <p:sp>
        <p:nvSpPr>
          <p:cNvPr id="12" name="TextBox 11"/>
          <p:cNvSpPr txBox="1"/>
          <p:nvPr/>
        </p:nvSpPr>
        <p:spPr>
          <a:xfrm>
            <a:off x="2175933" y="3793066"/>
            <a:ext cx="2057400" cy="369332"/>
          </a:xfrm>
          <a:prstGeom prst="rect">
            <a:avLst/>
          </a:prstGeom>
          <a:noFill/>
        </p:spPr>
        <p:txBody>
          <a:bodyPr wrap="square" rtlCol="0">
            <a:spAutoFit/>
          </a:bodyPr>
          <a:lstStyle/>
          <a:p>
            <a:pPr algn="ctr"/>
            <a:r>
              <a:rPr lang="en-US" b="1" dirty="0" smtClean="0">
                <a:solidFill>
                  <a:srgbClr val="FF0000"/>
                </a:solidFill>
              </a:rPr>
              <a:t>Prevention</a:t>
            </a:r>
            <a:endParaRPr lang="en-US" b="1" dirty="0">
              <a:solidFill>
                <a:srgbClr val="FF0000"/>
              </a:solidFill>
            </a:endParaRPr>
          </a:p>
        </p:txBody>
      </p:sp>
      <p:sp>
        <p:nvSpPr>
          <p:cNvPr id="13" name="Rectangle 12"/>
          <p:cNvSpPr/>
          <p:nvPr/>
        </p:nvSpPr>
        <p:spPr>
          <a:xfrm>
            <a:off x="0" y="4313535"/>
            <a:ext cx="6096000" cy="1569660"/>
          </a:xfrm>
          <a:prstGeom prst="rect">
            <a:avLst/>
          </a:prstGeom>
        </p:spPr>
        <p:txBody>
          <a:bodyPr>
            <a:spAutoFit/>
          </a:bodyPr>
          <a:lstStyle/>
          <a:p>
            <a:pPr>
              <a:buFont typeface="Wingdings" pitchFamily="2" charset="2"/>
              <a:buChar char="Ø"/>
            </a:pPr>
            <a:r>
              <a:rPr lang="en-US" sz="1200" dirty="0" smtClean="0"/>
              <a:t>For the Methodology Difference, Ask ML to add these indices in the monthly file so that we capture the correct month-end Index values.</a:t>
            </a:r>
          </a:p>
          <a:p>
            <a:pPr>
              <a:buFont typeface="Wingdings" pitchFamily="2" charset="2"/>
              <a:buChar char="Ø"/>
            </a:pPr>
            <a:r>
              <a:rPr lang="en-US" sz="1200" dirty="0" smtClean="0"/>
              <a:t>Make sure that existing QC Checks are still done and correct sources are used. .</a:t>
            </a:r>
          </a:p>
          <a:p>
            <a:pPr>
              <a:buFont typeface="Wingdings" pitchFamily="2" charset="2"/>
              <a:buChar char="Ø"/>
            </a:pPr>
            <a:r>
              <a:rPr lang="en-US" sz="1200" dirty="0" smtClean="0"/>
              <a:t>A new report will be created to compare the return of the index to its components which may catch inconsistencies between funds and indexes.</a:t>
            </a:r>
          </a:p>
          <a:p>
            <a:pPr>
              <a:buFont typeface="Wingdings" pitchFamily="2" charset="2"/>
              <a:buChar char="Ø"/>
            </a:pPr>
            <a:r>
              <a:rPr lang="en-US" sz="1200" dirty="0" smtClean="0"/>
              <a:t>Improve missing reports to capture any missing ASAP.</a:t>
            </a:r>
          </a:p>
          <a:p>
            <a:pPr>
              <a:buFont typeface="Wingdings" pitchFamily="2" charset="2"/>
              <a:buChar char="Ø"/>
            </a:pPr>
            <a:r>
              <a:rPr lang="en-US" sz="1200" dirty="0" smtClean="0"/>
              <a:t>Strictly follow the schedule.</a:t>
            </a:r>
          </a:p>
          <a:p>
            <a:pPr>
              <a:buFont typeface="Wingdings" pitchFamily="2" charset="2"/>
              <a:buChar char="Ø"/>
            </a:pPr>
            <a:r>
              <a:rPr lang="en-US" sz="1200" dirty="0" smtClean="0"/>
              <a:t>Improve missing reports to capture any missing ASAP.</a:t>
            </a:r>
            <a:endParaRPr 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0217" y="1696995"/>
            <a:ext cx="10412627" cy="1569660"/>
          </a:xfrm>
          <a:prstGeom prst="rect">
            <a:avLst/>
          </a:prstGeom>
          <a:noFill/>
        </p:spPr>
        <p:txBody>
          <a:bodyPr wrap="square" rtlCol="0">
            <a:spAutoFit/>
          </a:bodyPr>
          <a:lstStyle/>
          <a:p>
            <a:pPr algn="ctr"/>
            <a:r>
              <a:rPr lang="en-US" sz="9600" dirty="0" smtClean="0">
                <a:solidFill>
                  <a:schemeClr val="tx2"/>
                </a:solidFill>
              </a:rPr>
              <a:t>Thank you</a:t>
            </a:r>
            <a:endParaRPr lang="en-US" sz="9600" dirty="0">
              <a:solidFill>
                <a:schemeClr val="tx2"/>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17734" y="2091266"/>
            <a:ext cx="4461934" cy="369332"/>
          </a:xfrm>
          <a:prstGeom prst="rect">
            <a:avLst/>
          </a:prstGeom>
          <a:noFill/>
        </p:spPr>
        <p:txBody>
          <a:bodyPr wrap="square" rtlCol="0">
            <a:spAutoFit/>
          </a:bodyPr>
          <a:lstStyle/>
          <a:p>
            <a:r>
              <a:rPr lang="en-US" b="1" dirty="0" smtClean="0">
                <a:solidFill>
                  <a:srgbClr val="FF0000"/>
                </a:solidFill>
              </a:rPr>
              <a:t>Agenda</a:t>
            </a:r>
            <a:endParaRPr lang="en-US" b="1" dirty="0">
              <a:solidFill>
                <a:srgbClr val="FF0000"/>
              </a:solidFill>
            </a:endParaRPr>
          </a:p>
        </p:txBody>
      </p:sp>
      <p:sp>
        <p:nvSpPr>
          <p:cNvPr id="6" name="Rectangle 5"/>
          <p:cNvSpPr/>
          <p:nvPr/>
        </p:nvSpPr>
        <p:spPr>
          <a:xfrm>
            <a:off x="6096000" y="2532502"/>
            <a:ext cx="6096000" cy="1200329"/>
          </a:xfrm>
          <a:prstGeom prst="rect">
            <a:avLst/>
          </a:prstGeom>
        </p:spPr>
        <p:txBody>
          <a:bodyPr>
            <a:spAutoFit/>
          </a:bodyPr>
          <a:lstStyle/>
          <a:p>
            <a:pPr>
              <a:buFont typeface="Arial" pitchFamily="34" charset="0"/>
              <a:buChar char="•"/>
            </a:pPr>
            <a:r>
              <a:rPr lang="en-PH" dirty="0" smtClean="0"/>
              <a:t>  Case Volume</a:t>
            </a:r>
          </a:p>
          <a:p>
            <a:pPr>
              <a:buFont typeface="Arial" pitchFamily="34" charset="0"/>
              <a:buChar char="•"/>
            </a:pPr>
            <a:r>
              <a:rPr lang="en-PH" dirty="0" smtClean="0"/>
              <a:t>  Top Data Queried</a:t>
            </a:r>
          </a:p>
          <a:p>
            <a:pPr>
              <a:buFont typeface="Arial" pitchFamily="34" charset="0"/>
              <a:buChar char="•"/>
            </a:pPr>
            <a:r>
              <a:rPr lang="en-PH" dirty="0" smtClean="0"/>
              <a:t>  Top queried fields Caused Content team</a:t>
            </a:r>
          </a:p>
          <a:p>
            <a:pPr>
              <a:buFont typeface="Arial" pitchFamily="34" charset="0"/>
              <a:buChar char="•"/>
            </a:pPr>
            <a:r>
              <a:rPr lang="en-PH" dirty="0" smtClean="0"/>
              <a:t>  Top data VS RCA, Prevention &amp; Action Plan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533" y="135467"/>
            <a:ext cx="11594592" cy="457200"/>
          </a:xfrm>
        </p:spPr>
        <p:txBody>
          <a:bodyPr/>
          <a:lstStyle/>
          <a:p>
            <a:r>
              <a:rPr lang="en-US" b="1" dirty="0" smtClean="0">
                <a:solidFill>
                  <a:srgbClr val="001EFF"/>
                </a:solidFill>
              </a:rPr>
              <a:t>DCSR Summary -  US Content - 2019</a:t>
            </a:r>
            <a:endParaRPr lang="en-US" b="1" dirty="0">
              <a:solidFill>
                <a:srgbClr val="001EFF"/>
              </a:solidFill>
            </a:endParaRPr>
          </a:p>
        </p:txBody>
      </p:sp>
      <p:graphicFrame>
        <p:nvGraphicFramePr>
          <p:cNvPr id="8" name="Content Placeholder 7"/>
          <p:cNvGraphicFramePr>
            <a:graphicFrameLocks noGrp="1"/>
          </p:cNvGraphicFramePr>
          <p:nvPr>
            <p:ph idx="13"/>
          </p:nvPr>
        </p:nvGraphicFramePr>
        <p:xfrm>
          <a:off x="6338888" y="-211667"/>
          <a:ext cx="5853112" cy="374385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p:cNvGraphicFramePr/>
          <p:nvPr/>
        </p:nvGraphicFramePr>
        <p:xfrm>
          <a:off x="567267" y="575733"/>
          <a:ext cx="5054600" cy="293793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p:nvPr/>
        </p:nvGraphicFramePr>
        <p:xfrm>
          <a:off x="0" y="3735916"/>
          <a:ext cx="6070600" cy="291888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Chart 11"/>
          <p:cNvGraphicFramePr/>
          <p:nvPr/>
        </p:nvGraphicFramePr>
        <p:xfrm>
          <a:off x="6121400" y="3516312"/>
          <a:ext cx="5884333" cy="3240088"/>
        </p:xfrm>
        <a:graphic>
          <a:graphicData uri="http://schemas.openxmlformats.org/drawingml/2006/chart">
            <c:chart xmlns:c="http://schemas.openxmlformats.org/drawingml/2006/chart" xmlns:r="http://schemas.openxmlformats.org/officeDocument/2006/relationships" r:id="rId5"/>
          </a:graphicData>
        </a:graphic>
      </p:graphicFrame>
      <p:sp>
        <p:nvSpPr>
          <p:cNvPr id="13" name="TextBox 12"/>
          <p:cNvSpPr txBox="1"/>
          <p:nvPr/>
        </p:nvSpPr>
        <p:spPr>
          <a:xfrm>
            <a:off x="10253134" y="3682999"/>
            <a:ext cx="1574800" cy="461665"/>
          </a:xfrm>
          <a:prstGeom prst="rect">
            <a:avLst/>
          </a:prstGeom>
          <a:noFill/>
        </p:spPr>
        <p:txBody>
          <a:bodyPr wrap="square" rtlCol="0">
            <a:spAutoFit/>
          </a:bodyPr>
          <a:lstStyle/>
          <a:p>
            <a:pPr algn="ctr"/>
            <a:r>
              <a:rPr lang="en-US" sz="1200" dirty="0" smtClean="0">
                <a:solidFill>
                  <a:srgbClr val="FF0000"/>
                </a:solidFill>
              </a:rPr>
              <a:t>DSCR – Caused by Content team</a:t>
            </a:r>
            <a:endParaRPr lang="en-US" sz="1200"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3233"/>
            <a:ext cx="11594592" cy="457200"/>
          </a:xfrm>
        </p:spPr>
        <p:txBody>
          <a:bodyPr/>
          <a:lstStyle/>
          <a:p>
            <a:r>
              <a:rPr lang="en-US" b="1" dirty="0" smtClean="0">
                <a:solidFill>
                  <a:srgbClr val="001EFF"/>
                </a:solidFill>
              </a:rPr>
              <a:t>Top Data Queried – RCA Prevention &amp; Action plan</a:t>
            </a:r>
            <a:endParaRPr lang="en-US" b="1" dirty="0">
              <a:solidFill>
                <a:srgbClr val="001EFF"/>
              </a:solidFill>
            </a:endParaRPr>
          </a:p>
        </p:txBody>
      </p:sp>
      <p:graphicFrame>
        <p:nvGraphicFramePr>
          <p:cNvPr id="7" name="Chart 6"/>
          <p:cNvGraphicFramePr/>
          <p:nvPr/>
        </p:nvGraphicFramePr>
        <p:xfrm>
          <a:off x="491066" y="855133"/>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a:xfrm>
            <a:off x="6358467" y="1100667"/>
            <a:ext cx="5173133" cy="369332"/>
          </a:xfrm>
          <a:prstGeom prst="rect">
            <a:avLst/>
          </a:prstGeom>
          <a:noFill/>
        </p:spPr>
        <p:txBody>
          <a:bodyPr wrap="square" rtlCol="0">
            <a:spAutoFit/>
          </a:bodyPr>
          <a:lstStyle/>
          <a:p>
            <a:pPr algn="ctr"/>
            <a:r>
              <a:rPr lang="en-US" b="1" dirty="0" smtClean="0">
                <a:solidFill>
                  <a:srgbClr val="FF0000"/>
                </a:solidFill>
              </a:rPr>
              <a:t>RCA  </a:t>
            </a:r>
            <a:endParaRPr lang="en-US" b="1" dirty="0">
              <a:solidFill>
                <a:srgbClr val="FF0000"/>
              </a:solidFill>
            </a:endParaRPr>
          </a:p>
        </p:txBody>
      </p:sp>
      <p:sp>
        <p:nvSpPr>
          <p:cNvPr id="9" name="Rectangle 8"/>
          <p:cNvSpPr/>
          <p:nvPr/>
        </p:nvSpPr>
        <p:spPr>
          <a:xfrm>
            <a:off x="6096000" y="1581835"/>
            <a:ext cx="6096000" cy="1754326"/>
          </a:xfrm>
          <a:prstGeom prst="rect">
            <a:avLst/>
          </a:prstGeom>
        </p:spPr>
        <p:txBody>
          <a:bodyPr>
            <a:spAutoFit/>
          </a:bodyPr>
          <a:lstStyle/>
          <a:p>
            <a:pPr algn="just">
              <a:buFont typeface="Wingdings" pitchFamily="2" charset="2"/>
              <a:buChar char="v"/>
            </a:pPr>
            <a:r>
              <a:rPr lang="en-US" sz="1200" dirty="0" smtClean="0">
                <a:solidFill>
                  <a:schemeClr val="dk1"/>
                </a:solidFill>
                <a:latin typeface="Calibri" pitchFamily="34" charset="0"/>
                <a:cs typeface="Calibri" pitchFamily="34" charset="0"/>
              </a:rPr>
              <a:t>Incorrect fund performance maybe due to missing/incorrect prices/NAV/distribution:</a:t>
            </a:r>
          </a:p>
          <a:p>
            <a:pPr algn="just"/>
            <a:endParaRPr lang="en-US" sz="1200" dirty="0" smtClean="0"/>
          </a:p>
          <a:p>
            <a:pPr algn="just">
              <a:buFont typeface="Wingdings" pitchFamily="2" charset="2"/>
              <a:buChar char="Ø"/>
            </a:pPr>
            <a:r>
              <a:rPr lang="en-US" sz="1200" dirty="0" smtClean="0"/>
              <a:t>The discrepancy was due to incorrect distribution for the month of December.</a:t>
            </a:r>
          </a:p>
          <a:p>
            <a:pPr algn="just">
              <a:buFont typeface="Wingdings" pitchFamily="2" charset="2"/>
              <a:buChar char="Ø"/>
            </a:pPr>
            <a:r>
              <a:rPr lang="en-US" sz="1200" dirty="0" smtClean="0"/>
              <a:t> Cases raised due to missing prices from content partner and manual error.</a:t>
            </a:r>
          </a:p>
          <a:p>
            <a:pPr algn="just">
              <a:buFont typeface="Wingdings" pitchFamily="2" charset="2"/>
              <a:buChar char="Ø"/>
            </a:pPr>
            <a:r>
              <a:rPr lang="en-US" sz="1200" dirty="0" smtClean="0"/>
              <a:t> Missing dividend which some were received beforehand but not pushed to the system.</a:t>
            </a:r>
          </a:p>
          <a:p>
            <a:pPr algn="just">
              <a:buFont typeface="Wingdings" pitchFamily="2" charset="2"/>
              <a:buChar char="Ø"/>
            </a:pPr>
            <a:endParaRPr lang="en-US" sz="1200" dirty="0" smtClean="0"/>
          </a:p>
          <a:p>
            <a:pPr algn="ctr"/>
            <a:endParaRPr lang="en-US" sz="1200" dirty="0" smtClean="0"/>
          </a:p>
          <a:p>
            <a:pPr>
              <a:buFont typeface="Wingdings" pitchFamily="2" charset="2"/>
              <a:buChar char="Ø"/>
            </a:pPr>
            <a:endParaRPr lang="en-US" sz="1200" dirty="0"/>
          </a:p>
        </p:txBody>
      </p:sp>
      <p:sp>
        <p:nvSpPr>
          <p:cNvPr id="11" name="TextBox 10"/>
          <p:cNvSpPr txBox="1"/>
          <p:nvPr/>
        </p:nvSpPr>
        <p:spPr>
          <a:xfrm>
            <a:off x="1464733" y="3826933"/>
            <a:ext cx="2743200" cy="369332"/>
          </a:xfrm>
          <a:prstGeom prst="rect">
            <a:avLst/>
          </a:prstGeom>
          <a:noFill/>
        </p:spPr>
        <p:txBody>
          <a:bodyPr wrap="square" rtlCol="0">
            <a:spAutoFit/>
          </a:bodyPr>
          <a:lstStyle/>
          <a:p>
            <a:pPr algn="ctr"/>
            <a:r>
              <a:rPr lang="en-US" b="1" dirty="0" smtClean="0">
                <a:solidFill>
                  <a:srgbClr val="FF0000"/>
                </a:solidFill>
              </a:rPr>
              <a:t>Prevention</a:t>
            </a:r>
            <a:endParaRPr lang="en-US" b="1" dirty="0">
              <a:solidFill>
                <a:srgbClr val="FF0000"/>
              </a:solidFill>
            </a:endParaRPr>
          </a:p>
        </p:txBody>
      </p:sp>
      <p:sp>
        <p:nvSpPr>
          <p:cNvPr id="12" name="Rectangle 11"/>
          <p:cNvSpPr/>
          <p:nvPr/>
        </p:nvSpPr>
        <p:spPr>
          <a:xfrm>
            <a:off x="0" y="4429036"/>
            <a:ext cx="6096000" cy="1200329"/>
          </a:xfrm>
          <a:prstGeom prst="rect">
            <a:avLst/>
          </a:prstGeom>
        </p:spPr>
        <p:txBody>
          <a:bodyPr>
            <a:spAutoFit/>
          </a:bodyPr>
          <a:lstStyle/>
          <a:p>
            <a:pPr lvl="0" algn="just" defTabSz="914400" fontAlgn="b">
              <a:buFont typeface="Wingdings" pitchFamily="2" charset="2"/>
              <a:buChar char="Ø"/>
              <a:defRPr/>
            </a:pPr>
            <a:r>
              <a:rPr lang="en-US" sz="1200" dirty="0" smtClean="0"/>
              <a:t>Improve internal QC for US universe until the team is moved from </a:t>
            </a:r>
            <a:r>
              <a:rPr lang="en-US" sz="1200" dirty="0" err="1" smtClean="0"/>
              <a:t>Dstar</a:t>
            </a:r>
            <a:r>
              <a:rPr lang="pl-PL" sz="1200" dirty="0" smtClean="0"/>
              <a:t> (legacy system)</a:t>
            </a:r>
            <a:r>
              <a:rPr lang="en-US" sz="1200" dirty="0" smtClean="0"/>
              <a:t> t</a:t>
            </a:r>
            <a:r>
              <a:rPr lang="pl-PL" sz="1200" dirty="0" smtClean="0"/>
              <a:t>o</a:t>
            </a:r>
            <a:r>
              <a:rPr lang="en-US" sz="1200" dirty="0" smtClean="0"/>
              <a:t> </a:t>
            </a:r>
            <a:r>
              <a:rPr lang="en-US" sz="1200" dirty="0" err="1" smtClean="0"/>
              <a:t>Lcore</a:t>
            </a:r>
            <a:r>
              <a:rPr lang="pl-PL" sz="1200" dirty="0" smtClean="0"/>
              <a:t> (strategic dBoR)</a:t>
            </a:r>
            <a:r>
              <a:rPr lang="en-US" sz="1200" dirty="0" smtClean="0"/>
              <a:t>.</a:t>
            </a:r>
            <a:r>
              <a:rPr lang="pl-PL" sz="1200" dirty="0" smtClean="0"/>
              <a:t>**</a:t>
            </a:r>
            <a:endParaRPr lang="en-US" sz="1200" dirty="0" smtClean="0"/>
          </a:p>
          <a:p>
            <a:pPr lvl="0" algn="just" defTabSz="914400" fontAlgn="b">
              <a:buFont typeface="Wingdings" pitchFamily="2" charset="2"/>
              <a:buChar char="Ø"/>
              <a:defRPr/>
            </a:pPr>
            <a:endParaRPr lang="en-US" sz="1200" dirty="0" smtClean="0"/>
          </a:p>
          <a:p>
            <a:pPr lvl="0" algn="just" defTabSz="914400" fontAlgn="b">
              <a:buFont typeface="Wingdings" pitchFamily="2" charset="2"/>
              <a:buChar char="Ø"/>
              <a:defRPr/>
            </a:pPr>
            <a:r>
              <a:rPr lang="en-US" sz="1200" dirty="0" smtClean="0"/>
              <a:t> Additional QC check, for completion and accuracy.</a:t>
            </a:r>
            <a:endParaRPr lang="pl-PL" sz="1200" dirty="0" smtClean="0"/>
          </a:p>
          <a:p>
            <a:pPr lvl="0" algn="just" defTabSz="914400" fontAlgn="b">
              <a:defRPr/>
            </a:pPr>
            <a:endParaRPr lang="pl-PL" sz="1200" dirty="0" smtClean="0"/>
          </a:p>
          <a:p>
            <a:pPr lvl="0" algn="just" defTabSz="914400" fontAlgn="b">
              <a:buFont typeface="Wingdings" pitchFamily="2" charset="2"/>
              <a:buChar char="Ø"/>
              <a:defRPr/>
            </a:pPr>
            <a:r>
              <a:rPr lang="pl-PL" sz="1200" dirty="0" smtClean="0"/>
              <a:t>Review funds for income distribution settings for key markets</a:t>
            </a:r>
            <a:r>
              <a:rPr lang="en-US" sz="1200" dirty="0" smtClean="0"/>
              <a:t>.</a:t>
            </a:r>
            <a:endParaRPr lang="pl-PL" sz="1200" dirty="0" smtClean="0"/>
          </a:p>
        </p:txBody>
      </p:sp>
      <p:sp>
        <p:nvSpPr>
          <p:cNvPr id="13" name="TextBox 12"/>
          <p:cNvSpPr txBox="1"/>
          <p:nvPr/>
        </p:nvSpPr>
        <p:spPr>
          <a:xfrm>
            <a:off x="7501466" y="3784601"/>
            <a:ext cx="2421467" cy="372533"/>
          </a:xfrm>
          <a:prstGeom prst="rect">
            <a:avLst/>
          </a:prstGeom>
          <a:noFill/>
        </p:spPr>
        <p:txBody>
          <a:bodyPr wrap="square" rtlCol="0">
            <a:spAutoFit/>
          </a:bodyPr>
          <a:lstStyle/>
          <a:p>
            <a:pPr algn="ctr"/>
            <a:r>
              <a:rPr lang="en-US" b="1" dirty="0" smtClean="0">
                <a:solidFill>
                  <a:srgbClr val="FF0000"/>
                </a:solidFill>
              </a:rPr>
              <a:t>Action Plan</a:t>
            </a:r>
            <a:endParaRPr lang="en-US" b="1" dirty="0">
              <a:solidFill>
                <a:srgbClr val="FF0000"/>
              </a:solidFill>
            </a:endParaRPr>
          </a:p>
        </p:txBody>
      </p:sp>
      <p:sp>
        <p:nvSpPr>
          <p:cNvPr id="14" name="Rectangle 13"/>
          <p:cNvSpPr/>
          <p:nvPr/>
        </p:nvSpPr>
        <p:spPr>
          <a:xfrm>
            <a:off x="6096000" y="5324101"/>
            <a:ext cx="6096000" cy="461665"/>
          </a:xfrm>
          <a:prstGeom prst="rect">
            <a:avLst/>
          </a:prstGeom>
        </p:spPr>
        <p:txBody>
          <a:bodyPr>
            <a:spAutoFit/>
          </a:bodyPr>
          <a:lstStyle/>
          <a:p>
            <a:pPr defTabSz="914400">
              <a:buFont typeface="Wingdings" pitchFamily="2" charset="2"/>
              <a:buChar char="Ø"/>
            </a:pPr>
            <a:r>
              <a:rPr lang="en-US" sz="1200" dirty="0" smtClean="0">
                <a:solidFill>
                  <a:schemeClr val="dk1"/>
                </a:solidFill>
                <a:cs typeface="Calibri" pitchFamily="34" charset="0"/>
              </a:rPr>
              <a:t>The number of cases Fund Performance have been minimized since this was implemented by </a:t>
            </a:r>
            <a:r>
              <a:rPr lang="en-US" sz="1200" b="1" u="sng" dirty="0" smtClean="0">
                <a:solidFill>
                  <a:srgbClr val="001EFF"/>
                </a:solidFill>
                <a:cs typeface="Calibri" pitchFamily="34" charset="0"/>
              </a:rPr>
              <a:t>50%</a:t>
            </a:r>
            <a:r>
              <a:rPr lang="en-US" sz="1200" dirty="0" smtClean="0">
                <a:solidFill>
                  <a:schemeClr val="dk1"/>
                </a:solidFill>
                <a:cs typeface="Calibri" pitchFamily="34" charset="0"/>
              </a:rPr>
              <a:t>.</a:t>
            </a:r>
          </a:p>
        </p:txBody>
      </p:sp>
      <p:sp>
        <p:nvSpPr>
          <p:cNvPr id="15" name="TextBox 14"/>
          <p:cNvSpPr txBox="1"/>
          <p:nvPr/>
        </p:nvSpPr>
        <p:spPr>
          <a:xfrm>
            <a:off x="6172200" y="4343399"/>
            <a:ext cx="5647267" cy="461665"/>
          </a:xfrm>
          <a:prstGeom prst="rect">
            <a:avLst/>
          </a:prstGeom>
          <a:noFill/>
        </p:spPr>
        <p:txBody>
          <a:bodyPr wrap="square" rtlCol="0">
            <a:spAutoFit/>
          </a:bodyPr>
          <a:lstStyle/>
          <a:p>
            <a:pPr>
              <a:buFont typeface="Wingdings" pitchFamily="2" charset="2"/>
              <a:buChar char="Ø"/>
            </a:pPr>
            <a:r>
              <a:rPr lang="en-US" sz="1200" dirty="0" smtClean="0"/>
              <a:t> Have Additional QC check for dividends and Prices, for completion and accuracy.</a:t>
            </a:r>
            <a:endParaRPr lang="en-US" sz="1200" dirty="0"/>
          </a:p>
        </p:txBody>
      </p:sp>
      <p:sp>
        <p:nvSpPr>
          <p:cNvPr id="16" name="TextBox 15"/>
          <p:cNvSpPr txBox="1"/>
          <p:nvPr/>
        </p:nvSpPr>
        <p:spPr>
          <a:xfrm>
            <a:off x="6189134" y="5020733"/>
            <a:ext cx="2641600" cy="369332"/>
          </a:xfrm>
          <a:prstGeom prst="rect">
            <a:avLst/>
          </a:prstGeom>
          <a:noFill/>
        </p:spPr>
        <p:txBody>
          <a:bodyPr wrap="square" rtlCol="0">
            <a:spAutoFit/>
          </a:bodyPr>
          <a:lstStyle/>
          <a:p>
            <a:r>
              <a:rPr lang="en-US" b="1" dirty="0" smtClean="0">
                <a:solidFill>
                  <a:srgbClr val="001EFF"/>
                </a:solidFill>
              </a:rPr>
              <a:t>Results: </a:t>
            </a:r>
            <a:endParaRPr lang="en-US" b="1" dirty="0">
              <a:solidFill>
                <a:srgbClr val="001E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1EFF"/>
                </a:solidFill>
              </a:rPr>
              <a:t>Top Data Queried – RCA Prevention &amp; Action plan</a:t>
            </a:r>
            <a:endParaRPr lang="en-US" dirty="0"/>
          </a:p>
        </p:txBody>
      </p:sp>
      <p:graphicFrame>
        <p:nvGraphicFramePr>
          <p:cNvPr id="7" name="Chart 6"/>
          <p:cNvGraphicFramePr/>
          <p:nvPr/>
        </p:nvGraphicFramePr>
        <p:xfrm>
          <a:off x="6121399" y="618067"/>
          <a:ext cx="5875867" cy="2988733"/>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a:xfrm>
            <a:off x="160867" y="3750734"/>
            <a:ext cx="5825066" cy="1661993"/>
          </a:xfrm>
          <a:prstGeom prst="rect">
            <a:avLst/>
          </a:prstGeom>
          <a:noFill/>
        </p:spPr>
        <p:txBody>
          <a:bodyPr wrap="square" rtlCol="0">
            <a:spAutoFit/>
          </a:bodyPr>
          <a:lstStyle/>
          <a:p>
            <a:pPr algn="ctr"/>
            <a:r>
              <a:rPr lang="en-US" sz="1400" b="1" dirty="0" smtClean="0">
                <a:solidFill>
                  <a:srgbClr val="FF0000"/>
                </a:solidFill>
              </a:rPr>
              <a:t>RCA &gt; Fund name</a:t>
            </a:r>
          </a:p>
          <a:p>
            <a:pPr algn="ctr"/>
            <a:endParaRPr lang="en-US" sz="1400" b="1" dirty="0" smtClean="0"/>
          </a:p>
          <a:p>
            <a:pPr>
              <a:buFont typeface="Wingdings" pitchFamily="2" charset="2"/>
              <a:buChar char="Ø"/>
            </a:pPr>
            <a:r>
              <a:rPr lang="en-US" sz="1000" b="1" u="sng" dirty="0" smtClean="0">
                <a:solidFill>
                  <a:srgbClr val="001EFF"/>
                </a:solidFill>
                <a:latin typeface="Arial" pitchFamily="34" charset="0"/>
                <a:cs typeface="Arial" pitchFamily="34" charset="0"/>
              </a:rPr>
              <a:t>Highlight</a:t>
            </a:r>
            <a:r>
              <a:rPr lang="en-US" sz="1000" dirty="0" smtClean="0">
                <a:latin typeface="Arial" pitchFamily="34" charset="0"/>
                <a:cs typeface="Arial" pitchFamily="34" charset="0"/>
              </a:rPr>
              <a:t>: Fund name abbreviation was interchanged, Sync issue, update not done in time</a:t>
            </a:r>
          </a:p>
          <a:p>
            <a:pPr>
              <a:buFont typeface="Wingdings" pitchFamily="2" charset="2"/>
              <a:buChar char="Ø"/>
            </a:pPr>
            <a:r>
              <a:rPr lang="en-US" sz="1000" b="1" u="sng" dirty="0" smtClean="0">
                <a:solidFill>
                  <a:srgbClr val="001EFF"/>
                </a:solidFill>
                <a:latin typeface="Arial" pitchFamily="34" charset="0"/>
                <a:cs typeface="Arial" pitchFamily="34" charset="0"/>
              </a:rPr>
              <a:t>Prevention: </a:t>
            </a:r>
            <a:r>
              <a:rPr lang="en-US" sz="1000" dirty="0" smtClean="0">
                <a:latin typeface="Arial" pitchFamily="34" charset="0"/>
                <a:cs typeface="Arial" pitchFamily="34" charset="0"/>
              </a:rPr>
              <a:t>As typographical errors are due to manual data inputs and there is currently no validations to check these, as these are alike rarely occurs, team members will make sure that changes made are correct.</a:t>
            </a:r>
          </a:p>
          <a:p>
            <a:pPr>
              <a:buFont typeface="Wingdings" pitchFamily="2" charset="2"/>
              <a:buChar char="Ø"/>
            </a:pPr>
            <a:r>
              <a:rPr lang="en-US" sz="1000" b="1" u="sng" dirty="0" smtClean="0">
                <a:solidFill>
                  <a:srgbClr val="001EFF"/>
                </a:solidFill>
                <a:latin typeface="Arial" pitchFamily="34" charset="0"/>
                <a:cs typeface="Arial" pitchFamily="34" charset="0"/>
              </a:rPr>
              <a:t>No Prevention</a:t>
            </a:r>
          </a:p>
          <a:p>
            <a:pPr>
              <a:buFont typeface="Wingdings" pitchFamily="2" charset="2"/>
              <a:buChar char="Ø"/>
            </a:pPr>
            <a:endParaRPr lang="en-US" sz="1000" dirty="0" smtClean="0">
              <a:latin typeface="Arial" pitchFamily="34" charset="0"/>
              <a:cs typeface="Arial" pitchFamily="34" charset="0"/>
            </a:endParaRPr>
          </a:p>
          <a:p>
            <a:endParaRPr lang="en-US" sz="1400" b="1" dirty="0"/>
          </a:p>
        </p:txBody>
      </p:sp>
      <p:sp>
        <p:nvSpPr>
          <p:cNvPr id="9" name="Rectangle 8"/>
          <p:cNvSpPr/>
          <p:nvPr/>
        </p:nvSpPr>
        <p:spPr>
          <a:xfrm>
            <a:off x="101600" y="5105400"/>
            <a:ext cx="6096000" cy="1231106"/>
          </a:xfrm>
          <a:prstGeom prst="rect">
            <a:avLst/>
          </a:prstGeom>
        </p:spPr>
        <p:txBody>
          <a:bodyPr wrap="square">
            <a:spAutoFit/>
          </a:bodyPr>
          <a:lstStyle/>
          <a:p>
            <a:pPr algn="ctr"/>
            <a:r>
              <a:rPr lang="en-US" sz="1400" b="1" dirty="0" smtClean="0">
                <a:solidFill>
                  <a:srgbClr val="FF0000"/>
                </a:solidFill>
              </a:rPr>
              <a:t>RCA &gt;Attributes</a:t>
            </a:r>
          </a:p>
          <a:p>
            <a:pPr algn="just">
              <a:buFont typeface="Wingdings" pitchFamily="2" charset="2"/>
              <a:buChar char="Ø"/>
            </a:pPr>
            <a:r>
              <a:rPr lang="en-US" sz="1000" b="1" u="sng" dirty="0" smtClean="0">
                <a:solidFill>
                  <a:srgbClr val="001EFF"/>
                </a:solidFill>
                <a:latin typeface="Arial" pitchFamily="34" charset="0"/>
                <a:cs typeface="Arial" pitchFamily="34" charset="0"/>
              </a:rPr>
              <a:t>Highlight</a:t>
            </a:r>
            <a:r>
              <a:rPr lang="en-US" sz="1000" dirty="0" smtClean="0">
                <a:latin typeface="Arial" pitchFamily="34" charset="0"/>
                <a:cs typeface="Arial" pitchFamily="34" charset="0"/>
              </a:rPr>
              <a:t>: cases raised manual/human error due to knowledge gab, No changes has been made to the Attributes of the mentioned funds as it does not mention any Investment Strategies that falls under Fund of Fund characteristics. Funds not set review since </a:t>
            </a:r>
            <a:r>
              <a:rPr lang="en-US" sz="1000" dirty="0" err="1" smtClean="0">
                <a:latin typeface="Arial" pitchFamily="34" charset="0"/>
                <a:cs typeface="Arial" pitchFamily="34" charset="0"/>
              </a:rPr>
              <a:t>ong</a:t>
            </a:r>
            <a:r>
              <a:rPr lang="en-US" sz="1000" dirty="0" smtClean="0">
                <a:latin typeface="Arial" pitchFamily="34" charset="0"/>
                <a:cs typeface="Arial" pitchFamily="34" charset="0"/>
              </a:rPr>
              <a:t> period of time</a:t>
            </a:r>
          </a:p>
          <a:p>
            <a:pPr algn="just">
              <a:buFont typeface="Wingdings" pitchFamily="2" charset="2"/>
              <a:buChar char="Ø"/>
            </a:pPr>
            <a:r>
              <a:rPr lang="en-US" sz="1000" b="1" u="sng" dirty="0" smtClean="0">
                <a:solidFill>
                  <a:srgbClr val="001EFF"/>
                </a:solidFill>
                <a:latin typeface="Arial" pitchFamily="34" charset="0"/>
                <a:cs typeface="Arial" pitchFamily="34" charset="0"/>
              </a:rPr>
              <a:t>Prevention: </a:t>
            </a:r>
            <a:r>
              <a:rPr lang="en-US" sz="1000" dirty="0" smtClean="0">
                <a:latin typeface="Arial" pitchFamily="34" charset="0"/>
                <a:cs typeface="Arial" pitchFamily="34" charset="0"/>
              </a:rPr>
              <a:t>the queried attributes are now part of the new set review. we have improved our process and added additional matrix to check proper attributes of the funds.</a:t>
            </a:r>
          </a:p>
          <a:p>
            <a:pPr algn="just">
              <a:buFont typeface="Wingdings" pitchFamily="2" charset="2"/>
              <a:buChar char="Ø"/>
            </a:pPr>
            <a:r>
              <a:rPr lang="en-US" sz="1000" dirty="0" smtClean="0">
                <a:latin typeface="Arial" pitchFamily="34" charset="0"/>
                <a:cs typeface="Arial" pitchFamily="34" charset="0"/>
              </a:rPr>
              <a:t>Action Plan: the improvement in the set review is now effective in the team</a:t>
            </a:r>
          </a:p>
        </p:txBody>
      </p:sp>
      <p:sp>
        <p:nvSpPr>
          <p:cNvPr id="10" name="TextBox 9"/>
          <p:cNvSpPr txBox="1"/>
          <p:nvPr/>
        </p:nvSpPr>
        <p:spPr>
          <a:xfrm>
            <a:off x="7103533" y="3852333"/>
            <a:ext cx="3835400" cy="307777"/>
          </a:xfrm>
          <a:prstGeom prst="rect">
            <a:avLst/>
          </a:prstGeom>
          <a:noFill/>
        </p:spPr>
        <p:txBody>
          <a:bodyPr wrap="square" rtlCol="0">
            <a:spAutoFit/>
          </a:bodyPr>
          <a:lstStyle/>
          <a:p>
            <a:pPr algn="ctr"/>
            <a:r>
              <a:rPr lang="en-US" sz="1400" b="1" dirty="0" smtClean="0">
                <a:solidFill>
                  <a:srgbClr val="FF0000"/>
                </a:solidFill>
              </a:rPr>
              <a:t>Action Plan</a:t>
            </a:r>
            <a:endParaRPr lang="en-US" sz="1400" b="1" dirty="0">
              <a:solidFill>
                <a:srgbClr val="FF0000"/>
              </a:solidFill>
            </a:endParaRPr>
          </a:p>
        </p:txBody>
      </p:sp>
      <p:sp>
        <p:nvSpPr>
          <p:cNvPr id="11" name="TextBox 10"/>
          <p:cNvSpPr txBox="1"/>
          <p:nvPr/>
        </p:nvSpPr>
        <p:spPr>
          <a:xfrm>
            <a:off x="6349999" y="4783667"/>
            <a:ext cx="3674533" cy="369332"/>
          </a:xfrm>
          <a:prstGeom prst="rect">
            <a:avLst/>
          </a:prstGeom>
          <a:noFill/>
        </p:spPr>
        <p:txBody>
          <a:bodyPr wrap="square" rtlCol="0">
            <a:spAutoFit/>
          </a:bodyPr>
          <a:lstStyle/>
          <a:p>
            <a:pPr>
              <a:buFont typeface="Wingdings" pitchFamily="2" charset="2"/>
              <a:buChar char="Ø"/>
            </a:pPr>
            <a:r>
              <a:rPr lang="en-US" dirty="0" smtClean="0"/>
              <a:t> Set Review Project</a:t>
            </a:r>
            <a:endParaRPr lang="en-US" dirty="0"/>
          </a:p>
        </p:txBody>
      </p:sp>
      <p:graphicFrame>
        <p:nvGraphicFramePr>
          <p:cNvPr id="12" name="Chart 11"/>
          <p:cNvGraphicFramePr/>
          <p:nvPr/>
        </p:nvGraphicFramePr>
        <p:xfrm>
          <a:off x="347133" y="838200"/>
          <a:ext cx="5554133"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475" y="320233"/>
            <a:ext cx="11594592" cy="457200"/>
          </a:xfrm>
        </p:spPr>
        <p:txBody>
          <a:bodyPr/>
          <a:lstStyle/>
          <a:p>
            <a:r>
              <a:rPr lang="en-US" b="1" dirty="0" smtClean="0">
                <a:solidFill>
                  <a:srgbClr val="001EFF"/>
                </a:solidFill>
              </a:rPr>
              <a:t>Top Data Queried – RCA Prevention &amp; Action plan</a:t>
            </a:r>
            <a:endParaRPr lang="en-US" dirty="0"/>
          </a:p>
        </p:txBody>
      </p:sp>
      <p:graphicFrame>
        <p:nvGraphicFramePr>
          <p:cNvPr id="7" name="Chart 6"/>
          <p:cNvGraphicFramePr/>
          <p:nvPr/>
        </p:nvGraphicFramePr>
        <p:xfrm>
          <a:off x="338667" y="795866"/>
          <a:ext cx="54864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8" name="Content Placeholder 4"/>
          <p:cNvSpPr>
            <a:spLocks noGrp="1"/>
          </p:cNvSpPr>
          <p:nvPr>
            <p:ph idx="14"/>
          </p:nvPr>
        </p:nvSpPr>
        <p:spPr>
          <a:xfrm>
            <a:off x="6222039" y="1295399"/>
            <a:ext cx="5969961" cy="2149475"/>
          </a:xfrm>
        </p:spPr>
        <p:txBody>
          <a:bodyPr/>
          <a:lstStyle/>
          <a:p>
            <a:pPr algn="just">
              <a:buFont typeface="Wingdings" pitchFamily="2" charset="2"/>
              <a:buChar char="Ø"/>
            </a:pPr>
            <a:r>
              <a:rPr lang="en-US" sz="1200" b="0" dirty="0" smtClean="0">
                <a:latin typeface="+mn-lt"/>
              </a:rPr>
              <a:t>Incorrect Distributions were loaded: Manually Collected Distribution from websites were loaded incorrectly.</a:t>
            </a:r>
          </a:p>
          <a:p>
            <a:pPr algn="just">
              <a:buFont typeface="Wingdings" pitchFamily="2" charset="2"/>
              <a:buChar char="Ø"/>
            </a:pPr>
            <a:r>
              <a:rPr lang="en-US" sz="1200" b="0" dirty="0" smtClean="0">
                <a:latin typeface="+mn-lt"/>
              </a:rPr>
              <a:t>duplicate Dividends</a:t>
            </a:r>
          </a:p>
          <a:p>
            <a:pPr algn="just">
              <a:buFont typeface="Wingdings" pitchFamily="2" charset="2"/>
              <a:buChar char="Ø"/>
            </a:pPr>
            <a:r>
              <a:rPr lang="en-US" sz="1200" b="0" dirty="0" smtClean="0">
                <a:latin typeface="+mn-lt"/>
              </a:rPr>
              <a:t>Price value was incorrectly loaded</a:t>
            </a:r>
          </a:p>
          <a:p>
            <a:pPr algn="just">
              <a:buFont typeface="Wingdings" pitchFamily="2" charset="2"/>
              <a:buChar char="Ø"/>
            </a:pPr>
            <a:r>
              <a:rPr lang="en-US" sz="1200" b="0" dirty="0" smtClean="0">
                <a:latin typeface="+mn-lt"/>
              </a:rPr>
              <a:t>Dividend value wasn’t captured</a:t>
            </a:r>
          </a:p>
          <a:p>
            <a:pPr algn="just">
              <a:buFont typeface="Wingdings" pitchFamily="2" charset="2"/>
              <a:buChar char="Ø"/>
            </a:pPr>
            <a:r>
              <a:rPr lang="en-US" sz="1200" b="0" dirty="0" smtClean="0">
                <a:latin typeface="+mn-lt"/>
              </a:rPr>
              <a:t>Dividend received beforehand but not pushed to the system</a:t>
            </a:r>
          </a:p>
          <a:p>
            <a:pPr>
              <a:buFont typeface="Wingdings" pitchFamily="2" charset="2"/>
              <a:buChar char="Ø"/>
            </a:pPr>
            <a:endParaRPr lang="en-US" sz="1000" b="0" dirty="0" smtClean="0"/>
          </a:p>
        </p:txBody>
      </p:sp>
      <p:sp>
        <p:nvSpPr>
          <p:cNvPr id="9" name="TextBox 8"/>
          <p:cNvSpPr txBox="1"/>
          <p:nvPr/>
        </p:nvSpPr>
        <p:spPr>
          <a:xfrm>
            <a:off x="7391401" y="889000"/>
            <a:ext cx="2370666" cy="338554"/>
          </a:xfrm>
          <a:prstGeom prst="rect">
            <a:avLst/>
          </a:prstGeom>
          <a:noFill/>
        </p:spPr>
        <p:txBody>
          <a:bodyPr wrap="square" rtlCol="0">
            <a:spAutoFit/>
          </a:bodyPr>
          <a:lstStyle/>
          <a:p>
            <a:pPr algn="ctr"/>
            <a:r>
              <a:rPr lang="en-US" sz="1600" b="1" dirty="0" smtClean="0">
                <a:solidFill>
                  <a:srgbClr val="FF0000"/>
                </a:solidFill>
              </a:rPr>
              <a:t>RCA</a:t>
            </a:r>
            <a:endParaRPr lang="en-US" sz="1600" b="1" dirty="0">
              <a:solidFill>
                <a:srgbClr val="FF0000"/>
              </a:solidFill>
            </a:endParaRPr>
          </a:p>
        </p:txBody>
      </p:sp>
      <p:sp>
        <p:nvSpPr>
          <p:cNvPr id="10" name="Rectangle 9"/>
          <p:cNvSpPr/>
          <p:nvPr/>
        </p:nvSpPr>
        <p:spPr>
          <a:xfrm>
            <a:off x="0" y="4282069"/>
            <a:ext cx="6096000" cy="738664"/>
          </a:xfrm>
          <a:prstGeom prst="rect">
            <a:avLst/>
          </a:prstGeom>
        </p:spPr>
        <p:txBody>
          <a:bodyPr>
            <a:spAutoFit/>
          </a:bodyPr>
          <a:lstStyle/>
          <a:p>
            <a:pPr>
              <a:buFont typeface="Wingdings" pitchFamily="2" charset="2"/>
              <a:buChar char="Ø"/>
            </a:pPr>
            <a:r>
              <a:rPr lang="en-US" sz="1200" dirty="0" smtClean="0"/>
              <a:t>Have additional QC check, for completion and accuracy.</a:t>
            </a:r>
          </a:p>
          <a:p>
            <a:pPr>
              <a:buFont typeface="Wingdings" pitchFamily="2" charset="2"/>
              <a:buChar char="Ø"/>
            </a:pPr>
            <a:r>
              <a:rPr lang="en-US" sz="1200" dirty="0" smtClean="0">
                <a:cs typeface="Arial" pitchFamily="34" charset="0"/>
              </a:rPr>
              <a:t>Distributions without prices should be pushed into production if the prices are expected with a 1-3 month delay . Communicate and remind the analysts about this</a:t>
            </a:r>
            <a:r>
              <a:rPr lang="en-US" dirty="0" smtClean="0"/>
              <a:t>.</a:t>
            </a:r>
          </a:p>
        </p:txBody>
      </p:sp>
      <p:sp>
        <p:nvSpPr>
          <p:cNvPr id="11" name="Rectangle 10"/>
          <p:cNvSpPr/>
          <p:nvPr/>
        </p:nvSpPr>
        <p:spPr>
          <a:xfrm>
            <a:off x="6223000" y="4363704"/>
            <a:ext cx="6096000" cy="830997"/>
          </a:xfrm>
          <a:prstGeom prst="rect">
            <a:avLst/>
          </a:prstGeom>
        </p:spPr>
        <p:txBody>
          <a:bodyPr>
            <a:spAutoFit/>
          </a:bodyPr>
          <a:lstStyle/>
          <a:p>
            <a:pPr>
              <a:buFont typeface="Wingdings" pitchFamily="2" charset="2"/>
              <a:buChar char="Ø"/>
            </a:pPr>
            <a:r>
              <a:rPr lang="en-US" sz="1200" dirty="0" smtClean="0"/>
              <a:t> Is to have a more stringent collection and QC of distributions, Ensure calendar is up-to-date and correct. Including Frequencies and WUMP Rule for (non-daily paying). Check US Dist Completeness to be able to compare current month loaded distributions from last year or last period.</a:t>
            </a:r>
            <a:endParaRPr lang="en-US" sz="1200" dirty="0"/>
          </a:p>
        </p:txBody>
      </p:sp>
      <p:sp>
        <p:nvSpPr>
          <p:cNvPr id="12" name="TextBox 11"/>
          <p:cNvSpPr txBox="1"/>
          <p:nvPr/>
        </p:nvSpPr>
        <p:spPr>
          <a:xfrm>
            <a:off x="8204200" y="3733800"/>
            <a:ext cx="1761067" cy="369332"/>
          </a:xfrm>
          <a:prstGeom prst="rect">
            <a:avLst/>
          </a:prstGeom>
          <a:noFill/>
        </p:spPr>
        <p:txBody>
          <a:bodyPr wrap="square" rtlCol="0">
            <a:spAutoFit/>
          </a:bodyPr>
          <a:lstStyle/>
          <a:p>
            <a:pPr algn="ctr"/>
            <a:r>
              <a:rPr lang="en-US" b="1" dirty="0" smtClean="0">
                <a:solidFill>
                  <a:srgbClr val="FF0000"/>
                </a:solidFill>
              </a:rPr>
              <a:t>Action Plan</a:t>
            </a:r>
            <a:endParaRPr lang="en-US" b="1" dirty="0">
              <a:solidFill>
                <a:srgbClr val="FF0000"/>
              </a:solidFill>
            </a:endParaRPr>
          </a:p>
        </p:txBody>
      </p:sp>
      <p:sp>
        <p:nvSpPr>
          <p:cNvPr id="13" name="TextBox 12"/>
          <p:cNvSpPr txBox="1"/>
          <p:nvPr/>
        </p:nvSpPr>
        <p:spPr>
          <a:xfrm>
            <a:off x="2023533" y="3776133"/>
            <a:ext cx="1845734" cy="369332"/>
          </a:xfrm>
          <a:prstGeom prst="rect">
            <a:avLst/>
          </a:prstGeom>
          <a:noFill/>
        </p:spPr>
        <p:txBody>
          <a:bodyPr wrap="square" rtlCol="0">
            <a:spAutoFit/>
          </a:bodyPr>
          <a:lstStyle/>
          <a:p>
            <a:pPr algn="ctr"/>
            <a:r>
              <a:rPr lang="en-US" b="1" dirty="0" smtClean="0">
                <a:solidFill>
                  <a:srgbClr val="FF0000"/>
                </a:solidFill>
              </a:rPr>
              <a:t>Prevention</a:t>
            </a:r>
            <a:endParaRPr lang="en-US" b="1"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1EFF"/>
                </a:solidFill>
              </a:rPr>
              <a:t>Top Data Queried – RCA Prevention &amp; Action plan</a:t>
            </a:r>
            <a:endParaRPr lang="en-US" dirty="0"/>
          </a:p>
        </p:txBody>
      </p:sp>
      <p:graphicFrame>
        <p:nvGraphicFramePr>
          <p:cNvPr id="7" name="Chart 6"/>
          <p:cNvGraphicFramePr/>
          <p:nvPr/>
        </p:nvGraphicFramePr>
        <p:xfrm>
          <a:off x="270934" y="838200"/>
          <a:ext cx="5647266"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8" name="Rectangle 7"/>
          <p:cNvSpPr/>
          <p:nvPr/>
        </p:nvSpPr>
        <p:spPr>
          <a:xfrm>
            <a:off x="6096000" y="1505635"/>
            <a:ext cx="6096000" cy="2031325"/>
          </a:xfrm>
          <a:prstGeom prst="rect">
            <a:avLst/>
          </a:prstGeom>
        </p:spPr>
        <p:txBody>
          <a:bodyPr>
            <a:spAutoFit/>
          </a:bodyPr>
          <a:lstStyle/>
          <a:p>
            <a:pPr defTabSz="914400" fontAlgn="ctr">
              <a:buFont typeface="Wingdings" pitchFamily="2" charset="2"/>
              <a:buChar char="Ø"/>
            </a:pPr>
            <a:r>
              <a:rPr lang="en-US" sz="1200" dirty="0" smtClean="0">
                <a:solidFill>
                  <a:srgbClr val="000000"/>
                </a:solidFill>
                <a:cs typeface="Calibri" pitchFamily="34" charset="0"/>
              </a:rPr>
              <a:t> Manual errors</a:t>
            </a:r>
          </a:p>
          <a:p>
            <a:pPr defTabSz="914400" fontAlgn="ctr">
              <a:buFont typeface="Wingdings" pitchFamily="2" charset="2"/>
              <a:buChar char="Ø"/>
            </a:pPr>
            <a:r>
              <a:rPr lang="en-US" sz="1200" dirty="0" smtClean="0">
                <a:solidFill>
                  <a:srgbClr val="000000"/>
                </a:solidFill>
                <a:cs typeface="Calibri" pitchFamily="34" charset="0"/>
              </a:rPr>
              <a:t> Updates are do</a:t>
            </a:r>
            <a:r>
              <a:rPr lang="pl-PL" sz="1200" dirty="0" smtClean="0">
                <a:solidFill>
                  <a:srgbClr val="000000"/>
                </a:solidFill>
                <a:cs typeface="Calibri" pitchFamily="34" charset="0"/>
              </a:rPr>
              <a:t>n</a:t>
            </a:r>
            <a:r>
              <a:rPr lang="en-US" sz="1200" dirty="0" smtClean="0">
                <a:solidFill>
                  <a:srgbClr val="000000"/>
                </a:solidFill>
                <a:cs typeface="Calibri" pitchFamily="34" charset="0"/>
              </a:rPr>
              <a:t>e monthly</a:t>
            </a:r>
          </a:p>
          <a:p>
            <a:pPr defTabSz="914400" fontAlgn="ctr">
              <a:buFont typeface="Wingdings" pitchFamily="2" charset="2"/>
              <a:buChar char="Ø"/>
            </a:pPr>
            <a:r>
              <a:rPr lang="en-US" sz="1200" dirty="0" smtClean="0">
                <a:solidFill>
                  <a:srgbClr val="000000"/>
                </a:solidFill>
                <a:cs typeface="Calibri" pitchFamily="34" charset="0"/>
              </a:rPr>
              <a:t>This is either Incorrect or Stale Values</a:t>
            </a:r>
          </a:p>
          <a:p>
            <a:pPr lvl="0" algn="just" defTabSz="914400">
              <a:buFont typeface="Wingdings" pitchFamily="2" charset="2"/>
              <a:buChar char="Ø"/>
              <a:defRPr/>
            </a:pPr>
            <a:r>
              <a:rPr lang="en-US" sz="1200" dirty="0" smtClean="0">
                <a:solidFill>
                  <a:srgbClr val="000000"/>
                </a:solidFill>
                <a:cs typeface="Calibri" pitchFamily="34" charset="0"/>
              </a:rPr>
              <a:t>Some of the fees update are not included in the normal filings (485BPOS, 497 and 497K) that we update. They sometimes appear on the annual report or other filings that we do not use for updates.</a:t>
            </a:r>
          </a:p>
          <a:p>
            <a:pPr lvl="0" defTabSz="914400">
              <a:buFont typeface="Wingdings" pitchFamily="2" charset="2"/>
              <a:buChar char="Ø"/>
              <a:defRPr/>
            </a:pPr>
            <a:r>
              <a:rPr lang="en-US" sz="1200" dirty="0" smtClean="0">
                <a:solidFill>
                  <a:srgbClr val="000000"/>
                </a:solidFill>
                <a:cs typeface="Calibri" pitchFamily="34" charset="0"/>
              </a:rPr>
              <a:t> The updates that we do for ratios are still within a one week lag. We are unable to do the updates within 1 day of SEC filings due to the volume of updates and other daily tasks done by the team.</a:t>
            </a:r>
          </a:p>
          <a:p>
            <a:pPr defTabSz="914400" fontAlgn="ctr">
              <a:buFont typeface="Arial" pitchFamily="34" charset="0"/>
              <a:buChar char="•"/>
            </a:pPr>
            <a:endParaRPr lang="en-US" dirty="0">
              <a:solidFill>
                <a:srgbClr val="000000"/>
              </a:solidFill>
              <a:latin typeface="Calibri" pitchFamily="34" charset="0"/>
              <a:cs typeface="Calibri" pitchFamily="34" charset="0"/>
            </a:endParaRPr>
          </a:p>
        </p:txBody>
      </p:sp>
      <p:sp>
        <p:nvSpPr>
          <p:cNvPr id="9" name="TextBox 8"/>
          <p:cNvSpPr txBox="1"/>
          <p:nvPr/>
        </p:nvSpPr>
        <p:spPr>
          <a:xfrm>
            <a:off x="8060267" y="948267"/>
            <a:ext cx="2048933" cy="369332"/>
          </a:xfrm>
          <a:prstGeom prst="rect">
            <a:avLst/>
          </a:prstGeom>
          <a:noFill/>
        </p:spPr>
        <p:txBody>
          <a:bodyPr wrap="square" rtlCol="0">
            <a:spAutoFit/>
          </a:bodyPr>
          <a:lstStyle/>
          <a:p>
            <a:pPr algn="ctr"/>
            <a:r>
              <a:rPr lang="en-US" b="1" dirty="0" smtClean="0">
                <a:solidFill>
                  <a:srgbClr val="FF0000"/>
                </a:solidFill>
              </a:rPr>
              <a:t>RCA</a:t>
            </a:r>
            <a:endParaRPr lang="en-US" b="1" dirty="0">
              <a:solidFill>
                <a:srgbClr val="FF0000"/>
              </a:solidFill>
            </a:endParaRPr>
          </a:p>
        </p:txBody>
      </p:sp>
      <p:sp>
        <p:nvSpPr>
          <p:cNvPr id="10" name="TextBox 9"/>
          <p:cNvSpPr txBox="1"/>
          <p:nvPr/>
        </p:nvSpPr>
        <p:spPr>
          <a:xfrm>
            <a:off x="1786467" y="3835400"/>
            <a:ext cx="2302933" cy="369332"/>
          </a:xfrm>
          <a:prstGeom prst="rect">
            <a:avLst/>
          </a:prstGeom>
          <a:noFill/>
        </p:spPr>
        <p:txBody>
          <a:bodyPr wrap="square" rtlCol="0">
            <a:spAutoFit/>
          </a:bodyPr>
          <a:lstStyle/>
          <a:p>
            <a:pPr algn="ctr"/>
            <a:r>
              <a:rPr lang="en-US" b="1" dirty="0" smtClean="0">
                <a:solidFill>
                  <a:srgbClr val="FF0000"/>
                </a:solidFill>
              </a:rPr>
              <a:t>Prevention</a:t>
            </a:r>
            <a:endParaRPr lang="en-US" b="1" dirty="0">
              <a:solidFill>
                <a:srgbClr val="FF0000"/>
              </a:solidFill>
            </a:endParaRPr>
          </a:p>
        </p:txBody>
      </p:sp>
      <p:sp>
        <p:nvSpPr>
          <p:cNvPr id="11" name="Rectangle 10"/>
          <p:cNvSpPr/>
          <p:nvPr/>
        </p:nvSpPr>
        <p:spPr>
          <a:xfrm>
            <a:off x="0" y="4233039"/>
            <a:ext cx="6096000" cy="1569660"/>
          </a:xfrm>
          <a:prstGeom prst="rect">
            <a:avLst/>
          </a:prstGeom>
        </p:spPr>
        <p:txBody>
          <a:bodyPr>
            <a:spAutoFit/>
          </a:bodyPr>
          <a:lstStyle/>
          <a:p>
            <a:pPr algn="just" defTabSz="914400">
              <a:buFont typeface="Wingdings" pitchFamily="2" charset="2"/>
              <a:buChar char="Ø"/>
            </a:pPr>
            <a:r>
              <a:rPr lang="en-US" sz="1200" dirty="0" smtClean="0">
                <a:solidFill>
                  <a:srgbClr val="000000"/>
                </a:solidFill>
                <a:latin typeface="Calibri" pitchFamily="34" charset="0"/>
                <a:cs typeface="Calibri" pitchFamily="34" charset="0"/>
              </a:rPr>
              <a:t> </a:t>
            </a:r>
            <a:r>
              <a:rPr lang="en-US" sz="1200" dirty="0" smtClean="0">
                <a:solidFill>
                  <a:srgbClr val="000000"/>
                </a:solidFill>
                <a:cs typeface="Calibri" pitchFamily="34" charset="0"/>
              </a:rPr>
              <a:t>FDR tool was created  to being used to update all the ratio related data. This has been a built in validation which helps detect if there are incorrect data points entered or there are missing data points that were not inputted.</a:t>
            </a:r>
            <a:endParaRPr lang="pl-PL" sz="1200" dirty="0" smtClean="0">
              <a:solidFill>
                <a:srgbClr val="000000"/>
              </a:solidFill>
              <a:cs typeface="Calibri" pitchFamily="34" charset="0"/>
            </a:endParaRPr>
          </a:p>
          <a:p>
            <a:pPr algn="just" defTabSz="914400">
              <a:buFont typeface="Wingdings" pitchFamily="2" charset="2"/>
              <a:buChar char="Ø"/>
            </a:pPr>
            <a:endParaRPr lang="en-US" sz="1200" dirty="0" smtClean="0">
              <a:solidFill>
                <a:srgbClr val="000000"/>
              </a:solidFill>
              <a:cs typeface="Calibri" pitchFamily="34" charset="0"/>
            </a:endParaRPr>
          </a:p>
          <a:p>
            <a:pPr algn="just" defTabSz="914400">
              <a:buFont typeface="Wingdings" pitchFamily="2" charset="2"/>
              <a:buChar char="Ø"/>
            </a:pPr>
            <a:r>
              <a:rPr lang="en-US" sz="1200" dirty="0" smtClean="0">
                <a:solidFill>
                  <a:srgbClr val="000000"/>
                </a:solidFill>
                <a:cs typeface="Calibri" pitchFamily="34" charset="0"/>
              </a:rPr>
              <a:t> The deadline for the Fees update was changed  to weekly </a:t>
            </a:r>
            <a:r>
              <a:rPr lang="pl-PL" sz="1200" dirty="0" smtClean="0">
                <a:solidFill>
                  <a:srgbClr val="000000"/>
                </a:solidFill>
                <a:cs typeface="Calibri" pitchFamily="34" charset="0"/>
              </a:rPr>
              <a:t>from monthly</a:t>
            </a:r>
          </a:p>
          <a:p>
            <a:pPr algn="just" defTabSz="914400">
              <a:buFont typeface="Wingdings" pitchFamily="2" charset="2"/>
              <a:buChar char="Ø"/>
            </a:pPr>
            <a:endParaRPr lang="en-US" sz="1200" dirty="0" smtClean="0">
              <a:solidFill>
                <a:srgbClr val="000000"/>
              </a:solidFill>
              <a:cs typeface="Calibri" pitchFamily="34" charset="0"/>
            </a:endParaRPr>
          </a:p>
          <a:p>
            <a:pPr algn="just" defTabSz="914400">
              <a:buFont typeface="Wingdings" pitchFamily="2" charset="2"/>
              <a:buChar char="Ø"/>
              <a:defRPr/>
            </a:pPr>
            <a:r>
              <a:rPr lang="en-US" sz="1200" dirty="0" smtClean="0">
                <a:solidFill>
                  <a:srgbClr val="000000"/>
                </a:solidFill>
                <a:cs typeface="Calibri" pitchFamily="34" charset="0"/>
              </a:rPr>
              <a:t> QC checks and reports are done weekly to ensure that the fees updated are accurate. </a:t>
            </a:r>
            <a:endParaRPr lang="en-US" sz="1200" dirty="0">
              <a:solidFill>
                <a:schemeClr val="dk1"/>
              </a:solidFill>
              <a:cs typeface="Calibri" pitchFamily="34" charset="0"/>
            </a:endParaRPr>
          </a:p>
        </p:txBody>
      </p:sp>
      <p:sp>
        <p:nvSpPr>
          <p:cNvPr id="12" name="TextBox 11"/>
          <p:cNvSpPr txBox="1"/>
          <p:nvPr/>
        </p:nvSpPr>
        <p:spPr>
          <a:xfrm>
            <a:off x="8415867" y="3767667"/>
            <a:ext cx="1634066" cy="369332"/>
          </a:xfrm>
          <a:prstGeom prst="rect">
            <a:avLst/>
          </a:prstGeom>
          <a:noFill/>
        </p:spPr>
        <p:txBody>
          <a:bodyPr wrap="square" rtlCol="0">
            <a:spAutoFit/>
          </a:bodyPr>
          <a:lstStyle/>
          <a:p>
            <a:pPr algn="ctr"/>
            <a:r>
              <a:rPr lang="en-US" b="1" dirty="0" smtClean="0">
                <a:solidFill>
                  <a:srgbClr val="FF0000"/>
                </a:solidFill>
              </a:rPr>
              <a:t>Action Plan</a:t>
            </a:r>
            <a:endParaRPr lang="en-US" b="1" dirty="0">
              <a:solidFill>
                <a:srgbClr val="FF0000"/>
              </a:solidFill>
            </a:endParaRPr>
          </a:p>
        </p:txBody>
      </p:sp>
      <p:sp>
        <p:nvSpPr>
          <p:cNvPr id="13" name="Rectangle 12"/>
          <p:cNvSpPr/>
          <p:nvPr/>
        </p:nvSpPr>
        <p:spPr>
          <a:xfrm>
            <a:off x="6096000" y="4222170"/>
            <a:ext cx="6096000" cy="830997"/>
          </a:xfrm>
          <a:prstGeom prst="rect">
            <a:avLst/>
          </a:prstGeom>
        </p:spPr>
        <p:txBody>
          <a:bodyPr>
            <a:spAutoFit/>
          </a:bodyPr>
          <a:lstStyle/>
          <a:p>
            <a:pPr lvl="0" algn="just" defTabSz="914400" fontAlgn="base">
              <a:spcBef>
                <a:spcPct val="0"/>
              </a:spcBef>
              <a:spcAft>
                <a:spcPct val="0"/>
              </a:spcAft>
              <a:buFont typeface="Wingdings" pitchFamily="2" charset="2"/>
              <a:buChar char="Ø"/>
            </a:pPr>
            <a:r>
              <a:rPr lang="en-US" sz="1200" dirty="0" smtClean="0">
                <a:ea typeface="Calibri" pitchFamily="34" charset="0"/>
                <a:cs typeface="Arial" pitchFamily="34" charset="0"/>
              </a:rPr>
              <a:t>Is to have a stricter implementation of QC Score to the analyst who missed </a:t>
            </a:r>
          </a:p>
          <a:p>
            <a:pPr lvl="0" algn="just" defTabSz="914400" fontAlgn="base">
              <a:spcBef>
                <a:spcPct val="0"/>
              </a:spcBef>
              <a:spcAft>
                <a:spcPct val="0"/>
              </a:spcAft>
            </a:pPr>
            <a:r>
              <a:rPr lang="en-US" sz="1200" dirty="0" smtClean="0">
                <a:ea typeface="Calibri" pitchFamily="34" charset="0"/>
                <a:cs typeface="Arial" pitchFamily="34" charset="0"/>
              </a:rPr>
              <a:t>/ incorrectly updated the data, continuous monitoring and training is being handled by the Senior Analyst to address possible knowledge gaps,  since we are currently working on the set review project we are expecting to lower this type of cases moving forward</a:t>
            </a:r>
            <a:r>
              <a:rPr lang="en-US" sz="1200" dirty="0" smtClean="0">
                <a:cs typeface="Arial" pitchFamily="34" charset="0"/>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1EFF"/>
                </a:solidFill>
              </a:rPr>
              <a:t>Top Data Queried – RCA Prevention &amp; Action plan</a:t>
            </a:r>
            <a:endParaRPr lang="en-US" dirty="0"/>
          </a:p>
        </p:txBody>
      </p:sp>
      <p:graphicFrame>
        <p:nvGraphicFramePr>
          <p:cNvPr id="7" name="Chart 6"/>
          <p:cNvGraphicFramePr/>
          <p:nvPr/>
        </p:nvGraphicFramePr>
        <p:xfrm>
          <a:off x="939800" y="795866"/>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8" name="Rectangle 7"/>
          <p:cNvSpPr/>
          <p:nvPr/>
        </p:nvSpPr>
        <p:spPr>
          <a:xfrm>
            <a:off x="6213027" y="1576401"/>
            <a:ext cx="2369559" cy="461665"/>
          </a:xfrm>
          <a:prstGeom prst="rect">
            <a:avLst/>
          </a:prstGeom>
        </p:spPr>
        <p:txBody>
          <a:bodyPr wrap="none">
            <a:spAutoFit/>
          </a:bodyPr>
          <a:lstStyle/>
          <a:p>
            <a:pPr>
              <a:buFont typeface="Wingdings" pitchFamily="2" charset="2"/>
              <a:buChar char="Ø"/>
            </a:pPr>
            <a:r>
              <a:rPr lang="en-US" sz="1200" dirty="0" smtClean="0"/>
              <a:t>Incorrectly assigned LGC????</a:t>
            </a:r>
          </a:p>
          <a:p>
            <a:pPr>
              <a:buFont typeface="Wingdings" pitchFamily="2" charset="2"/>
              <a:buChar char="Ø"/>
            </a:pPr>
            <a:r>
              <a:rPr lang="en-US" sz="1200" dirty="0" smtClean="0"/>
              <a:t>Knowledge gap</a:t>
            </a:r>
            <a:endParaRPr lang="en-US" sz="1200" dirty="0"/>
          </a:p>
        </p:txBody>
      </p:sp>
      <p:sp>
        <p:nvSpPr>
          <p:cNvPr id="9" name="Rectangle 8"/>
          <p:cNvSpPr/>
          <p:nvPr/>
        </p:nvSpPr>
        <p:spPr>
          <a:xfrm>
            <a:off x="532811" y="4709067"/>
            <a:ext cx="4116640" cy="646331"/>
          </a:xfrm>
          <a:prstGeom prst="rect">
            <a:avLst/>
          </a:prstGeom>
        </p:spPr>
        <p:txBody>
          <a:bodyPr wrap="none">
            <a:spAutoFit/>
          </a:bodyPr>
          <a:lstStyle/>
          <a:p>
            <a:pPr>
              <a:buFont typeface="Wingdings" pitchFamily="2" charset="2"/>
              <a:buChar char="Ø"/>
            </a:pPr>
            <a:r>
              <a:rPr lang="en-US" sz="1200" dirty="0" smtClean="0"/>
              <a:t>Have additional QC check, for completion and accuracy.</a:t>
            </a:r>
          </a:p>
          <a:p>
            <a:pPr>
              <a:buFont typeface="Wingdings" pitchFamily="2" charset="2"/>
              <a:buChar char="Ø"/>
            </a:pPr>
            <a:r>
              <a:rPr lang="en-US" sz="1200" dirty="0" smtClean="0"/>
              <a:t>Trainings.</a:t>
            </a:r>
          </a:p>
          <a:p>
            <a:pPr>
              <a:buFont typeface="Wingdings" pitchFamily="2" charset="2"/>
              <a:buChar char="Ø"/>
            </a:pPr>
            <a:r>
              <a:rPr lang="en-US" sz="1200" dirty="0" smtClean="0"/>
              <a:t>Consult with Senior during classifying complex funds.</a:t>
            </a:r>
            <a:endParaRPr lang="en-US" sz="1200" dirty="0"/>
          </a:p>
        </p:txBody>
      </p:sp>
      <p:sp>
        <p:nvSpPr>
          <p:cNvPr id="10" name="TextBox 9"/>
          <p:cNvSpPr txBox="1"/>
          <p:nvPr/>
        </p:nvSpPr>
        <p:spPr>
          <a:xfrm>
            <a:off x="2158999" y="3920067"/>
            <a:ext cx="2353734" cy="369332"/>
          </a:xfrm>
          <a:prstGeom prst="rect">
            <a:avLst/>
          </a:prstGeom>
          <a:noFill/>
        </p:spPr>
        <p:txBody>
          <a:bodyPr wrap="square" rtlCol="0">
            <a:spAutoFit/>
          </a:bodyPr>
          <a:lstStyle/>
          <a:p>
            <a:pPr algn="ctr"/>
            <a:r>
              <a:rPr lang="en-US" b="1" dirty="0" smtClean="0">
                <a:solidFill>
                  <a:srgbClr val="FF0000"/>
                </a:solidFill>
              </a:rPr>
              <a:t>Prevention</a:t>
            </a:r>
            <a:endParaRPr lang="en-US" b="1" dirty="0">
              <a:solidFill>
                <a:srgbClr val="FF0000"/>
              </a:solidFill>
            </a:endParaRPr>
          </a:p>
        </p:txBody>
      </p:sp>
      <p:sp>
        <p:nvSpPr>
          <p:cNvPr id="11" name="TextBox 10"/>
          <p:cNvSpPr txBox="1"/>
          <p:nvPr/>
        </p:nvSpPr>
        <p:spPr>
          <a:xfrm>
            <a:off x="7704667" y="1100667"/>
            <a:ext cx="1989666" cy="369332"/>
          </a:xfrm>
          <a:prstGeom prst="rect">
            <a:avLst/>
          </a:prstGeom>
          <a:noFill/>
        </p:spPr>
        <p:txBody>
          <a:bodyPr wrap="square" rtlCol="0">
            <a:spAutoFit/>
          </a:bodyPr>
          <a:lstStyle/>
          <a:p>
            <a:pPr algn="ctr"/>
            <a:r>
              <a:rPr lang="en-US" b="1" dirty="0" smtClean="0">
                <a:solidFill>
                  <a:srgbClr val="FF0000"/>
                </a:solidFill>
              </a:rPr>
              <a:t>RCA</a:t>
            </a:r>
            <a:endParaRPr lang="en-US" b="1" dirty="0">
              <a:solidFill>
                <a:srgbClr val="FF0000"/>
              </a:solidFill>
            </a:endParaRPr>
          </a:p>
        </p:txBody>
      </p:sp>
      <p:sp>
        <p:nvSpPr>
          <p:cNvPr id="12" name="TextBox 11"/>
          <p:cNvSpPr txBox="1"/>
          <p:nvPr/>
        </p:nvSpPr>
        <p:spPr>
          <a:xfrm>
            <a:off x="7984067" y="3987799"/>
            <a:ext cx="2319867" cy="369332"/>
          </a:xfrm>
          <a:prstGeom prst="rect">
            <a:avLst/>
          </a:prstGeom>
          <a:noFill/>
        </p:spPr>
        <p:txBody>
          <a:bodyPr wrap="square" rtlCol="0">
            <a:spAutoFit/>
          </a:bodyPr>
          <a:lstStyle/>
          <a:p>
            <a:pPr algn="ctr"/>
            <a:r>
              <a:rPr lang="en-US" b="1" dirty="0" smtClean="0">
                <a:solidFill>
                  <a:srgbClr val="FF0000"/>
                </a:solidFill>
              </a:rPr>
              <a:t>Action Plan</a:t>
            </a:r>
            <a:endParaRPr lang="en-US" b="1" dirty="0">
              <a:solidFill>
                <a:srgbClr val="FF0000"/>
              </a:solidFill>
            </a:endParaRPr>
          </a:p>
        </p:txBody>
      </p:sp>
      <p:sp>
        <p:nvSpPr>
          <p:cNvPr id="13" name="TextBox 12"/>
          <p:cNvSpPr txBox="1"/>
          <p:nvPr/>
        </p:nvSpPr>
        <p:spPr>
          <a:xfrm>
            <a:off x="6366933" y="4741333"/>
            <a:ext cx="3048000" cy="276999"/>
          </a:xfrm>
          <a:prstGeom prst="rect">
            <a:avLst/>
          </a:prstGeom>
          <a:noFill/>
        </p:spPr>
        <p:txBody>
          <a:bodyPr wrap="square" rtlCol="0">
            <a:spAutoFit/>
          </a:bodyPr>
          <a:lstStyle/>
          <a:p>
            <a:pPr>
              <a:buFont typeface="Wingdings" pitchFamily="2" charset="2"/>
              <a:buChar char="Ø"/>
            </a:pPr>
            <a:r>
              <a:rPr lang="en-US" sz="1200" dirty="0" smtClean="0"/>
              <a:t>Set Review Project</a:t>
            </a:r>
            <a:endParaRPr 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1EFF"/>
                </a:solidFill>
              </a:rPr>
              <a:t>Top Data Queried – RCA Prevention &amp; Action plan</a:t>
            </a:r>
            <a:endParaRPr lang="en-US" dirty="0"/>
          </a:p>
        </p:txBody>
      </p:sp>
      <p:graphicFrame>
        <p:nvGraphicFramePr>
          <p:cNvPr id="7" name="Chart 6"/>
          <p:cNvGraphicFramePr/>
          <p:nvPr/>
        </p:nvGraphicFramePr>
        <p:xfrm>
          <a:off x="254000" y="770467"/>
          <a:ext cx="5748867"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a:xfrm>
            <a:off x="8085667" y="804334"/>
            <a:ext cx="1701800" cy="369332"/>
          </a:xfrm>
          <a:prstGeom prst="rect">
            <a:avLst/>
          </a:prstGeom>
          <a:noFill/>
        </p:spPr>
        <p:txBody>
          <a:bodyPr wrap="square" rtlCol="0">
            <a:spAutoFit/>
          </a:bodyPr>
          <a:lstStyle/>
          <a:p>
            <a:pPr algn="ctr"/>
            <a:r>
              <a:rPr lang="en-US" b="1" dirty="0" smtClean="0">
                <a:solidFill>
                  <a:srgbClr val="FF0000"/>
                </a:solidFill>
              </a:rPr>
              <a:t>RCA</a:t>
            </a:r>
            <a:endParaRPr lang="en-US" b="1" dirty="0">
              <a:solidFill>
                <a:srgbClr val="FF0000"/>
              </a:solidFill>
            </a:endParaRPr>
          </a:p>
        </p:txBody>
      </p:sp>
      <p:sp>
        <p:nvSpPr>
          <p:cNvPr id="9" name="Rectangle 8"/>
          <p:cNvSpPr/>
          <p:nvPr/>
        </p:nvSpPr>
        <p:spPr>
          <a:xfrm>
            <a:off x="6096000" y="1324802"/>
            <a:ext cx="6096000" cy="1015663"/>
          </a:xfrm>
          <a:prstGeom prst="rect">
            <a:avLst/>
          </a:prstGeom>
        </p:spPr>
        <p:txBody>
          <a:bodyPr>
            <a:spAutoFit/>
          </a:bodyPr>
          <a:lstStyle/>
          <a:p>
            <a:pPr algn="just">
              <a:buFont typeface="Wingdings" pitchFamily="2" charset="2"/>
              <a:buChar char="Ø"/>
            </a:pPr>
            <a:r>
              <a:rPr lang="en-US" sz="1200" dirty="0" smtClean="0">
                <a:solidFill>
                  <a:srgbClr val="000000"/>
                </a:solidFill>
              </a:rPr>
              <a:t> Delay in price delivery time by the provider: Missing price are due to providers releasing the data late which causes the delay in posting the values.</a:t>
            </a:r>
          </a:p>
          <a:p>
            <a:pPr algn="just">
              <a:buFont typeface="Wingdings" pitchFamily="2" charset="2"/>
              <a:buChar char="Ø"/>
            </a:pPr>
            <a:r>
              <a:rPr lang="en-US" sz="1200" dirty="0" smtClean="0"/>
              <a:t>Manual error</a:t>
            </a:r>
            <a:endParaRPr lang="en-US" sz="1200" dirty="0" smtClean="0">
              <a:solidFill>
                <a:srgbClr val="000000"/>
              </a:solidFill>
            </a:endParaRPr>
          </a:p>
          <a:p>
            <a:pPr algn="just">
              <a:buFont typeface="Wingdings" pitchFamily="2" charset="2"/>
              <a:buChar char="Ø"/>
            </a:pPr>
            <a:r>
              <a:rPr lang="en-US" sz="1200" dirty="0" smtClean="0">
                <a:solidFill>
                  <a:srgbClr val="000000"/>
                </a:solidFill>
              </a:rPr>
              <a:t>Absence of </a:t>
            </a:r>
            <a:r>
              <a:rPr lang="en-US" sz="1200" dirty="0" err="1" smtClean="0">
                <a:solidFill>
                  <a:srgbClr val="000000"/>
                </a:solidFill>
              </a:rPr>
              <a:t>Lcore</a:t>
            </a:r>
            <a:endParaRPr lang="en-US" sz="1200" dirty="0" smtClean="0">
              <a:solidFill>
                <a:srgbClr val="000000"/>
              </a:solidFill>
            </a:endParaRPr>
          </a:p>
          <a:p>
            <a:pPr algn="just">
              <a:buFont typeface="Wingdings" pitchFamily="2" charset="2"/>
              <a:buChar char="Ø"/>
            </a:pPr>
            <a:endParaRPr lang="en-US" sz="1200" dirty="0"/>
          </a:p>
        </p:txBody>
      </p:sp>
      <p:sp>
        <p:nvSpPr>
          <p:cNvPr id="10" name="Rectangle 9"/>
          <p:cNvSpPr/>
          <p:nvPr/>
        </p:nvSpPr>
        <p:spPr>
          <a:xfrm>
            <a:off x="0" y="4399971"/>
            <a:ext cx="6096000" cy="646331"/>
          </a:xfrm>
          <a:prstGeom prst="rect">
            <a:avLst/>
          </a:prstGeom>
        </p:spPr>
        <p:txBody>
          <a:bodyPr>
            <a:spAutoFit/>
          </a:bodyPr>
          <a:lstStyle/>
          <a:p>
            <a:pPr>
              <a:buFont typeface="Wingdings" pitchFamily="2" charset="2"/>
              <a:buChar char="Ø"/>
            </a:pPr>
            <a:r>
              <a:rPr lang="en-US" sz="1200" dirty="0" smtClean="0"/>
              <a:t>Additional QC, always double check suspect data with source, Be more proactive in requesting the provider for missing data and be resourceful in sourcing data as well - use fund's website or communicate to other related contact/group</a:t>
            </a:r>
          </a:p>
        </p:txBody>
      </p:sp>
      <p:sp>
        <p:nvSpPr>
          <p:cNvPr id="11" name="Rectangle 10"/>
          <p:cNvSpPr/>
          <p:nvPr/>
        </p:nvSpPr>
        <p:spPr>
          <a:xfrm>
            <a:off x="6096000" y="4449001"/>
            <a:ext cx="6096000" cy="461665"/>
          </a:xfrm>
          <a:prstGeom prst="rect">
            <a:avLst/>
          </a:prstGeom>
        </p:spPr>
        <p:txBody>
          <a:bodyPr>
            <a:spAutoFit/>
          </a:bodyPr>
          <a:lstStyle/>
          <a:p>
            <a:pPr>
              <a:buFont typeface="Wingdings" pitchFamily="2" charset="2"/>
              <a:buChar char="Ø"/>
            </a:pPr>
            <a:r>
              <a:rPr lang="en-US" sz="1200" dirty="0" smtClean="0"/>
              <a:t>Establish a venue where the provider can send revised data. It should be readily accessed by the collection team.</a:t>
            </a:r>
          </a:p>
        </p:txBody>
      </p:sp>
      <p:sp>
        <p:nvSpPr>
          <p:cNvPr id="12" name="TextBox 11"/>
          <p:cNvSpPr txBox="1"/>
          <p:nvPr/>
        </p:nvSpPr>
        <p:spPr>
          <a:xfrm>
            <a:off x="2252133" y="3750733"/>
            <a:ext cx="1888067" cy="369332"/>
          </a:xfrm>
          <a:prstGeom prst="rect">
            <a:avLst/>
          </a:prstGeom>
          <a:noFill/>
        </p:spPr>
        <p:txBody>
          <a:bodyPr wrap="square" rtlCol="0">
            <a:spAutoFit/>
          </a:bodyPr>
          <a:lstStyle/>
          <a:p>
            <a:pPr algn="ctr"/>
            <a:r>
              <a:rPr lang="en-US" b="1" dirty="0" smtClean="0">
                <a:solidFill>
                  <a:srgbClr val="FF0000"/>
                </a:solidFill>
              </a:rPr>
              <a:t>Prevention</a:t>
            </a:r>
            <a:endParaRPr lang="en-US" b="1" dirty="0">
              <a:solidFill>
                <a:srgbClr val="FF0000"/>
              </a:solidFill>
            </a:endParaRPr>
          </a:p>
        </p:txBody>
      </p:sp>
      <p:sp>
        <p:nvSpPr>
          <p:cNvPr id="13" name="TextBox 12"/>
          <p:cNvSpPr txBox="1"/>
          <p:nvPr/>
        </p:nvSpPr>
        <p:spPr>
          <a:xfrm>
            <a:off x="8382000" y="3801533"/>
            <a:ext cx="1998133" cy="369332"/>
          </a:xfrm>
          <a:prstGeom prst="rect">
            <a:avLst/>
          </a:prstGeom>
          <a:noFill/>
        </p:spPr>
        <p:txBody>
          <a:bodyPr wrap="square" rtlCol="0">
            <a:spAutoFit/>
          </a:bodyPr>
          <a:lstStyle/>
          <a:p>
            <a:pPr algn="ctr"/>
            <a:r>
              <a:rPr lang="en-US" b="1" dirty="0" smtClean="0">
                <a:solidFill>
                  <a:srgbClr val="FF0000"/>
                </a:solidFill>
              </a:rPr>
              <a:t>Action Plan</a:t>
            </a:r>
            <a:endParaRPr lang="en-US" b="1" dirty="0">
              <a:solidFill>
                <a:srgbClr val="FF0000"/>
              </a:solidFill>
            </a:endParaRPr>
          </a:p>
        </p:txBody>
      </p:sp>
    </p:spTree>
  </p:cSld>
  <p:clrMapOvr>
    <a:masterClrMapping/>
  </p:clrMapOvr>
</p:sld>
</file>

<file path=ppt/theme/theme1.xml><?xml version="1.0" encoding="utf-8"?>
<a:theme xmlns:a="http://schemas.openxmlformats.org/drawingml/2006/main" name="Refinitiv Template_180917_v2">
  <a:themeElements>
    <a:clrScheme name="Refinitiv">
      <a:dk1>
        <a:srgbClr val="000000"/>
      </a:dk1>
      <a:lt1>
        <a:srgbClr val="FFFFFF"/>
      </a:lt1>
      <a:dk2>
        <a:srgbClr val="001EFF"/>
      </a:dk2>
      <a:lt2>
        <a:srgbClr val="D8DAD9"/>
      </a:lt2>
      <a:accent1>
        <a:srgbClr val="001EFF"/>
      </a:accent1>
      <a:accent2>
        <a:srgbClr val="FF5000"/>
      </a:accent2>
      <a:accent3>
        <a:srgbClr val="FFC800"/>
      </a:accent3>
      <a:accent4>
        <a:srgbClr val="00D0D3"/>
      </a:accent4>
      <a:accent5>
        <a:srgbClr val="9064CD"/>
      </a:accent5>
      <a:accent6>
        <a:srgbClr val="00C389"/>
      </a:accent6>
      <a:hlink>
        <a:srgbClr val="00D0D3"/>
      </a:hlink>
      <a:folHlink>
        <a:srgbClr val="001EFF"/>
      </a:folHlink>
    </a:clrScheme>
    <a:fontScheme name="Refimitiv">
      <a:majorFont>
        <a:latin typeface="Proxima Nova"/>
        <a:ea typeface=""/>
        <a:cs typeface=""/>
      </a:majorFont>
      <a:minorFont>
        <a:latin typeface="Proxima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EEEEE"/>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tx2"/>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Refinitiv Template_180917_v2" id="{0C77359C-4956-9944-808F-E33DBA72AF09}" vid="{7DFE6BBF-4BCD-1F47-AF70-145F4D952E7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ContributedContentUpdates_John Finch-1</Template>
  <TotalTime>2195</TotalTime>
  <Words>1096</Words>
  <Application>Microsoft Office PowerPoint</Application>
  <PresentationFormat>Custom</PresentationFormat>
  <Paragraphs>126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Refinitiv Template_180917_v2</vt:lpstr>
      <vt:lpstr>DCSR US Market Summary Jan – Apr 2019</vt:lpstr>
      <vt:lpstr>Slide 2</vt:lpstr>
      <vt:lpstr>DCSR Summary -  US Content - 2019</vt:lpstr>
      <vt:lpstr>Top Data Queried – RCA Prevention &amp; Action plan</vt:lpstr>
      <vt:lpstr>Top Data Queried – RCA Prevention &amp; Action plan</vt:lpstr>
      <vt:lpstr>Top Data Queried – RCA Prevention &amp; Action plan</vt:lpstr>
      <vt:lpstr>Top Data Queried – RCA Prevention &amp; Action plan</vt:lpstr>
      <vt:lpstr>Top Data Queried – RCA Prevention &amp; Action plan</vt:lpstr>
      <vt:lpstr>Top Data Queried – RCA Prevention &amp; Action plan</vt:lpstr>
      <vt:lpstr>Top Data Queried – RCA Prevention &amp; Action plan</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Jitsil, Eakdanai (Refinitiv)</dc:creator>
  <cp:lastModifiedBy>u8004479</cp:lastModifiedBy>
  <cp:revision>293</cp:revision>
  <dcterms:created xsi:type="dcterms:W3CDTF">2019-02-28T09:00:51Z</dcterms:created>
  <dcterms:modified xsi:type="dcterms:W3CDTF">2019-06-11T12:18:19Z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60cf5d0-3195-495b-8e47-6fd80127629b_Enabled">
    <vt:lpwstr>True</vt:lpwstr>
  </property>
  <property fmtid="{D5CDD505-2E9C-101B-9397-08002B2CF9AE}" pid="3" name="MSIP_Label_160cf5d0-3195-495b-8e47-6fd80127629b_SiteId">
    <vt:lpwstr>62ccb864-6a1a-4b5d-8e1c-397dec1a8258</vt:lpwstr>
  </property>
  <property fmtid="{D5CDD505-2E9C-101B-9397-08002B2CF9AE}" pid="4" name="MSIP_Label_160cf5d0-3195-495b-8e47-6fd80127629b_Owner">
    <vt:lpwstr>Eakdanai.Jitsil@thomsonreuters.com</vt:lpwstr>
  </property>
  <property fmtid="{D5CDD505-2E9C-101B-9397-08002B2CF9AE}" pid="5" name="MSIP_Label_160cf5d0-3195-495b-8e47-6fd80127629b_SetDate">
    <vt:lpwstr>2019-02-28T10:56:45.7558031Z</vt:lpwstr>
  </property>
  <property fmtid="{D5CDD505-2E9C-101B-9397-08002B2CF9AE}" pid="6" name="MSIP_Label_160cf5d0-3195-495b-8e47-6fd80127629b_Name">
    <vt:lpwstr>Confidential</vt:lpwstr>
  </property>
  <property fmtid="{D5CDD505-2E9C-101B-9397-08002B2CF9AE}" pid="7" name="MSIP_Label_160cf5d0-3195-495b-8e47-6fd80127629b_Application">
    <vt:lpwstr>Microsoft Azure Information Protection</vt:lpwstr>
  </property>
  <property fmtid="{D5CDD505-2E9C-101B-9397-08002B2CF9AE}" pid="8" name="MSIP_Label_160cf5d0-3195-495b-8e47-6fd80127629b_Extended_MSFT_Method">
    <vt:lpwstr>Automatic</vt:lpwstr>
  </property>
  <property fmtid="{D5CDD505-2E9C-101B-9397-08002B2CF9AE}" pid="9" name="Sensitivity">
    <vt:lpwstr>Confidential</vt:lpwstr>
  </property>
</Properties>
</file>