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7D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8004479\Documents\2019%20Goals\DSCR%202019\DC_1%20Data.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8004479\Documents\2019%20Goals\DSCR%202019\DC_1%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100" b="1" i="0" u="none" strike="noStrike" kern="1200" cap="none" spc="20" baseline="0">
                <a:solidFill>
                  <a:schemeClr val="tx1"/>
                </a:solidFill>
                <a:latin typeface="+mn-lt"/>
                <a:ea typeface="+mn-ea"/>
                <a:cs typeface="+mn-cs"/>
              </a:defRPr>
            </a:pPr>
            <a:r>
              <a:rPr lang="en-US" sz="1100" b="1" dirty="0">
                <a:solidFill>
                  <a:schemeClr val="tx1"/>
                </a:solidFill>
              </a:rPr>
              <a:t>CASE AGE</a:t>
            </a:r>
          </a:p>
        </c:rich>
      </c:tx>
      <c:layout/>
      <c:spPr>
        <a:noFill/>
        <a:ln>
          <a:noFill/>
        </a:ln>
        <a:effectLst/>
      </c:spPr>
    </c:title>
    <c:plotArea>
      <c:layout/>
      <c:lineChart>
        <c:grouping val="standard"/>
        <c:ser>
          <c:idx val="0"/>
          <c:order val="0"/>
          <c:tx>
            <c:strRef>
              <c:f>Sheet7!$C$1</c:f>
              <c:strCache>
                <c:ptCount val="1"/>
                <c:pt idx="0">
                  <c:v>Case Age</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solidFill>
                    <a:latin typeface="+mn-lt"/>
                    <a:ea typeface="+mn-ea"/>
                    <a:cs typeface="+mn-cs"/>
                  </a:defRPr>
                </a:pPr>
                <a:endParaRPr lang="en-US"/>
              </a:p>
            </c:txPr>
            <c:dLblPos val="t"/>
            <c:showVal val="1"/>
            <c:extLst xmlns:c16r2="http://schemas.microsoft.com/office/drawing/2015/06/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Sheet7!$B$2:$B$14</c:f>
              <c:numCache>
                <c:formatCode>mmm\-yy</c:formatCode>
                <c:ptCount val="13"/>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numCache>
            </c:numRef>
          </c:cat>
          <c:val>
            <c:numRef>
              <c:f>Sheet7!$C$2:$C$14</c:f>
              <c:numCache>
                <c:formatCode>General</c:formatCode>
                <c:ptCount val="13"/>
                <c:pt idx="0">
                  <c:v>5.8599999999999985</c:v>
                </c:pt>
                <c:pt idx="1">
                  <c:v>2.2999999999999998</c:v>
                </c:pt>
                <c:pt idx="2">
                  <c:v>2.9499999999999997</c:v>
                </c:pt>
                <c:pt idx="3">
                  <c:v>1.9400000000000022</c:v>
                </c:pt>
                <c:pt idx="4">
                  <c:v>2.86</c:v>
                </c:pt>
                <c:pt idx="5">
                  <c:v>2.09</c:v>
                </c:pt>
                <c:pt idx="6">
                  <c:v>2.3199999999999967</c:v>
                </c:pt>
                <c:pt idx="7">
                  <c:v>2.5</c:v>
                </c:pt>
                <c:pt idx="8">
                  <c:v>1.48</c:v>
                </c:pt>
                <c:pt idx="9">
                  <c:v>2.9899999999999998</c:v>
                </c:pt>
                <c:pt idx="10">
                  <c:v>3</c:v>
                </c:pt>
                <c:pt idx="11">
                  <c:v>3.3899999999999997</c:v>
                </c:pt>
                <c:pt idx="12" formatCode="0.0">
                  <c:v>3.3153458605663877</c:v>
                </c:pt>
              </c:numCache>
            </c:numRef>
          </c:val>
          <c:extLst xmlns:c16r2="http://schemas.microsoft.com/office/drawing/2015/06/chart">
            <c:ext xmlns:c16="http://schemas.microsoft.com/office/drawing/2014/chart" uri="{C3380CC4-5D6E-409C-BE32-E72D297353CC}">
              <c16:uniqueId val="{00000000-E377-4654-BC6C-55A2BE815BFE}"/>
            </c:ext>
          </c:extLst>
        </c:ser>
        <c:ser>
          <c:idx val="1"/>
          <c:order val="1"/>
          <c:tx>
            <c:strRef>
              <c:f>Sheet7!$D$1</c:f>
              <c:strCache>
                <c:ptCount val="1"/>
                <c:pt idx="0">
                  <c:v>Revised Case Age</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2"/>
                    </a:solidFill>
                    <a:latin typeface="+mn-lt"/>
                    <a:ea typeface="+mn-ea"/>
                    <a:cs typeface="+mn-cs"/>
                  </a:defRPr>
                </a:pPr>
                <a:endParaRPr lang="en-US"/>
              </a:p>
            </c:txPr>
            <c:dLblPos val="b"/>
            <c:showVal val="1"/>
            <c:extLst xmlns:c16r2="http://schemas.microsoft.com/office/drawing/2015/06/char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Sheet7!$B$2:$B$14</c:f>
              <c:numCache>
                <c:formatCode>mmm\-yy</c:formatCode>
                <c:ptCount val="13"/>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numCache>
            </c:numRef>
          </c:cat>
          <c:val>
            <c:numRef>
              <c:f>Sheet7!$D$2:$D$14</c:f>
              <c:numCache>
                <c:formatCode>General</c:formatCode>
                <c:ptCount val="13"/>
                <c:pt idx="0">
                  <c:v>3.4899999999999998</c:v>
                </c:pt>
                <c:pt idx="1">
                  <c:v>1.6500000000000001</c:v>
                </c:pt>
                <c:pt idx="2">
                  <c:v>2.2000000000000002</c:v>
                </c:pt>
                <c:pt idx="3">
                  <c:v>1.1599999999999975</c:v>
                </c:pt>
                <c:pt idx="4">
                  <c:v>1.55</c:v>
                </c:pt>
                <c:pt idx="5">
                  <c:v>1.2</c:v>
                </c:pt>
                <c:pt idx="6">
                  <c:v>1.42</c:v>
                </c:pt>
                <c:pt idx="7">
                  <c:v>1.42</c:v>
                </c:pt>
                <c:pt idx="8">
                  <c:v>1.05</c:v>
                </c:pt>
                <c:pt idx="9">
                  <c:v>1.6900000000000022</c:v>
                </c:pt>
                <c:pt idx="10">
                  <c:v>1.46</c:v>
                </c:pt>
                <c:pt idx="11">
                  <c:v>1.9000000000000001</c:v>
                </c:pt>
                <c:pt idx="12" formatCode="0.0">
                  <c:v>2.6250529532799174</c:v>
                </c:pt>
              </c:numCache>
            </c:numRef>
          </c:val>
          <c:extLst xmlns:c16r2="http://schemas.microsoft.com/office/drawing/2015/06/chart">
            <c:ext xmlns:c16="http://schemas.microsoft.com/office/drawing/2014/chart" uri="{C3380CC4-5D6E-409C-BE32-E72D297353CC}">
              <c16:uniqueId val="{00000001-E377-4654-BC6C-55A2BE815BFE}"/>
            </c:ext>
          </c:extLst>
        </c:ser>
        <c:dropLines>
          <c:spPr>
            <a:ln w="9525" cap="flat" cmpd="sng" algn="ctr">
              <a:solidFill>
                <a:schemeClr val="dk1">
                  <a:lumMod val="35000"/>
                  <a:lumOff val="65000"/>
                  <a:alpha val="33000"/>
                </a:schemeClr>
              </a:solidFill>
              <a:round/>
            </a:ln>
            <a:effectLst/>
          </c:spPr>
        </c:dropLines>
        <c:marker val="1"/>
        <c:axId val="321399040"/>
        <c:axId val="321413504"/>
      </c:lineChart>
      <c:dateAx>
        <c:axId val="321399040"/>
        <c:scaling>
          <c:orientation val="minMax"/>
        </c:scaling>
        <c:axPos val="b"/>
        <c:numFmt formatCode="mmm\-yy" sourceLinked="1"/>
        <c:majorTickMark val="none"/>
        <c:tickLblPos val="nextTo"/>
        <c:spPr>
          <a:noFill/>
          <a:ln w="9525" cap="flat" cmpd="sng" algn="ctr">
            <a:solidFill>
              <a:schemeClr val="dk1">
                <a:lumMod val="15000"/>
                <a:lumOff val="85000"/>
              </a:schemeClr>
            </a:solidFill>
            <a:round/>
          </a:ln>
          <a:effectLst/>
        </c:spPr>
        <c:txPr>
          <a:bodyPr rot="-5400000" spcFirstLastPara="1" vertOverflow="ellipsis" vert="horz" wrap="square" anchor="ctr" anchorCtr="1"/>
          <a:lstStyle/>
          <a:p>
            <a:pPr>
              <a:defRPr sz="700" b="0" i="0" u="none" strike="noStrike" kern="1200" spc="20" baseline="0">
                <a:solidFill>
                  <a:schemeClr val="tx1"/>
                </a:solidFill>
                <a:latin typeface="+mn-lt"/>
                <a:ea typeface="+mn-ea"/>
                <a:cs typeface="+mn-cs"/>
              </a:defRPr>
            </a:pPr>
            <a:endParaRPr lang="en-US"/>
          </a:p>
        </c:txPr>
        <c:crossAx val="321413504"/>
        <c:crosses val="autoZero"/>
        <c:auto val="1"/>
        <c:lblOffset val="100"/>
        <c:baseTimeUnit val="months"/>
      </c:dateAx>
      <c:valAx>
        <c:axId val="32141350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800" b="0" i="0" u="none" strike="noStrike" kern="1200" spc="20" baseline="0">
                <a:solidFill>
                  <a:schemeClr val="tx1"/>
                </a:solidFill>
                <a:latin typeface="+mn-lt"/>
                <a:ea typeface="+mn-ea"/>
                <a:cs typeface="+mn-cs"/>
              </a:defRPr>
            </a:pPr>
            <a:endParaRPr lang="en-US"/>
          </a:p>
        </c:txPr>
        <c:crossAx val="3213990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manualLayout>
          <c:xMode val="edge"/>
          <c:yMode val="edge"/>
          <c:x val="0.30112059964710614"/>
          <c:y val="0.13229229472130827"/>
          <c:w val="0.39775861833136578"/>
          <c:h val="8.1543209952966322E-2"/>
        </c:manualLayout>
      </c:layout>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sz="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US" sz="1100" b="1">
                <a:solidFill>
                  <a:schemeClr val="tx1"/>
                </a:solidFill>
              </a:rPr>
              <a:t>Distribution of Case Age</a:t>
            </a:r>
          </a:p>
        </c:rich>
      </c:tx>
      <c:layout/>
      <c:spPr>
        <a:noFill/>
        <a:ln>
          <a:noFill/>
        </a:ln>
        <a:effectLst/>
      </c:spPr>
    </c:title>
    <c:plotArea>
      <c:layout/>
      <c:pieChart>
        <c:varyColors val="1"/>
        <c:ser>
          <c:idx val="0"/>
          <c:order val="0"/>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9CDB-4E6E-A2B0-1E1764D38EC7}"/>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9CDB-4E6E-A2B0-1E1764D38EC7}"/>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9CDB-4E6E-A2B0-1E1764D38EC7}"/>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9CDB-4E6E-A2B0-1E1764D38EC7}"/>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9CDB-4E6E-A2B0-1E1764D38EC7}"/>
              </c:ext>
            </c:extLst>
          </c:dPt>
          <c:dPt>
            <c:idx val="5"/>
            <c:spPr>
              <a:solidFill>
                <a:schemeClr val="accent6"/>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9CDB-4E6E-A2B0-1E1764D38EC7}"/>
              </c:ext>
            </c:extLst>
          </c:dPt>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5"/>
                      </a:solidFill>
                      <a:latin typeface="+mn-lt"/>
                      <a:ea typeface="+mn-ea"/>
                      <a:cs typeface="+mn-cs"/>
                    </a:defRPr>
                  </a:pPr>
                  <a:endParaRPr lang="en-US"/>
                </a:p>
              </c:txPr>
            </c:dLbl>
            <c:dLbl>
              <c:idx val="5"/>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6"/>
                      </a:solidFill>
                      <a:latin typeface="+mn-lt"/>
                      <a:ea typeface="+mn-ea"/>
                      <a:cs typeface="+mn-cs"/>
                    </a:defRPr>
                  </a:pPr>
                  <a:endParaRPr lang="en-US"/>
                </a:p>
              </c:txPr>
            </c:dLbl>
            <c:txPr>
              <a:bodyPr rot="0" spcFirstLastPara="1" vertOverflow="ellipsis" vert="horz" wrap="square" lIns="38100" tIns="19050" rIns="38100" bIns="19050" anchor="ctr" anchorCtr="1">
                <a:spAutoFit/>
              </a:bodyPr>
              <a:lstStyle/>
              <a:p>
                <a:pPr>
                  <a:defRPr sz="800" b="1" i="0" u="none" strike="noStrike" kern="1200" spc="0" baseline="0">
                    <a:solidFill>
                      <a:schemeClr val="accent1"/>
                    </a:solidFill>
                    <a:latin typeface="+mn-lt"/>
                    <a:ea typeface="+mn-ea"/>
                    <a:cs typeface="+mn-cs"/>
                  </a:defRPr>
                </a:pPr>
                <a:endParaRPr lang="en-US"/>
              </a:p>
            </c:txPr>
            <c:dLblPos val="outEnd"/>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Sheet8!$B$12:$B$17</c:f>
              <c:strCache>
                <c:ptCount val="6"/>
                <c:pt idx="0">
                  <c:v>2 hrs SLA</c:v>
                </c:pt>
                <c:pt idx="1">
                  <c:v>24 hrs SLA</c:v>
                </c:pt>
                <c:pt idx="2">
                  <c:v>4 hrs SLA</c:v>
                </c:pt>
                <c:pt idx="3">
                  <c:v>48 hrs SLA</c:v>
                </c:pt>
                <c:pt idx="4">
                  <c:v>8 hrs SLA</c:v>
                </c:pt>
                <c:pt idx="5">
                  <c:v>Breached &gt; 48 hrs SLA</c:v>
                </c:pt>
              </c:strCache>
            </c:strRef>
          </c:cat>
          <c:val>
            <c:numRef>
              <c:f>Sheet8!$C$12:$C$17</c:f>
              <c:numCache>
                <c:formatCode>General</c:formatCode>
                <c:ptCount val="6"/>
                <c:pt idx="0">
                  <c:v>77</c:v>
                </c:pt>
                <c:pt idx="1">
                  <c:v>68</c:v>
                </c:pt>
                <c:pt idx="2">
                  <c:v>31</c:v>
                </c:pt>
                <c:pt idx="3">
                  <c:v>21</c:v>
                </c:pt>
                <c:pt idx="4">
                  <c:v>23</c:v>
                </c:pt>
                <c:pt idx="5">
                  <c:v>53</c:v>
                </c:pt>
              </c:numCache>
            </c:numRef>
          </c:val>
          <c:extLst xmlns:c16r2="http://schemas.microsoft.com/office/drawing/2015/06/chart">
            <c:ext xmlns:c16="http://schemas.microsoft.com/office/drawing/2014/chart" uri="{C3380CC4-5D6E-409C-BE32-E72D297353CC}">
              <c16:uniqueId val="{0000000C-9CDB-4E6E-A2B0-1E1764D38EC7}"/>
            </c:ext>
          </c:extLst>
        </c:ser>
        <c:dLbls>
          <c:showPercent val="1"/>
        </c:dLbls>
        <c:firstSliceAng val="0"/>
      </c:pie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US" sz="1100" b="1" dirty="0">
                <a:solidFill>
                  <a:schemeClr val="tx1"/>
                </a:solidFill>
              </a:rPr>
              <a:t>Distribution of Case Age</a:t>
            </a:r>
          </a:p>
        </c:rich>
      </c:tx>
      <c:layout/>
      <c:spPr>
        <a:noFill/>
        <a:ln>
          <a:noFill/>
        </a:ln>
        <a:effectLst/>
      </c:spPr>
    </c:title>
    <c:plotArea>
      <c:layout/>
      <c:pieChart>
        <c:varyColors val="1"/>
        <c:ser>
          <c:idx val="0"/>
          <c:order val="0"/>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9CDB-4E6E-A2B0-1E1764D38EC7}"/>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9CDB-4E6E-A2B0-1E1764D38EC7}"/>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9CDB-4E6E-A2B0-1E1764D38EC7}"/>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9CDB-4E6E-A2B0-1E1764D38EC7}"/>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9CDB-4E6E-A2B0-1E1764D38EC7}"/>
              </c:ext>
            </c:extLst>
          </c:dPt>
          <c:dPt>
            <c:idx val="5"/>
            <c:spPr>
              <a:solidFill>
                <a:schemeClr val="accent6"/>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9CDB-4E6E-A2B0-1E1764D38EC7}"/>
              </c:ext>
            </c:extLst>
          </c:dPt>
          <c:dLbls>
            <c:dLbl>
              <c:idx val="0"/>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1"/>
                        </a:solidFill>
                        <a:latin typeface="+mn-lt"/>
                        <a:ea typeface="+mn-ea"/>
                        <a:cs typeface="+mn-cs"/>
                      </a:defRPr>
                    </a:pPr>
                    <a:r>
                      <a:rPr lang="en-US"/>
                      <a:t>2 hrs SLA
</a:t>
                    </a:r>
                    <a:r>
                      <a:rPr lang="en-US" smtClean="0"/>
                      <a:t>25%</a:t>
                    </a:r>
                    <a:endParaRPr lang="en-US"/>
                  </a:p>
                </c:rich>
              </c:tx>
              <c:spPr>
                <a:noFill/>
                <a:ln>
                  <a:noFill/>
                </a:ln>
                <a:effectLst/>
              </c:spPr>
              <c:dLblPos val="outEnd"/>
              <c:showCatName val="1"/>
              <c:showPercent val="1"/>
            </c:dLbl>
            <c:dLbl>
              <c:idx val="1"/>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2"/>
                        </a:solidFill>
                        <a:latin typeface="+mn-lt"/>
                        <a:ea typeface="+mn-ea"/>
                        <a:cs typeface="+mn-cs"/>
                      </a:defRPr>
                    </a:pPr>
                    <a:r>
                      <a:rPr lang="en-US" dirty="0"/>
                      <a:t>24 hrs SLA</a:t>
                    </a:r>
                    <a:r>
                      <a:rPr lang="en-US"/>
                      <a:t>
</a:t>
                    </a:r>
                    <a:r>
                      <a:rPr lang="en-US" smtClean="0"/>
                      <a:t>22%</a:t>
                    </a:r>
                    <a:endParaRPr lang="en-US" dirty="0"/>
                  </a:p>
                </c:rich>
              </c:tx>
              <c:spPr>
                <a:noFill/>
                <a:ln>
                  <a:noFill/>
                </a:ln>
                <a:effectLst/>
              </c:spPr>
              <c:dLblPos val="outEnd"/>
              <c:showCatName val="1"/>
              <c:showPercent val="1"/>
            </c:dLbl>
            <c:dLbl>
              <c:idx val="2"/>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3"/>
                        </a:solidFill>
                        <a:latin typeface="+mn-lt"/>
                        <a:ea typeface="+mn-ea"/>
                        <a:cs typeface="+mn-cs"/>
                      </a:defRPr>
                    </a:pPr>
                    <a:r>
                      <a:rPr lang="en-US"/>
                      <a:t>4 hrs SLA
</a:t>
                    </a:r>
                    <a:r>
                      <a:rPr lang="en-US" smtClean="0"/>
                      <a:t>15%</a:t>
                    </a:r>
                    <a:endParaRPr lang="en-US"/>
                  </a:p>
                </c:rich>
              </c:tx>
              <c:spPr>
                <a:noFill/>
                <a:ln>
                  <a:noFill/>
                </a:ln>
                <a:effectLst/>
              </c:spPr>
              <c:dLblPos val="outEnd"/>
              <c:showCatName val="1"/>
              <c:showPercent val="1"/>
            </c:dLbl>
            <c:dLbl>
              <c:idx val="3"/>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5"/>
                      </a:solidFill>
                      <a:latin typeface="+mn-lt"/>
                      <a:ea typeface="+mn-ea"/>
                      <a:cs typeface="+mn-cs"/>
                    </a:defRPr>
                  </a:pPr>
                  <a:endParaRPr lang="en-US"/>
                </a:p>
              </c:txPr>
            </c:dLbl>
            <c:dLbl>
              <c:idx val="5"/>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6"/>
                        </a:solidFill>
                        <a:latin typeface="+mn-lt"/>
                        <a:ea typeface="+mn-ea"/>
                        <a:cs typeface="+mn-cs"/>
                      </a:defRPr>
                    </a:pPr>
                    <a:r>
                      <a:rPr lang="en-US" dirty="0"/>
                      <a:t>Breached &gt; 48 hrs SLA</a:t>
                    </a:r>
                    <a:r>
                      <a:rPr lang="en-US"/>
                      <a:t>
</a:t>
                    </a:r>
                    <a:r>
                      <a:rPr lang="en-US" smtClean="0"/>
                      <a:t>21%</a:t>
                    </a:r>
                    <a:endParaRPr lang="en-US" dirty="0"/>
                  </a:p>
                </c:rich>
              </c:tx>
              <c:spPr>
                <a:noFill/>
                <a:ln>
                  <a:noFill/>
                </a:ln>
                <a:effectLst/>
              </c:spPr>
              <c:dLblPos val="outEnd"/>
              <c:showCatName val="1"/>
              <c:showPercent val="1"/>
            </c:dLbl>
            <c:txPr>
              <a:bodyPr rot="0" spcFirstLastPara="1" vertOverflow="ellipsis" vert="horz" wrap="square" lIns="38100" tIns="19050" rIns="38100" bIns="19050" anchor="ctr" anchorCtr="1">
                <a:spAutoFit/>
              </a:bodyPr>
              <a:lstStyle/>
              <a:p>
                <a:pPr>
                  <a:defRPr sz="800" b="1" i="0" u="none" strike="noStrike" kern="1200" spc="0" baseline="0">
                    <a:solidFill>
                      <a:schemeClr val="accent1"/>
                    </a:solidFill>
                    <a:latin typeface="+mn-lt"/>
                    <a:ea typeface="+mn-ea"/>
                    <a:cs typeface="+mn-cs"/>
                  </a:defRPr>
                </a:pPr>
                <a:endParaRPr lang="en-US"/>
              </a:p>
            </c:txPr>
            <c:dLblPos val="outEnd"/>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Sheet8!$B$12:$B$17</c:f>
              <c:strCache>
                <c:ptCount val="6"/>
                <c:pt idx="0">
                  <c:v>2 hrs SLA</c:v>
                </c:pt>
                <c:pt idx="1">
                  <c:v>24 hrs SLA</c:v>
                </c:pt>
                <c:pt idx="2">
                  <c:v>4 hrs SLA</c:v>
                </c:pt>
                <c:pt idx="3">
                  <c:v>48 hrs SLA</c:v>
                </c:pt>
                <c:pt idx="4">
                  <c:v>8 hrs SLA</c:v>
                </c:pt>
                <c:pt idx="5">
                  <c:v>Breached &gt; 48 hrs SLA</c:v>
                </c:pt>
              </c:strCache>
            </c:strRef>
          </c:cat>
          <c:val>
            <c:numRef>
              <c:f>Sheet8!$C$12:$C$17</c:f>
              <c:numCache>
                <c:formatCode>General</c:formatCode>
                <c:ptCount val="6"/>
                <c:pt idx="0">
                  <c:v>77</c:v>
                </c:pt>
                <c:pt idx="1">
                  <c:v>68</c:v>
                </c:pt>
                <c:pt idx="2">
                  <c:v>31</c:v>
                </c:pt>
                <c:pt idx="3">
                  <c:v>21</c:v>
                </c:pt>
                <c:pt idx="4">
                  <c:v>23</c:v>
                </c:pt>
                <c:pt idx="5">
                  <c:v>53</c:v>
                </c:pt>
              </c:numCache>
            </c:numRef>
          </c:val>
          <c:extLst xmlns:c16r2="http://schemas.microsoft.com/office/drawing/2015/06/chart">
            <c:ext xmlns:c16="http://schemas.microsoft.com/office/drawing/2014/chart" uri="{C3380CC4-5D6E-409C-BE32-E72D297353CC}">
              <c16:uniqueId val="{0000000C-9CDB-4E6E-A2B0-1E1764D38EC7}"/>
            </c:ext>
          </c:extLst>
        </c:ser>
        <c:dLbls>
          <c:showPercent val="1"/>
        </c:dLbls>
        <c:firstSliceAng val="0"/>
      </c:pie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Timeliness</a:t>
            </a:r>
          </a:p>
        </c:rich>
      </c:tx>
      <c:layout/>
    </c:title>
    <c:plotArea>
      <c:layout/>
      <c:lineChart>
        <c:grouping val="standard"/>
        <c:ser>
          <c:idx val="0"/>
          <c:order val="0"/>
          <c:tx>
            <c:strRef>
              <c:f>'case age'!$B$1</c:f>
              <c:strCache>
                <c:ptCount val="1"/>
                <c:pt idx="0">
                  <c:v>Target in days</c:v>
                </c:pt>
              </c:strCache>
            </c:strRef>
          </c:tx>
          <c:dLbls>
            <c:delete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age'!$B$2:$B$15</c:f>
              <c:numCache>
                <c:formatCode>General</c:formatCode>
                <c:ptCount val="14"/>
                <c:pt idx="0">
                  <c:v>1</c:v>
                </c:pt>
                <c:pt idx="1">
                  <c:v>1</c:v>
                </c:pt>
                <c:pt idx="2">
                  <c:v>1</c:v>
                </c:pt>
                <c:pt idx="3">
                  <c:v>1</c:v>
                </c:pt>
                <c:pt idx="4">
                  <c:v>1</c:v>
                </c:pt>
                <c:pt idx="5">
                  <c:v>1</c:v>
                </c:pt>
                <c:pt idx="6">
                  <c:v>1</c:v>
                </c:pt>
                <c:pt idx="7">
                  <c:v>1</c:v>
                </c:pt>
                <c:pt idx="8">
                  <c:v>1</c:v>
                </c:pt>
                <c:pt idx="9">
                  <c:v>1</c:v>
                </c:pt>
                <c:pt idx="10">
                  <c:v>1</c:v>
                </c:pt>
                <c:pt idx="11">
                  <c:v>1</c:v>
                </c:pt>
                <c:pt idx="12">
                  <c:v>1</c:v>
                </c:pt>
                <c:pt idx="13">
                  <c:v>1</c:v>
                </c:pt>
              </c:numCache>
            </c:numRef>
          </c:val>
        </c:ser>
        <c:ser>
          <c:idx val="1"/>
          <c:order val="1"/>
          <c:tx>
            <c:strRef>
              <c:f>'case age'!$C$1</c:f>
              <c:strCache>
                <c:ptCount val="1"/>
                <c:pt idx="0">
                  <c:v>Case timeliness</c:v>
                </c:pt>
              </c:strCache>
            </c:strRef>
          </c:tx>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age'!$C$2:$C$15</c:f>
              <c:numCache>
                <c:formatCode>General</c:formatCode>
                <c:ptCount val="14"/>
                <c:pt idx="0">
                  <c:v>5.8599999999999985</c:v>
                </c:pt>
                <c:pt idx="1">
                  <c:v>2.2999999999999998</c:v>
                </c:pt>
                <c:pt idx="2">
                  <c:v>2.9499999999999997</c:v>
                </c:pt>
                <c:pt idx="3">
                  <c:v>1.9400000000000019</c:v>
                </c:pt>
                <c:pt idx="4">
                  <c:v>2.86</c:v>
                </c:pt>
                <c:pt idx="5">
                  <c:v>2.09</c:v>
                </c:pt>
                <c:pt idx="6">
                  <c:v>2.3199999999999967</c:v>
                </c:pt>
                <c:pt idx="7">
                  <c:v>2.5</c:v>
                </c:pt>
                <c:pt idx="8">
                  <c:v>1.48</c:v>
                </c:pt>
                <c:pt idx="9">
                  <c:v>2.9899999999999998</c:v>
                </c:pt>
                <c:pt idx="10">
                  <c:v>3</c:v>
                </c:pt>
                <c:pt idx="11">
                  <c:v>3.3899999999999997</c:v>
                </c:pt>
                <c:pt idx="12">
                  <c:v>3.3</c:v>
                </c:pt>
                <c:pt idx="13">
                  <c:v>4.2098418491486314</c:v>
                </c:pt>
              </c:numCache>
            </c:numRef>
          </c:val>
        </c:ser>
        <c:ser>
          <c:idx val="2"/>
          <c:order val="2"/>
          <c:tx>
            <c:strRef>
              <c:f>'case age'!$D$1</c:f>
              <c:strCache>
                <c:ptCount val="1"/>
                <c:pt idx="0">
                  <c:v>Revised timeliness</c:v>
                </c:pt>
              </c:strCache>
            </c:strRef>
          </c:tx>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age'!$D$2:$D$15</c:f>
              <c:numCache>
                <c:formatCode>General</c:formatCode>
                <c:ptCount val="14"/>
                <c:pt idx="0">
                  <c:v>3.4899999999999998</c:v>
                </c:pt>
                <c:pt idx="1">
                  <c:v>1.6500000000000001</c:v>
                </c:pt>
                <c:pt idx="2">
                  <c:v>2.2000000000000002</c:v>
                </c:pt>
                <c:pt idx="3">
                  <c:v>1.1599999999999977</c:v>
                </c:pt>
                <c:pt idx="4">
                  <c:v>1.55</c:v>
                </c:pt>
                <c:pt idx="5">
                  <c:v>1.2</c:v>
                </c:pt>
                <c:pt idx="6">
                  <c:v>1.42</c:v>
                </c:pt>
                <c:pt idx="7">
                  <c:v>1.42</c:v>
                </c:pt>
                <c:pt idx="8">
                  <c:v>1.05</c:v>
                </c:pt>
                <c:pt idx="9">
                  <c:v>1.6900000000000019</c:v>
                </c:pt>
                <c:pt idx="10">
                  <c:v>1.46</c:v>
                </c:pt>
                <c:pt idx="11">
                  <c:v>1.9000000000000001</c:v>
                </c:pt>
                <c:pt idx="12">
                  <c:v>2.6</c:v>
                </c:pt>
                <c:pt idx="13">
                  <c:v>3.6254643146797587</c:v>
                </c:pt>
              </c:numCache>
            </c:numRef>
          </c:val>
        </c:ser>
        <c:dLbls>
          <c:showVal val="1"/>
        </c:dLbls>
        <c:marker val="1"/>
        <c:axId val="416837632"/>
        <c:axId val="416879360"/>
      </c:lineChart>
      <c:dateAx>
        <c:axId val="416837632"/>
        <c:scaling>
          <c:orientation val="minMax"/>
        </c:scaling>
        <c:axPos val="b"/>
        <c:numFmt formatCode="mmm\-yy" sourceLinked="1"/>
        <c:majorTickMark val="none"/>
        <c:tickLblPos val="nextTo"/>
        <c:txPr>
          <a:bodyPr/>
          <a:lstStyle/>
          <a:p>
            <a:pPr>
              <a:defRPr sz="900"/>
            </a:pPr>
            <a:endParaRPr lang="en-US"/>
          </a:p>
        </c:txPr>
        <c:crossAx val="416879360"/>
        <c:crosses val="autoZero"/>
        <c:auto val="1"/>
        <c:lblOffset val="100"/>
      </c:dateAx>
      <c:valAx>
        <c:axId val="416879360"/>
        <c:scaling>
          <c:orientation val="minMax"/>
        </c:scaling>
        <c:axPos val="l"/>
        <c:majorGridlines/>
        <c:numFmt formatCode="General" sourceLinked="1"/>
        <c:majorTickMark val="none"/>
        <c:tickLblPos val="nextTo"/>
        <c:txPr>
          <a:bodyPr/>
          <a:lstStyle/>
          <a:p>
            <a:pPr>
              <a:defRPr sz="900"/>
            </a:pPr>
            <a:endParaRPr lang="en-US"/>
          </a:p>
        </c:txPr>
        <c:crossAx val="416837632"/>
        <c:crosses val="autoZero"/>
        <c:crossBetween val="between"/>
      </c:valAx>
    </c:plotArea>
    <c:legend>
      <c:legendPos val="r"/>
      <c:layout>
        <c:manualLayout>
          <c:xMode val="edge"/>
          <c:yMode val="edge"/>
          <c:x val="0.81507913145045863"/>
          <c:y val="8.9644211140274224E-2"/>
          <c:w val="0.17030454885955618"/>
          <c:h val="0.54595055816073701"/>
        </c:manualLayout>
      </c:layout>
      <c:txPr>
        <a:bodyPr/>
        <a:lstStyle/>
        <a:p>
          <a:pPr>
            <a:defRPr sz="900"/>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Timeliness</a:t>
            </a:r>
          </a:p>
        </c:rich>
      </c:tx>
      <c:layout/>
    </c:title>
    <c:plotArea>
      <c:layout/>
      <c:lineChart>
        <c:grouping val="standard"/>
        <c:ser>
          <c:idx val="0"/>
          <c:order val="0"/>
          <c:tx>
            <c:strRef>
              <c:f>'case age'!$B$1</c:f>
              <c:strCache>
                <c:ptCount val="1"/>
                <c:pt idx="0">
                  <c:v>Target in days</c:v>
                </c:pt>
              </c:strCache>
            </c:strRef>
          </c:tx>
          <c:dLbls>
            <c:delete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age'!$B$2:$B$15</c:f>
              <c:numCache>
                <c:formatCode>General</c:formatCode>
                <c:ptCount val="14"/>
                <c:pt idx="0">
                  <c:v>1</c:v>
                </c:pt>
                <c:pt idx="1">
                  <c:v>1</c:v>
                </c:pt>
                <c:pt idx="2">
                  <c:v>1</c:v>
                </c:pt>
                <c:pt idx="3">
                  <c:v>1</c:v>
                </c:pt>
                <c:pt idx="4">
                  <c:v>1</c:v>
                </c:pt>
                <c:pt idx="5">
                  <c:v>1</c:v>
                </c:pt>
                <c:pt idx="6">
                  <c:v>1</c:v>
                </c:pt>
                <c:pt idx="7">
                  <c:v>1</c:v>
                </c:pt>
                <c:pt idx="8">
                  <c:v>1</c:v>
                </c:pt>
                <c:pt idx="9">
                  <c:v>1</c:v>
                </c:pt>
                <c:pt idx="10">
                  <c:v>1</c:v>
                </c:pt>
                <c:pt idx="11">
                  <c:v>1</c:v>
                </c:pt>
                <c:pt idx="12">
                  <c:v>1</c:v>
                </c:pt>
                <c:pt idx="13">
                  <c:v>1</c:v>
                </c:pt>
              </c:numCache>
            </c:numRef>
          </c:val>
        </c:ser>
        <c:ser>
          <c:idx val="1"/>
          <c:order val="1"/>
          <c:tx>
            <c:strRef>
              <c:f>'case age'!$C$1</c:f>
              <c:strCache>
                <c:ptCount val="1"/>
                <c:pt idx="0">
                  <c:v>Case timeliness</c:v>
                </c:pt>
              </c:strCache>
            </c:strRef>
          </c:tx>
          <c:dLbls>
            <c:dLbl>
              <c:idx val="13"/>
              <c:layout>
                <c:manualLayout>
                  <c:x val="-2.2671243758713804E-2"/>
                  <c:y val="-4.0661908636373284E-2"/>
                </c:manualLayout>
              </c:layout>
              <c:tx>
                <c:rich>
                  <a:bodyPr/>
                  <a:lstStyle/>
                  <a:p>
                    <a:r>
                      <a:rPr lang="en-US" smtClean="0"/>
                      <a:t>4.2</a:t>
                    </a:r>
                    <a:endParaRPr lang="en-US"/>
                  </a:p>
                </c:rich>
              </c:tx>
              <c:showVal val="1"/>
            </c:dLbl>
            <c:showVal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age'!$C$2:$C$15</c:f>
              <c:numCache>
                <c:formatCode>General</c:formatCode>
                <c:ptCount val="14"/>
                <c:pt idx="0">
                  <c:v>5.8599999999999985</c:v>
                </c:pt>
                <c:pt idx="1">
                  <c:v>2.2999999999999998</c:v>
                </c:pt>
                <c:pt idx="2">
                  <c:v>2.9499999999999997</c:v>
                </c:pt>
                <c:pt idx="3">
                  <c:v>1.9400000000000028</c:v>
                </c:pt>
                <c:pt idx="4">
                  <c:v>2.86</c:v>
                </c:pt>
                <c:pt idx="5">
                  <c:v>2.09</c:v>
                </c:pt>
                <c:pt idx="6">
                  <c:v>2.3199999999999967</c:v>
                </c:pt>
                <c:pt idx="7">
                  <c:v>2.5</c:v>
                </c:pt>
                <c:pt idx="8">
                  <c:v>1.48</c:v>
                </c:pt>
                <c:pt idx="9">
                  <c:v>2.9899999999999998</c:v>
                </c:pt>
                <c:pt idx="10">
                  <c:v>3</c:v>
                </c:pt>
                <c:pt idx="11">
                  <c:v>3.3899999999999997</c:v>
                </c:pt>
                <c:pt idx="12">
                  <c:v>3.3</c:v>
                </c:pt>
                <c:pt idx="13">
                  <c:v>4.2098418491486314</c:v>
                </c:pt>
              </c:numCache>
            </c:numRef>
          </c:val>
        </c:ser>
        <c:ser>
          <c:idx val="2"/>
          <c:order val="2"/>
          <c:tx>
            <c:strRef>
              <c:f>'case age'!$D$1</c:f>
              <c:strCache>
                <c:ptCount val="1"/>
                <c:pt idx="0">
                  <c:v>Revised timeliness</c:v>
                </c:pt>
              </c:strCache>
            </c:strRef>
          </c:tx>
          <c:dLbls>
            <c:dLbl>
              <c:idx val="13"/>
              <c:layout>
                <c:manualLayout>
                  <c:x val="-1.3602746255228221E-2"/>
                  <c:y val="8.1323817272746513E-2"/>
                </c:manualLayout>
              </c:layout>
              <c:tx>
                <c:rich>
                  <a:bodyPr/>
                  <a:lstStyle/>
                  <a:p>
                    <a:r>
                      <a:rPr lang="en-US" smtClean="0"/>
                      <a:t>3.6</a:t>
                    </a:r>
                    <a:endParaRPr lang="en-US" dirty="0"/>
                  </a:p>
                </c:rich>
              </c:tx>
              <c:showVal val="1"/>
            </c:dLbl>
            <c:showVal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age'!$D$2:$D$15</c:f>
              <c:numCache>
                <c:formatCode>General</c:formatCode>
                <c:ptCount val="14"/>
                <c:pt idx="0">
                  <c:v>3.4899999999999998</c:v>
                </c:pt>
                <c:pt idx="1">
                  <c:v>1.6500000000000001</c:v>
                </c:pt>
                <c:pt idx="2">
                  <c:v>2.2000000000000002</c:v>
                </c:pt>
                <c:pt idx="3">
                  <c:v>1.1599999999999968</c:v>
                </c:pt>
                <c:pt idx="4">
                  <c:v>1.55</c:v>
                </c:pt>
                <c:pt idx="5">
                  <c:v>1.2</c:v>
                </c:pt>
                <c:pt idx="6">
                  <c:v>1.42</c:v>
                </c:pt>
                <c:pt idx="7">
                  <c:v>1.42</c:v>
                </c:pt>
                <c:pt idx="8">
                  <c:v>1.05</c:v>
                </c:pt>
                <c:pt idx="9">
                  <c:v>1.6900000000000028</c:v>
                </c:pt>
                <c:pt idx="10">
                  <c:v>1.46</c:v>
                </c:pt>
                <c:pt idx="11">
                  <c:v>1.9000000000000001</c:v>
                </c:pt>
                <c:pt idx="12">
                  <c:v>2.6</c:v>
                </c:pt>
                <c:pt idx="13">
                  <c:v>3.6254643146797587</c:v>
                </c:pt>
              </c:numCache>
            </c:numRef>
          </c:val>
        </c:ser>
        <c:dLbls>
          <c:showVal val="1"/>
        </c:dLbls>
        <c:marker val="1"/>
        <c:axId val="303115648"/>
        <c:axId val="303470464"/>
      </c:lineChart>
      <c:dateAx>
        <c:axId val="303115648"/>
        <c:scaling>
          <c:orientation val="minMax"/>
        </c:scaling>
        <c:axPos val="b"/>
        <c:numFmt formatCode="mmm\-yy" sourceLinked="1"/>
        <c:majorTickMark val="none"/>
        <c:tickLblPos val="nextTo"/>
        <c:txPr>
          <a:bodyPr/>
          <a:lstStyle/>
          <a:p>
            <a:pPr>
              <a:defRPr sz="900"/>
            </a:pPr>
            <a:endParaRPr lang="en-US"/>
          </a:p>
        </c:txPr>
        <c:crossAx val="303470464"/>
        <c:crosses val="autoZero"/>
        <c:auto val="1"/>
        <c:lblOffset val="100"/>
      </c:dateAx>
      <c:valAx>
        <c:axId val="303470464"/>
        <c:scaling>
          <c:orientation val="minMax"/>
        </c:scaling>
        <c:axPos val="l"/>
        <c:majorGridlines/>
        <c:numFmt formatCode="General" sourceLinked="1"/>
        <c:majorTickMark val="none"/>
        <c:tickLblPos val="nextTo"/>
        <c:txPr>
          <a:bodyPr/>
          <a:lstStyle/>
          <a:p>
            <a:pPr>
              <a:defRPr sz="900"/>
            </a:pPr>
            <a:endParaRPr lang="en-US"/>
          </a:p>
        </c:txPr>
        <c:crossAx val="303115648"/>
        <c:crosses val="autoZero"/>
        <c:crossBetween val="between"/>
      </c:valAx>
    </c:plotArea>
    <c:legend>
      <c:legendPos val="r"/>
      <c:layout>
        <c:manualLayout>
          <c:xMode val="edge"/>
          <c:yMode val="edge"/>
          <c:x val="0.81507913145045863"/>
          <c:y val="8.9644211140274224E-2"/>
          <c:w val="0.17030454885955618"/>
          <c:h val="0.54595055816073701"/>
        </c:manualLayout>
      </c:layout>
      <c:txPr>
        <a:bodyPr/>
        <a:lstStyle/>
        <a:p>
          <a:pPr>
            <a:defRPr sz="900"/>
          </a:pPr>
          <a:endParaRPr lang="en-US"/>
        </a:p>
      </c:txPr>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0.70297</cdr:x>
      <cdr:y>0.44784</cdr:y>
    </cdr:from>
    <cdr:to>
      <cdr:x>0.74378</cdr:x>
      <cdr:y>0.50544</cdr:y>
    </cdr:to>
    <cdr:sp macro="" textlink="">
      <cdr:nvSpPr>
        <cdr:cNvPr id="3" name="Straight Connector 2"/>
        <cdr:cNvSpPr/>
      </cdr:nvSpPr>
      <cdr:spPr>
        <a:xfrm xmlns:a="http://schemas.openxmlformats.org/drawingml/2006/main">
          <a:off x="3937903" y="1118997"/>
          <a:ext cx="228600" cy="143933"/>
        </a:xfrm>
        <a:prstGeom xmlns:a="http://schemas.openxmlformats.org/drawingml/2006/main" prst="line">
          <a:avLst/>
        </a:prstGeom>
        <a:ln xmlns:a="http://schemas.openxmlformats.org/drawingml/2006/main">
          <a:solidFill>
            <a:srgbClr val="FF0000"/>
          </a:solidFill>
        </a:ln>
        <a:effectLst xmlns:a="http://schemas.openxmlformats.org/drawingml/2006/main">
          <a:glow rad="101600">
            <a:schemeClr val="accent2">
              <a:satMod val="175000"/>
              <a:alpha val="40000"/>
            </a:schemeClr>
          </a:glow>
        </a:effectLst>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0.69979</cdr:x>
      <cdr:y>0.49472</cdr:y>
    </cdr:from>
    <cdr:to>
      <cdr:x>0.74059</cdr:x>
      <cdr:y>0.55232</cdr:y>
    </cdr:to>
    <cdr:sp macro="" textlink="">
      <cdr:nvSpPr>
        <cdr:cNvPr id="4" name="Straight Connector 3"/>
        <cdr:cNvSpPr/>
      </cdr:nvSpPr>
      <cdr:spPr>
        <a:xfrm xmlns:a="http://schemas.openxmlformats.org/drawingml/2006/main">
          <a:off x="3920067" y="1236133"/>
          <a:ext cx="228600" cy="143933"/>
        </a:xfrm>
        <a:prstGeom xmlns:a="http://schemas.openxmlformats.org/drawingml/2006/main" prst="line">
          <a:avLst/>
        </a:prstGeom>
        <a:ln xmlns:a="http://schemas.openxmlformats.org/drawingml/2006/mai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txBody>
        <a:bodyPr xmlns:a="http://schemas.openxmlformats.org/drawingml/2006/main" rtlCol="0" anchor="ctr"/>
        <a:lstStyle xmlns:a="http://schemas.openxmlformats.org/drawingml/2006/main">
          <a:lvl1pPr marL="0" indent="0">
            <a:defRPr sz="1100">
              <a:solidFill>
                <a:srgbClr val="000000"/>
              </a:solidFill>
              <a:latin typeface="Proxima Nova"/>
            </a:defRPr>
          </a:lvl1pPr>
          <a:lvl2pPr marL="457200" indent="0">
            <a:defRPr sz="1100">
              <a:solidFill>
                <a:srgbClr val="000000"/>
              </a:solidFill>
              <a:latin typeface="Proxima Nova"/>
            </a:defRPr>
          </a:lvl2pPr>
          <a:lvl3pPr marL="914400" indent="0">
            <a:defRPr sz="1100">
              <a:solidFill>
                <a:srgbClr val="000000"/>
              </a:solidFill>
              <a:latin typeface="Proxima Nova"/>
            </a:defRPr>
          </a:lvl3pPr>
          <a:lvl4pPr marL="1371600" indent="0">
            <a:defRPr sz="1100">
              <a:solidFill>
                <a:srgbClr val="000000"/>
              </a:solidFill>
              <a:latin typeface="Proxima Nova"/>
            </a:defRPr>
          </a:lvl4pPr>
          <a:lvl5pPr marL="1828800" indent="0">
            <a:defRPr sz="1100">
              <a:solidFill>
                <a:srgbClr val="000000"/>
              </a:solidFill>
              <a:latin typeface="Proxima Nova"/>
            </a:defRPr>
          </a:lvl5pPr>
          <a:lvl6pPr marL="2286000" indent="0">
            <a:defRPr sz="1100">
              <a:solidFill>
                <a:srgbClr val="000000"/>
              </a:solidFill>
              <a:latin typeface="Proxima Nova"/>
            </a:defRPr>
          </a:lvl6pPr>
          <a:lvl7pPr marL="2743200" indent="0">
            <a:defRPr sz="1100">
              <a:solidFill>
                <a:srgbClr val="000000"/>
              </a:solidFill>
              <a:latin typeface="Proxima Nova"/>
            </a:defRPr>
          </a:lvl7pPr>
          <a:lvl8pPr marL="3200400" indent="0">
            <a:defRPr sz="1100">
              <a:solidFill>
                <a:srgbClr val="000000"/>
              </a:solidFill>
              <a:latin typeface="Proxima Nova"/>
            </a:defRPr>
          </a:lvl8pPr>
          <a:lvl9pPr marL="3657600" indent="0">
            <a:defRPr sz="1100">
              <a:solidFill>
                <a:srgbClr val="000000"/>
              </a:solidFill>
              <a:latin typeface="Proxima Nova"/>
            </a:defRPr>
          </a:lvl9pPr>
        </a:lstStyle>
        <a:p xmlns:a="http://schemas.openxmlformats.org/drawingml/2006/main">
          <a:endParaRPr lang="en-US"/>
        </a:p>
      </cdr:txBody>
    </cdr:sp>
  </cdr:relSizeAnchor>
  <cdr:relSizeAnchor xmlns:cdr="http://schemas.openxmlformats.org/drawingml/2006/chartDrawing">
    <cdr:from>
      <cdr:x>0.73924</cdr:x>
      <cdr:y>0.46817</cdr:y>
    </cdr:from>
    <cdr:to>
      <cdr:x>0.81179</cdr:x>
      <cdr:y>0.5495</cdr:y>
    </cdr:to>
    <cdr:sp macro="" textlink="">
      <cdr:nvSpPr>
        <cdr:cNvPr id="5" name="TextBox 4"/>
        <cdr:cNvSpPr txBox="1"/>
      </cdr:nvSpPr>
      <cdr:spPr>
        <a:xfrm xmlns:a="http://schemas.openxmlformats.org/drawingml/2006/main">
          <a:off x="4141103" y="1169798"/>
          <a:ext cx="406400" cy="203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b="1" dirty="0" smtClean="0">
              <a:solidFill>
                <a:srgbClr val="001EFF"/>
              </a:solidFill>
            </a:rPr>
            <a:t>2.9</a:t>
          </a:r>
          <a:endParaRPr lang="en-US" sz="1000" b="1" dirty="0">
            <a:solidFill>
              <a:srgbClr val="001EFF"/>
            </a:solidFill>
          </a:endParaRPr>
        </a:p>
      </cdr:txBody>
    </cdr:sp>
  </cdr:relSizeAnchor>
  <cdr:relSizeAnchor xmlns:cdr="http://schemas.openxmlformats.org/drawingml/2006/chartDrawing">
    <cdr:from>
      <cdr:x>0.72564</cdr:x>
      <cdr:y>0.53594</cdr:y>
    </cdr:from>
    <cdr:to>
      <cdr:x>0.79517</cdr:x>
      <cdr:y>0.62065</cdr:y>
    </cdr:to>
    <cdr:sp macro="" textlink="">
      <cdr:nvSpPr>
        <cdr:cNvPr id="6" name="TextBox 5"/>
        <cdr:cNvSpPr txBox="1"/>
      </cdr:nvSpPr>
      <cdr:spPr>
        <a:xfrm xmlns:a="http://schemas.openxmlformats.org/drawingml/2006/main">
          <a:off x="4064903" y="1339130"/>
          <a:ext cx="389467" cy="2116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b="1" dirty="0" smtClean="0">
              <a:solidFill>
                <a:srgbClr val="001EFF"/>
              </a:solidFill>
            </a:rPr>
            <a:t>1.3</a:t>
          </a:r>
          <a:endParaRPr lang="en-US" b="1" dirty="0">
            <a:solidFill>
              <a:srgbClr val="001EFF"/>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4B0A7E-EC54-4045-A7AC-22FA76FF1C20}" type="datetimeFigureOut">
              <a:rPr lang="en-US" smtClean="0"/>
              <a:t>5/27/2019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B7AD6-265A-47BC-9C5A-F246788062B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8503FDD3-146F-A846-9B4B-E8300F35F598}"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8503FDD3-146F-A846-9B4B-E8300F35F598}"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8503FDD3-146F-A846-9B4B-E8300F35F598}"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1F763F-37D3-40DD-8B82-E94FE0DDA0F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F763F-37D3-40DD-8B82-E94FE0DDA0F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F763F-37D3-40DD-8B82-E94FE0DDA0F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Up Content">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A2899253-8BE3-4066-8193-F2A3A4533D25}"/>
              </a:ext>
            </a:extLst>
          </p:cNvPr>
          <p:cNvCxnSpPr/>
          <p:nvPr userDrawn="1"/>
        </p:nvCxnSpPr>
        <p:spPr>
          <a:xfrm>
            <a:off x="4574382"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 xmlns:a16="http://schemas.microsoft.com/office/drawing/2014/main" id="{390355F6-95C6-4DD2-B78C-2A19E48DAE1E}"/>
              </a:ext>
            </a:extLst>
          </p:cNvPr>
          <p:cNvCxnSpPr/>
          <p:nvPr userDrawn="1"/>
        </p:nvCxnSpPr>
        <p:spPr>
          <a:xfrm flipH="1">
            <a:off x="278680" y="3646488"/>
            <a:ext cx="8586642"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679" y="1108660"/>
            <a:ext cx="4112299"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4754214" y="1108660"/>
            <a:ext cx="4112299"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4"/>
          </p:nvPr>
        </p:nvSpPr>
        <p:spPr>
          <a:xfrm>
            <a:off x="278679" y="3841115"/>
            <a:ext cx="4112299"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5"/>
          </p:nvPr>
        </p:nvSpPr>
        <p:spPr>
          <a:xfrm>
            <a:off x="4754214" y="3841115"/>
            <a:ext cx="4112299"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 xmlns:a16="http://schemas.microsoft.com/office/drawing/2014/main" id="{5B1C9B44-29F6-470F-8271-4EF69FCD4244}"/>
              </a:ext>
            </a:extLst>
          </p:cNvPr>
          <p:cNvSpPr>
            <a:spLocks noGrp="1"/>
          </p:cNvSpPr>
          <p:nvPr>
            <p:ph type="sldNum" sz="quarter" idx="16"/>
          </p:nvPr>
        </p:nvSpPr>
        <p:spPr>
          <a:xfrm>
            <a:off x="279871" y="6553200"/>
            <a:ext cx="290588" cy="304800"/>
          </a:xfrm>
          <a:prstGeom prst="rect">
            <a:avLst/>
          </a:prstGeom>
        </p:spPr>
        <p:txBody>
          <a:bodyPr/>
          <a:lstStyle>
            <a:lvl1pPr>
              <a:defRPr/>
            </a:lvl1pPr>
          </a:lstStyle>
          <a:p>
            <a:fld id="{C9FA7F4F-44B5-46BF-B5E3-2992CD1D081A}" type="slidenum">
              <a:rPr lang="en-US" altLang="en-US"/>
              <a:pPr/>
              <a:t>‹#›</a:t>
            </a:fld>
            <a:endParaRPr lang="en-US" altLang="en-US" dirty="0"/>
          </a:p>
        </p:txBody>
      </p:sp>
      <p:sp>
        <p:nvSpPr>
          <p:cNvPr id="10" name="Footer Placeholder 4">
            <a:extLst>
              <a:ext uri="{FF2B5EF4-FFF2-40B4-BE49-F238E27FC236}">
                <a16:creationId xmlns="" xmlns:a16="http://schemas.microsoft.com/office/drawing/2014/main" id="{F4F449B9-E64B-4B46-82BF-C46E36BFFE70}"/>
              </a:ext>
            </a:extLst>
          </p:cNvPr>
          <p:cNvSpPr>
            <a:spLocks noGrp="1"/>
          </p:cNvSpPr>
          <p:nvPr>
            <p:ph type="ftr" sz="quarter" idx="17"/>
          </p:nvPr>
        </p:nvSpPr>
        <p:spPr/>
        <p:txBody>
          <a:bodyPr/>
          <a:lstStyle>
            <a:lvl1pPr>
              <a:defRPr/>
            </a:lvl1pPr>
          </a:lstStyle>
          <a:p>
            <a:pPr>
              <a:defRPr/>
            </a:pPr>
            <a:r>
              <a:rPr lang="en-US" dirty="0"/>
              <a:t>Edit presentation title on Slide Master using Insert &gt; Header &amp; Footer</a:t>
            </a:r>
          </a:p>
        </p:txBody>
      </p:sp>
    </p:spTree>
    <p:extLst>
      <p:ext uri="{BB962C8B-B14F-4D97-AF65-F5344CB8AC3E}">
        <p14:creationId xmlns="" xmlns:p14="http://schemas.microsoft.com/office/powerpoint/2010/main" val="404240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1F763F-37D3-40DD-8B82-E94FE0DDA0F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F763F-37D3-40DD-8B82-E94FE0DDA0F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1F763F-37D3-40DD-8B82-E94FE0DDA0FB}"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1F763F-37D3-40DD-8B82-E94FE0DDA0FB}"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1F763F-37D3-40DD-8B82-E94FE0DDA0FB}"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F763F-37D3-40DD-8B82-E94FE0DDA0FB}"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F763F-37D3-40DD-8B82-E94FE0DDA0FB}"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F763F-37D3-40DD-8B82-E94FE0DDA0FB}"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6CD09-545F-45BC-839C-2A37653B6C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F763F-37D3-40DD-8B82-E94FE0DDA0FB}" type="datetimeFigureOut">
              <a:rPr lang="en-US" smtClean="0"/>
              <a:t>5/27/2019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6CD09-545F-45BC-839C-2A37653B6C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chart" Target="../charts/char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1427DC"/>
                </a:solidFill>
              </a:rPr>
              <a:t>Reasons for timeliness Drop- Q1</a:t>
            </a:r>
            <a:endParaRPr lang="en-US" dirty="0">
              <a:solidFill>
                <a:srgbClr val="1427DC"/>
              </a:solidFill>
            </a:endParaRPr>
          </a:p>
        </p:txBody>
      </p:sp>
      <p:sp>
        <p:nvSpPr>
          <p:cNvPr id="3" name="Subtitle 2"/>
          <p:cNvSpPr>
            <a:spLocks noGrp="1"/>
          </p:cNvSpPr>
          <p:nvPr>
            <p:ph type="subTitle" idx="1"/>
          </p:nvPr>
        </p:nvSpPr>
        <p:spPr/>
        <p:txBody>
          <a:bodyPr/>
          <a:lstStyle/>
          <a:p>
            <a:r>
              <a:rPr lang="en-US" dirty="0" smtClean="0"/>
              <a:t>Pricing &amp; Performance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78" y="330240"/>
            <a:ext cx="8695944" cy="457200"/>
          </a:xfrm>
        </p:spPr>
        <p:txBody>
          <a:bodyPr>
            <a:normAutofit fontScale="90000"/>
          </a:bodyPr>
          <a:lstStyle/>
          <a:p>
            <a:r>
              <a:rPr lang="en-PH" dirty="0">
                <a:solidFill>
                  <a:srgbClr val="001EFF"/>
                </a:solidFill>
                <a:latin typeface="+mj-lt"/>
              </a:rPr>
              <a:t>P&amp;P Service Timeliness – January 2019</a:t>
            </a:r>
            <a:endParaRPr lang="en-US" dirty="0">
              <a:solidFill>
                <a:srgbClr val="001EFF"/>
              </a:solidFill>
              <a:latin typeface="+mj-lt"/>
            </a:endParaRPr>
          </a:p>
        </p:txBody>
      </p:sp>
      <p:graphicFrame>
        <p:nvGraphicFramePr>
          <p:cNvPr id="8" name="Content Placeholder 7">
            <a:extLst>
              <a:ext uri="{FF2B5EF4-FFF2-40B4-BE49-F238E27FC236}">
                <a16:creationId xmlns="" xmlns:a16="http://schemas.microsoft.com/office/drawing/2014/main" id="{F4796DA2-F703-46AB-8115-D5480F484AE3}"/>
              </a:ext>
            </a:extLst>
          </p:cNvPr>
          <p:cNvGraphicFramePr>
            <a:graphicFrameLocks noGrp="1"/>
          </p:cNvGraphicFramePr>
          <p:nvPr>
            <p:ph idx="1"/>
            <p:extLst>
              <p:ext uri="{D42A27DB-BD31-4B8C-83A1-F6EECF244321}">
                <p14:modId xmlns="" xmlns:p14="http://schemas.microsoft.com/office/powerpoint/2010/main" val="3289191769"/>
              </p:ext>
            </p:extLst>
          </p:nvPr>
        </p:nvGraphicFramePr>
        <p:xfrm>
          <a:off x="278607" y="1109032"/>
          <a:ext cx="4112419" cy="24231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ontent Placeholder 9">
            <a:extLst>
              <a:ext uri="{FF2B5EF4-FFF2-40B4-BE49-F238E27FC236}">
                <a16:creationId xmlns="" xmlns:a16="http://schemas.microsoft.com/office/drawing/2014/main" id="{9FB0579B-F579-4832-A69D-BF6C2C923B4E}"/>
              </a:ext>
            </a:extLst>
          </p:cNvPr>
          <p:cNvGraphicFramePr>
            <a:graphicFrameLocks noGrp="1"/>
          </p:cNvGraphicFramePr>
          <p:nvPr>
            <p:ph idx="13"/>
            <p:extLst>
              <p:ext uri="{D42A27DB-BD31-4B8C-83A1-F6EECF244321}">
                <p14:modId xmlns="" xmlns:p14="http://schemas.microsoft.com/office/powerpoint/2010/main" val="1199625328"/>
              </p:ext>
            </p:extLst>
          </p:nvPr>
        </p:nvGraphicFramePr>
        <p:xfrm>
          <a:off x="4754166" y="1109028"/>
          <a:ext cx="4112419" cy="24231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ontent Placeholder 10"/>
          <p:cNvGraphicFramePr>
            <a:graphicFrameLocks noGrp="1"/>
          </p:cNvGraphicFramePr>
          <p:nvPr>
            <p:ph idx="14"/>
          </p:nvPr>
        </p:nvGraphicFramePr>
        <p:xfrm>
          <a:off x="251520" y="3429000"/>
          <a:ext cx="4006849" cy="3185160"/>
        </p:xfrm>
        <a:graphic>
          <a:graphicData uri="http://schemas.openxmlformats.org/drawingml/2006/table">
            <a:tbl>
              <a:tblPr firstRow="1" bandRow="1">
                <a:tableStyleId>{5C22544A-7EE6-4342-B048-85BDC9FD1C3A}</a:tableStyleId>
              </a:tblPr>
              <a:tblGrid>
                <a:gridCol w="776681"/>
                <a:gridCol w="807542"/>
                <a:gridCol w="807542"/>
                <a:gridCol w="807542"/>
                <a:gridCol w="807542"/>
              </a:tblGrid>
              <a:tr h="152771">
                <a:tc>
                  <a:txBody>
                    <a:bodyPr/>
                    <a:lstStyle/>
                    <a:p>
                      <a:pPr algn="l" fontAlgn="t"/>
                      <a:r>
                        <a:rPr lang="en-US" sz="1100" b="1" i="0" u="none" strike="noStrike" dirty="0">
                          <a:solidFill>
                            <a:srgbClr val="FFFFFF"/>
                          </a:solidFill>
                          <a:latin typeface="Proxima Nova"/>
                        </a:rPr>
                        <a:t>Account</a:t>
                      </a:r>
                    </a:p>
                  </a:txBody>
                  <a:tcPr marL="0" marR="0" marT="0" marB="0"/>
                </a:tc>
                <a:tc>
                  <a:txBody>
                    <a:bodyPr/>
                    <a:lstStyle/>
                    <a:p>
                      <a:pPr algn="l" fontAlgn="t"/>
                      <a:r>
                        <a:rPr lang="en-US" sz="1100" b="1" i="0" u="none" strike="noStrike">
                          <a:solidFill>
                            <a:srgbClr val="FFFFFF"/>
                          </a:solidFill>
                          <a:latin typeface="Proxima Nova"/>
                        </a:rPr>
                        <a:t>#case</a:t>
                      </a:r>
                    </a:p>
                  </a:txBody>
                  <a:tcPr marL="0" marR="0" marT="0" marB="0"/>
                </a:tc>
                <a:tc>
                  <a:txBody>
                    <a:bodyPr/>
                    <a:lstStyle/>
                    <a:p>
                      <a:pPr algn="l" fontAlgn="t"/>
                      <a:r>
                        <a:rPr lang="en-US" sz="1100" b="1" i="0" u="none" strike="noStrike">
                          <a:solidFill>
                            <a:srgbClr val="FFFFFF"/>
                          </a:solidFill>
                          <a:latin typeface="Proxima Nova"/>
                        </a:rPr>
                        <a:t>Departement</a:t>
                      </a:r>
                    </a:p>
                  </a:txBody>
                  <a:tcPr marL="0" marR="0" marT="0" marB="0"/>
                </a:tc>
                <a:tc>
                  <a:txBody>
                    <a:bodyPr/>
                    <a:lstStyle/>
                    <a:p>
                      <a:pPr algn="l" fontAlgn="t"/>
                      <a:r>
                        <a:rPr lang="en-US" sz="1100" b="1" i="0" u="none" strike="noStrike">
                          <a:solidFill>
                            <a:srgbClr val="FFFFFF"/>
                          </a:solidFill>
                          <a:latin typeface="Proxima Nova"/>
                        </a:rPr>
                        <a:t>age</a:t>
                      </a:r>
                    </a:p>
                  </a:txBody>
                  <a:tcPr marL="0" marR="0" marT="0" marB="0"/>
                </a:tc>
                <a:tc>
                  <a:txBody>
                    <a:bodyPr/>
                    <a:lstStyle/>
                    <a:p>
                      <a:pPr algn="l" fontAlgn="t"/>
                      <a:r>
                        <a:rPr lang="en-US" sz="1100" b="1" i="0" u="none" strike="noStrike" dirty="0" smtClean="0">
                          <a:solidFill>
                            <a:srgbClr val="FFFFFF"/>
                          </a:solidFill>
                          <a:latin typeface="Proxima Nova"/>
                        </a:rPr>
                        <a:t>Data Field</a:t>
                      </a:r>
                      <a:endParaRPr lang="en-US" sz="1100" b="1" i="0" u="none" strike="noStrike" dirty="0">
                        <a:solidFill>
                          <a:srgbClr val="FFFFFF"/>
                        </a:solidFill>
                        <a:latin typeface="Proxima Nova"/>
                      </a:endParaRPr>
                    </a:p>
                  </a:txBody>
                  <a:tcPr marL="0" marR="0" marT="0" marB="0"/>
                </a:tc>
              </a:tr>
              <a:tr h="195595">
                <a:tc>
                  <a:txBody>
                    <a:bodyPr/>
                    <a:lstStyle/>
                    <a:p>
                      <a:pPr algn="l" fontAlgn="b"/>
                      <a:r>
                        <a:rPr lang="en-US" sz="1100" b="0" i="0" u="none" strike="noStrike" dirty="0">
                          <a:solidFill>
                            <a:srgbClr val="000000"/>
                          </a:solidFill>
                          <a:latin typeface="Calibri"/>
                        </a:rPr>
                        <a:t>Thomson Reuters</a:t>
                      </a:r>
                    </a:p>
                  </a:txBody>
                  <a:tcPr marL="0" marR="0" marT="0" marB="0" anchor="b"/>
                </a:tc>
                <a:tc>
                  <a:txBody>
                    <a:bodyPr/>
                    <a:lstStyle/>
                    <a:p>
                      <a:pPr algn="r" fontAlgn="b"/>
                      <a:r>
                        <a:rPr lang="en-US" sz="1100" b="0" i="0" u="none" strike="noStrike" dirty="0">
                          <a:solidFill>
                            <a:srgbClr val="000000"/>
                          </a:solidFill>
                          <a:latin typeface="Calibri"/>
                        </a:rPr>
                        <a:t>7168108</a:t>
                      </a:r>
                    </a:p>
                  </a:txBody>
                  <a:tcPr marL="0" marR="0" marT="0" marB="0" anchor="b"/>
                </a:tc>
                <a:tc>
                  <a:txBody>
                    <a:bodyPr/>
                    <a:lstStyle/>
                    <a:p>
                      <a:pPr algn="l" fontAlgn="b"/>
                      <a:r>
                        <a:rPr lang="en-US" sz="1100" b="0" i="0" u="none" strike="noStrike" dirty="0">
                          <a:solidFill>
                            <a:srgbClr val="000000"/>
                          </a:solidFill>
                          <a:latin typeface="Calibri"/>
                        </a:rPr>
                        <a:t>Nicosia</a:t>
                      </a:r>
                    </a:p>
                  </a:txBody>
                  <a:tcPr marL="0" marR="0" marT="0" marB="0" anchor="b"/>
                </a:tc>
                <a:tc>
                  <a:txBody>
                    <a:bodyPr/>
                    <a:lstStyle/>
                    <a:p>
                      <a:pPr algn="r" fontAlgn="b"/>
                      <a:r>
                        <a:rPr lang="en-US" sz="1100" b="0" i="0" u="none" strike="noStrike">
                          <a:solidFill>
                            <a:srgbClr val="000000"/>
                          </a:solidFill>
                          <a:latin typeface="Calibri"/>
                        </a:rPr>
                        <a:t>40.77708</a:t>
                      </a:r>
                    </a:p>
                  </a:txBody>
                  <a:tcPr marL="0" marR="0" marT="0" marB="0" anchor="b"/>
                </a:tc>
                <a:tc>
                  <a:txBody>
                    <a:bodyPr/>
                    <a:lstStyle/>
                    <a:p>
                      <a:pPr algn="l" fontAlgn="b"/>
                      <a:r>
                        <a:rPr lang="en-US" sz="1100" b="0" i="0" u="none" strike="noStrike">
                          <a:solidFill>
                            <a:srgbClr val="000000"/>
                          </a:solidFill>
                          <a:latin typeface="Calibri"/>
                        </a:rPr>
                        <a:t>Fund Status</a:t>
                      </a:r>
                    </a:p>
                  </a:txBody>
                  <a:tcPr marL="0" marR="0" marT="0" marB="0" anchor="b"/>
                </a:tc>
              </a:tr>
              <a:tr h="152771">
                <a:tc>
                  <a:txBody>
                    <a:bodyPr/>
                    <a:lstStyle/>
                    <a:p>
                      <a:pPr algn="l" fontAlgn="b"/>
                      <a:r>
                        <a:rPr lang="en-US" sz="1100" b="0" i="0" u="none" strike="noStrike">
                          <a:solidFill>
                            <a:srgbClr val="000000"/>
                          </a:solidFill>
                          <a:latin typeface="Calibri"/>
                        </a:rPr>
                        <a:t>ASK Economics</a:t>
                      </a:r>
                    </a:p>
                  </a:txBody>
                  <a:tcPr marL="0" marR="0" marT="0" marB="0" anchor="b"/>
                </a:tc>
                <a:tc>
                  <a:txBody>
                    <a:bodyPr/>
                    <a:lstStyle/>
                    <a:p>
                      <a:pPr algn="r" fontAlgn="b"/>
                      <a:r>
                        <a:rPr lang="en-US" sz="1100" b="0" i="0" u="none" strike="noStrike" dirty="0">
                          <a:solidFill>
                            <a:srgbClr val="000000"/>
                          </a:solidFill>
                          <a:latin typeface="Calibri"/>
                        </a:rPr>
                        <a:t>7212346</a:t>
                      </a:r>
                    </a:p>
                  </a:txBody>
                  <a:tcPr marL="0" marR="0" marT="0" marB="0" anchor="b"/>
                </a:tc>
                <a:tc>
                  <a:txBody>
                    <a:bodyPr/>
                    <a:lstStyle/>
                    <a:p>
                      <a:pPr algn="l" fontAlgn="b"/>
                      <a:r>
                        <a:rPr lang="en-US" sz="1100" b="0" i="0" u="none" strike="noStrike">
                          <a:solidFill>
                            <a:srgbClr val="000000"/>
                          </a:solidFill>
                          <a:latin typeface="Calibri"/>
                        </a:rPr>
                        <a:t>Manila US</a:t>
                      </a:r>
                    </a:p>
                  </a:txBody>
                  <a:tcPr marL="0" marR="0" marT="0" marB="0" anchor="b"/>
                </a:tc>
                <a:tc>
                  <a:txBody>
                    <a:bodyPr/>
                    <a:lstStyle/>
                    <a:p>
                      <a:pPr algn="r" fontAlgn="b"/>
                      <a:r>
                        <a:rPr lang="en-US" sz="1100" b="0" i="0" u="none" strike="noStrike">
                          <a:solidFill>
                            <a:srgbClr val="000000"/>
                          </a:solidFill>
                          <a:latin typeface="Calibri"/>
                        </a:rPr>
                        <a:t>29.8125</a:t>
                      </a:r>
                    </a:p>
                  </a:txBody>
                  <a:tcPr marL="0" marR="0" marT="0" marB="0" anchor="b"/>
                </a:tc>
                <a:tc>
                  <a:txBody>
                    <a:bodyPr/>
                    <a:lstStyle/>
                    <a:p>
                      <a:pPr algn="l" fontAlgn="b"/>
                      <a:r>
                        <a:rPr lang="en-US" sz="1100" b="0" i="0" u="none" strike="noStrike">
                          <a:solidFill>
                            <a:srgbClr val="000000"/>
                          </a:solidFill>
                          <a:latin typeface="Calibri"/>
                        </a:rPr>
                        <a:t>TNA</a:t>
                      </a:r>
                    </a:p>
                  </a:txBody>
                  <a:tcPr marL="0" marR="0" marT="0" marB="0" anchor="b"/>
                </a:tc>
              </a:tr>
              <a:tr h="458312">
                <a:tc>
                  <a:txBody>
                    <a:bodyPr/>
                    <a:lstStyle/>
                    <a:p>
                      <a:pPr algn="l" fontAlgn="b"/>
                      <a:r>
                        <a:rPr lang="en-US" sz="1100" b="0" i="0" u="none" strike="noStrike">
                          <a:solidFill>
                            <a:srgbClr val="000000"/>
                          </a:solidFill>
                          <a:latin typeface="Calibri"/>
                        </a:rPr>
                        <a:t>BROADRIDGE FINANCIAL SOLUTIONS, INC.</a:t>
                      </a:r>
                    </a:p>
                  </a:txBody>
                  <a:tcPr marL="0" marR="0" marT="0" marB="0" anchor="b"/>
                </a:tc>
                <a:tc>
                  <a:txBody>
                    <a:bodyPr/>
                    <a:lstStyle/>
                    <a:p>
                      <a:pPr algn="r" fontAlgn="b"/>
                      <a:r>
                        <a:rPr lang="en-US" sz="1100" b="0" i="0" u="none" strike="noStrike" dirty="0">
                          <a:solidFill>
                            <a:srgbClr val="000000"/>
                          </a:solidFill>
                          <a:latin typeface="Calibri"/>
                        </a:rPr>
                        <a:t>7211244</a:t>
                      </a:r>
                    </a:p>
                  </a:txBody>
                  <a:tcPr marL="0" marR="0" marT="0" marB="0" anchor="b"/>
                </a:tc>
                <a:tc>
                  <a:txBody>
                    <a:bodyPr/>
                    <a:lstStyle/>
                    <a:p>
                      <a:pPr algn="l" fontAlgn="b"/>
                      <a:r>
                        <a:rPr lang="en-US" sz="1100" b="0" i="0" u="none" strike="noStrike" dirty="0">
                          <a:solidFill>
                            <a:srgbClr val="000000"/>
                          </a:solidFill>
                          <a:latin typeface="Calibri"/>
                        </a:rPr>
                        <a:t>Manila US</a:t>
                      </a:r>
                    </a:p>
                  </a:txBody>
                  <a:tcPr marL="0" marR="0" marT="0" marB="0" anchor="b"/>
                </a:tc>
                <a:tc>
                  <a:txBody>
                    <a:bodyPr/>
                    <a:lstStyle/>
                    <a:p>
                      <a:pPr algn="r" fontAlgn="b"/>
                      <a:r>
                        <a:rPr lang="en-US" sz="1100" b="0" i="0" u="none" strike="noStrike">
                          <a:solidFill>
                            <a:srgbClr val="000000"/>
                          </a:solidFill>
                          <a:latin typeface="Calibri"/>
                        </a:rPr>
                        <a:t>20.04028</a:t>
                      </a:r>
                    </a:p>
                  </a:txBody>
                  <a:tcPr marL="0" marR="0" marT="0" marB="0" anchor="b"/>
                </a:tc>
                <a:tc>
                  <a:txBody>
                    <a:bodyPr/>
                    <a:lstStyle/>
                    <a:p>
                      <a:pPr algn="l" fontAlgn="b"/>
                      <a:r>
                        <a:rPr lang="en-US" sz="1100" b="0" i="0" u="none" strike="noStrike">
                          <a:solidFill>
                            <a:srgbClr val="000000"/>
                          </a:solidFill>
                          <a:latin typeface="Calibri"/>
                        </a:rPr>
                        <a:t>Fund Performance</a:t>
                      </a:r>
                    </a:p>
                  </a:txBody>
                  <a:tcPr marL="0" marR="0" marT="0" marB="0" anchor="b"/>
                </a:tc>
              </a:tr>
              <a:tr h="611083">
                <a:tc>
                  <a:txBody>
                    <a:bodyPr/>
                    <a:lstStyle/>
                    <a:p>
                      <a:pPr algn="l" fontAlgn="b"/>
                      <a:r>
                        <a:rPr lang="en-US" sz="1100" b="0" i="0" u="none" strike="noStrike">
                          <a:solidFill>
                            <a:srgbClr val="000000"/>
                          </a:solidFill>
                          <a:latin typeface="Calibri"/>
                        </a:rPr>
                        <a:t>DRIEHAUS CAPITAL MANAGEMENT LLC</a:t>
                      </a:r>
                    </a:p>
                  </a:txBody>
                  <a:tcPr marL="0" marR="0" marT="0" marB="0" anchor="b"/>
                </a:tc>
                <a:tc>
                  <a:txBody>
                    <a:bodyPr/>
                    <a:lstStyle/>
                    <a:p>
                      <a:pPr algn="r" fontAlgn="b"/>
                      <a:r>
                        <a:rPr lang="en-US" sz="1100" b="0" i="0" u="none" strike="noStrike" dirty="0">
                          <a:solidFill>
                            <a:srgbClr val="000000"/>
                          </a:solidFill>
                          <a:latin typeface="Calibri"/>
                        </a:rPr>
                        <a:t>7208093</a:t>
                      </a:r>
                    </a:p>
                  </a:txBody>
                  <a:tcPr marL="0" marR="0" marT="0" marB="0" anchor="b"/>
                </a:tc>
                <a:tc>
                  <a:txBody>
                    <a:bodyPr/>
                    <a:lstStyle/>
                    <a:p>
                      <a:pPr algn="l" fontAlgn="b"/>
                      <a:r>
                        <a:rPr lang="en-US" sz="1100" b="0" i="0" u="none" strike="noStrike">
                          <a:solidFill>
                            <a:srgbClr val="000000"/>
                          </a:solidFill>
                          <a:latin typeface="Calibri"/>
                        </a:rPr>
                        <a:t>Manila US</a:t>
                      </a:r>
                    </a:p>
                  </a:txBody>
                  <a:tcPr marL="0" marR="0" marT="0" marB="0" anchor="b"/>
                </a:tc>
                <a:tc>
                  <a:txBody>
                    <a:bodyPr/>
                    <a:lstStyle/>
                    <a:p>
                      <a:pPr algn="r" fontAlgn="b"/>
                      <a:r>
                        <a:rPr lang="en-US" sz="1100" b="0" i="0" u="none" strike="noStrike">
                          <a:solidFill>
                            <a:srgbClr val="000000"/>
                          </a:solidFill>
                          <a:latin typeface="Calibri"/>
                        </a:rPr>
                        <a:t>19.98819</a:t>
                      </a:r>
                    </a:p>
                  </a:txBody>
                  <a:tcPr marL="0" marR="0" marT="0" marB="0" anchor="b"/>
                </a:tc>
                <a:tc>
                  <a:txBody>
                    <a:bodyPr/>
                    <a:lstStyle/>
                    <a:p>
                      <a:pPr algn="l" fontAlgn="b"/>
                      <a:r>
                        <a:rPr lang="en-US" sz="1100" b="0" i="0" u="none" strike="noStrike">
                          <a:solidFill>
                            <a:srgbClr val="000000"/>
                          </a:solidFill>
                          <a:latin typeface="Calibri"/>
                        </a:rPr>
                        <a:t>Fund Performance</a:t>
                      </a:r>
                    </a:p>
                  </a:txBody>
                  <a:tcPr marL="0" marR="0" marT="0" marB="0" anchor="b"/>
                </a:tc>
              </a:tr>
              <a:tr h="488986">
                <a:tc>
                  <a:txBody>
                    <a:bodyPr/>
                    <a:lstStyle/>
                    <a:p>
                      <a:pPr algn="l" fontAlgn="b"/>
                      <a:r>
                        <a:rPr lang="en-US" sz="1100" b="0" i="0" u="none" strike="noStrike" dirty="0">
                          <a:solidFill>
                            <a:srgbClr val="000000"/>
                          </a:solidFill>
                          <a:latin typeface="Calibri"/>
                        </a:rPr>
                        <a:t>Oversea-Chinese Banking Corporation Ltd</a:t>
                      </a:r>
                    </a:p>
                  </a:txBody>
                  <a:tcPr marL="0" marR="0" marT="0" marB="0" anchor="b"/>
                </a:tc>
                <a:tc>
                  <a:txBody>
                    <a:bodyPr/>
                    <a:lstStyle/>
                    <a:p>
                      <a:pPr algn="r" fontAlgn="b"/>
                      <a:r>
                        <a:rPr lang="en-US" sz="1100" b="0" i="0" u="none" strike="noStrike" dirty="0">
                          <a:solidFill>
                            <a:srgbClr val="000000"/>
                          </a:solidFill>
                          <a:latin typeface="Calibri"/>
                        </a:rPr>
                        <a:t>7234049</a:t>
                      </a:r>
                    </a:p>
                  </a:txBody>
                  <a:tcPr marL="0" marR="0" marT="0" marB="0" anchor="b"/>
                </a:tc>
                <a:tc>
                  <a:txBody>
                    <a:bodyPr/>
                    <a:lstStyle/>
                    <a:p>
                      <a:pPr algn="l" fontAlgn="b"/>
                      <a:r>
                        <a:rPr lang="en-US" sz="1100" b="0" i="0" u="none" strike="noStrike" dirty="0">
                          <a:solidFill>
                            <a:srgbClr val="000000"/>
                          </a:solidFill>
                          <a:latin typeface="Calibri"/>
                        </a:rPr>
                        <a:t>Bangkok</a:t>
                      </a:r>
                    </a:p>
                  </a:txBody>
                  <a:tcPr marL="0" marR="0" marT="0" marB="0" anchor="b"/>
                </a:tc>
                <a:tc>
                  <a:txBody>
                    <a:bodyPr/>
                    <a:lstStyle/>
                    <a:p>
                      <a:pPr algn="r" fontAlgn="b"/>
                      <a:r>
                        <a:rPr lang="en-US" sz="1100" b="0" i="0" u="none" strike="noStrike">
                          <a:solidFill>
                            <a:srgbClr val="000000"/>
                          </a:solidFill>
                          <a:latin typeface="Calibri"/>
                        </a:rPr>
                        <a:t>19.65069</a:t>
                      </a:r>
                    </a:p>
                  </a:txBody>
                  <a:tcPr marL="0" marR="0" marT="0" marB="0" anchor="b"/>
                </a:tc>
                <a:tc>
                  <a:txBody>
                    <a:bodyPr/>
                    <a:lstStyle/>
                    <a:p>
                      <a:pPr algn="l" fontAlgn="b"/>
                      <a:r>
                        <a:rPr lang="en-US" sz="1100" b="0" i="0" u="none" strike="noStrike" dirty="0">
                          <a:solidFill>
                            <a:srgbClr val="000000"/>
                          </a:solidFill>
                          <a:latin typeface="Calibri"/>
                        </a:rPr>
                        <a:t>Prices - NAV</a:t>
                      </a:r>
                    </a:p>
                  </a:txBody>
                  <a:tcPr marL="0" marR="0" marT="0" marB="0" anchor="b"/>
                </a:tc>
              </a:tr>
            </a:tbl>
          </a:graphicData>
        </a:graphic>
      </p:graphicFrame>
      <p:sp>
        <p:nvSpPr>
          <p:cNvPr id="12" name="Content Placeholder 11">
            <a:extLst>
              <a:ext uri="{FF2B5EF4-FFF2-40B4-BE49-F238E27FC236}">
                <a16:creationId xmlns="" xmlns:a16="http://schemas.microsoft.com/office/drawing/2014/main" id="{501736AB-FA9F-42F9-A03A-AAF37F687B0F}"/>
              </a:ext>
            </a:extLst>
          </p:cNvPr>
          <p:cNvSpPr>
            <a:spLocks noGrp="1"/>
          </p:cNvSpPr>
          <p:nvPr>
            <p:ph idx="15"/>
          </p:nvPr>
        </p:nvSpPr>
        <p:spPr>
          <a:xfrm>
            <a:off x="4427984" y="3501008"/>
            <a:ext cx="4554886" cy="2423160"/>
          </a:xfrm>
        </p:spPr>
        <p:txBody>
          <a:bodyPr>
            <a:noAutofit/>
          </a:bodyPr>
          <a:lstStyle/>
          <a:p>
            <a:r>
              <a:rPr lang="en-PH" sz="1000" dirty="0" smtClean="0">
                <a:solidFill>
                  <a:schemeClr val="tx2"/>
                </a:solidFill>
              </a:rPr>
              <a:t>HIGHLIGHTS:</a:t>
            </a:r>
          </a:p>
          <a:p>
            <a:pPr>
              <a:buFont typeface="Arial" pitchFamily="34" charset="0"/>
              <a:buChar char="•"/>
            </a:pPr>
            <a:r>
              <a:rPr lang="en-PH" sz="1000" dirty="0" smtClean="0"/>
              <a:t> </a:t>
            </a:r>
            <a:r>
              <a:rPr lang="en-PH" sz="1000" b="0" dirty="0" smtClean="0"/>
              <a:t>Average Case Life: </a:t>
            </a:r>
            <a:r>
              <a:rPr lang="en-PH" sz="1000" dirty="0" smtClean="0"/>
              <a:t>3.3 days</a:t>
            </a:r>
          </a:p>
          <a:p>
            <a:pPr>
              <a:buFont typeface="Arial" pitchFamily="34" charset="0"/>
              <a:buChar char="•"/>
            </a:pPr>
            <a:r>
              <a:rPr lang="en-PH" sz="1000" dirty="0" smtClean="0"/>
              <a:t> </a:t>
            </a:r>
            <a:r>
              <a:rPr lang="en-PH" sz="1000" b="0" dirty="0" smtClean="0"/>
              <a:t>Revised Case Life: </a:t>
            </a:r>
            <a:r>
              <a:rPr lang="en-PH" sz="1000" dirty="0" smtClean="0"/>
              <a:t>2.6 days</a:t>
            </a:r>
          </a:p>
          <a:p>
            <a:pPr>
              <a:buFont typeface="Arial" pitchFamily="34" charset="0"/>
              <a:buChar char="•"/>
            </a:pPr>
            <a:r>
              <a:rPr lang="en-PH" sz="1000" dirty="0" smtClean="0"/>
              <a:t> </a:t>
            </a:r>
            <a:r>
              <a:rPr lang="en-PH" sz="1000" b="0" dirty="0" smtClean="0"/>
              <a:t>% resolved within 2 hours</a:t>
            </a:r>
            <a:r>
              <a:rPr lang="en-PH" sz="1000" dirty="0" smtClean="0"/>
              <a:t>: 28%</a:t>
            </a:r>
          </a:p>
          <a:p>
            <a:pPr>
              <a:buFont typeface="Arial" pitchFamily="34" charset="0"/>
              <a:buChar char="•"/>
            </a:pPr>
            <a:r>
              <a:rPr lang="en-PH" sz="1000" b="0" dirty="0" smtClean="0"/>
              <a:t>% breached cases (&gt;48 hours):  </a:t>
            </a:r>
            <a:r>
              <a:rPr lang="en-PH" sz="1000" dirty="0" smtClean="0"/>
              <a:t>19%</a:t>
            </a:r>
          </a:p>
          <a:p>
            <a:pPr lvl="4">
              <a:buFont typeface="Wingdings" pitchFamily="2" charset="2"/>
              <a:buChar char="Ø"/>
            </a:pPr>
            <a:r>
              <a:rPr lang="en-PH" sz="1000" dirty="0" smtClean="0"/>
              <a:t>Primarily caused by adding missing fund which initially was private #</a:t>
            </a:r>
            <a:r>
              <a:rPr lang="en-US" sz="1000" dirty="0" smtClean="0"/>
              <a:t>7168108</a:t>
            </a:r>
          </a:p>
          <a:p>
            <a:pPr lvl="4">
              <a:buFont typeface="Wingdings" pitchFamily="2" charset="2"/>
              <a:buChar char="Ø"/>
            </a:pPr>
            <a:r>
              <a:rPr lang="en-PH" sz="1000" dirty="0" smtClean="0"/>
              <a:t>Suspect US fund flows, due to </a:t>
            </a:r>
            <a:r>
              <a:rPr lang="en-US" sz="1000" dirty="0" smtClean="0"/>
              <a:t>a display limitation in DSTAR where it does not show the full whole numbers #7211244, case required product team investigation and content team to confirm data with provider (data was also corrected)</a:t>
            </a:r>
          </a:p>
          <a:p>
            <a:pPr lvl="4">
              <a:buFont typeface="Wingdings" pitchFamily="2" charset="2"/>
              <a:buChar char="Ø"/>
            </a:pPr>
            <a:r>
              <a:rPr lang="en-US" sz="1000" dirty="0" smtClean="0"/>
              <a:t>Technical issue at database level required Tech team t solve the issue #</a:t>
            </a:r>
            <a:r>
              <a:rPr lang="en-US" sz="1000" dirty="0" smtClean="0">
                <a:solidFill>
                  <a:srgbClr val="000000"/>
                </a:solidFill>
                <a:latin typeface="Calibri"/>
              </a:rPr>
              <a:t>7208093 </a:t>
            </a:r>
            <a:r>
              <a:rPr lang="en-US" sz="1000" dirty="0" err="1" smtClean="0">
                <a:solidFill>
                  <a:srgbClr val="000000"/>
                </a:solidFill>
                <a:latin typeface="Calibri"/>
              </a:rPr>
              <a:t>daa</a:t>
            </a:r>
            <a:r>
              <a:rPr lang="en-US" sz="1000" dirty="0" smtClean="0">
                <a:solidFill>
                  <a:srgbClr val="000000"/>
                </a:solidFill>
                <a:latin typeface="Calibri"/>
              </a:rPr>
              <a:t> wasn’t sync with product.</a:t>
            </a:r>
            <a:endParaRPr lang="en-US" sz="1000" dirty="0" smtClean="0"/>
          </a:p>
          <a:p>
            <a:pPr lvl="4">
              <a:buFont typeface="Wingdings" pitchFamily="2" charset="2"/>
              <a:buChar char="Ø"/>
            </a:pPr>
            <a:r>
              <a:rPr lang="en-US" sz="1000" dirty="0" smtClean="0"/>
              <a:t>Waiting for PC # 7234049 however lipper resolved in less than 2 Hrs.</a:t>
            </a:r>
          </a:p>
          <a:p>
            <a:pPr lvl="4">
              <a:buNone/>
            </a:pPr>
            <a:endParaRPr lang="en-PH" sz="1000" dirty="0" smtClean="0"/>
          </a:p>
          <a:p>
            <a:endParaRPr lang="en-US" sz="1000"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5944" cy="457200"/>
          </a:xfrm>
        </p:spPr>
        <p:txBody>
          <a:bodyPr>
            <a:normAutofit fontScale="90000"/>
          </a:bodyPr>
          <a:lstStyle/>
          <a:p>
            <a:r>
              <a:rPr lang="en-PH" dirty="0">
                <a:solidFill>
                  <a:srgbClr val="001EFF"/>
                </a:solidFill>
                <a:latin typeface="+mj-lt"/>
              </a:rPr>
              <a:t>P&amp;P Service Timeliness – </a:t>
            </a:r>
            <a:r>
              <a:rPr lang="en-PH" dirty="0" smtClean="0">
                <a:solidFill>
                  <a:srgbClr val="001EFF"/>
                </a:solidFill>
                <a:latin typeface="+mj-lt"/>
              </a:rPr>
              <a:t>February </a:t>
            </a:r>
            <a:r>
              <a:rPr lang="en-PH" dirty="0">
                <a:solidFill>
                  <a:srgbClr val="001EFF"/>
                </a:solidFill>
                <a:latin typeface="+mj-lt"/>
              </a:rPr>
              <a:t>2019</a:t>
            </a:r>
            <a:endParaRPr lang="en-US" dirty="0">
              <a:solidFill>
                <a:srgbClr val="001EFF"/>
              </a:solidFill>
              <a:latin typeface="+mj-lt"/>
            </a:endParaRPr>
          </a:p>
        </p:txBody>
      </p:sp>
      <p:graphicFrame>
        <p:nvGraphicFramePr>
          <p:cNvPr id="10" name="Content Placeholder 9">
            <a:extLst>
              <a:ext uri="{FF2B5EF4-FFF2-40B4-BE49-F238E27FC236}">
                <a16:creationId xmlns:a16="http://schemas.microsoft.com/office/drawing/2014/main" xmlns="" id="{9FB0579B-F579-4832-A69D-BF6C2C923B4E}"/>
              </a:ext>
            </a:extLst>
          </p:cNvPr>
          <p:cNvGraphicFramePr>
            <a:graphicFrameLocks noGrp="1"/>
          </p:cNvGraphicFramePr>
          <p:nvPr>
            <p:ph idx="13"/>
            <p:extLst>
              <p:ext uri="{D42A27DB-BD31-4B8C-83A1-F6EECF244321}">
                <p14:modId xmlns:p14="http://schemas.microsoft.com/office/powerpoint/2010/main" xmlns="" val="1199625328"/>
              </p:ext>
            </p:extLst>
          </p:nvPr>
        </p:nvGraphicFramePr>
        <p:xfrm>
          <a:off x="4514469" y="372182"/>
          <a:ext cx="4112419" cy="20514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ontent Placeholder 10"/>
          <p:cNvGraphicFramePr>
            <a:graphicFrameLocks noGrp="1"/>
          </p:cNvGraphicFramePr>
          <p:nvPr>
            <p:ph idx="14"/>
          </p:nvPr>
        </p:nvGraphicFramePr>
        <p:xfrm>
          <a:off x="251520" y="3505200"/>
          <a:ext cx="4136254" cy="3352800"/>
        </p:xfrm>
        <a:graphic>
          <a:graphicData uri="http://schemas.openxmlformats.org/drawingml/2006/table">
            <a:tbl>
              <a:tblPr firstRow="1" bandRow="1">
                <a:tableStyleId>{5C22544A-7EE6-4342-B048-85BDC9FD1C3A}</a:tableStyleId>
              </a:tblPr>
              <a:tblGrid>
                <a:gridCol w="886376"/>
                <a:gridCol w="711026"/>
                <a:gridCol w="754440"/>
                <a:gridCol w="659168"/>
                <a:gridCol w="1125244"/>
              </a:tblGrid>
              <a:tr h="0">
                <a:tc>
                  <a:txBody>
                    <a:bodyPr/>
                    <a:lstStyle/>
                    <a:p>
                      <a:pPr algn="l" fontAlgn="t"/>
                      <a:r>
                        <a:rPr lang="en-US" sz="1100" b="1" i="0" u="none" strike="noStrike" dirty="0">
                          <a:solidFill>
                            <a:srgbClr val="FFFFFF"/>
                          </a:solidFill>
                          <a:latin typeface="Proxima Nova"/>
                        </a:rPr>
                        <a:t>Account</a:t>
                      </a:r>
                    </a:p>
                  </a:txBody>
                  <a:tcPr marL="0" marR="0" marT="0" marB="0"/>
                </a:tc>
                <a:tc>
                  <a:txBody>
                    <a:bodyPr/>
                    <a:lstStyle/>
                    <a:p>
                      <a:pPr algn="l" fontAlgn="t"/>
                      <a:r>
                        <a:rPr lang="en-US" sz="1100" b="1" i="0" u="none" strike="noStrike">
                          <a:solidFill>
                            <a:srgbClr val="FFFFFF"/>
                          </a:solidFill>
                          <a:latin typeface="Proxima Nova"/>
                        </a:rPr>
                        <a:t>#case</a:t>
                      </a:r>
                    </a:p>
                  </a:txBody>
                  <a:tcPr marL="0" marR="0" marT="0" marB="0"/>
                </a:tc>
                <a:tc>
                  <a:txBody>
                    <a:bodyPr/>
                    <a:lstStyle/>
                    <a:p>
                      <a:pPr algn="l" fontAlgn="t"/>
                      <a:r>
                        <a:rPr lang="en-US" sz="1100" b="1" i="0" u="none" strike="noStrike" dirty="0" smtClean="0">
                          <a:solidFill>
                            <a:srgbClr val="FFFFFF"/>
                          </a:solidFill>
                          <a:latin typeface="Proxima Nova"/>
                        </a:rPr>
                        <a:t>Department</a:t>
                      </a:r>
                      <a:endParaRPr lang="en-US" sz="1100" b="1" i="0" u="none" strike="noStrike" dirty="0">
                        <a:solidFill>
                          <a:srgbClr val="FFFFFF"/>
                        </a:solidFill>
                        <a:latin typeface="Proxima Nova"/>
                      </a:endParaRPr>
                    </a:p>
                  </a:txBody>
                  <a:tcPr marL="0" marR="0" marT="0" marB="0"/>
                </a:tc>
                <a:tc>
                  <a:txBody>
                    <a:bodyPr/>
                    <a:lstStyle/>
                    <a:p>
                      <a:pPr algn="l" fontAlgn="t"/>
                      <a:r>
                        <a:rPr lang="en-US" sz="1100" b="1" i="0" u="none" strike="noStrike">
                          <a:solidFill>
                            <a:srgbClr val="FFFFFF"/>
                          </a:solidFill>
                          <a:latin typeface="Proxima Nova"/>
                        </a:rPr>
                        <a:t>age</a:t>
                      </a:r>
                    </a:p>
                  </a:txBody>
                  <a:tcPr marL="0" marR="0" marT="0" marB="0"/>
                </a:tc>
                <a:tc>
                  <a:txBody>
                    <a:bodyPr/>
                    <a:lstStyle/>
                    <a:p>
                      <a:pPr algn="l" fontAlgn="t"/>
                      <a:r>
                        <a:rPr lang="en-US" sz="1100" b="1" i="0" u="none" strike="noStrike" dirty="0" smtClean="0">
                          <a:solidFill>
                            <a:srgbClr val="FFFFFF"/>
                          </a:solidFill>
                          <a:latin typeface="Proxima Nova"/>
                        </a:rPr>
                        <a:t>Data Field</a:t>
                      </a:r>
                      <a:endParaRPr lang="en-US" sz="1100" b="1" i="0" u="none" strike="noStrike" dirty="0">
                        <a:solidFill>
                          <a:srgbClr val="FFFFFF"/>
                        </a:solidFill>
                        <a:latin typeface="Proxima Nova"/>
                      </a:endParaRPr>
                    </a:p>
                  </a:txBody>
                  <a:tcPr marL="0" marR="0" marT="0" marB="0"/>
                </a:tc>
              </a:tr>
              <a:tr h="195595">
                <a:tc>
                  <a:txBody>
                    <a:bodyPr/>
                    <a:lstStyle/>
                    <a:p>
                      <a:pPr marL="0" algn="l" defTabSz="914400" rtl="0" eaLnBrk="1" fontAlgn="b" latinLnBrk="0" hangingPunct="1"/>
                      <a:r>
                        <a:rPr lang="en-US" sz="1100" b="0" i="0" u="none" strike="noStrike" kern="1200" dirty="0" smtClean="0">
                          <a:solidFill>
                            <a:srgbClr val="000000"/>
                          </a:solidFill>
                          <a:latin typeface="Calibri"/>
                          <a:ea typeface="+mn-ea"/>
                          <a:cs typeface="+mn-cs"/>
                        </a:rPr>
                        <a:t>LPL Financial Services</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u="none" dirty="0" smtClean="0">
                          <a:solidFill>
                            <a:srgbClr val="001EFF"/>
                          </a:solidFill>
                        </a:rPr>
                        <a:t>06973059</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Holding</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127.14</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Asset Allocation</a:t>
                      </a:r>
                      <a:endParaRPr lang="en-US" sz="1100" b="0" i="0" u="none" strike="noStrike" dirty="0">
                        <a:solidFill>
                          <a:srgbClr val="000000"/>
                        </a:solidFill>
                        <a:latin typeface="Calibri"/>
                      </a:endParaRPr>
                    </a:p>
                  </a:txBody>
                  <a:tcPr marL="0" marR="0" marT="0" marB="0" anchor="b"/>
                </a:tc>
              </a:tr>
              <a:tr h="152771">
                <a:tc>
                  <a:txBody>
                    <a:bodyPr/>
                    <a:lstStyle/>
                    <a:p>
                      <a:pPr algn="l" fontAlgn="b"/>
                      <a:r>
                        <a:rPr lang="en-US" sz="1100" b="0" i="0" u="none" strike="noStrike" dirty="0" smtClean="0">
                          <a:solidFill>
                            <a:srgbClr val="000000"/>
                          </a:solidFill>
                          <a:latin typeface="Calibri"/>
                        </a:rPr>
                        <a:t>UBS AG</a:t>
                      </a:r>
                      <a:endParaRPr lang="en-US" sz="1100" b="0" i="0" u="none" strike="noStrike" dirty="0">
                        <a:solidFill>
                          <a:srgbClr val="000000"/>
                        </a:solidFill>
                        <a:latin typeface="Calibri"/>
                      </a:endParaRPr>
                    </a:p>
                  </a:txBody>
                  <a:tcPr marL="0" marR="0" marT="0" marB="0" anchor="b"/>
                </a:tc>
                <a:tc>
                  <a:txBody>
                    <a:bodyPr/>
                    <a:lstStyle/>
                    <a:p>
                      <a:pPr algn="r" fontAlgn="b"/>
                      <a:r>
                        <a:rPr lang="en-US" sz="1100" u="none" kern="1200" dirty="0" smtClean="0">
                          <a:solidFill>
                            <a:srgbClr val="001EFF"/>
                          </a:solidFill>
                          <a:latin typeface="+mn-lt"/>
                          <a:ea typeface="+mn-ea"/>
                          <a:cs typeface="+mn-cs"/>
                        </a:rPr>
                        <a:t>07242649</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Gdynia Benelux</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29.09</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Price</a:t>
                      </a:r>
                      <a:endParaRPr lang="en-US" sz="1100" b="0" i="0" u="none" strike="noStrike" dirty="0">
                        <a:solidFill>
                          <a:srgbClr val="000000"/>
                        </a:solidFill>
                        <a:latin typeface="Calibri"/>
                      </a:endParaRPr>
                    </a:p>
                  </a:txBody>
                  <a:tcPr marL="0" marR="0" marT="0" marB="0" anchor="b"/>
                </a:tc>
              </a:tr>
              <a:tr h="458312">
                <a:tc>
                  <a:txBody>
                    <a:bodyPr/>
                    <a:lstStyle/>
                    <a:p>
                      <a:pPr algn="l" fontAlgn="b"/>
                      <a:r>
                        <a:rPr lang="en-US" sz="1100" b="0" i="0" u="none" strike="noStrike" dirty="0">
                          <a:solidFill>
                            <a:srgbClr val="000000"/>
                          </a:solidFill>
                          <a:latin typeface="Calibri"/>
                        </a:rPr>
                        <a:t>BROADRIDGE FINANCIAL SOLUTIONS, INC.</a:t>
                      </a:r>
                    </a:p>
                  </a:txBody>
                  <a:tcPr marL="0" marR="0" marT="0" marB="0" anchor="b"/>
                </a:tc>
                <a:tc>
                  <a:txBody>
                    <a:bodyPr/>
                    <a:lstStyle/>
                    <a:p>
                      <a:pPr algn="r" fontAlgn="b"/>
                      <a:r>
                        <a:rPr lang="en-US" sz="1100" u="none" kern="1200" dirty="0" smtClean="0">
                          <a:solidFill>
                            <a:srgbClr val="001EFF"/>
                          </a:solidFill>
                          <a:latin typeface="+mn-lt"/>
                          <a:ea typeface="+mn-ea"/>
                          <a:cs typeface="+mn-cs"/>
                        </a:rPr>
                        <a:t>07329414</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a:solidFill>
                            <a:srgbClr val="000000"/>
                          </a:solidFill>
                          <a:latin typeface="Calibri"/>
                        </a:rPr>
                        <a:t>Manila US</a:t>
                      </a:r>
                    </a:p>
                  </a:txBody>
                  <a:tcPr marL="0" marR="0" marT="0" marB="0" anchor="b"/>
                </a:tc>
                <a:tc>
                  <a:txBody>
                    <a:bodyPr/>
                    <a:lstStyle/>
                    <a:p>
                      <a:pPr algn="ctr" fontAlgn="b"/>
                      <a:r>
                        <a:rPr lang="en-US" sz="1100" b="0" i="0" u="none" strike="noStrike" dirty="0" smtClean="0">
                          <a:solidFill>
                            <a:srgbClr val="000000"/>
                          </a:solidFill>
                          <a:latin typeface="Calibri"/>
                        </a:rPr>
                        <a:t>21</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a:solidFill>
                            <a:srgbClr val="000000"/>
                          </a:solidFill>
                          <a:latin typeface="Calibri"/>
                        </a:rPr>
                        <a:t>Fund Performance</a:t>
                      </a:r>
                    </a:p>
                  </a:txBody>
                  <a:tcPr marL="0" marR="0" marT="0" marB="0" anchor="b"/>
                </a:tc>
              </a:tr>
              <a:tr h="453217">
                <a:tc>
                  <a:txBody>
                    <a:bodyPr/>
                    <a:lstStyle/>
                    <a:p>
                      <a:pPr algn="l" fontAlgn="b"/>
                      <a:r>
                        <a:rPr lang="en-US" sz="1100" b="0" i="0" u="none" strike="noStrike" kern="1200" dirty="0" err="1" smtClean="0">
                          <a:solidFill>
                            <a:srgbClr val="000000"/>
                          </a:solidFill>
                          <a:latin typeface="Calibri"/>
                          <a:ea typeface="+mn-ea"/>
                          <a:cs typeface="+mn-cs"/>
                        </a:rPr>
                        <a:t>Nymbol</a:t>
                      </a:r>
                      <a:r>
                        <a:rPr lang="en-US" sz="1100" b="0" i="0" u="none" strike="noStrike" kern="1200" dirty="0" smtClean="0">
                          <a:solidFill>
                            <a:srgbClr val="000000"/>
                          </a:solidFill>
                          <a:latin typeface="Calibri"/>
                          <a:ea typeface="+mn-ea"/>
                          <a:cs typeface="+mn-cs"/>
                        </a:rPr>
                        <a:t> Technology LLC</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u="none" kern="1200" dirty="0" smtClean="0">
                          <a:solidFill>
                            <a:srgbClr val="001EFF"/>
                          </a:solidFill>
                          <a:latin typeface="+mn-lt"/>
                          <a:ea typeface="+mn-ea"/>
                          <a:cs typeface="+mn-cs"/>
                        </a:rPr>
                        <a:t>07248705</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Feed team</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33.74</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Inclusion of Historical NAVs for indices into client feed (</a:t>
                      </a:r>
                      <a:r>
                        <a:rPr lang="en-US" sz="1100" b="0" i="0" u="none" strike="noStrike" dirty="0" err="1" smtClean="0">
                          <a:solidFill>
                            <a:srgbClr val="000000"/>
                          </a:solidFill>
                          <a:latin typeface="Calibri"/>
                        </a:rPr>
                        <a:t>Jira</a:t>
                      </a:r>
                      <a:r>
                        <a:rPr lang="en-US" sz="1100" b="0" i="0" u="none" strike="noStrike" dirty="0" smtClean="0">
                          <a:solidFill>
                            <a:srgbClr val="000000"/>
                          </a:solidFill>
                          <a:latin typeface="Calibri"/>
                        </a:rPr>
                        <a:t>)</a:t>
                      </a:r>
                      <a:endParaRPr lang="en-US" sz="1100" b="0" i="0" u="none" strike="noStrike" dirty="0">
                        <a:solidFill>
                          <a:srgbClr val="000000"/>
                        </a:solidFill>
                        <a:latin typeface="Calibri"/>
                      </a:endParaRPr>
                    </a:p>
                  </a:txBody>
                  <a:tcPr marL="0" marR="0" marT="0" marB="0" anchor="b"/>
                </a:tc>
              </a:tr>
              <a:tr h="488986">
                <a:tc>
                  <a:txBody>
                    <a:bodyPr/>
                    <a:lstStyle/>
                    <a:p>
                      <a:pPr algn="l" fontAlgn="b"/>
                      <a:r>
                        <a:rPr lang="en-US" sz="1100" b="0" i="0" u="none" strike="noStrike" kern="1200" dirty="0" smtClean="0">
                          <a:solidFill>
                            <a:srgbClr val="000000"/>
                          </a:solidFill>
                          <a:latin typeface="Calibri"/>
                          <a:ea typeface="+mn-ea"/>
                          <a:cs typeface="+mn-cs"/>
                        </a:rPr>
                        <a:t>Wilshire Associates Incorporated</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u="none" kern="1200" dirty="0" smtClean="0">
                          <a:solidFill>
                            <a:srgbClr val="001EFF"/>
                          </a:solidFill>
                          <a:latin typeface="+mn-lt"/>
                          <a:ea typeface="+mn-ea"/>
                          <a:cs typeface="+mn-cs"/>
                        </a:rPr>
                        <a:t>07296870</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Manila US</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14.21</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AUMs</a:t>
                      </a:r>
                      <a:endParaRPr lang="en-US" sz="1100" b="0" i="0" u="none" strike="noStrike" dirty="0">
                        <a:solidFill>
                          <a:srgbClr val="000000"/>
                        </a:solidFill>
                        <a:latin typeface="Calibri"/>
                      </a:endParaRPr>
                    </a:p>
                  </a:txBody>
                  <a:tcPr marL="0" marR="0" marT="0" marB="0" anchor="b"/>
                </a:tc>
              </a:tr>
              <a:tr h="488986">
                <a:tc>
                  <a:txBody>
                    <a:bodyPr/>
                    <a:lstStyle/>
                    <a:p>
                      <a:pPr algn="l" fontAlgn="b"/>
                      <a:r>
                        <a:rPr lang="en-US" sz="1100" b="0" i="0" u="none" strike="noStrike" kern="1200" dirty="0" smtClean="0">
                          <a:solidFill>
                            <a:srgbClr val="000000"/>
                          </a:solidFill>
                          <a:latin typeface="Calibri"/>
                          <a:ea typeface="+mn-ea"/>
                          <a:cs typeface="+mn-cs"/>
                        </a:rPr>
                        <a:t>HSBC Electronics Data</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b="0" dirty="0" smtClean="0">
                          <a:solidFill>
                            <a:srgbClr val="001EFF"/>
                          </a:solidFill>
                        </a:rPr>
                        <a:t>07271332</a:t>
                      </a:r>
                      <a:r>
                        <a:rPr lang="en-US" sz="1100" b="1" dirty="0" smtClean="0">
                          <a:solidFill>
                            <a:srgbClr val="001EFF"/>
                          </a:solidFill>
                        </a:rPr>
                        <a:t> </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Bangkok - India</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26.78</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Name update</a:t>
                      </a:r>
                      <a:endParaRPr lang="en-US" sz="1100" b="0" i="0" u="none" strike="noStrike" dirty="0">
                        <a:solidFill>
                          <a:srgbClr val="000000"/>
                        </a:solidFill>
                        <a:latin typeface="Calibri"/>
                      </a:endParaRPr>
                    </a:p>
                  </a:txBody>
                  <a:tcPr marL="0" marR="0" marT="0" marB="0" anchor="b"/>
                </a:tc>
              </a:tr>
            </a:tbl>
          </a:graphicData>
        </a:graphic>
      </p:graphicFrame>
      <p:graphicFrame>
        <p:nvGraphicFramePr>
          <p:cNvPr id="9" name="Chart 8"/>
          <p:cNvGraphicFramePr/>
          <p:nvPr/>
        </p:nvGraphicFramePr>
        <p:xfrm>
          <a:off x="107504" y="980728"/>
          <a:ext cx="4201358" cy="2498653"/>
        </p:xfrm>
        <a:graphic>
          <a:graphicData uri="http://schemas.openxmlformats.org/drawingml/2006/chart">
            <c:chart xmlns:c="http://schemas.openxmlformats.org/drawingml/2006/chart" xmlns:r="http://schemas.openxmlformats.org/officeDocument/2006/relationships" r:id="rId5"/>
          </a:graphicData>
        </a:graphic>
      </p:graphicFrame>
      <p:sp>
        <p:nvSpPr>
          <p:cNvPr id="14" name="Rectangle 13"/>
          <p:cNvSpPr/>
          <p:nvPr/>
        </p:nvSpPr>
        <p:spPr>
          <a:xfrm>
            <a:off x="4662997" y="3710716"/>
            <a:ext cx="4225770" cy="3139321"/>
          </a:xfrm>
          <a:prstGeom prst="rect">
            <a:avLst/>
          </a:prstGeom>
        </p:spPr>
        <p:txBody>
          <a:bodyPr wrap="square">
            <a:spAutoFit/>
          </a:bodyPr>
          <a:lstStyle/>
          <a:p>
            <a:pPr algn="just"/>
            <a:r>
              <a:rPr lang="en-US" sz="1000" b="1" u="sng" dirty="0" smtClean="0">
                <a:solidFill>
                  <a:srgbClr val="001EFF"/>
                </a:solidFill>
              </a:rPr>
              <a:t>#06973059 </a:t>
            </a:r>
            <a:r>
              <a:rPr lang="en-US" sz="1000" u="sng" dirty="0" smtClean="0">
                <a:solidFill>
                  <a:srgbClr val="001EFF"/>
                </a:solidFill>
              </a:rPr>
              <a:t>wrongly tagged under lipper content set should be tagged under holding team with 127 days.</a:t>
            </a:r>
            <a:r>
              <a:rPr lang="en-US" sz="1200" b="1" dirty="0" smtClean="0">
                <a:solidFill>
                  <a:srgbClr val="001EFF"/>
                </a:solidFill>
              </a:rPr>
              <a:t> #07248705  </a:t>
            </a:r>
            <a:r>
              <a:rPr lang="en-US" sz="1000" dirty="0" smtClean="0"/>
              <a:t>(case age 33 days) out of content team scope for feed team.</a:t>
            </a:r>
            <a:endParaRPr lang="en-US" sz="1000" u="sng" dirty="0" smtClean="0">
              <a:solidFill>
                <a:srgbClr val="001EFF"/>
              </a:solidFill>
            </a:endParaRPr>
          </a:p>
          <a:p>
            <a:pPr algn="just"/>
            <a:endParaRPr lang="en-US" sz="1000" dirty="0" smtClean="0"/>
          </a:p>
          <a:p>
            <a:pPr algn="just"/>
            <a:r>
              <a:rPr lang="en-US" sz="1200" b="1" dirty="0" smtClean="0">
                <a:solidFill>
                  <a:srgbClr val="001EFF"/>
                </a:solidFill>
              </a:rPr>
              <a:t>#07242649 </a:t>
            </a:r>
            <a:r>
              <a:rPr lang="en-US" sz="1000" dirty="0" smtClean="0"/>
              <a:t>(Case age : 29 days), This is related to UBS escalation, as per managers case was closed until a solution was handed to </a:t>
            </a:r>
            <a:r>
              <a:rPr lang="en-US" sz="1000" dirty="0" err="1" smtClean="0"/>
              <a:t>Factset</a:t>
            </a:r>
            <a:r>
              <a:rPr lang="en-US" sz="1000" dirty="0" smtClean="0"/>
              <a:t> by account manager Vicky.</a:t>
            </a:r>
          </a:p>
          <a:p>
            <a:pPr algn="just"/>
            <a:endParaRPr lang="en-US" sz="1000" dirty="0" smtClean="0"/>
          </a:p>
          <a:p>
            <a:pPr algn="just"/>
            <a:r>
              <a:rPr lang="en-US" sz="1200" b="1" dirty="0" smtClean="0">
                <a:solidFill>
                  <a:srgbClr val="001EFF"/>
                </a:solidFill>
              </a:rPr>
              <a:t>#07329414  </a:t>
            </a:r>
            <a:r>
              <a:rPr lang="en-US" sz="1000" dirty="0" smtClean="0"/>
              <a:t>(Case age : 21 days)Due to the volume of funds suspected and the difference in methodology of TR and client Manila team took more time to investigate this matter further with research and methodology to confirm calculation of performance.</a:t>
            </a:r>
          </a:p>
          <a:p>
            <a:pPr algn="just"/>
            <a:endParaRPr lang="en-US" sz="1000" dirty="0" smtClean="0"/>
          </a:p>
          <a:p>
            <a:pPr algn="just"/>
            <a:r>
              <a:rPr lang="en-US" sz="1000" b="1" dirty="0" smtClean="0">
                <a:solidFill>
                  <a:srgbClr val="001EFF"/>
                </a:solidFill>
              </a:rPr>
              <a:t>#07286889 </a:t>
            </a:r>
            <a:r>
              <a:rPr lang="en-US" sz="1000" dirty="0" smtClean="0"/>
              <a:t>(case age 20 days), </a:t>
            </a:r>
            <a:r>
              <a:rPr lang="en-US" sz="1000" b="1" dirty="0" smtClean="0">
                <a:solidFill>
                  <a:srgbClr val="001EFF"/>
                </a:solidFill>
              </a:rPr>
              <a:t>#07271332 </a:t>
            </a:r>
            <a:r>
              <a:rPr lang="en-US" sz="1000" dirty="0" smtClean="0"/>
              <a:t>(case age 26 days) and </a:t>
            </a:r>
            <a:r>
              <a:rPr lang="en-US" sz="1200" b="1" dirty="0" smtClean="0">
                <a:solidFill>
                  <a:srgbClr val="001EFF"/>
                </a:solidFill>
              </a:rPr>
              <a:t>#07307723</a:t>
            </a:r>
            <a:r>
              <a:rPr lang="en-US" sz="1200" dirty="0" smtClean="0"/>
              <a:t> (</a:t>
            </a:r>
            <a:r>
              <a:rPr lang="en-US" sz="1000" dirty="0" smtClean="0"/>
              <a:t>Case age 15 days) was due to awaiting time for the data from source.</a:t>
            </a:r>
          </a:p>
          <a:p>
            <a:pPr algn="just"/>
            <a:endParaRPr lang="en-US" sz="1000" dirty="0" smtClean="0"/>
          </a:p>
          <a:p>
            <a:pPr algn="just"/>
            <a:r>
              <a:rPr lang="en-US" sz="1000" b="1" dirty="0" smtClean="0">
                <a:solidFill>
                  <a:srgbClr val="001EFF"/>
                </a:solidFill>
              </a:rPr>
              <a:t>#07296870 </a:t>
            </a:r>
            <a:r>
              <a:rPr lang="en-US" sz="1000" dirty="0" smtClean="0"/>
              <a:t>(case age 14.2 days) resolution provided within 48hrs however the client Follow up was out of content team involving product support team</a:t>
            </a:r>
          </a:p>
        </p:txBody>
      </p:sp>
      <p:sp>
        <p:nvSpPr>
          <p:cNvPr id="15" name="TextBox 14"/>
          <p:cNvSpPr txBox="1"/>
          <p:nvPr/>
        </p:nvSpPr>
        <p:spPr>
          <a:xfrm>
            <a:off x="4674092" y="2185665"/>
            <a:ext cx="2982897" cy="1754326"/>
          </a:xfrm>
          <a:prstGeom prst="rect">
            <a:avLst/>
          </a:prstGeom>
          <a:noFill/>
        </p:spPr>
        <p:txBody>
          <a:bodyPr wrap="square" rtlCol="0">
            <a:spAutoFit/>
          </a:bodyPr>
          <a:lstStyle/>
          <a:p>
            <a:r>
              <a:rPr lang="en-PH" dirty="0" smtClean="0">
                <a:solidFill>
                  <a:schemeClr val="tx2"/>
                </a:solidFill>
              </a:rPr>
              <a:t>HIGHLIGHTS:</a:t>
            </a:r>
          </a:p>
          <a:p>
            <a:pPr>
              <a:buFont typeface="Arial" pitchFamily="34" charset="0"/>
              <a:buChar char="•"/>
            </a:pPr>
            <a:r>
              <a:rPr lang="en-PH" sz="1200" dirty="0" smtClean="0"/>
              <a:t> Average Case Life:   </a:t>
            </a:r>
            <a:r>
              <a:rPr lang="en-PH" sz="1200" dirty="0" smtClean="0">
                <a:solidFill>
                  <a:srgbClr val="001EFF"/>
                </a:solidFill>
              </a:rPr>
              <a:t>4.2</a:t>
            </a:r>
            <a:r>
              <a:rPr lang="en-PH" sz="1200" dirty="0" smtClean="0"/>
              <a:t> days (3.3 days Jan_19)</a:t>
            </a:r>
          </a:p>
          <a:p>
            <a:pPr>
              <a:buFont typeface="Arial" pitchFamily="34" charset="0"/>
              <a:buChar char="•"/>
            </a:pPr>
            <a:r>
              <a:rPr lang="en-PH" sz="1200" dirty="0" smtClean="0"/>
              <a:t> Revised Case Life: </a:t>
            </a:r>
            <a:r>
              <a:rPr lang="en-PH" sz="1200" dirty="0" smtClean="0">
                <a:solidFill>
                  <a:srgbClr val="001EFF"/>
                </a:solidFill>
              </a:rPr>
              <a:t>3.6 </a:t>
            </a:r>
            <a:r>
              <a:rPr lang="en-PH" sz="1200" dirty="0" smtClean="0"/>
              <a:t>days</a:t>
            </a:r>
            <a:r>
              <a:rPr lang="en-PH" sz="1200" dirty="0" smtClean="0">
                <a:solidFill>
                  <a:srgbClr val="001EFF"/>
                </a:solidFill>
              </a:rPr>
              <a:t> </a:t>
            </a:r>
            <a:r>
              <a:rPr lang="en-PH" sz="1200" dirty="0" smtClean="0"/>
              <a:t>(2.6 days in Jn_19)</a:t>
            </a:r>
          </a:p>
          <a:p>
            <a:pPr>
              <a:buFont typeface="Arial" pitchFamily="34" charset="0"/>
              <a:buChar char="•"/>
            </a:pPr>
            <a:r>
              <a:rPr lang="en-PH" sz="1200" dirty="0" smtClean="0"/>
              <a:t> % resolved within 2 hours: 25%</a:t>
            </a:r>
          </a:p>
          <a:p>
            <a:pPr>
              <a:buFont typeface="Arial" pitchFamily="34" charset="0"/>
              <a:buChar char="•"/>
            </a:pPr>
            <a:r>
              <a:rPr lang="en-PH" sz="1200" dirty="0" smtClean="0"/>
              <a:t> % breached cases (&gt;48 hours):  21%</a:t>
            </a:r>
          </a:p>
          <a:p>
            <a:endParaRPr 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78" y="330240"/>
            <a:ext cx="8695944" cy="457200"/>
          </a:xfrm>
        </p:spPr>
        <p:txBody>
          <a:bodyPr>
            <a:normAutofit fontScale="90000"/>
          </a:bodyPr>
          <a:lstStyle/>
          <a:p>
            <a:r>
              <a:rPr lang="en-PH" dirty="0">
                <a:solidFill>
                  <a:srgbClr val="001EFF"/>
                </a:solidFill>
                <a:latin typeface="+mj-lt"/>
              </a:rPr>
              <a:t>P&amp;P Service Timeliness – </a:t>
            </a:r>
            <a:r>
              <a:rPr lang="en-PH" dirty="0" smtClean="0">
                <a:solidFill>
                  <a:srgbClr val="001EFF"/>
                </a:solidFill>
                <a:latin typeface="+mj-lt"/>
              </a:rPr>
              <a:t>February </a:t>
            </a:r>
            <a:r>
              <a:rPr lang="en-PH" dirty="0">
                <a:solidFill>
                  <a:srgbClr val="001EFF"/>
                </a:solidFill>
                <a:latin typeface="+mj-lt"/>
              </a:rPr>
              <a:t>2019</a:t>
            </a:r>
            <a:endParaRPr lang="en-US" dirty="0">
              <a:solidFill>
                <a:srgbClr val="001EFF"/>
              </a:solidFill>
              <a:latin typeface="+mj-lt"/>
            </a:endParaRPr>
          </a:p>
        </p:txBody>
      </p:sp>
      <p:graphicFrame>
        <p:nvGraphicFramePr>
          <p:cNvPr id="9" name="Chart 8"/>
          <p:cNvGraphicFramePr/>
          <p:nvPr/>
        </p:nvGraphicFramePr>
        <p:xfrm>
          <a:off x="253323" y="989203"/>
          <a:ext cx="4201358" cy="2498653"/>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4782042" y="1364398"/>
            <a:ext cx="3485658" cy="1015663"/>
          </a:xfrm>
          <a:prstGeom prst="rect">
            <a:avLst/>
          </a:prstGeom>
          <a:noFill/>
        </p:spPr>
        <p:txBody>
          <a:bodyPr wrap="square" rtlCol="0">
            <a:spAutoFit/>
          </a:bodyPr>
          <a:lstStyle/>
          <a:p>
            <a:r>
              <a:rPr lang="en-PH" dirty="0" smtClean="0">
                <a:solidFill>
                  <a:schemeClr val="tx2"/>
                </a:solidFill>
              </a:rPr>
              <a:t>HIGHLIGHTS:</a:t>
            </a:r>
          </a:p>
          <a:p>
            <a:pPr>
              <a:buFont typeface="Arial" pitchFamily="34" charset="0"/>
              <a:buChar char="•"/>
            </a:pPr>
            <a:r>
              <a:rPr lang="en-PH" sz="1200" dirty="0" smtClean="0"/>
              <a:t> Average Case Life:   </a:t>
            </a:r>
            <a:r>
              <a:rPr lang="en-PH" sz="1200" dirty="0" smtClean="0">
                <a:solidFill>
                  <a:srgbClr val="001EFF"/>
                </a:solidFill>
              </a:rPr>
              <a:t>2.9</a:t>
            </a:r>
            <a:r>
              <a:rPr lang="en-PH" sz="1200" dirty="0" smtClean="0"/>
              <a:t> days (4.2 days Feb_19)</a:t>
            </a:r>
          </a:p>
          <a:p>
            <a:pPr>
              <a:buFont typeface="Arial" pitchFamily="34" charset="0"/>
              <a:buChar char="•"/>
            </a:pPr>
            <a:r>
              <a:rPr lang="en-PH" sz="1200" dirty="0" smtClean="0"/>
              <a:t> Revised Case Life: 1.9</a:t>
            </a:r>
            <a:r>
              <a:rPr lang="en-PH" sz="1200" dirty="0" smtClean="0">
                <a:solidFill>
                  <a:srgbClr val="001EFF"/>
                </a:solidFill>
              </a:rPr>
              <a:t> </a:t>
            </a:r>
            <a:r>
              <a:rPr lang="en-PH" sz="1200" dirty="0" smtClean="0"/>
              <a:t>days</a:t>
            </a:r>
            <a:r>
              <a:rPr lang="en-PH" sz="1200" dirty="0" smtClean="0">
                <a:solidFill>
                  <a:srgbClr val="001EFF"/>
                </a:solidFill>
              </a:rPr>
              <a:t> </a:t>
            </a:r>
            <a:r>
              <a:rPr lang="en-PH" sz="1200" dirty="0" smtClean="0"/>
              <a:t>(3.6 days in Feb_19)</a:t>
            </a:r>
          </a:p>
          <a:p>
            <a:endParaRPr lang="en-US" dirty="0"/>
          </a:p>
        </p:txBody>
      </p:sp>
      <p:graphicFrame>
        <p:nvGraphicFramePr>
          <p:cNvPr id="13" name="Table 12"/>
          <p:cNvGraphicFramePr>
            <a:graphicFrameLocks noGrp="1"/>
          </p:cNvGraphicFramePr>
          <p:nvPr/>
        </p:nvGraphicFramePr>
        <p:xfrm>
          <a:off x="395536" y="3594087"/>
          <a:ext cx="7918455" cy="3263913"/>
        </p:xfrm>
        <a:graphic>
          <a:graphicData uri="http://schemas.openxmlformats.org/drawingml/2006/table">
            <a:tbl>
              <a:tblPr/>
              <a:tblGrid>
                <a:gridCol w="1188644"/>
                <a:gridCol w="2534606"/>
                <a:gridCol w="839041"/>
                <a:gridCol w="839041"/>
                <a:gridCol w="839041"/>
                <a:gridCol w="839041"/>
                <a:gridCol w="839041"/>
              </a:tblGrid>
              <a:tr h="433530">
                <a:tc>
                  <a:txBody>
                    <a:bodyPr/>
                    <a:lstStyle/>
                    <a:p>
                      <a:pPr algn="ctr" fontAlgn="b"/>
                      <a:r>
                        <a:rPr lang="en-US" sz="1000" b="0" i="0" u="none" strike="noStrike" dirty="0">
                          <a:solidFill>
                            <a:srgbClr val="000000"/>
                          </a:solidFill>
                          <a:latin typeface="Calibri"/>
                        </a:rPr>
                        <a:t>Case Number</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Team Location</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Global</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Revised</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Product: Product Category</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Account Name: Account Name</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Data Field</a:t>
                      </a:r>
                    </a:p>
                  </a:txBody>
                  <a:tcPr marL="5293" marR="5293" marT="7057" marB="0" anchor="b">
                    <a:lnL>
                      <a:noFill/>
                    </a:lnL>
                    <a:lnR>
                      <a:noFill/>
                    </a:lnR>
                    <a:lnT>
                      <a:noFill/>
                    </a:lnT>
                    <a:lnB>
                      <a:noFill/>
                    </a:lnB>
                  </a:tcPr>
                </a:tc>
              </a:tr>
              <a:tr h="291217">
                <a:tc>
                  <a:txBody>
                    <a:bodyPr/>
                    <a:lstStyle/>
                    <a:p>
                      <a:pPr algn="ctr" fontAlgn="b"/>
                      <a:r>
                        <a:rPr lang="en-US" sz="1000" b="0" i="0" u="none" strike="noStrike" dirty="0">
                          <a:solidFill>
                            <a:srgbClr val="000000"/>
                          </a:solidFill>
                          <a:latin typeface="Calibri"/>
                        </a:rPr>
                        <a:t>07422038</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MANILA US</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22.40972</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0.926389</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Lipper</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Broadridge</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Fund Performance</a:t>
                      </a:r>
                    </a:p>
                  </a:txBody>
                  <a:tcPr marL="5293" marR="5293" marT="7057" marB="0" anchor="b">
                    <a:lnL>
                      <a:noFill/>
                    </a:lnL>
                    <a:lnR>
                      <a:noFill/>
                    </a:lnR>
                    <a:lnT>
                      <a:noFill/>
                    </a:lnT>
                    <a:lnB>
                      <a:noFill/>
                    </a:lnB>
                  </a:tcPr>
                </a:tc>
              </a:tr>
              <a:tr h="291217">
                <a:tc>
                  <a:txBody>
                    <a:bodyPr/>
                    <a:lstStyle/>
                    <a:p>
                      <a:pPr algn="ctr" fontAlgn="b"/>
                      <a:r>
                        <a:rPr lang="en-US" sz="1000" b="0" i="0" u="none" strike="noStrike" dirty="0">
                          <a:solidFill>
                            <a:srgbClr val="000000"/>
                          </a:solidFill>
                          <a:latin typeface="Calibri"/>
                        </a:rPr>
                        <a:t>07368122</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Gdynia ISA</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16.84792</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0.004167</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Lipper</a:t>
                      </a:r>
                    </a:p>
                  </a:txBody>
                  <a:tcPr marL="5293" marR="5293" marT="7057" marB="0" anchor="b">
                    <a:lnL>
                      <a:noFill/>
                    </a:lnL>
                    <a:lnR>
                      <a:noFill/>
                    </a:lnR>
                    <a:lnT>
                      <a:noFill/>
                    </a:lnT>
                    <a:lnB>
                      <a:noFill/>
                    </a:lnB>
                  </a:tcPr>
                </a:tc>
                <a:tc>
                  <a:txBody>
                    <a:bodyPr/>
                    <a:lstStyle/>
                    <a:p>
                      <a:pPr algn="ctr" fontAlgn="b"/>
                      <a:r>
                        <a:rPr lang="en-US" sz="1000" b="0" i="0" u="none" strike="noStrike" dirty="0" err="1">
                          <a:solidFill>
                            <a:srgbClr val="000000"/>
                          </a:solidFill>
                          <a:latin typeface="Calibri"/>
                        </a:rPr>
                        <a:t>Sei</a:t>
                      </a:r>
                      <a:r>
                        <a:rPr lang="en-US" sz="1000" b="0" i="0" u="none" strike="noStrike" dirty="0">
                          <a:solidFill>
                            <a:srgbClr val="000000"/>
                          </a:solidFill>
                          <a:latin typeface="Calibri"/>
                        </a:rPr>
                        <a:t> Investments</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Fees/Charges/Loads</a:t>
                      </a:r>
                    </a:p>
                  </a:txBody>
                  <a:tcPr marL="5293" marR="5293" marT="7057" marB="0" anchor="b">
                    <a:lnL>
                      <a:noFill/>
                    </a:lnL>
                    <a:lnR>
                      <a:noFill/>
                    </a:lnR>
                    <a:lnT>
                      <a:noFill/>
                    </a:lnT>
                    <a:lnB>
                      <a:noFill/>
                    </a:lnB>
                  </a:tcPr>
                </a:tc>
              </a:tr>
              <a:tr h="575843">
                <a:tc>
                  <a:txBody>
                    <a:bodyPr/>
                    <a:lstStyle/>
                    <a:p>
                      <a:pPr algn="ctr" fontAlgn="b"/>
                      <a:r>
                        <a:rPr lang="en-US" sz="1000" b="0" i="0" u="none" strike="noStrike">
                          <a:solidFill>
                            <a:srgbClr val="000000"/>
                          </a:solidFill>
                          <a:latin typeface="Calibri"/>
                        </a:rPr>
                        <a:t>07446103</a:t>
                      </a:r>
                    </a:p>
                  </a:txBody>
                  <a:tcPr marL="5293" marR="5293" marT="7057" marB="0" anchor="b">
                    <a:lnL>
                      <a:noFill/>
                    </a:lnL>
                    <a:lnR>
                      <a:noFill/>
                    </a:lnR>
                    <a:lnT>
                      <a:noFill/>
                    </a:lnT>
                    <a:lnB>
                      <a:noFill/>
                    </a:lnB>
                  </a:tcPr>
                </a:tc>
                <a:tc>
                  <a:txBody>
                    <a:bodyPr/>
                    <a:lstStyle/>
                    <a:p>
                      <a:pPr algn="ctr" fontAlgn="b"/>
                      <a:r>
                        <a:rPr lang="it-IT" sz="1000" b="0" i="0" u="none" strike="noStrike" dirty="0">
                          <a:solidFill>
                            <a:srgbClr val="000000"/>
                          </a:solidFill>
                          <a:latin typeface="Calibri"/>
                        </a:rPr>
                        <a:t>Gdynia AGS CEE Russia Nordic</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10.79236</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4.568056</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Lipper</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Franklin Templeton Sec. Investment Consulting Co.</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Fund Performance</a:t>
                      </a:r>
                    </a:p>
                  </a:txBody>
                  <a:tcPr marL="5293" marR="5293" marT="7057" marB="0" anchor="b">
                    <a:lnL>
                      <a:noFill/>
                    </a:lnL>
                    <a:lnR>
                      <a:noFill/>
                    </a:lnR>
                    <a:lnT>
                      <a:noFill/>
                    </a:lnT>
                    <a:lnB>
                      <a:noFill/>
                    </a:lnB>
                  </a:tcPr>
                </a:tc>
              </a:tr>
              <a:tr h="291217">
                <a:tc>
                  <a:txBody>
                    <a:bodyPr/>
                    <a:lstStyle/>
                    <a:p>
                      <a:pPr algn="ctr" fontAlgn="b"/>
                      <a:r>
                        <a:rPr lang="en-US" sz="1000" b="0" i="0" u="none" strike="noStrike">
                          <a:solidFill>
                            <a:srgbClr val="000000"/>
                          </a:solidFill>
                          <a:latin typeface="Calibri"/>
                        </a:rPr>
                        <a:t>07429264</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Gdynia Benelux</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10.74306</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1.870833</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EIP</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Argenta Spaarbank NV</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Attributes</a:t>
                      </a:r>
                    </a:p>
                  </a:txBody>
                  <a:tcPr marL="5293" marR="5293" marT="7057" marB="0" anchor="b">
                    <a:lnL>
                      <a:noFill/>
                    </a:lnL>
                    <a:lnR>
                      <a:noFill/>
                    </a:lnR>
                    <a:lnT>
                      <a:noFill/>
                    </a:lnT>
                    <a:lnB>
                      <a:noFill/>
                    </a:lnB>
                  </a:tcPr>
                </a:tc>
              </a:tr>
              <a:tr h="291217">
                <a:tc>
                  <a:txBody>
                    <a:bodyPr/>
                    <a:lstStyle/>
                    <a:p>
                      <a:pPr algn="ctr" fontAlgn="b"/>
                      <a:r>
                        <a:rPr lang="en-US" sz="1000" b="0" i="0" u="none" strike="noStrike">
                          <a:solidFill>
                            <a:srgbClr val="000000"/>
                          </a:solidFill>
                          <a:latin typeface="Calibri"/>
                        </a:rPr>
                        <a:t>07437267</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MANILA US</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9.035417</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0.99375</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Lipper</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Advisor Software, Inc.</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Fund Status</a:t>
                      </a:r>
                    </a:p>
                  </a:txBody>
                  <a:tcPr marL="5293" marR="5293" marT="7057" marB="0" anchor="b">
                    <a:lnL>
                      <a:noFill/>
                    </a:lnL>
                    <a:lnR>
                      <a:noFill/>
                    </a:lnR>
                    <a:lnT>
                      <a:noFill/>
                    </a:lnT>
                    <a:lnB>
                      <a:noFill/>
                    </a:lnB>
                  </a:tcPr>
                </a:tc>
              </a:tr>
              <a:tr h="291217">
                <a:tc>
                  <a:txBody>
                    <a:bodyPr/>
                    <a:lstStyle/>
                    <a:p>
                      <a:pPr algn="ctr" fontAlgn="b"/>
                      <a:r>
                        <a:rPr lang="en-US" sz="1000" b="0" i="0" u="none" strike="noStrike">
                          <a:solidFill>
                            <a:srgbClr val="000000"/>
                          </a:solidFill>
                          <a:latin typeface="Calibri"/>
                        </a:rPr>
                        <a:t>07420241</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Gdynia UK</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8.761806</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0.840972</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Lipper</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Metlife Investments Ltd</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New Fund</a:t>
                      </a:r>
                    </a:p>
                  </a:txBody>
                  <a:tcPr marL="5293" marR="5293" marT="7057" marB="0" anchor="b">
                    <a:lnL>
                      <a:noFill/>
                    </a:lnL>
                    <a:lnR>
                      <a:noFill/>
                    </a:lnR>
                    <a:lnT>
                      <a:noFill/>
                    </a:lnT>
                    <a:lnB>
                      <a:noFill/>
                    </a:lnB>
                  </a:tcPr>
                </a:tc>
              </a:tr>
              <a:tr h="291217">
                <a:tc>
                  <a:txBody>
                    <a:bodyPr/>
                    <a:lstStyle/>
                    <a:p>
                      <a:pPr algn="ctr" fontAlgn="b"/>
                      <a:r>
                        <a:rPr lang="en-US" sz="1000" b="0" i="0" u="none" strike="noStrike">
                          <a:solidFill>
                            <a:srgbClr val="000000"/>
                          </a:solidFill>
                          <a:latin typeface="Calibri"/>
                        </a:rPr>
                        <a:t>07392676</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MANILA US</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8.211111</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1.072222</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Lipper</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Broadridge</a:t>
                      </a:r>
                    </a:p>
                  </a:txBody>
                  <a:tcPr marL="5293" marR="5293"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Fund Performance</a:t>
                      </a:r>
                    </a:p>
                  </a:txBody>
                  <a:tcPr marL="5293" marR="5293" marT="7057" marB="0" anchor="b">
                    <a:lnL>
                      <a:noFill/>
                    </a:lnL>
                    <a:lnR>
                      <a:noFill/>
                    </a:lnR>
                    <a:lnT>
                      <a:noFill/>
                    </a:lnT>
                    <a:lnB>
                      <a:noFill/>
                    </a:lnB>
                  </a:tcPr>
                </a:tc>
              </a:tr>
              <a:tr h="291217">
                <a:tc>
                  <a:txBody>
                    <a:bodyPr/>
                    <a:lstStyle/>
                    <a:p>
                      <a:pPr algn="ctr" fontAlgn="b"/>
                      <a:r>
                        <a:rPr lang="en-US" sz="1000" b="0" i="0" u="none" strike="noStrike" dirty="0">
                          <a:solidFill>
                            <a:srgbClr val="000000"/>
                          </a:solidFill>
                          <a:latin typeface="Calibri"/>
                        </a:rPr>
                        <a:t>07444187</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Gdynia Benelux</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8.163889</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3.491667</a:t>
                      </a:r>
                    </a:p>
                  </a:txBody>
                  <a:tcPr marL="5293" marR="5293"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EIKON</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AFFM SA</a:t>
                      </a:r>
                    </a:p>
                  </a:txBody>
                  <a:tcPr marL="5293" marR="5293"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Portfolio/Fund Manager(s)</a:t>
                      </a:r>
                    </a:p>
                  </a:txBody>
                  <a:tcPr marL="5293" marR="5293" marT="7057" marB="0" anchor="b">
                    <a:lnL>
                      <a:noFill/>
                    </a:lnL>
                    <a:lnR>
                      <a:noFill/>
                    </a:lnR>
                    <a:lnT>
                      <a:noFill/>
                    </a:lnT>
                    <a:lnB>
                      <a:noFill/>
                    </a:lnB>
                  </a:tcPr>
                </a:tc>
              </a:tr>
            </a:tbl>
          </a:graphicData>
        </a:graphic>
      </p:graphicFrame>
      <p:sp>
        <p:nvSpPr>
          <p:cNvPr id="6" name="TextBox 5"/>
          <p:cNvSpPr txBox="1"/>
          <p:nvPr/>
        </p:nvSpPr>
        <p:spPr>
          <a:xfrm>
            <a:off x="5301049" y="2636109"/>
            <a:ext cx="2940908" cy="461665"/>
          </a:xfrm>
          <a:prstGeom prst="rect">
            <a:avLst/>
          </a:prstGeom>
          <a:noFill/>
        </p:spPr>
        <p:txBody>
          <a:bodyPr wrap="square" rtlCol="0">
            <a:spAutoFit/>
          </a:bodyPr>
          <a:lstStyle/>
          <a:p>
            <a:r>
              <a:rPr lang="en-US" sz="1200" u="sng" dirty="0" smtClean="0"/>
              <a:t>Main issue with timeliness is awaiting time from source to provide the data</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940b8429-fb6e-4cd9-b1da-ca2d3f9ff5b0"/>
</p:tagLst>
</file>

<file path=ppt/tags/tag2.xml><?xml version="1.0" encoding="utf-8"?>
<p:tagLst xmlns:a="http://schemas.openxmlformats.org/drawingml/2006/main" xmlns:r="http://schemas.openxmlformats.org/officeDocument/2006/relationships" xmlns:p="http://schemas.openxmlformats.org/presentationml/2006/main">
  <p:tag name="OFFISYNC_SLIDE_GUID" val="940b8429-fb6e-4cd9-b1da-ca2d3f9ff5b0"/>
</p:tagLst>
</file>

<file path=ppt/tags/tag3.xml><?xml version="1.0" encoding="utf-8"?>
<p:tagLst xmlns:a="http://schemas.openxmlformats.org/drawingml/2006/main" xmlns:r="http://schemas.openxmlformats.org/officeDocument/2006/relationships" xmlns:p="http://schemas.openxmlformats.org/presentationml/2006/main">
  <p:tag name="OFFISYNC_SLIDE_GUID" val="940b8429-fb6e-4cd9-b1da-ca2d3f9ff5b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674</Words>
  <Application>Microsoft Office PowerPoint</Application>
  <PresentationFormat>On-screen Show (4:3)</PresentationFormat>
  <Paragraphs>176</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Reasons for timeliness Drop- Q1</vt:lpstr>
      <vt:lpstr>P&amp;P Service Timeliness – January 2019</vt:lpstr>
      <vt:lpstr>P&amp;P Service Timeliness – February 2019</vt:lpstr>
      <vt:lpstr>P&amp;P Service Timeliness – February 2019</vt:lpstr>
    </vt:vector>
  </TitlesOfParts>
  <Company>Thomson Reuters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Reasons for timeliness Drop- Q1</dc:title>
  <dc:creator>u8004479</dc:creator>
  <cp:lastModifiedBy>u8004479</cp:lastModifiedBy>
  <cp:revision>1</cp:revision>
  <dcterms:created xsi:type="dcterms:W3CDTF">2019-05-27T14:36:17Z</dcterms:created>
  <dcterms:modified xsi:type="dcterms:W3CDTF">2019-05-27T14:41:57Z</dcterms:modified>
</cp:coreProperties>
</file>