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diagrams/layout1.xml" ContentType="application/vnd.openxmlformats-officedocument.drawingml.diagramLayou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5"/>
  </p:notesMasterIdLst>
  <p:handoutMasterIdLst>
    <p:handoutMasterId r:id="rId26"/>
  </p:handoutMasterIdLst>
  <p:sldIdLst>
    <p:sldId id="256" r:id="rId2"/>
    <p:sldId id="264" r:id="rId3"/>
    <p:sldId id="265" r:id="rId4"/>
    <p:sldId id="258" r:id="rId5"/>
    <p:sldId id="259" r:id="rId6"/>
    <p:sldId id="260" r:id="rId7"/>
    <p:sldId id="266" r:id="rId8"/>
    <p:sldId id="267" r:id="rId9"/>
    <p:sldId id="276" r:id="rId10"/>
    <p:sldId id="261" r:id="rId11"/>
    <p:sldId id="262" r:id="rId12"/>
    <p:sldId id="263" r:id="rId13"/>
    <p:sldId id="268" r:id="rId14"/>
    <p:sldId id="269" r:id="rId15"/>
    <p:sldId id="273" r:id="rId16"/>
    <p:sldId id="275" r:id="rId17"/>
    <p:sldId id="274" r:id="rId18"/>
    <p:sldId id="277" r:id="rId19"/>
    <p:sldId id="279" r:id="rId20"/>
    <p:sldId id="270" r:id="rId21"/>
    <p:sldId id="282" r:id="rId22"/>
    <p:sldId id="271" r:id="rId23"/>
    <p:sldId id="27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70216" autoAdjust="0"/>
  </p:normalViewPr>
  <p:slideViewPr>
    <p:cSldViewPr>
      <p:cViewPr varScale="1">
        <p:scale>
          <a:sx n="107" d="100"/>
          <a:sy n="107" d="100"/>
        </p:scale>
        <p:origin x="-84"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8004479\Documents\Six%20Signa\base%20line%20dividen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8004479\Documents\Six%20Signa\base%20line%20dividen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u8004479\Documents\Six%20Signa\base%20line%20dividen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Total div to add Each month</a:t>
            </a:r>
          </a:p>
        </c:rich>
      </c:tx>
      <c:layout/>
    </c:title>
    <c:view3D>
      <c:rAngAx val="1"/>
    </c:view3D>
    <c:plotArea>
      <c:layout/>
      <c:bar3DChart>
        <c:barDir val="col"/>
        <c:grouping val="stacked"/>
        <c:ser>
          <c:idx val="0"/>
          <c:order val="0"/>
          <c:tx>
            <c:strRef>
              <c:f>Sheet2!$A$2</c:f>
              <c:strCache>
                <c:ptCount val="1"/>
                <c:pt idx="0">
                  <c:v>Total div to add</c:v>
                </c:pt>
              </c:strCache>
            </c:strRef>
          </c:tx>
          <c:cat>
            <c:strRef>
              <c:f>Sheet2!$B$1:$I$1</c:f>
              <c:strCache>
                <c:ptCount val="8"/>
                <c:pt idx="0">
                  <c:v>April</c:v>
                </c:pt>
                <c:pt idx="1">
                  <c:v>May</c:v>
                </c:pt>
                <c:pt idx="2">
                  <c:v>JUNE</c:v>
                </c:pt>
                <c:pt idx="3">
                  <c:v>JULY</c:v>
                </c:pt>
                <c:pt idx="4">
                  <c:v>AUGUST</c:v>
                </c:pt>
                <c:pt idx="5">
                  <c:v>SEPTEMBER</c:v>
                </c:pt>
                <c:pt idx="6">
                  <c:v>OCTOBER</c:v>
                </c:pt>
                <c:pt idx="7">
                  <c:v>NOVEMBER</c:v>
                </c:pt>
              </c:strCache>
            </c:strRef>
          </c:cat>
          <c:val>
            <c:numRef>
              <c:f>Sheet2!$B$2:$I$2</c:f>
              <c:numCache>
                <c:formatCode>General</c:formatCode>
                <c:ptCount val="8"/>
                <c:pt idx="0">
                  <c:v>372</c:v>
                </c:pt>
                <c:pt idx="1">
                  <c:v>248</c:v>
                </c:pt>
                <c:pt idx="2">
                  <c:v>177</c:v>
                </c:pt>
                <c:pt idx="3">
                  <c:v>90</c:v>
                </c:pt>
                <c:pt idx="4">
                  <c:v>120</c:v>
                </c:pt>
                <c:pt idx="5">
                  <c:v>143</c:v>
                </c:pt>
                <c:pt idx="6">
                  <c:v>187</c:v>
                </c:pt>
                <c:pt idx="7">
                  <c:v>253</c:v>
                </c:pt>
              </c:numCache>
            </c:numRef>
          </c:val>
        </c:ser>
        <c:shape val="cylinder"/>
        <c:axId val="88271104"/>
        <c:axId val="88577152"/>
        <c:axId val="0"/>
      </c:bar3DChart>
      <c:catAx>
        <c:axId val="88271104"/>
        <c:scaling>
          <c:orientation val="minMax"/>
        </c:scaling>
        <c:axPos val="b"/>
        <c:tickLblPos val="nextTo"/>
        <c:crossAx val="88577152"/>
        <c:crosses val="autoZero"/>
        <c:auto val="1"/>
        <c:lblAlgn val="ctr"/>
        <c:lblOffset val="100"/>
      </c:catAx>
      <c:valAx>
        <c:axId val="88577152"/>
        <c:scaling>
          <c:orientation val="minMax"/>
        </c:scaling>
        <c:axPos val="l"/>
        <c:majorGridlines/>
        <c:numFmt formatCode="General" sourceLinked="1"/>
        <c:tickLblPos val="nextTo"/>
        <c:crossAx val="88271104"/>
        <c:crosses val="autoZero"/>
        <c:crossBetween val="between"/>
      </c:valAx>
    </c:plotArea>
    <c:legend>
      <c:legendPos val="r"/>
      <c:layout/>
    </c:legend>
    <c:plotVisOnly val="1"/>
  </c:chart>
  <c:txPr>
    <a:bodyPr/>
    <a:lstStyle/>
    <a:p>
      <a:pPr>
        <a:defRPr>
          <a:solidFill>
            <a:schemeClr val="bg1"/>
          </a:solidFil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5704272231869471"/>
          <c:y val="8.186388159813357E-2"/>
          <c:w val="0.49372262745013207"/>
          <c:h val="0.70237277631962669"/>
        </c:manualLayout>
      </c:layout>
      <c:barChart>
        <c:barDir val="col"/>
        <c:grouping val="clustered"/>
        <c:ser>
          <c:idx val="0"/>
          <c:order val="0"/>
          <c:tx>
            <c:strRef>
              <c:f>Sheet2!$A$9:$B$9</c:f>
              <c:strCache>
                <c:ptCount val="1"/>
                <c:pt idx="0">
                  <c:v>Nicosia - MENA Dividends</c:v>
                </c:pt>
              </c:strCache>
            </c:strRef>
          </c:tx>
          <c:cat>
            <c:strRef>
              <c:f>Sheet2!$C$8:$J$8</c:f>
              <c:strCache>
                <c:ptCount val="8"/>
                <c:pt idx="0">
                  <c:v>Jan-13</c:v>
                </c:pt>
                <c:pt idx="1">
                  <c:v>Feb-13</c:v>
                </c:pt>
                <c:pt idx="2">
                  <c:v>Mar-13</c:v>
                </c:pt>
                <c:pt idx="3">
                  <c:v>Avr-13</c:v>
                </c:pt>
                <c:pt idx="4">
                  <c:v>May-13</c:v>
                </c:pt>
                <c:pt idx="5">
                  <c:v>Jun-13</c:v>
                </c:pt>
                <c:pt idx="6">
                  <c:v>Jul-13</c:v>
                </c:pt>
                <c:pt idx="7">
                  <c:v>Aug-13</c:v>
                </c:pt>
              </c:strCache>
            </c:strRef>
          </c:cat>
          <c:val>
            <c:numRef>
              <c:f>Sheet2!$C$9:$J$9</c:f>
              <c:numCache>
                <c:formatCode>0.00</c:formatCode>
                <c:ptCount val="8"/>
                <c:pt idx="0">
                  <c:v>11.373158864883402</c:v>
                </c:pt>
                <c:pt idx="1">
                  <c:v>15.185426014957207</c:v>
                </c:pt>
                <c:pt idx="2">
                  <c:v>13.196964699074</c:v>
                </c:pt>
                <c:pt idx="3">
                  <c:v>11.373619470164604</c:v>
                </c:pt>
                <c:pt idx="4">
                  <c:v>11.537968223905699</c:v>
                </c:pt>
                <c:pt idx="5">
                  <c:v>7.5818372140522801</c:v>
                </c:pt>
                <c:pt idx="6">
                  <c:v>9.8769565446127938</c:v>
                </c:pt>
                <c:pt idx="7">
                  <c:v>6.5613632246376818</c:v>
                </c:pt>
              </c:numCache>
            </c:numRef>
          </c:val>
        </c:ser>
        <c:ser>
          <c:idx val="1"/>
          <c:order val="1"/>
          <c:tx>
            <c:strRef>
              <c:f>Sheet2!$A$10:$B$10</c:f>
              <c:strCache>
                <c:ptCount val="1"/>
                <c:pt idx="0">
                  <c:v>Nicosia - France Dividends</c:v>
                </c:pt>
              </c:strCache>
            </c:strRef>
          </c:tx>
          <c:cat>
            <c:strRef>
              <c:f>Sheet2!$C$8:$J$8</c:f>
              <c:strCache>
                <c:ptCount val="8"/>
                <c:pt idx="0">
                  <c:v>Jan-13</c:v>
                </c:pt>
                <c:pt idx="1">
                  <c:v>Feb-13</c:v>
                </c:pt>
                <c:pt idx="2">
                  <c:v>Mar-13</c:v>
                </c:pt>
                <c:pt idx="3">
                  <c:v>Avr-13</c:v>
                </c:pt>
                <c:pt idx="4">
                  <c:v>May-13</c:v>
                </c:pt>
                <c:pt idx="5">
                  <c:v>Jun-13</c:v>
                </c:pt>
                <c:pt idx="6">
                  <c:v>Jul-13</c:v>
                </c:pt>
                <c:pt idx="7">
                  <c:v>Aug-13</c:v>
                </c:pt>
              </c:strCache>
            </c:strRef>
          </c:cat>
          <c:val>
            <c:numRef>
              <c:f>Sheet2!$C$10:$J$10</c:f>
              <c:numCache>
                <c:formatCode>0.00</c:formatCode>
                <c:ptCount val="8"/>
                <c:pt idx="0">
                  <c:v>6.1630627394635997</c:v>
                </c:pt>
                <c:pt idx="1">
                  <c:v>9.8301514274691257</c:v>
                </c:pt>
                <c:pt idx="2">
                  <c:v>5.2003904914529917</c:v>
                </c:pt>
                <c:pt idx="3">
                  <c:v>5.1756843584655963</c:v>
                </c:pt>
                <c:pt idx="4">
                  <c:v>3.7307572115384602</c:v>
                </c:pt>
                <c:pt idx="5">
                  <c:v>4.4792411090067334</c:v>
                </c:pt>
                <c:pt idx="6">
                  <c:v>5.1465475501543203</c:v>
                </c:pt>
                <c:pt idx="7">
                  <c:v>2.40316597595579</c:v>
                </c:pt>
              </c:numCache>
            </c:numRef>
          </c:val>
        </c:ser>
        <c:ser>
          <c:idx val="2"/>
          <c:order val="2"/>
          <c:tx>
            <c:strRef>
              <c:f>Sheet2!$A$11:$B$11</c:f>
              <c:strCache>
                <c:ptCount val="1"/>
                <c:pt idx="0">
                  <c:v>Nicosia - France RT Dividends</c:v>
                </c:pt>
              </c:strCache>
            </c:strRef>
          </c:tx>
          <c:cat>
            <c:strRef>
              <c:f>Sheet2!$C$8:$J$8</c:f>
              <c:strCache>
                <c:ptCount val="8"/>
                <c:pt idx="0">
                  <c:v>Jan-13</c:v>
                </c:pt>
                <c:pt idx="1">
                  <c:v>Feb-13</c:v>
                </c:pt>
                <c:pt idx="2">
                  <c:v>Mar-13</c:v>
                </c:pt>
                <c:pt idx="3">
                  <c:v>Avr-13</c:v>
                </c:pt>
                <c:pt idx="4">
                  <c:v>May-13</c:v>
                </c:pt>
                <c:pt idx="5">
                  <c:v>Jun-13</c:v>
                </c:pt>
                <c:pt idx="6">
                  <c:v>Jul-13</c:v>
                </c:pt>
                <c:pt idx="7">
                  <c:v>Aug-13</c:v>
                </c:pt>
              </c:strCache>
            </c:strRef>
          </c:cat>
          <c:val>
            <c:numRef>
              <c:f>Sheet2!$C$11:$J$11</c:f>
              <c:numCache>
                <c:formatCode>0.00</c:formatCode>
                <c:ptCount val="8"/>
                <c:pt idx="0">
                  <c:v>17.107368896549399</c:v>
                </c:pt>
                <c:pt idx="1">
                  <c:v>9.0959564760981895</c:v>
                </c:pt>
                <c:pt idx="2">
                  <c:v>10.214109848484799</c:v>
                </c:pt>
                <c:pt idx="3">
                  <c:v>7.6138794632956301</c:v>
                </c:pt>
                <c:pt idx="4">
                  <c:v>4.7952610462188101</c:v>
                </c:pt>
                <c:pt idx="5">
                  <c:v>10.362753455448207</c:v>
                </c:pt>
                <c:pt idx="6">
                  <c:v>10.1899598613391</c:v>
                </c:pt>
                <c:pt idx="7">
                  <c:v>8.1485072921633996</c:v>
                </c:pt>
              </c:numCache>
            </c:numRef>
          </c:val>
        </c:ser>
        <c:axId val="88699264"/>
        <c:axId val="88700800"/>
      </c:barChart>
      <c:catAx>
        <c:axId val="88699264"/>
        <c:scaling>
          <c:orientation val="minMax"/>
        </c:scaling>
        <c:axPos val="b"/>
        <c:tickLblPos val="nextTo"/>
        <c:crossAx val="88700800"/>
        <c:crosses val="autoZero"/>
        <c:auto val="1"/>
        <c:lblAlgn val="ctr"/>
        <c:lblOffset val="100"/>
      </c:catAx>
      <c:valAx>
        <c:axId val="88700800"/>
        <c:scaling>
          <c:orientation val="minMax"/>
        </c:scaling>
        <c:axPos val="l"/>
        <c:majorGridlines/>
        <c:numFmt formatCode="0.00" sourceLinked="1"/>
        <c:tickLblPos val="nextTo"/>
        <c:crossAx val="88699264"/>
        <c:crosses val="autoZero"/>
        <c:crossBetween val="between"/>
      </c:valAx>
      <c:spPr>
        <a:noFill/>
        <a:ln w="25400">
          <a:noFill/>
        </a:ln>
      </c:spPr>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tx>
            <c:strRef>
              <c:f>Sheet2!$A$9:$B$9</c:f>
              <c:strCache>
                <c:ptCount val="1"/>
                <c:pt idx="0">
                  <c:v>Nicosia - MENA Dividends</c:v>
                </c:pt>
              </c:strCache>
            </c:strRef>
          </c:tx>
          <c:marker>
            <c:symbol val="none"/>
          </c:marker>
          <c:cat>
            <c:strRef>
              <c:f>Sheet2!$C$8:$J$8</c:f>
              <c:strCache>
                <c:ptCount val="8"/>
                <c:pt idx="0">
                  <c:v>Jan-13</c:v>
                </c:pt>
                <c:pt idx="1">
                  <c:v>Feb-13</c:v>
                </c:pt>
                <c:pt idx="2">
                  <c:v>Mar-13</c:v>
                </c:pt>
                <c:pt idx="3">
                  <c:v>Avr-13</c:v>
                </c:pt>
                <c:pt idx="4">
                  <c:v>May-13</c:v>
                </c:pt>
                <c:pt idx="5">
                  <c:v>Jun-13</c:v>
                </c:pt>
                <c:pt idx="6">
                  <c:v>Jul-13</c:v>
                </c:pt>
                <c:pt idx="7">
                  <c:v>Aug-13</c:v>
                </c:pt>
              </c:strCache>
            </c:strRef>
          </c:cat>
          <c:val>
            <c:numRef>
              <c:f>Sheet2!$C$9:$J$9</c:f>
              <c:numCache>
                <c:formatCode>0.00</c:formatCode>
                <c:ptCount val="8"/>
                <c:pt idx="0">
                  <c:v>11.373158864883402</c:v>
                </c:pt>
                <c:pt idx="1">
                  <c:v>15.185426014957207</c:v>
                </c:pt>
                <c:pt idx="2">
                  <c:v>13.196964699074</c:v>
                </c:pt>
                <c:pt idx="3">
                  <c:v>11.373619470164604</c:v>
                </c:pt>
                <c:pt idx="4">
                  <c:v>11.537968223905699</c:v>
                </c:pt>
                <c:pt idx="5">
                  <c:v>7.5818372140522801</c:v>
                </c:pt>
                <c:pt idx="6">
                  <c:v>9.8769565446127938</c:v>
                </c:pt>
                <c:pt idx="7">
                  <c:v>6.5613632246376818</c:v>
                </c:pt>
              </c:numCache>
            </c:numRef>
          </c:val>
        </c:ser>
        <c:ser>
          <c:idx val="1"/>
          <c:order val="1"/>
          <c:tx>
            <c:strRef>
              <c:f>Sheet2!$A$10:$B$10</c:f>
              <c:strCache>
                <c:ptCount val="1"/>
                <c:pt idx="0">
                  <c:v>Nicosia - France Dividends</c:v>
                </c:pt>
              </c:strCache>
            </c:strRef>
          </c:tx>
          <c:marker>
            <c:symbol val="none"/>
          </c:marker>
          <c:cat>
            <c:strRef>
              <c:f>Sheet2!$C$8:$J$8</c:f>
              <c:strCache>
                <c:ptCount val="8"/>
                <c:pt idx="0">
                  <c:v>Jan-13</c:v>
                </c:pt>
                <c:pt idx="1">
                  <c:v>Feb-13</c:v>
                </c:pt>
                <c:pt idx="2">
                  <c:v>Mar-13</c:v>
                </c:pt>
                <c:pt idx="3">
                  <c:v>Avr-13</c:v>
                </c:pt>
                <c:pt idx="4">
                  <c:v>May-13</c:v>
                </c:pt>
                <c:pt idx="5">
                  <c:v>Jun-13</c:v>
                </c:pt>
                <c:pt idx="6">
                  <c:v>Jul-13</c:v>
                </c:pt>
                <c:pt idx="7">
                  <c:v>Aug-13</c:v>
                </c:pt>
              </c:strCache>
            </c:strRef>
          </c:cat>
          <c:val>
            <c:numRef>
              <c:f>Sheet2!$C$10:$J$10</c:f>
              <c:numCache>
                <c:formatCode>0.00</c:formatCode>
                <c:ptCount val="8"/>
                <c:pt idx="0">
                  <c:v>6.1630627394635997</c:v>
                </c:pt>
                <c:pt idx="1">
                  <c:v>9.8301514274691257</c:v>
                </c:pt>
                <c:pt idx="2">
                  <c:v>5.2003904914529917</c:v>
                </c:pt>
                <c:pt idx="3">
                  <c:v>5.1756843584655963</c:v>
                </c:pt>
                <c:pt idx="4">
                  <c:v>3.7307572115384602</c:v>
                </c:pt>
                <c:pt idx="5">
                  <c:v>4.4792411090067334</c:v>
                </c:pt>
                <c:pt idx="6">
                  <c:v>5.1465475501543203</c:v>
                </c:pt>
                <c:pt idx="7">
                  <c:v>2.40316597595579</c:v>
                </c:pt>
              </c:numCache>
            </c:numRef>
          </c:val>
        </c:ser>
        <c:ser>
          <c:idx val="2"/>
          <c:order val="2"/>
          <c:tx>
            <c:strRef>
              <c:f>Sheet2!$A$11:$B$11</c:f>
              <c:strCache>
                <c:ptCount val="1"/>
                <c:pt idx="0">
                  <c:v>Nicosia - France RT Dividends</c:v>
                </c:pt>
              </c:strCache>
            </c:strRef>
          </c:tx>
          <c:marker>
            <c:symbol val="none"/>
          </c:marker>
          <c:cat>
            <c:strRef>
              <c:f>Sheet2!$C$8:$J$8</c:f>
              <c:strCache>
                <c:ptCount val="8"/>
                <c:pt idx="0">
                  <c:v>Jan-13</c:v>
                </c:pt>
                <c:pt idx="1">
                  <c:v>Feb-13</c:v>
                </c:pt>
                <c:pt idx="2">
                  <c:v>Mar-13</c:v>
                </c:pt>
                <c:pt idx="3">
                  <c:v>Avr-13</c:v>
                </c:pt>
                <c:pt idx="4">
                  <c:v>May-13</c:v>
                </c:pt>
                <c:pt idx="5">
                  <c:v>Jun-13</c:v>
                </c:pt>
                <c:pt idx="6">
                  <c:v>Jul-13</c:v>
                </c:pt>
                <c:pt idx="7">
                  <c:v>Aug-13</c:v>
                </c:pt>
              </c:strCache>
            </c:strRef>
          </c:cat>
          <c:val>
            <c:numRef>
              <c:f>Sheet2!$C$11:$J$11</c:f>
              <c:numCache>
                <c:formatCode>0.00</c:formatCode>
                <c:ptCount val="8"/>
                <c:pt idx="0">
                  <c:v>17.107368896549399</c:v>
                </c:pt>
                <c:pt idx="1">
                  <c:v>9.0959564760981895</c:v>
                </c:pt>
                <c:pt idx="2">
                  <c:v>10.214109848484799</c:v>
                </c:pt>
                <c:pt idx="3">
                  <c:v>7.6138794632956301</c:v>
                </c:pt>
                <c:pt idx="4">
                  <c:v>4.7952610462188101</c:v>
                </c:pt>
                <c:pt idx="5">
                  <c:v>10.362753455448207</c:v>
                </c:pt>
                <c:pt idx="6">
                  <c:v>10.1899598613391</c:v>
                </c:pt>
                <c:pt idx="7">
                  <c:v>8.1485072921633996</c:v>
                </c:pt>
              </c:numCache>
            </c:numRef>
          </c:val>
        </c:ser>
        <c:marker val="1"/>
        <c:axId val="88730240"/>
        <c:axId val="89133440"/>
      </c:lineChart>
      <c:catAx>
        <c:axId val="88730240"/>
        <c:scaling>
          <c:orientation val="minMax"/>
        </c:scaling>
        <c:axPos val="b"/>
        <c:tickLblPos val="nextTo"/>
        <c:crossAx val="89133440"/>
        <c:crosses val="autoZero"/>
        <c:auto val="1"/>
        <c:lblAlgn val="ctr"/>
        <c:lblOffset val="100"/>
      </c:catAx>
      <c:valAx>
        <c:axId val="89133440"/>
        <c:scaling>
          <c:orientation val="minMax"/>
        </c:scaling>
        <c:axPos val="l"/>
        <c:majorGridlines/>
        <c:numFmt formatCode="0.00" sourceLinked="1"/>
        <c:tickLblPos val="nextTo"/>
        <c:crossAx val="88730240"/>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600">
                <a:latin typeface="Arial" pitchFamily="34" charset="0"/>
                <a:cs typeface="Arial" pitchFamily="34" charset="0"/>
              </a:defRPr>
            </a:pPr>
            <a:r>
              <a:rPr lang="en-US" sz="1600">
                <a:latin typeface="Arial" pitchFamily="34" charset="0"/>
                <a:cs typeface="Arial" pitchFamily="34" charset="0"/>
              </a:rPr>
              <a:t>Timeliness Dividends in September</a:t>
            </a:r>
          </a:p>
        </c:rich>
      </c:tx>
      <c:layout/>
    </c:title>
    <c:plotArea>
      <c:layout/>
      <c:scatterChart>
        <c:scatterStyle val="lineMarker"/>
        <c:ser>
          <c:idx val="0"/>
          <c:order val="0"/>
          <c:tx>
            <c:strRef>
              <c:f>Sheet2!$C$4:$D$4</c:f>
              <c:strCache>
                <c:ptCount val="1"/>
                <c:pt idx="0">
                  <c:v>Timeliness Dividends</c:v>
                </c:pt>
              </c:strCache>
            </c:strRef>
          </c:tx>
          <c:yVal>
            <c:numRef>
              <c:f>Sheet2!$E$4:$O$4</c:f>
              <c:numCache>
                <c:formatCode>0.00</c:formatCode>
                <c:ptCount val="11"/>
                <c:pt idx="0">
                  <c:v>15</c:v>
                </c:pt>
                <c:pt idx="1">
                  <c:v>11.373158864883402</c:v>
                </c:pt>
                <c:pt idx="2">
                  <c:v>15.185426014957242</c:v>
                </c:pt>
                <c:pt idx="3">
                  <c:v>13.196964699074</c:v>
                </c:pt>
                <c:pt idx="4">
                  <c:v>11.373619470164627</c:v>
                </c:pt>
                <c:pt idx="5">
                  <c:v>11.537968223905699</c:v>
                </c:pt>
                <c:pt idx="6">
                  <c:v>7.5818372140522801</c:v>
                </c:pt>
                <c:pt idx="7">
                  <c:v>9.8769565446128027</c:v>
                </c:pt>
                <c:pt idx="8">
                  <c:v>6.5613632246376925</c:v>
                </c:pt>
                <c:pt idx="9">
                  <c:v>23.2785754985754</c:v>
                </c:pt>
              </c:numCache>
            </c:numRef>
          </c:yVal>
        </c:ser>
        <c:axId val="89152896"/>
        <c:axId val="89162880"/>
      </c:scatterChart>
      <c:valAx>
        <c:axId val="89152896"/>
        <c:scaling>
          <c:orientation val="minMax"/>
        </c:scaling>
        <c:axPos val="b"/>
        <c:tickLblPos val="nextTo"/>
        <c:crossAx val="89162880"/>
        <c:crosses val="autoZero"/>
        <c:crossBetween val="midCat"/>
      </c:valAx>
      <c:valAx>
        <c:axId val="89162880"/>
        <c:scaling>
          <c:orientation val="minMax"/>
        </c:scaling>
        <c:axPos val="l"/>
        <c:majorGridlines/>
        <c:numFmt formatCode="0.00" sourceLinked="1"/>
        <c:tickLblPos val="nextTo"/>
        <c:crossAx val="89152896"/>
        <c:crosses val="autoZero"/>
        <c:crossBetween val="midCat"/>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lineChart>
        <c:grouping val="stacked"/>
        <c:ser>
          <c:idx val="0"/>
          <c:order val="0"/>
          <c:tx>
            <c:strRef>
              <c:f>Sheet2!$A$9:$B$9</c:f>
              <c:strCache>
                <c:ptCount val="1"/>
                <c:pt idx="0">
                  <c:v>Nicosia - MENA Dividends</c:v>
                </c:pt>
              </c:strCache>
            </c:strRef>
          </c:tx>
          <c:cat>
            <c:strRef>
              <c:f>Sheet2!$C$8:$N$8</c:f>
              <c:strCache>
                <c:ptCount val="12"/>
                <c:pt idx="0">
                  <c:v>Jan-13</c:v>
                </c:pt>
                <c:pt idx="1">
                  <c:v>Feb-13</c:v>
                </c:pt>
                <c:pt idx="2">
                  <c:v>Mar-13</c:v>
                </c:pt>
                <c:pt idx="3">
                  <c:v>Avr-13</c:v>
                </c:pt>
                <c:pt idx="4">
                  <c:v>May-13</c:v>
                </c:pt>
                <c:pt idx="5">
                  <c:v>Jun-13</c:v>
                </c:pt>
                <c:pt idx="6">
                  <c:v>Jul-13</c:v>
                </c:pt>
                <c:pt idx="7">
                  <c:v>Aug-13</c:v>
                </c:pt>
                <c:pt idx="8">
                  <c:v>Sep-13</c:v>
                </c:pt>
                <c:pt idx="9">
                  <c:v>Oct-13</c:v>
                </c:pt>
                <c:pt idx="10">
                  <c:v>Nov-13</c:v>
                </c:pt>
                <c:pt idx="11">
                  <c:v>Dec-13</c:v>
                </c:pt>
              </c:strCache>
            </c:strRef>
          </c:cat>
          <c:val>
            <c:numRef>
              <c:f>Sheet2!$C$9:$N$9</c:f>
              <c:numCache>
                <c:formatCode>0.00</c:formatCode>
                <c:ptCount val="12"/>
                <c:pt idx="0">
                  <c:v>11.373158864883402</c:v>
                </c:pt>
                <c:pt idx="1">
                  <c:v>15.185426014957207</c:v>
                </c:pt>
                <c:pt idx="2">
                  <c:v>13.196964699074</c:v>
                </c:pt>
                <c:pt idx="3">
                  <c:v>11.373619470164604</c:v>
                </c:pt>
                <c:pt idx="4">
                  <c:v>11.537968223905699</c:v>
                </c:pt>
                <c:pt idx="5">
                  <c:v>7.5818372140522801</c:v>
                </c:pt>
                <c:pt idx="6">
                  <c:v>9.8769565446127938</c:v>
                </c:pt>
                <c:pt idx="7">
                  <c:v>6.5613632246376818</c:v>
                </c:pt>
                <c:pt idx="8">
                  <c:v>23.279999999999994</c:v>
                </c:pt>
                <c:pt idx="9">
                  <c:v>12.28566051537234</c:v>
                </c:pt>
                <c:pt idx="10">
                  <c:v>13.218867234169602</c:v>
                </c:pt>
                <c:pt idx="11">
                  <c:v>12.076575052386145</c:v>
                </c:pt>
              </c:numCache>
            </c:numRef>
          </c:val>
        </c:ser>
        <c:ser>
          <c:idx val="1"/>
          <c:order val="1"/>
          <c:tx>
            <c:strRef>
              <c:f>Sheet2!$A$10:$B$10</c:f>
              <c:strCache>
                <c:ptCount val="1"/>
                <c:pt idx="0">
                  <c:v>Nicosia - France Dividends</c:v>
                </c:pt>
              </c:strCache>
            </c:strRef>
          </c:tx>
          <c:cat>
            <c:strRef>
              <c:f>Sheet2!$C$8:$N$8</c:f>
              <c:strCache>
                <c:ptCount val="12"/>
                <c:pt idx="0">
                  <c:v>Jan-13</c:v>
                </c:pt>
                <c:pt idx="1">
                  <c:v>Feb-13</c:v>
                </c:pt>
                <c:pt idx="2">
                  <c:v>Mar-13</c:v>
                </c:pt>
                <c:pt idx="3">
                  <c:v>Avr-13</c:v>
                </c:pt>
                <c:pt idx="4">
                  <c:v>May-13</c:v>
                </c:pt>
                <c:pt idx="5">
                  <c:v>Jun-13</c:v>
                </c:pt>
                <c:pt idx="6">
                  <c:v>Jul-13</c:v>
                </c:pt>
                <c:pt idx="7">
                  <c:v>Aug-13</c:v>
                </c:pt>
                <c:pt idx="8">
                  <c:v>Sep-13</c:v>
                </c:pt>
                <c:pt idx="9">
                  <c:v>Oct-13</c:v>
                </c:pt>
                <c:pt idx="10">
                  <c:v>Nov-13</c:v>
                </c:pt>
                <c:pt idx="11">
                  <c:v>Dec-13</c:v>
                </c:pt>
              </c:strCache>
            </c:strRef>
          </c:cat>
          <c:val>
            <c:numRef>
              <c:f>Sheet2!$C$10:$N$10</c:f>
              <c:numCache>
                <c:formatCode>0.00</c:formatCode>
                <c:ptCount val="12"/>
                <c:pt idx="0">
                  <c:v>6.1630627394635997</c:v>
                </c:pt>
                <c:pt idx="1">
                  <c:v>9.8301514274691257</c:v>
                </c:pt>
                <c:pt idx="2">
                  <c:v>5.2003904914529917</c:v>
                </c:pt>
                <c:pt idx="3">
                  <c:v>5.1756843584655963</c:v>
                </c:pt>
                <c:pt idx="4">
                  <c:v>3.7307572115384602</c:v>
                </c:pt>
                <c:pt idx="5">
                  <c:v>4.4792411090067334</c:v>
                </c:pt>
                <c:pt idx="6">
                  <c:v>5.1465475501543203</c:v>
                </c:pt>
                <c:pt idx="7">
                  <c:v>2.40316597595579</c:v>
                </c:pt>
                <c:pt idx="8">
                  <c:v>3.8496651593453892</c:v>
                </c:pt>
                <c:pt idx="9">
                  <c:v>5.0746209425629782</c:v>
                </c:pt>
                <c:pt idx="10">
                  <c:v>3.8724489762649879</c:v>
                </c:pt>
                <c:pt idx="11">
                  <c:v>4.9694379061138525</c:v>
                </c:pt>
              </c:numCache>
            </c:numRef>
          </c:val>
        </c:ser>
        <c:ser>
          <c:idx val="2"/>
          <c:order val="2"/>
          <c:tx>
            <c:strRef>
              <c:f>Sheet2!$A$11:$B$11</c:f>
              <c:strCache>
                <c:ptCount val="1"/>
                <c:pt idx="0">
                  <c:v>Nicosia - France RT Dividends</c:v>
                </c:pt>
              </c:strCache>
            </c:strRef>
          </c:tx>
          <c:cat>
            <c:strRef>
              <c:f>Sheet2!$C$8:$N$8</c:f>
              <c:strCache>
                <c:ptCount val="12"/>
                <c:pt idx="0">
                  <c:v>Jan-13</c:v>
                </c:pt>
                <c:pt idx="1">
                  <c:v>Feb-13</c:v>
                </c:pt>
                <c:pt idx="2">
                  <c:v>Mar-13</c:v>
                </c:pt>
                <c:pt idx="3">
                  <c:v>Avr-13</c:v>
                </c:pt>
                <c:pt idx="4">
                  <c:v>May-13</c:v>
                </c:pt>
                <c:pt idx="5">
                  <c:v>Jun-13</c:v>
                </c:pt>
                <c:pt idx="6">
                  <c:v>Jul-13</c:v>
                </c:pt>
                <c:pt idx="7">
                  <c:v>Aug-13</c:v>
                </c:pt>
                <c:pt idx="8">
                  <c:v>Sep-13</c:v>
                </c:pt>
                <c:pt idx="9">
                  <c:v>Oct-13</c:v>
                </c:pt>
                <c:pt idx="10">
                  <c:v>Nov-13</c:v>
                </c:pt>
                <c:pt idx="11">
                  <c:v>Dec-13</c:v>
                </c:pt>
              </c:strCache>
            </c:strRef>
          </c:cat>
          <c:val>
            <c:numRef>
              <c:f>Sheet2!$C$11:$N$11</c:f>
              <c:numCache>
                <c:formatCode>0.00</c:formatCode>
                <c:ptCount val="12"/>
                <c:pt idx="0">
                  <c:v>17.107368896549399</c:v>
                </c:pt>
                <c:pt idx="1">
                  <c:v>9.0959564760981895</c:v>
                </c:pt>
                <c:pt idx="2">
                  <c:v>10.214109848484799</c:v>
                </c:pt>
                <c:pt idx="3">
                  <c:v>7.6138794632956301</c:v>
                </c:pt>
                <c:pt idx="4">
                  <c:v>4.7952610462188101</c:v>
                </c:pt>
                <c:pt idx="5">
                  <c:v>10.362753455448207</c:v>
                </c:pt>
                <c:pt idx="6">
                  <c:v>10.1899598613391</c:v>
                </c:pt>
                <c:pt idx="7">
                  <c:v>8.1485072921633996</c:v>
                </c:pt>
                <c:pt idx="8">
                  <c:v>5.5780950970168099</c:v>
                </c:pt>
                <c:pt idx="9">
                  <c:v>8.7890942716192573</c:v>
                </c:pt>
                <c:pt idx="10">
                  <c:v>6.6400931240551717</c:v>
                </c:pt>
                <c:pt idx="11">
                  <c:v>8.5037844425270439</c:v>
                </c:pt>
              </c:numCache>
            </c:numRef>
          </c:val>
        </c:ser>
        <c:marker val="1"/>
        <c:axId val="89206784"/>
        <c:axId val="89208320"/>
      </c:lineChart>
      <c:catAx>
        <c:axId val="89206784"/>
        <c:scaling>
          <c:orientation val="minMax"/>
        </c:scaling>
        <c:axPos val="b"/>
        <c:tickLblPos val="nextTo"/>
        <c:crossAx val="89208320"/>
        <c:crosses val="autoZero"/>
        <c:auto val="1"/>
        <c:lblAlgn val="ctr"/>
        <c:lblOffset val="100"/>
      </c:catAx>
      <c:valAx>
        <c:axId val="89208320"/>
        <c:scaling>
          <c:orientation val="minMax"/>
        </c:scaling>
        <c:axPos val="l"/>
        <c:majorGridlines/>
        <c:numFmt formatCode="0.00" sourceLinked="1"/>
        <c:tickLblPos val="nextTo"/>
        <c:crossAx val="89206784"/>
        <c:crosses val="autoZero"/>
        <c:crossBetween val="between"/>
      </c:valAx>
    </c:plotArea>
    <c:legend>
      <c:legendPos val="r"/>
      <c:layout/>
    </c:legend>
    <c:plotVisOnly val="1"/>
  </c:chart>
  <c:txPr>
    <a:bodyPr/>
    <a:lstStyle/>
    <a:p>
      <a:pPr>
        <a:defRPr baseline="0">
          <a:solidFill>
            <a:schemeClr val="bg1"/>
          </a:solidFill>
        </a:defRPr>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185FA-9E09-2B43-8BB8-8EE1D1D6BC37}"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E4A1ACC6-97B7-C34E-B4F4-836253202290}">
      <dgm:prSet phldrT="[Text]"/>
      <dgm:spPr/>
      <dgm:t>
        <a:bodyPr/>
        <a:lstStyle/>
        <a:p>
          <a:r>
            <a:rPr lang="en-US" dirty="0" smtClean="0"/>
            <a:t>Define </a:t>
          </a:r>
          <a:endParaRPr lang="en-US" dirty="0"/>
        </a:p>
      </dgm:t>
    </dgm:pt>
    <dgm:pt modelId="{A5DECC0E-E352-1C44-AAB4-B1858F6A8A90}" type="parTrans" cxnId="{54C1C899-030C-0C4C-8786-F417934671E8}">
      <dgm:prSet/>
      <dgm:spPr/>
      <dgm:t>
        <a:bodyPr/>
        <a:lstStyle/>
        <a:p>
          <a:endParaRPr lang="en-US"/>
        </a:p>
      </dgm:t>
    </dgm:pt>
    <dgm:pt modelId="{4C18EE2D-9A1F-F14D-8EE0-B8EB731E81F7}" type="sibTrans" cxnId="{54C1C899-030C-0C4C-8786-F417934671E8}">
      <dgm:prSet/>
      <dgm:spPr/>
      <dgm:t>
        <a:bodyPr/>
        <a:lstStyle/>
        <a:p>
          <a:endParaRPr lang="en-US"/>
        </a:p>
      </dgm:t>
    </dgm:pt>
    <dgm:pt modelId="{AE4E2910-D072-FD40-830F-C5B9AA6657D8}">
      <dgm:prSet phldrT="[Text]"/>
      <dgm:spPr/>
      <dgm:t>
        <a:bodyPr/>
        <a:lstStyle/>
        <a:p>
          <a:r>
            <a:rPr lang="en-US" dirty="0" smtClean="0"/>
            <a:t> Identify VOC</a:t>
          </a:r>
          <a:endParaRPr lang="en-US" dirty="0"/>
        </a:p>
      </dgm:t>
    </dgm:pt>
    <dgm:pt modelId="{E6064C95-5C22-E246-86DC-C42C1C0B2BD5}" type="parTrans" cxnId="{0179E111-B934-114B-9A84-045254C93701}">
      <dgm:prSet/>
      <dgm:spPr/>
      <dgm:t>
        <a:bodyPr/>
        <a:lstStyle/>
        <a:p>
          <a:endParaRPr lang="en-US"/>
        </a:p>
      </dgm:t>
    </dgm:pt>
    <dgm:pt modelId="{035A9B0E-18E3-1E48-BD5A-4F4A934E9590}" type="sibTrans" cxnId="{0179E111-B934-114B-9A84-045254C93701}">
      <dgm:prSet/>
      <dgm:spPr/>
      <dgm:t>
        <a:bodyPr/>
        <a:lstStyle/>
        <a:p>
          <a:endParaRPr lang="en-US"/>
        </a:p>
      </dgm:t>
    </dgm:pt>
    <dgm:pt modelId="{28125D6C-5D89-4149-9F88-B5EB3F626F0D}">
      <dgm:prSet phldrT="[Text]"/>
      <dgm:spPr/>
      <dgm:t>
        <a:bodyPr/>
        <a:lstStyle/>
        <a:p>
          <a:r>
            <a:rPr lang="en-US" dirty="0" smtClean="0"/>
            <a:t> Identify Process</a:t>
          </a:r>
          <a:endParaRPr lang="en-US" dirty="0"/>
        </a:p>
      </dgm:t>
    </dgm:pt>
    <dgm:pt modelId="{528F290B-F0F7-544F-9B5F-3B4EB12DDACA}" type="parTrans" cxnId="{25CBDF08-0E8B-5241-AD87-9349B2761750}">
      <dgm:prSet/>
      <dgm:spPr/>
      <dgm:t>
        <a:bodyPr/>
        <a:lstStyle/>
        <a:p>
          <a:endParaRPr lang="en-US"/>
        </a:p>
      </dgm:t>
    </dgm:pt>
    <dgm:pt modelId="{4DD94744-7107-CE44-B74D-D5343237DBAA}" type="sibTrans" cxnId="{25CBDF08-0E8B-5241-AD87-9349B2761750}">
      <dgm:prSet/>
      <dgm:spPr/>
      <dgm:t>
        <a:bodyPr/>
        <a:lstStyle/>
        <a:p>
          <a:endParaRPr lang="en-US"/>
        </a:p>
      </dgm:t>
    </dgm:pt>
    <dgm:pt modelId="{83688A70-0F7B-F04C-8B16-E3161D8E5006}">
      <dgm:prSet phldrT="[Text]"/>
      <dgm:spPr/>
      <dgm:t>
        <a:bodyPr/>
        <a:lstStyle/>
        <a:p>
          <a:r>
            <a:rPr lang="en-US" dirty="0" smtClean="0"/>
            <a:t>Measure</a:t>
          </a:r>
          <a:endParaRPr lang="en-US" dirty="0"/>
        </a:p>
      </dgm:t>
    </dgm:pt>
    <dgm:pt modelId="{34D259FF-88E7-B740-A2D3-450762EDDB8E}" type="parTrans" cxnId="{208C6D5E-71C7-9047-84A2-858213420DF5}">
      <dgm:prSet/>
      <dgm:spPr/>
      <dgm:t>
        <a:bodyPr/>
        <a:lstStyle/>
        <a:p>
          <a:endParaRPr lang="en-US"/>
        </a:p>
      </dgm:t>
    </dgm:pt>
    <dgm:pt modelId="{98E027DC-B795-D046-B691-C471AEFA7414}" type="sibTrans" cxnId="{208C6D5E-71C7-9047-84A2-858213420DF5}">
      <dgm:prSet/>
      <dgm:spPr/>
      <dgm:t>
        <a:bodyPr/>
        <a:lstStyle/>
        <a:p>
          <a:endParaRPr lang="en-US"/>
        </a:p>
      </dgm:t>
    </dgm:pt>
    <dgm:pt modelId="{C444B5C0-C161-984F-B576-367AE0616E35}">
      <dgm:prSet phldrT="[Text]"/>
      <dgm:spPr/>
      <dgm:t>
        <a:bodyPr/>
        <a:lstStyle/>
        <a:p>
          <a:r>
            <a:rPr lang="en-US" dirty="0" smtClean="0"/>
            <a:t>Translate VOC to CTQ</a:t>
          </a:r>
          <a:endParaRPr lang="en-US" dirty="0"/>
        </a:p>
      </dgm:t>
    </dgm:pt>
    <dgm:pt modelId="{B6DB9B54-2277-E84F-8C31-6D543933FCCB}" type="parTrans" cxnId="{3759BB60-45AC-E141-8734-6834563EDE45}">
      <dgm:prSet/>
      <dgm:spPr/>
      <dgm:t>
        <a:bodyPr/>
        <a:lstStyle/>
        <a:p>
          <a:endParaRPr lang="en-US"/>
        </a:p>
      </dgm:t>
    </dgm:pt>
    <dgm:pt modelId="{09328CD5-D7F0-A24B-AA18-D10D6C09A87E}" type="sibTrans" cxnId="{3759BB60-45AC-E141-8734-6834563EDE45}">
      <dgm:prSet/>
      <dgm:spPr/>
      <dgm:t>
        <a:bodyPr/>
        <a:lstStyle/>
        <a:p>
          <a:endParaRPr lang="en-US"/>
        </a:p>
      </dgm:t>
    </dgm:pt>
    <dgm:pt modelId="{E6C79790-77C6-DE4B-8736-DCE8C72FEBDD}">
      <dgm:prSet phldrT="[Text]"/>
      <dgm:spPr/>
      <dgm:t>
        <a:bodyPr/>
        <a:lstStyle/>
        <a:p>
          <a:r>
            <a:rPr lang="en-US" dirty="0" smtClean="0"/>
            <a:t>Measure Baseline</a:t>
          </a:r>
          <a:endParaRPr lang="en-US" dirty="0"/>
        </a:p>
      </dgm:t>
    </dgm:pt>
    <dgm:pt modelId="{45EE84AD-0D7D-464C-9669-3702446A8D04}" type="parTrans" cxnId="{14177A65-BFA9-DE43-9089-DCDFE169BD76}">
      <dgm:prSet/>
      <dgm:spPr/>
      <dgm:t>
        <a:bodyPr/>
        <a:lstStyle/>
        <a:p>
          <a:endParaRPr lang="en-US"/>
        </a:p>
      </dgm:t>
    </dgm:pt>
    <dgm:pt modelId="{34A22402-BD16-C84C-BE10-4E82B91C2E99}" type="sibTrans" cxnId="{14177A65-BFA9-DE43-9089-DCDFE169BD76}">
      <dgm:prSet/>
      <dgm:spPr/>
      <dgm:t>
        <a:bodyPr/>
        <a:lstStyle/>
        <a:p>
          <a:endParaRPr lang="en-US"/>
        </a:p>
      </dgm:t>
    </dgm:pt>
    <dgm:pt modelId="{8DA2F38A-ED44-484A-A330-80C7617EFAB4}">
      <dgm:prSet phldrT="[Text]"/>
      <dgm:spPr/>
      <dgm:t>
        <a:bodyPr/>
        <a:lstStyle/>
        <a:p>
          <a:r>
            <a:rPr lang="en-US" dirty="0" smtClean="0"/>
            <a:t>Analyze </a:t>
          </a:r>
          <a:endParaRPr lang="en-US" dirty="0"/>
        </a:p>
      </dgm:t>
    </dgm:pt>
    <dgm:pt modelId="{2AADBA92-B4D9-9144-9710-D97831A6343B}" type="parTrans" cxnId="{723DC0C8-8A6D-A74E-8074-540680654480}">
      <dgm:prSet/>
      <dgm:spPr/>
      <dgm:t>
        <a:bodyPr/>
        <a:lstStyle/>
        <a:p>
          <a:endParaRPr lang="en-US"/>
        </a:p>
      </dgm:t>
    </dgm:pt>
    <dgm:pt modelId="{B3902F6C-26D7-1B4C-A549-7D6FED8A7E8F}" type="sibTrans" cxnId="{723DC0C8-8A6D-A74E-8074-540680654480}">
      <dgm:prSet/>
      <dgm:spPr/>
      <dgm:t>
        <a:bodyPr/>
        <a:lstStyle/>
        <a:p>
          <a:endParaRPr lang="en-US"/>
        </a:p>
      </dgm:t>
    </dgm:pt>
    <dgm:pt modelId="{5B8797A6-9C8F-1A44-9ADB-9A508BA85338}">
      <dgm:prSet phldrT="[Text]"/>
      <dgm:spPr/>
      <dgm:t>
        <a:bodyPr/>
        <a:lstStyle/>
        <a:p>
          <a:r>
            <a:rPr lang="en-US" dirty="0" smtClean="0"/>
            <a:t>Process Analysis (CTQ is Cycle Time)</a:t>
          </a:r>
          <a:endParaRPr lang="en-US" dirty="0"/>
        </a:p>
      </dgm:t>
    </dgm:pt>
    <dgm:pt modelId="{376A1AAD-E7B2-BE41-8456-39B88E27E96E}" type="parTrans" cxnId="{DE056116-670B-3447-A2DC-032765B4E7C2}">
      <dgm:prSet/>
      <dgm:spPr/>
      <dgm:t>
        <a:bodyPr/>
        <a:lstStyle/>
        <a:p>
          <a:endParaRPr lang="en-US"/>
        </a:p>
      </dgm:t>
    </dgm:pt>
    <dgm:pt modelId="{1E7C39C2-66FC-C54A-AE8E-717DA7D5F53A}" type="sibTrans" cxnId="{DE056116-670B-3447-A2DC-032765B4E7C2}">
      <dgm:prSet/>
      <dgm:spPr/>
      <dgm:t>
        <a:bodyPr/>
        <a:lstStyle/>
        <a:p>
          <a:endParaRPr lang="en-US"/>
        </a:p>
      </dgm:t>
    </dgm:pt>
    <dgm:pt modelId="{37719681-EAA7-AE4B-B0E2-44BD91224C5C}">
      <dgm:prSet/>
      <dgm:spPr/>
      <dgm:t>
        <a:bodyPr/>
        <a:lstStyle/>
        <a:p>
          <a:r>
            <a:rPr lang="en-US" dirty="0" smtClean="0"/>
            <a:t>Control </a:t>
          </a:r>
          <a:endParaRPr lang="en-US" dirty="0"/>
        </a:p>
      </dgm:t>
    </dgm:pt>
    <dgm:pt modelId="{EC58A77B-990F-9742-920A-1AF83EDECD02}" type="parTrans" cxnId="{B36A2D98-FA3C-044C-A048-EEB56DF6A46D}">
      <dgm:prSet/>
      <dgm:spPr/>
      <dgm:t>
        <a:bodyPr/>
        <a:lstStyle/>
        <a:p>
          <a:endParaRPr lang="en-US"/>
        </a:p>
      </dgm:t>
    </dgm:pt>
    <dgm:pt modelId="{D6F4C5CB-D3A4-7948-B5C6-B940E40D5561}" type="sibTrans" cxnId="{B36A2D98-FA3C-044C-A048-EEB56DF6A46D}">
      <dgm:prSet/>
      <dgm:spPr/>
      <dgm:t>
        <a:bodyPr/>
        <a:lstStyle/>
        <a:p>
          <a:endParaRPr lang="en-US"/>
        </a:p>
      </dgm:t>
    </dgm:pt>
    <dgm:pt modelId="{E1A999DA-C259-7B45-B13B-0B92EBFCA9FB}">
      <dgm:prSet/>
      <dgm:spPr/>
      <dgm:t>
        <a:bodyPr/>
        <a:lstStyle/>
        <a:p>
          <a:r>
            <a:rPr lang="en-US" dirty="0" smtClean="0"/>
            <a:t>Improve</a:t>
          </a:r>
          <a:endParaRPr lang="en-US" dirty="0"/>
        </a:p>
      </dgm:t>
    </dgm:pt>
    <dgm:pt modelId="{FC6D69B1-95F8-364D-BD1C-17E616180ED9}" type="parTrans" cxnId="{60392308-8298-5240-960C-89029BCE6254}">
      <dgm:prSet/>
      <dgm:spPr/>
      <dgm:t>
        <a:bodyPr/>
        <a:lstStyle/>
        <a:p>
          <a:endParaRPr lang="en-US"/>
        </a:p>
      </dgm:t>
    </dgm:pt>
    <dgm:pt modelId="{D869413F-AE2A-B742-897C-3FB1BF53732F}" type="sibTrans" cxnId="{60392308-8298-5240-960C-89029BCE6254}">
      <dgm:prSet/>
      <dgm:spPr/>
      <dgm:t>
        <a:bodyPr/>
        <a:lstStyle/>
        <a:p>
          <a:endParaRPr lang="en-US"/>
        </a:p>
      </dgm:t>
    </dgm:pt>
    <dgm:pt modelId="{CEAB9EAE-92E5-604B-98AD-FB87F3703FBD}">
      <dgm:prSet phldrT="[Text]"/>
      <dgm:spPr/>
      <dgm:t>
        <a:bodyPr/>
        <a:lstStyle/>
        <a:p>
          <a:r>
            <a:rPr lang="en-US" dirty="0" smtClean="0"/>
            <a:t> Set the Goal</a:t>
          </a:r>
          <a:endParaRPr lang="en-US" dirty="0"/>
        </a:p>
      </dgm:t>
    </dgm:pt>
    <dgm:pt modelId="{22627CA0-34DE-8643-82A4-EF149A5366D9}" type="parTrans" cxnId="{09F5C03A-4B2D-344A-94D5-C017618711AD}">
      <dgm:prSet/>
      <dgm:spPr/>
      <dgm:t>
        <a:bodyPr/>
        <a:lstStyle/>
        <a:p>
          <a:endParaRPr lang="en-US"/>
        </a:p>
      </dgm:t>
    </dgm:pt>
    <dgm:pt modelId="{A4B05D44-7DDC-3B4F-BA3A-373C9BC71325}" type="sibTrans" cxnId="{09F5C03A-4B2D-344A-94D5-C017618711AD}">
      <dgm:prSet/>
      <dgm:spPr/>
      <dgm:t>
        <a:bodyPr/>
        <a:lstStyle/>
        <a:p>
          <a:endParaRPr lang="en-US"/>
        </a:p>
      </dgm:t>
    </dgm:pt>
    <dgm:pt modelId="{E84409D2-DCB5-2C44-BF44-15224241E09B}">
      <dgm:prSet/>
      <dgm:spPr/>
      <dgm:t>
        <a:bodyPr/>
        <a:lstStyle/>
        <a:p>
          <a:r>
            <a:rPr lang="en-US" dirty="0" smtClean="0"/>
            <a:t>Before / After Comparison</a:t>
          </a:r>
          <a:endParaRPr lang="en-US" dirty="0"/>
        </a:p>
      </dgm:t>
    </dgm:pt>
    <dgm:pt modelId="{66E1B50D-6537-0040-954A-9A2F29B8C940}" type="parTrans" cxnId="{6AC075C8-2303-9545-A511-8AB75A62FDBC}">
      <dgm:prSet/>
      <dgm:spPr/>
      <dgm:t>
        <a:bodyPr/>
        <a:lstStyle/>
        <a:p>
          <a:endParaRPr lang="en-US"/>
        </a:p>
      </dgm:t>
    </dgm:pt>
    <dgm:pt modelId="{CC5C6BDC-260C-FD40-8A8C-01829E4FFE45}" type="sibTrans" cxnId="{6AC075C8-2303-9545-A511-8AB75A62FDBC}">
      <dgm:prSet/>
      <dgm:spPr/>
      <dgm:t>
        <a:bodyPr/>
        <a:lstStyle/>
        <a:p>
          <a:endParaRPr lang="en-US"/>
        </a:p>
      </dgm:t>
    </dgm:pt>
    <dgm:pt modelId="{C3365705-EA21-024B-801D-3B81A9F20E9B}">
      <dgm:prSet phldrT="[Text]"/>
      <dgm:spPr/>
      <dgm:t>
        <a:bodyPr/>
        <a:lstStyle/>
        <a:p>
          <a:r>
            <a:rPr lang="en-US" dirty="0" smtClean="0"/>
            <a:t>Produce Initial Project Charter</a:t>
          </a:r>
          <a:endParaRPr lang="en-US" dirty="0"/>
        </a:p>
      </dgm:t>
    </dgm:pt>
    <dgm:pt modelId="{F0505BEF-387D-C54E-A6B9-22DBE0146C99}" type="parTrans" cxnId="{6101F2F3-99B3-7746-8938-0D73AD54A9D7}">
      <dgm:prSet/>
      <dgm:spPr/>
      <dgm:t>
        <a:bodyPr/>
        <a:lstStyle/>
        <a:p>
          <a:endParaRPr lang="en-US"/>
        </a:p>
      </dgm:t>
    </dgm:pt>
    <dgm:pt modelId="{91FC9764-E576-FE45-B951-BB9F886009D9}" type="sibTrans" cxnId="{6101F2F3-99B3-7746-8938-0D73AD54A9D7}">
      <dgm:prSet/>
      <dgm:spPr/>
      <dgm:t>
        <a:bodyPr/>
        <a:lstStyle/>
        <a:p>
          <a:endParaRPr lang="en-US"/>
        </a:p>
      </dgm:t>
    </dgm:pt>
    <dgm:pt modelId="{C345618C-3DD9-304E-AFE6-28DA2155A969}">
      <dgm:prSet phldrT="[Text]"/>
      <dgm:spPr/>
      <dgm:t>
        <a:bodyPr/>
        <a:lstStyle/>
        <a:p>
          <a:r>
            <a:rPr lang="en-US" dirty="0" smtClean="0"/>
            <a:t>Update the Project Charter</a:t>
          </a:r>
          <a:endParaRPr lang="en-US" dirty="0"/>
        </a:p>
      </dgm:t>
    </dgm:pt>
    <dgm:pt modelId="{FB4C86D5-C4D9-F140-A081-8A80DEA126FB}" type="parTrans" cxnId="{11E65528-F403-4D45-B692-48D184D099C3}">
      <dgm:prSet/>
      <dgm:spPr/>
      <dgm:t>
        <a:bodyPr/>
        <a:lstStyle/>
        <a:p>
          <a:endParaRPr lang="en-US"/>
        </a:p>
      </dgm:t>
    </dgm:pt>
    <dgm:pt modelId="{D84B8B31-5576-0A47-A64D-F409A6DCB878}" type="sibTrans" cxnId="{11E65528-F403-4D45-B692-48D184D099C3}">
      <dgm:prSet/>
      <dgm:spPr/>
      <dgm:t>
        <a:bodyPr/>
        <a:lstStyle/>
        <a:p>
          <a:endParaRPr lang="en-US"/>
        </a:p>
      </dgm:t>
    </dgm:pt>
    <dgm:pt modelId="{C9134192-D6AF-834D-8D33-F3C358877B04}">
      <dgm:prSet/>
      <dgm:spPr/>
      <dgm:t>
        <a:bodyPr/>
        <a:lstStyle/>
        <a:p>
          <a:r>
            <a:rPr lang="en-US" dirty="0" smtClean="0"/>
            <a:t>Improvement Ideation</a:t>
          </a:r>
          <a:endParaRPr lang="en-US" dirty="0"/>
        </a:p>
      </dgm:t>
    </dgm:pt>
    <dgm:pt modelId="{3A3D5909-A29E-394C-8D08-470E893EBDEC}" type="parTrans" cxnId="{FAD9223D-4A01-1142-8426-83185E596F6E}">
      <dgm:prSet/>
      <dgm:spPr/>
      <dgm:t>
        <a:bodyPr/>
        <a:lstStyle/>
        <a:p>
          <a:endParaRPr lang="en-US"/>
        </a:p>
      </dgm:t>
    </dgm:pt>
    <dgm:pt modelId="{359DEEAF-EAB5-3246-82C7-771427247956}" type="sibTrans" cxnId="{FAD9223D-4A01-1142-8426-83185E596F6E}">
      <dgm:prSet/>
      <dgm:spPr/>
      <dgm:t>
        <a:bodyPr/>
        <a:lstStyle/>
        <a:p>
          <a:endParaRPr lang="en-US"/>
        </a:p>
      </dgm:t>
    </dgm:pt>
    <dgm:pt modelId="{5C4F2022-8BD1-DE43-882F-8B001C51F475}">
      <dgm:prSet/>
      <dgm:spPr/>
      <dgm:t>
        <a:bodyPr/>
        <a:lstStyle/>
        <a:p>
          <a:r>
            <a:rPr lang="en-US" dirty="0" smtClean="0"/>
            <a:t>Implement</a:t>
          </a:r>
        </a:p>
      </dgm:t>
    </dgm:pt>
    <dgm:pt modelId="{EE398900-0967-5245-81E8-790FCC292631}" type="parTrans" cxnId="{3F98CE9D-D2A1-4444-A227-94DC0CD61BD6}">
      <dgm:prSet/>
      <dgm:spPr/>
      <dgm:t>
        <a:bodyPr/>
        <a:lstStyle/>
        <a:p>
          <a:endParaRPr lang="en-US"/>
        </a:p>
      </dgm:t>
    </dgm:pt>
    <dgm:pt modelId="{6A467A2C-44A9-694D-A0A5-3FE141900AC8}" type="sibTrans" cxnId="{3F98CE9D-D2A1-4444-A227-94DC0CD61BD6}">
      <dgm:prSet/>
      <dgm:spPr/>
      <dgm:t>
        <a:bodyPr/>
        <a:lstStyle/>
        <a:p>
          <a:endParaRPr lang="en-US"/>
        </a:p>
      </dgm:t>
    </dgm:pt>
    <dgm:pt modelId="{2220C56E-9937-B14B-9F2D-0E515B155F0B}">
      <dgm:prSet/>
      <dgm:spPr/>
      <dgm:t>
        <a:bodyPr/>
        <a:lstStyle/>
        <a:p>
          <a:r>
            <a:rPr lang="en-US" dirty="0" smtClean="0"/>
            <a:t>Plan to Control the Gains</a:t>
          </a:r>
          <a:endParaRPr lang="en-US" dirty="0"/>
        </a:p>
      </dgm:t>
    </dgm:pt>
    <dgm:pt modelId="{49CB82AE-9D58-4B44-B2D2-F025A7E892E8}" type="parTrans" cxnId="{4913F937-43C4-E740-9FCE-A925861C0F42}">
      <dgm:prSet/>
      <dgm:spPr/>
      <dgm:t>
        <a:bodyPr/>
        <a:lstStyle/>
        <a:p>
          <a:endParaRPr lang="en-US"/>
        </a:p>
      </dgm:t>
    </dgm:pt>
    <dgm:pt modelId="{7235E79C-9B9D-734F-9A44-536B175A2CED}" type="sibTrans" cxnId="{4913F937-43C4-E740-9FCE-A925861C0F42}">
      <dgm:prSet/>
      <dgm:spPr/>
      <dgm:t>
        <a:bodyPr/>
        <a:lstStyle/>
        <a:p>
          <a:endParaRPr lang="en-US"/>
        </a:p>
      </dgm:t>
    </dgm:pt>
    <dgm:pt modelId="{6BF512C8-BBCD-5548-AC8D-CE243DF1553F}" type="pres">
      <dgm:prSet presAssocID="{A6A185FA-9E09-2B43-8BB8-8EE1D1D6BC37}" presName="Name0" presStyleCnt="0">
        <dgm:presLayoutVars>
          <dgm:chPref val="3"/>
          <dgm:dir/>
          <dgm:animLvl val="lvl"/>
          <dgm:resizeHandles/>
        </dgm:presLayoutVars>
      </dgm:prSet>
      <dgm:spPr/>
      <dgm:t>
        <a:bodyPr/>
        <a:lstStyle/>
        <a:p>
          <a:endParaRPr lang="en-US"/>
        </a:p>
      </dgm:t>
    </dgm:pt>
    <dgm:pt modelId="{60C0DB22-03D3-1B45-BE37-2DE42D2D1C5E}" type="pres">
      <dgm:prSet presAssocID="{E4A1ACC6-97B7-C34E-B4F4-836253202290}" presName="horFlow" presStyleCnt="0"/>
      <dgm:spPr/>
    </dgm:pt>
    <dgm:pt modelId="{E9619F9F-AA7A-464A-A9B1-A89121C9DC6E}" type="pres">
      <dgm:prSet presAssocID="{E4A1ACC6-97B7-C34E-B4F4-836253202290}" presName="bigChev" presStyleLbl="node1" presStyleIdx="0" presStyleCnt="5"/>
      <dgm:spPr/>
      <dgm:t>
        <a:bodyPr/>
        <a:lstStyle/>
        <a:p>
          <a:endParaRPr lang="en-US"/>
        </a:p>
      </dgm:t>
    </dgm:pt>
    <dgm:pt modelId="{187D76E6-CFC9-2740-B93A-E0C1ACBA7F16}" type="pres">
      <dgm:prSet presAssocID="{E6064C95-5C22-E246-86DC-C42C1C0B2BD5}" presName="parTrans" presStyleCnt="0"/>
      <dgm:spPr/>
    </dgm:pt>
    <dgm:pt modelId="{F071C16A-8AF5-3148-B34B-1BA18A2047DB}" type="pres">
      <dgm:prSet presAssocID="{AE4E2910-D072-FD40-830F-C5B9AA6657D8}" presName="node" presStyleLbl="alignAccFollowNode1" presStyleIdx="0" presStyleCnt="12">
        <dgm:presLayoutVars>
          <dgm:bulletEnabled val="1"/>
        </dgm:presLayoutVars>
      </dgm:prSet>
      <dgm:spPr/>
      <dgm:t>
        <a:bodyPr/>
        <a:lstStyle/>
        <a:p>
          <a:endParaRPr lang="en-US"/>
        </a:p>
      </dgm:t>
    </dgm:pt>
    <dgm:pt modelId="{47DD90A0-766A-7944-B474-10C14C44B6C2}" type="pres">
      <dgm:prSet presAssocID="{035A9B0E-18E3-1E48-BD5A-4F4A934E9590}" presName="sibTrans" presStyleCnt="0"/>
      <dgm:spPr/>
    </dgm:pt>
    <dgm:pt modelId="{5007E3A2-7CF8-9846-9DE6-55A623126636}" type="pres">
      <dgm:prSet presAssocID="{28125D6C-5D89-4149-9F88-B5EB3F626F0D}" presName="node" presStyleLbl="alignAccFollowNode1" presStyleIdx="1" presStyleCnt="12">
        <dgm:presLayoutVars>
          <dgm:bulletEnabled val="1"/>
        </dgm:presLayoutVars>
      </dgm:prSet>
      <dgm:spPr/>
      <dgm:t>
        <a:bodyPr/>
        <a:lstStyle/>
        <a:p>
          <a:endParaRPr lang="en-US"/>
        </a:p>
      </dgm:t>
    </dgm:pt>
    <dgm:pt modelId="{CA77AD19-A80B-8F49-B5B2-80BBD41191F8}" type="pres">
      <dgm:prSet presAssocID="{4DD94744-7107-CE44-B74D-D5343237DBAA}" presName="sibTrans" presStyleCnt="0"/>
      <dgm:spPr/>
    </dgm:pt>
    <dgm:pt modelId="{C770A89D-A357-6341-99E7-E015282059C5}" type="pres">
      <dgm:prSet presAssocID="{C3365705-EA21-024B-801D-3B81A9F20E9B}" presName="node" presStyleLbl="alignAccFollowNode1" presStyleIdx="2" presStyleCnt="12">
        <dgm:presLayoutVars>
          <dgm:bulletEnabled val="1"/>
        </dgm:presLayoutVars>
      </dgm:prSet>
      <dgm:spPr/>
      <dgm:t>
        <a:bodyPr/>
        <a:lstStyle/>
        <a:p>
          <a:endParaRPr lang="en-US"/>
        </a:p>
      </dgm:t>
    </dgm:pt>
    <dgm:pt modelId="{D70E5043-4D5C-7F4A-8D00-5271EA0F2399}" type="pres">
      <dgm:prSet presAssocID="{E4A1ACC6-97B7-C34E-B4F4-836253202290}" presName="vSp" presStyleCnt="0"/>
      <dgm:spPr/>
    </dgm:pt>
    <dgm:pt modelId="{6927EC44-5C58-FD44-A50B-52A9D8E90D6D}" type="pres">
      <dgm:prSet presAssocID="{83688A70-0F7B-F04C-8B16-E3161D8E5006}" presName="horFlow" presStyleCnt="0"/>
      <dgm:spPr/>
    </dgm:pt>
    <dgm:pt modelId="{F76D8EFA-8EC1-D04F-9B12-CC224852ADA4}" type="pres">
      <dgm:prSet presAssocID="{83688A70-0F7B-F04C-8B16-E3161D8E5006}" presName="bigChev" presStyleLbl="node1" presStyleIdx="1" presStyleCnt="5"/>
      <dgm:spPr/>
      <dgm:t>
        <a:bodyPr/>
        <a:lstStyle/>
        <a:p>
          <a:endParaRPr lang="en-US"/>
        </a:p>
      </dgm:t>
    </dgm:pt>
    <dgm:pt modelId="{DCA26038-7F3B-824B-8241-7EE6792B8444}" type="pres">
      <dgm:prSet presAssocID="{B6DB9B54-2277-E84F-8C31-6D543933FCCB}" presName="parTrans" presStyleCnt="0"/>
      <dgm:spPr/>
    </dgm:pt>
    <dgm:pt modelId="{8B9CA1F3-7747-F04A-9CD4-87674971C5FB}" type="pres">
      <dgm:prSet presAssocID="{C444B5C0-C161-984F-B576-367AE0616E35}" presName="node" presStyleLbl="alignAccFollowNode1" presStyleIdx="3" presStyleCnt="12">
        <dgm:presLayoutVars>
          <dgm:bulletEnabled val="1"/>
        </dgm:presLayoutVars>
      </dgm:prSet>
      <dgm:spPr/>
      <dgm:t>
        <a:bodyPr/>
        <a:lstStyle/>
        <a:p>
          <a:endParaRPr lang="en-US"/>
        </a:p>
      </dgm:t>
    </dgm:pt>
    <dgm:pt modelId="{AF3EF38C-B5AD-874D-9DE1-A1BCB6F0C9AE}" type="pres">
      <dgm:prSet presAssocID="{09328CD5-D7F0-A24B-AA18-D10D6C09A87E}" presName="sibTrans" presStyleCnt="0"/>
      <dgm:spPr/>
    </dgm:pt>
    <dgm:pt modelId="{08CFE988-DD20-074B-A84B-769ED6538D2A}" type="pres">
      <dgm:prSet presAssocID="{E6C79790-77C6-DE4B-8736-DCE8C72FEBDD}" presName="node" presStyleLbl="alignAccFollowNode1" presStyleIdx="4" presStyleCnt="12">
        <dgm:presLayoutVars>
          <dgm:bulletEnabled val="1"/>
        </dgm:presLayoutVars>
      </dgm:prSet>
      <dgm:spPr/>
      <dgm:t>
        <a:bodyPr/>
        <a:lstStyle/>
        <a:p>
          <a:endParaRPr lang="en-US"/>
        </a:p>
      </dgm:t>
    </dgm:pt>
    <dgm:pt modelId="{8280A4B9-E52D-034B-AE4D-62D1C507B52B}" type="pres">
      <dgm:prSet presAssocID="{34A22402-BD16-C84C-BE10-4E82B91C2E99}" presName="sibTrans" presStyleCnt="0"/>
      <dgm:spPr/>
    </dgm:pt>
    <dgm:pt modelId="{21C10AED-F697-F94D-A05A-413F8CA4939E}" type="pres">
      <dgm:prSet presAssocID="{CEAB9EAE-92E5-604B-98AD-FB87F3703FBD}" presName="node" presStyleLbl="alignAccFollowNode1" presStyleIdx="5" presStyleCnt="12">
        <dgm:presLayoutVars>
          <dgm:bulletEnabled val="1"/>
        </dgm:presLayoutVars>
      </dgm:prSet>
      <dgm:spPr/>
      <dgm:t>
        <a:bodyPr/>
        <a:lstStyle/>
        <a:p>
          <a:endParaRPr lang="en-US"/>
        </a:p>
      </dgm:t>
    </dgm:pt>
    <dgm:pt modelId="{4E640571-2E75-C24A-9B83-CDA4620CD867}" type="pres">
      <dgm:prSet presAssocID="{A4B05D44-7DDC-3B4F-BA3A-373C9BC71325}" presName="sibTrans" presStyleCnt="0"/>
      <dgm:spPr/>
    </dgm:pt>
    <dgm:pt modelId="{046D8FFD-A003-CB4D-8BC6-82D7BA3DD94E}" type="pres">
      <dgm:prSet presAssocID="{C345618C-3DD9-304E-AFE6-28DA2155A969}" presName="node" presStyleLbl="alignAccFollowNode1" presStyleIdx="6" presStyleCnt="12">
        <dgm:presLayoutVars>
          <dgm:bulletEnabled val="1"/>
        </dgm:presLayoutVars>
      </dgm:prSet>
      <dgm:spPr/>
      <dgm:t>
        <a:bodyPr/>
        <a:lstStyle/>
        <a:p>
          <a:endParaRPr lang="en-US"/>
        </a:p>
      </dgm:t>
    </dgm:pt>
    <dgm:pt modelId="{462A9711-AAD0-C643-896B-1B0B60BDD52C}" type="pres">
      <dgm:prSet presAssocID="{83688A70-0F7B-F04C-8B16-E3161D8E5006}" presName="vSp" presStyleCnt="0"/>
      <dgm:spPr/>
    </dgm:pt>
    <dgm:pt modelId="{D6ADB112-7385-4A40-ACF9-7508048DB1A5}" type="pres">
      <dgm:prSet presAssocID="{8DA2F38A-ED44-484A-A330-80C7617EFAB4}" presName="horFlow" presStyleCnt="0"/>
      <dgm:spPr/>
    </dgm:pt>
    <dgm:pt modelId="{F2AEFAD6-F9BE-344C-9E51-B61056332186}" type="pres">
      <dgm:prSet presAssocID="{8DA2F38A-ED44-484A-A330-80C7617EFAB4}" presName="bigChev" presStyleLbl="node1" presStyleIdx="2" presStyleCnt="5"/>
      <dgm:spPr/>
      <dgm:t>
        <a:bodyPr/>
        <a:lstStyle/>
        <a:p>
          <a:endParaRPr lang="en-US"/>
        </a:p>
      </dgm:t>
    </dgm:pt>
    <dgm:pt modelId="{8634F399-1352-BD41-AF38-BB951FAB968C}" type="pres">
      <dgm:prSet presAssocID="{376A1AAD-E7B2-BE41-8456-39B88E27E96E}" presName="parTrans" presStyleCnt="0"/>
      <dgm:spPr/>
    </dgm:pt>
    <dgm:pt modelId="{7F3A4ED0-6DE5-C847-98D1-209D955D4F09}" type="pres">
      <dgm:prSet presAssocID="{5B8797A6-9C8F-1A44-9ADB-9A508BA85338}" presName="node" presStyleLbl="alignAccFollowNode1" presStyleIdx="7" presStyleCnt="12">
        <dgm:presLayoutVars>
          <dgm:bulletEnabled val="1"/>
        </dgm:presLayoutVars>
      </dgm:prSet>
      <dgm:spPr/>
      <dgm:t>
        <a:bodyPr/>
        <a:lstStyle/>
        <a:p>
          <a:endParaRPr lang="en-US"/>
        </a:p>
      </dgm:t>
    </dgm:pt>
    <dgm:pt modelId="{E8A3A5B5-A6B1-2945-AC1E-69269F10F47C}" type="pres">
      <dgm:prSet presAssocID="{8DA2F38A-ED44-484A-A330-80C7617EFAB4}" presName="vSp" presStyleCnt="0"/>
      <dgm:spPr/>
    </dgm:pt>
    <dgm:pt modelId="{7CE5DD7F-2350-D64F-BE02-F17C55618DB3}" type="pres">
      <dgm:prSet presAssocID="{E1A999DA-C259-7B45-B13B-0B92EBFCA9FB}" presName="horFlow" presStyleCnt="0"/>
      <dgm:spPr/>
    </dgm:pt>
    <dgm:pt modelId="{E35FC38C-B563-4145-9728-ED1B763A2F9E}" type="pres">
      <dgm:prSet presAssocID="{E1A999DA-C259-7B45-B13B-0B92EBFCA9FB}" presName="bigChev" presStyleLbl="node1" presStyleIdx="3" presStyleCnt="5"/>
      <dgm:spPr/>
      <dgm:t>
        <a:bodyPr/>
        <a:lstStyle/>
        <a:p>
          <a:endParaRPr lang="en-US"/>
        </a:p>
      </dgm:t>
    </dgm:pt>
    <dgm:pt modelId="{0A2C4A3C-8D39-C143-BC5C-1B9984FB2506}" type="pres">
      <dgm:prSet presAssocID="{3A3D5909-A29E-394C-8D08-470E893EBDEC}" presName="parTrans" presStyleCnt="0"/>
      <dgm:spPr/>
    </dgm:pt>
    <dgm:pt modelId="{8189640F-D4E9-D148-9D39-B2478528AFC9}" type="pres">
      <dgm:prSet presAssocID="{C9134192-D6AF-834D-8D33-F3C358877B04}" presName="node" presStyleLbl="alignAccFollowNode1" presStyleIdx="8" presStyleCnt="12">
        <dgm:presLayoutVars>
          <dgm:bulletEnabled val="1"/>
        </dgm:presLayoutVars>
      </dgm:prSet>
      <dgm:spPr/>
      <dgm:t>
        <a:bodyPr/>
        <a:lstStyle/>
        <a:p>
          <a:endParaRPr lang="en-US"/>
        </a:p>
      </dgm:t>
    </dgm:pt>
    <dgm:pt modelId="{96331FB7-FE56-AE48-AB75-BC8FC62F5005}" type="pres">
      <dgm:prSet presAssocID="{359DEEAF-EAB5-3246-82C7-771427247956}" presName="sibTrans" presStyleCnt="0"/>
      <dgm:spPr/>
    </dgm:pt>
    <dgm:pt modelId="{D8194B61-B751-EC42-A4F5-7ECFDC514A29}" type="pres">
      <dgm:prSet presAssocID="{5C4F2022-8BD1-DE43-882F-8B001C51F475}" presName="node" presStyleLbl="alignAccFollowNode1" presStyleIdx="9" presStyleCnt="12">
        <dgm:presLayoutVars>
          <dgm:bulletEnabled val="1"/>
        </dgm:presLayoutVars>
      </dgm:prSet>
      <dgm:spPr/>
      <dgm:t>
        <a:bodyPr/>
        <a:lstStyle/>
        <a:p>
          <a:endParaRPr lang="en-US"/>
        </a:p>
      </dgm:t>
    </dgm:pt>
    <dgm:pt modelId="{81F25EE4-2586-FD4A-B52B-33AD953436E9}" type="pres">
      <dgm:prSet presAssocID="{6A467A2C-44A9-694D-A0A5-3FE141900AC8}" presName="sibTrans" presStyleCnt="0"/>
      <dgm:spPr/>
    </dgm:pt>
    <dgm:pt modelId="{196765CA-06FC-834B-A724-AFBB913FD4FA}" type="pres">
      <dgm:prSet presAssocID="{E84409D2-DCB5-2C44-BF44-15224241E09B}" presName="node" presStyleLbl="alignAccFollowNode1" presStyleIdx="10" presStyleCnt="12">
        <dgm:presLayoutVars>
          <dgm:bulletEnabled val="1"/>
        </dgm:presLayoutVars>
      </dgm:prSet>
      <dgm:spPr/>
      <dgm:t>
        <a:bodyPr/>
        <a:lstStyle/>
        <a:p>
          <a:endParaRPr lang="en-US"/>
        </a:p>
      </dgm:t>
    </dgm:pt>
    <dgm:pt modelId="{4E515F72-F92C-5A41-B1BC-4699F94B4333}" type="pres">
      <dgm:prSet presAssocID="{E1A999DA-C259-7B45-B13B-0B92EBFCA9FB}" presName="vSp" presStyleCnt="0"/>
      <dgm:spPr/>
    </dgm:pt>
    <dgm:pt modelId="{0B9D372D-D6F9-4740-B5CD-BD7DCEB9566E}" type="pres">
      <dgm:prSet presAssocID="{37719681-EAA7-AE4B-B0E2-44BD91224C5C}" presName="horFlow" presStyleCnt="0"/>
      <dgm:spPr/>
    </dgm:pt>
    <dgm:pt modelId="{B559986E-4556-EB4F-A9CB-1E128B123CBE}" type="pres">
      <dgm:prSet presAssocID="{37719681-EAA7-AE4B-B0E2-44BD91224C5C}" presName="bigChev" presStyleLbl="node1" presStyleIdx="4" presStyleCnt="5"/>
      <dgm:spPr/>
      <dgm:t>
        <a:bodyPr/>
        <a:lstStyle/>
        <a:p>
          <a:endParaRPr lang="en-US"/>
        </a:p>
      </dgm:t>
    </dgm:pt>
    <dgm:pt modelId="{43759C34-28B8-094D-A34B-5F1E1A9436EC}" type="pres">
      <dgm:prSet presAssocID="{49CB82AE-9D58-4B44-B2D2-F025A7E892E8}" presName="parTrans" presStyleCnt="0"/>
      <dgm:spPr/>
    </dgm:pt>
    <dgm:pt modelId="{32961018-088E-1541-8D72-27F9AFAD495C}" type="pres">
      <dgm:prSet presAssocID="{2220C56E-9937-B14B-9F2D-0E515B155F0B}" presName="node" presStyleLbl="alignAccFollowNode1" presStyleIdx="11" presStyleCnt="12">
        <dgm:presLayoutVars>
          <dgm:bulletEnabled val="1"/>
        </dgm:presLayoutVars>
      </dgm:prSet>
      <dgm:spPr/>
      <dgm:t>
        <a:bodyPr/>
        <a:lstStyle/>
        <a:p>
          <a:endParaRPr lang="en-US"/>
        </a:p>
      </dgm:t>
    </dgm:pt>
  </dgm:ptLst>
  <dgm:cxnLst>
    <dgm:cxn modelId="{F700FCF3-6C51-49BE-A704-D7CDCA5A4DF4}" type="presOf" srcId="{A6A185FA-9E09-2B43-8BB8-8EE1D1D6BC37}" destId="{6BF512C8-BBCD-5548-AC8D-CE243DF1553F}" srcOrd="0" destOrd="0" presId="urn:microsoft.com/office/officeart/2005/8/layout/lProcess3"/>
    <dgm:cxn modelId="{0179E111-B934-114B-9A84-045254C93701}" srcId="{E4A1ACC6-97B7-C34E-B4F4-836253202290}" destId="{AE4E2910-D072-FD40-830F-C5B9AA6657D8}" srcOrd="0" destOrd="0" parTransId="{E6064C95-5C22-E246-86DC-C42C1C0B2BD5}" sibTransId="{035A9B0E-18E3-1E48-BD5A-4F4A934E9590}"/>
    <dgm:cxn modelId="{DE056116-670B-3447-A2DC-032765B4E7C2}" srcId="{8DA2F38A-ED44-484A-A330-80C7617EFAB4}" destId="{5B8797A6-9C8F-1A44-9ADB-9A508BA85338}" srcOrd="0" destOrd="0" parTransId="{376A1AAD-E7B2-BE41-8456-39B88E27E96E}" sibTransId="{1E7C39C2-66FC-C54A-AE8E-717DA7D5F53A}"/>
    <dgm:cxn modelId="{B36A2D98-FA3C-044C-A048-EEB56DF6A46D}" srcId="{A6A185FA-9E09-2B43-8BB8-8EE1D1D6BC37}" destId="{37719681-EAA7-AE4B-B0E2-44BD91224C5C}" srcOrd="4" destOrd="0" parTransId="{EC58A77B-990F-9742-920A-1AF83EDECD02}" sibTransId="{D6F4C5CB-D3A4-7948-B5C6-B940E40D5561}"/>
    <dgm:cxn modelId="{9D203790-4DF5-4685-A48B-9C5E16F0C559}" type="presOf" srcId="{E4A1ACC6-97B7-C34E-B4F4-836253202290}" destId="{E9619F9F-AA7A-464A-A9B1-A89121C9DC6E}" srcOrd="0" destOrd="0" presId="urn:microsoft.com/office/officeart/2005/8/layout/lProcess3"/>
    <dgm:cxn modelId="{2F2C58A7-D0AA-46C0-B5AD-304135EAF9B7}" type="presOf" srcId="{E6C79790-77C6-DE4B-8736-DCE8C72FEBDD}" destId="{08CFE988-DD20-074B-A84B-769ED6538D2A}" srcOrd="0" destOrd="0" presId="urn:microsoft.com/office/officeart/2005/8/layout/lProcess3"/>
    <dgm:cxn modelId="{53AF2CB2-6687-4AD8-9F55-24929DC231BD}" type="presOf" srcId="{E1A999DA-C259-7B45-B13B-0B92EBFCA9FB}" destId="{E35FC38C-B563-4145-9728-ED1B763A2F9E}" srcOrd="0" destOrd="0" presId="urn:microsoft.com/office/officeart/2005/8/layout/lProcess3"/>
    <dgm:cxn modelId="{11E65528-F403-4D45-B692-48D184D099C3}" srcId="{83688A70-0F7B-F04C-8B16-E3161D8E5006}" destId="{C345618C-3DD9-304E-AFE6-28DA2155A969}" srcOrd="3" destOrd="0" parTransId="{FB4C86D5-C4D9-F140-A081-8A80DEA126FB}" sibTransId="{D84B8B31-5576-0A47-A64D-F409A6DCB878}"/>
    <dgm:cxn modelId="{3F98CE9D-D2A1-4444-A227-94DC0CD61BD6}" srcId="{E1A999DA-C259-7B45-B13B-0B92EBFCA9FB}" destId="{5C4F2022-8BD1-DE43-882F-8B001C51F475}" srcOrd="1" destOrd="0" parTransId="{EE398900-0967-5245-81E8-790FCC292631}" sibTransId="{6A467A2C-44A9-694D-A0A5-3FE141900AC8}"/>
    <dgm:cxn modelId="{FAD9223D-4A01-1142-8426-83185E596F6E}" srcId="{E1A999DA-C259-7B45-B13B-0B92EBFCA9FB}" destId="{C9134192-D6AF-834D-8D33-F3C358877B04}" srcOrd="0" destOrd="0" parTransId="{3A3D5909-A29E-394C-8D08-470E893EBDEC}" sibTransId="{359DEEAF-EAB5-3246-82C7-771427247956}"/>
    <dgm:cxn modelId="{98F3B2DB-A3D8-49DC-8B51-A34196D382D5}" type="presOf" srcId="{C3365705-EA21-024B-801D-3B81A9F20E9B}" destId="{C770A89D-A357-6341-99E7-E015282059C5}" srcOrd="0" destOrd="0" presId="urn:microsoft.com/office/officeart/2005/8/layout/lProcess3"/>
    <dgm:cxn modelId="{357C6EF6-27DF-4E0B-B3ED-BDD7280CB86C}" type="presOf" srcId="{8DA2F38A-ED44-484A-A330-80C7617EFAB4}" destId="{F2AEFAD6-F9BE-344C-9E51-B61056332186}" srcOrd="0" destOrd="0" presId="urn:microsoft.com/office/officeart/2005/8/layout/lProcess3"/>
    <dgm:cxn modelId="{14177A65-BFA9-DE43-9089-DCDFE169BD76}" srcId="{83688A70-0F7B-F04C-8B16-E3161D8E5006}" destId="{E6C79790-77C6-DE4B-8736-DCE8C72FEBDD}" srcOrd="1" destOrd="0" parTransId="{45EE84AD-0D7D-464C-9669-3702446A8D04}" sibTransId="{34A22402-BD16-C84C-BE10-4E82B91C2E99}"/>
    <dgm:cxn modelId="{7C2347D4-6F85-4302-BB6D-383779AACE8C}" type="presOf" srcId="{2220C56E-9937-B14B-9F2D-0E515B155F0B}" destId="{32961018-088E-1541-8D72-27F9AFAD495C}" srcOrd="0" destOrd="0" presId="urn:microsoft.com/office/officeart/2005/8/layout/lProcess3"/>
    <dgm:cxn modelId="{09F5C03A-4B2D-344A-94D5-C017618711AD}" srcId="{83688A70-0F7B-F04C-8B16-E3161D8E5006}" destId="{CEAB9EAE-92E5-604B-98AD-FB87F3703FBD}" srcOrd="2" destOrd="0" parTransId="{22627CA0-34DE-8643-82A4-EF149A5366D9}" sibTransId="{A4B05D44-7DDC-3B4F-BA3A-373C9BC71325}"/>
    <dgm:cxn modelId="{60392308-8298-5240-960C-89029BCE6254}" srcId="{A6A185FA-9E09-2B43-8BB8-8EE1D1D6BC37}" destId="{E1A999DA-C259-7B45-B13B-0B92EBFCA9FB}" srcOrd="3" destOrd="0" parTransId="{FC6D69B1-95F8-364D-BD1C-17E616180ED9}" sibTransId="{D869413F-AE2A-B742-897C-3FB1BF53732F}"/>
    <dgm:cxn modelId="{208C6D5E-71C7-9047-84A2-858213420DF5}" srcId="{A6A185FA-9E09-2B43-8BB8-8EE1D1D6BC37}" destId="{83688A70-0F7B-F04C-8B16-E3161D8E5006}" srcOrd="1" destOrd="0" parTransId="{34D259FF-88E7-B740-A2D3-450762EDDB8E}" sibTransId="{98E027DC-B795-D046-B691-C471AEFA7414}"/>
    <dgm:cxn modelId="{9E6EBB1B-DD1D-418B-BD0A-CA8A2B8649B0}" type="presOf" srcId="{C9134192-D6AF-834D-8D33-F3C358877B04}" destId="{8189640F-D4E9-D148-9D39-B2478528AFC9}" srcOrd="0" destOrd="0" presId="urn:microsoft.com/office/officeart/2005/8/layout/lProcess3"/>
    <dgm:cxn modelId="{FAC585CB-0C0E-4181-B6F2-42A3678673F3}" type="presOf" srcId="{28125D6C-5D89-4149-9F88-B5EB3F626F0D}" destId="{5007E3A2-7CF8-9846-9DE6-55A623126636}" srcOrd="0" destOrd="0" presId="urn:microsoft.com/office/officeart/2005/8/layout/lProcess3"/>
    <dgm:cxn modelId="{6AC075C8-2303-9545-A511-8AB75A62FDBC}" srcId="{E1A999DA-C259-7B45-B13B-0B92EBFCA9FB}" destId="{E84409D2-DCB5-2C44-BF44-15224241E09B}" srcOrd="2" destOrd="0" parTransId="{66E1B50D-6537-0040-954A-9A2F29B8C940}" sibTransId="{CC5C6BDC-260C-FD40-8A8C-01829E4FFE45}"/>
    <dgm:cxn modelId="{6D2BB2B1-0A4A-4990-AABC-7B0D34574990}" type="presOf" srcId="{CEAB9EAE-92E5-604B-98AD-FB87F3703FBD}" destId="{21C10AED-F697-F94D-A05A-413F8CA4939E}" srcOrd="0" destOrd="0" presId="urn:microsoft.com/office/officeart/2005/8/layout/lProcess3"/>
    <dgm:cxn modelId="{A56F4E3A-F96F-4CBB-9F1C-64AC63709448}" type="presOf" srcId="{5B8797A6-9C8F-1A44-9ADB-9A508BA85338}" destId="{7F3A4ED0-6DE5-C847-98D1-209D955D4F09}" srcOrd="0" destOrd="0" presId="urn:microsoft.com/office/officeart/2005/8/layout/lProcess3"/>
    <dgm:cxn modelId="{7E9A8200-66DF-4DDA-BF66-2CA2FCE8A278}" type="presOf" srcId="{AE4E2910-D072-FD40-830F-C5B9AA6657D8}" destId="{F071C16A-8AF5-3148-B34B-1BA18A2047DB}" srcOrd="0" destOrd="0" presId="urn:microsoft.com/office/officeart/2005/8/layout/lProcess3"/>
    <dgm:cxn modelId="{954343D9-38CF-4FDF-BC98-408EF65846D9}" type="presOf" srcId="{83688A70-0F7B-F04C-8B16-E3161D8E5006}" destId="{F76D8EFA-8EC1-D04F-9B12-CC224852ADA4}" srcOrd="0" destOrd="0" presId="urn:microsoft.com/office/officeart/2005/8/layout/lProcess3"/>
    <dgm:cxn modelId="{70884823-30A5-408B-8BA1-FFF218D564D8}" type="presOf" srcId="{C345618C-3DD9-304E-AFE6-28DA2155A969}" destId="{046D8FFD-A003-CB4D-8BC6-82D7BA3DD94E}" srcOrd="0" destOrd="0" presId="urn:microsoft.com/office/officeart/2005/8/layout/lProcess3"/>
    <dgm:cxn modelId="{4FCD7D4C-BB66-4C13-96DB-B672E84118B3}" type="presOf" srcId="{37719681-EAA7-AE4B-B0E2-44BD91224C5C}" destId="{B559986E-4556-EB4F-A9CB-1E128B123CBE}" srcOrd="0" destOrd="0" presId="urn:microsoft.com/office/officeart/2005/8/layout/lProcess3"/>
    <dgm:cxn modelId="{6101F2F3-99B3-7746-8938-0D73AD54A9D7}" srcId="{E4A1ACC6-97B7-C34E-B4F4-836253202290}" destId="{C3365705-EA21-024B-801D-3B81A9F20E9B}" srcOrd="2" destOrd="0" parTransId="{F0505BEF-387D-C54E-A6B9-22DBE0146C99}" sibTransId="{91FC9764-E576-FE45-B951-BB9F886009D9}"/>
    <dgm:cxn modelId="{580B8C20-801E-49FB-B6CD-7F01B757DD56}" type="presOf" srcId="{C444B5C0-C161-984F-B576-367AE0616E35}" destId="{8B9CA1F3-7747-F04A-9CD4-87674971C5FB}" srcOrd="0" destOrd="0" presId="urn:microsoft.com/office/officeart/2005/8/layout/lProcess3"/>
    <dgm:cxn modelId="{386274A0-9E29-44E2-880D-F8C18EFA4DFD}" type="presOf" srcId="{5C4F2022-8BD1-DE43-882F-8B001C51F475}" destId="{D8194B61-B751-EC42-A4F5-7ECFDC514A29}" srcOrd="0" destOrd="0" presId="urn:microsoft.com/office/officeart/2005/8/layout/lProcess3"/>
    <dgm:cxn modelId="{25CBDF08-0E8B-5241-AD87-9349B2761750}" srcId="{E4A1ACC6-97B7-C34E-B4F4-836253202290}" destId="{28125D6C-5D89-4149-9F88-B5EB3F626F0D}" srcOrd="1" destOrd="0" parTransId="{528F290B-F0F7-544F-9B5F-3B4EB12DDACA}" sibTransId="{4DD94744-7107-CE44-B74D-D5343237DBAA}"/>
    <dgm:cxn modelId="{54C1C899-030C-0C4C-8786-F417934671E8}" srcId="{A6A185FA-9E09-2B43-8BB8-8EE1D1D6BC37}" destId="{E4A1ACC6-97B7-C34E-B4F4-836253202290}" srcOrd="0" destOrd="0" parTransId="{A5DECC0E-E352-1C44-AAB4-B1858F6A8A90}" sibTransId="{4C18EE2D-9A1F-F14D-8EE0-B8EB731E81F7}"/>
    <dgm:cxn modelId="{4913F937-43C4-E740-9FCE-A925861C0F42}" srcId="{37719681-EAA7-AE4B-B0E2-44BD91224C5C}" destId="{2220C56E-9937-B14B-9F2D-0E515B155F0B}" srcOrd="0" destOrd="0" parTransId="{49CB82AE-9D58-4B44-B2D2-F025A7E892E8}" sibTransId="{7235E79C-9B9D-734F-9A44-536B175A2CED}"/>
    <dgm:cxn modelId="{3759BB60-45AC-E141-8734-6834563EDE45}" srcId="{83688A70-0F7B-F04C-8B16-E3161D8E5006}" destId="{C444B5C0-C161-984F-B576-367AE0616E35}" srcOrd="0" destOrd="0" parTransId="{B6DB9B54-2277-E84F-8C31-6D543933FCCB}" sibTransId="{09328CD5-D7F0-A24B-AA18-D10D6C09A87E}"/>
    <dgm:cxn modelId="{9485D545-3DCF-460D-837E-3E88BB8B1311}" type="presOf" srcId="{E84409D2-DCB5-2C44-BF44-15224241E09B}" destId="{196765CA-06FC-834B-A724-AFBB913FD4FA}" srcOrd="0" destOrd="0" presId="urn:microsoft.com/office/officeart/2005/8/layout/lProcess3"/>
    <dgm:cxn modelId="{723DC0C8-8A6D-A74E-8074-540680654480}" srcId="{A6A185FA-9E09-2B43-8BB8-8EE1D1D6BC37}" destId="{8DA2F38A-ED44-484A-A330-80C7617EFAB4}" srcOrd="2" destOrd="0" parTransId="{2AADBA92-B4D9-9144-9710-D97831A6343B}" sibTransId="{B3902F6C-26D7-1B4C-A549-7D6FED8A7E8F}"/>
    <dgm:cxn modelId="{6D927B6E-6166-447B-B013-F52402395794}" type="presParOf" srcId="{6BF512C8-BBCD-5548-AC8D-CE243DF1553F}" destId="{60C0DB22-03D3-1B45-BE37-2DE42D2D1C5E}" srcOrd="0" destOrd="0" presId="urn:microsoft.com/office/officeart/2005/8/layout/lProcess3"/>
    <dgm:cxn modelId="{06F52670-0F9D-4939-A9F1-E601F051B81D}" type="presParOf" srcId="{60C0DB22-03D3-1B45-BE37-2DE42D2D1C5E}" destId="{E9619F9F-AA7A-464A-A9B1-A89121C9DC6E}" srcOrd="0" destOrd="0" presId="urn:microsoft.com/office/officeart/2005/8/layout/lProcess3"/>
    <dgm:cxn modelId="{72937C7E-DD29-4393-BF29-81F7B0A62597}" type="presParOf" srcId="{60C0DB22-03D3-1B45-BE37-2DE42D2D1C5E}" destId="{187D76E6-CFC9-2740-B93A-E0C1ACBA7F16}" srcOrd="1" destOrd="0" presId="urn:microsoft.com/office/officeart/2005/8/layout/lProcess3"/>
    <dgm:cxn modelId="{875BA1FA-5CDB-48A6-A883-2BEDA92F9968}" type="presParOf" srcId="{60C0DB22-03D3-1B45-BE37-2DE42D2D1C5E}" destId="{F071C16A-8AF5-3148-B34B-1BA18A2047DB}" srcOrd="2" destOrd="0" presId="urn:microsoft.com/office/officeart/2005/8/layout/lProcess3"/>
    <dgm:cxn modelId="{79B16D78-6BD2-48EC-B2D2-69F2489C5129}" type="presParOf" srcId="{60C0DB22-03D3-1B45-BE37-2DE42D2D1C5E}" destId="{47DD90A0-766A-7944-B474-10C14C44B6C2}" srcOrd="3" destOrd="0" presId="urn:microsoft.com/office/officeart/2005/8/layout/lProcess3"/>
    <dgm:cxn modelId="{8A056169-F03F-4742-AE20-E965D3F5361D}" type="presParOf" srcId="{60C0DB22-03D3-1B45-BE37-2DE42D2D1C5E}" destId="{5007E3A2-7CF8-9846-9DE6-55A623126636}" srcOrd="4" destOrd="0" presId="urn:microsoft.com/office/officeart/2005/8/layout/lProcess3"/>
    <dgm:cxn modelId="{E92AF3CF-EB29-45B2-B30D-C959F5BD5FB1}" type="presParOf" srcId="{60C0DB22-03D3-1B45-BE37-2DE42D2D1C5E}" destId="{CA77AD19-A80B-8F49-B5B2-80BBD41191F8}" srcOrd="5" destOrd="0" presId="urn:microsoft.com/office/officeart/2005/8/layout/lProcess3"/>
    <dgm:cxn modelId="{24265ED2-C81C-4128-9025-E9E81D002591}" type="presParOf" srcId="{60C0DB22-03D3-1B45-BE37-2DE42D2D1C5E}" destId="{C770A89D-A357-6341-99E7-E015282059C5}" srcOrd="6" destOrd="0" presId="urn:microsoft.com/office/officeart/2005/8/layout/lProcess3"/>
    <dgm:cxn modelId="{F58A8AF5-0C33-4D11-9AD3-B23B194C50A9}" type="presParOf" srcId="{6BF512C8-BBCD-5548-AC8D-CE243DF1553F}" destId="{D70E5043-4D5C-7F4A-8D00-5271EA0F2399}" srcOrd="1" destOrd="0" presId="urn:microsoft.com/office/officeart/2005/8/layout/lProcess3"/>
    <dgm:cxn modelId="{57BB6C2D-4C4A-41EC-A6F3-FF340A62D37F}" type="presParOf" srcId="{6BF512C8-BBCD-5548-AC8D-CE243DF1553F}" destId="{6927EC44-5C58-FD44-A50B-52A9D8E90D6D}" srcOrd="2" destOrd="0" presId="urn:microsoft.com/office/officeart/2005/8/layout/lProcess3"/>
    <dgm:cxn modelId="{24ACFFBB-123F-4AD3-8394-B5C56780D2D3}" type="presParOf" srcId="{6927EC44-5C58-FD44-A50B-52A9D8E90D6D}" destId="{F76D8EFA-8EC1-D04F-9B12-CC224852ADA4}" srcOrd="0" destOrd="0" presId="urn:microsoft.com/office/officeart/2005/8/layout/lProcess3"/>
    <dgm:cxn modelId="{016C469F-EBD7-413E-B119-78FE641D938C}" type="presParOf" srcId="{6927EC44-5C58-FD44-A50B-52A9D8E90D6D}" destId="{DCA26038-7F3B-824B-8241-7EE6792B8444}" srcOrd="1" destOrd="0" presId="urn:microsoft.com/office/officeart/2005/8/layout/lProcess3"/>
    <dgm:cxn modelId="{0E91180A-FFF4-4ACE-AFC0-A1C331386FCA}" type="presParOf" srcId="{6927EC44-5C58-FD44-A50B-52A9D8E90D6D}" destId="{8B9CA1F3-7747-F04A-9CD4-87674971C5FB}" srcOrd="2" destOrd="0" presId="urn:microsoft.com/office/officeart/2005/8/layout/lProcess3"/>
    <dgm:cxn modelId="{BA11FACF-7825-445A-ABCA-81CA53012DC3}" type="presParOf" srcId="{6927EC44-5C58-FD44-A50B-52A9D8E90D6D}" destId="{AF3EF38C-B5AD-874D-9DE1-A1BCB6F0C9AE}" srcOrd="3" destOrd="0" presId="urn:microsoft.com/office/officeart/2005/8/layout/lProcess3"/>
    <dgm:cxn modelId="{E9326000-2355-46AB-95D8-91CEBC8167AF}" type="presParOf" srcId="{6927EC44-5C58-FD44-A50B-52A9D8E90D6D}" destId="{08CFE988-DD20-074B-A84B-769ED6538D2A}" srcOrd="4" destOrd="0" presId="urn:microsoft.com/office/officeart/2005/8/layout/lProcess3"/>
    <dgm:cxn modelId="{6F41D131-F87C-441F-B6E9-3E127DD6CE46}" type="presParOf" srcId="{6927EC44-5C58-FD44-A50B-52A9D8E90D6D}" destId="{8280A4B9-E52D-034B-AE4D-62D1C507B52B}" srcOrd="5" destOrd="0" presId="urn:microsoft.com/office/officeart/2005/8/layout/lProcess3"/>
    <dgm:cxn modelId="{4293BAD3-F10D-459F-9DAF-2176564BDFF4}" type="presParOf" srcId="{6927EC44-5C58-FD44-A50B-52A9D8E90D6D}" destId="{21C10AED-F697-F94D-A05A-413F8CA4939E}" srcOrd="6" destOrd="0" presId="urn:microsoft.com/office/officeart/2005/8/layout/lProcess3"/>
    <dgm:cxn modelId="{8F1F16C9-5571-487D-AFFB-0CAD705DD9C0}" type="presParOf" srcId="{6927EC44-5C58-FD44-A50B-52A9D8E90D6D}" destId="{4E640571-2E75-C24A-9B83-CDA4620CD867}" srcOrd="7" destOrd="0" presId="urn:microsoft.com/office/officeart/2005/8/layout/lProcess3"/>
    <dgm:cxn modelId="{2B518836-262B-4350-B4C6-9A2529A91E41}" type="presParOf" srcId="{6927EC44-5C58-FD44-A50B-52A9D8E90D6D}" destId="{046D8FFD-A003-CB4D-8BC6-82D7BA3DD94E}" srcOrd="8" destOrd="0" presId="urn:microsoft.com/office/officeart/2005/8/layout/lProcess3"/>
    <dgm:cxn modelId="{AF6DB181-55BE-412E-B4A3-CF1828419F1E}" type="presParOf" srcId="{6BF512C8-BBCD-5548-AC8D-CE243DF1553F}" destId="{462A9711-AAD0-C643-896B-1B0B60BDD52C}" srcOrd="3" destOrd="0" presId="urn:microsoft.com/office/officeart/2005/8/layout/lProcess3"/>
    <dgm:cxn modelId="{D0F7BCFD-2C2A-457C-9DE7-A285F05D5936}" type="presParOf" srcId="{6BF512C8-BBCD-5548-AC8D-CE243DF1553F}" destId="{D6ADB112-7385-4A40-ACF9-7508048DB1A5}" srcOrd="4" destOrd="0" presId="urn:microsoft.com/office/officeart/2005/8/layout/lProcess3"/>
    <dgm:cxn modelId="{C132E37F-C0A5-4ED9-A0BE-0A9A2D3CEAD7}" type="presParOf" srcId="{D6ADB112-7385-4A40-ACF9-7508048DB1A5}" destId="{F2AEFAD6-F9BE-344C-9E51-B61056332186}" srcOrd="0" destOrd="0" presId="urn:microsoft.com/office/officeart/2005/8/layout/lProcess3"/>
    <dgm:cxn modelId="{D6BBED5A-9783-4BF2-8DF3-5C0D8836E866}" type="presParOf" srcId="{D6ADB112-7385-4A40-ACF9-7508048DB1A5}" destId="{8634F399-1352-BD41-AF38-BB951FAB968C}" srcOrd="1" destOrd="0" presId="urn:microsoft.com/office/officeart/2005/8/layout/lProcess3"/>
    <dgm:cxn modelId="{2783C63C-E400-4A1D-8F78-10E5341FED27}" type="presParOf" srcId="{D6ADB112-7385-4A40-ACF9-7508048DB1A5}" destId="{7F3A4ED0-6DE5-C847-98D1-209D955D4F09}" srcOrd="2" destOrd="0" presId="urn:microsoft.com/office/officeart/2005/8/layout/lProcess3"/>
    <dgm:cxn modelId="{FCE37EC4-C21B-4C7A-9CA4-32341CD465CE}" type="presParOf" srcId="{6BF512C8-BBCD-5548-AC8D-CE243DF1553F}" destId="{E8A3A5B5-A6B1-2945-AC1E-69269F10F47C}" srcOrd="5" destOrd="0" presId="urn:microsoft.com/office/officeart/2005/8/layout/lProcess3"/>
    <dgm:cxn modelId="{FF13CB87-DB29-439F-9494-32ED33A28DCD}" type="presParOf" srcId="{6BF512C8-BBCD-5548-AC8D-CE243DF1553F}" destId="{7CE5DD7F-2350-D64F-BE02-F17C55618DB3}" srcOrd="6" destOrd="0" presId="urn:microsoft.com/office/officeart/2005/8/layout/lProcess3"/>
    <dgm:cxn modelId="{48218D43-6B60-4A08-AB72-24593CA7EE40}" type="presParOf" srcId="{7CE5DD7F-2350-D64F-BE02-F17C55618DB3}" destId="{E35FC38C-B563-4145-9728-ED1B763A2F9E}" srcOrd="0" destOrd="0" presId="urn:microsoft.com/office/officeart/2005/8/layout/lProcess3"/>
    <dgm:cxn modelId="{967056B4-78F5-4253-BA54-ECDF1B9A5E93}" type="presParOf" srcId="{7CE5DD7F-2350-D64F-BE02-F17C55618DB3}" destId="{0A2C4A3C-8D39-C143-BC5C-1B9984FB2506}" srcOrd="1" destOrd="0" presId="urn:microsoft.com/office/officeart/2005/8/layout/lProcess3"/>
    <dgm:cxn modelId="{23E604D0-F780-46BC-A2FD-BA8DCC51D36C}" type="presParOf" srcId="{7CE5DD7F-2350-D64F-BE02-F17C55618DB3}" destId="{8189640F-D4E9-D148-9D39-B2478528AFC9}" srcOrd="2" destOrd="0" presId="urn:microsoft.com/office/officeart/2005/8/layout/lProcess3"/>
    <dgm:cxn modelId="{F4310314-7219-4944-B9B5-2A5FB6077A32}" type="presParOf" srcId="{7CE5DD7F-2350-D64F-BE02-F17C55618DB3}" destId="{96331FB7-FE56-AE48-AB75-BC8FC62F5005}" srcOrd="3" destOrd="0" presId="urn:microsoft.com/office/officeart/2005/8/layout/lProcess3"/>
    <dgm:cxn modelId="{36A8DF5B-D868-4AF9-B636-B41F1FA41208}" type="presParOf" srcId="{7CE5DD7F-2350-D64F-BE02-F17C55618DB3}" destId="{D8194B61-B751-EC42-A4F5-7ECFDC514A29}" srcOrd="4" destOrd="0" presId="urn:microsoft.com/office/officeart/2005/8/layout/lProcess3"/>
    <dgm:cxn modelId="{5AAF935A-2BEC-476A-BC13-71A1B6CD221C}" type="presParOf" srcId="{7CE5DD7F-2350-D64F-BE02-F17C55618DB3}" destId="{81F25EE4-2586-FD4A-B52B-33AD953436E9}" srcOrd="5" destOrd="0" presId="urn:microsoft.com/office/officeart/2005/8/layout/lProcess3"/>
    <dgm:cxn modelId="{909D48F9-E1DD-443E-B66D-2BE7E022A43B}" type="presParOf" srcId="{7CE5DD7F-2350-D64F-BE02-F17C55618DB3}" destId="{196765CA-06FC-834B-A724-AFBB913FD4FA}" srcOrd="6" destOrd="0" presId="urn:microsoft.com/office/officeart/2005/8/layout/lProcess3"/>
    <dgm:cxn modelId="{91E5B6EA-F8EF-4AEF-BFD7-E0B99D8E1935}" type="presParOf" srcId="{6BF512C8-BBCD-5548-AC8D-CE243DF1553F}" destId="{4E515F72-F92C-5A41-B1BC-4699F94B4333}" srcOrd="7" destOrd="0" presId="urn:microsoft.com/office/officeart/2005/8/layout/lProcess3"/>
    <dgm:cxn modelId="{730DE088-E307-4F33-BCF4-6D0F2B059FDD}" type="presParOf" srcId="{6BF512C8-BBCD-5548-AC8D-CE243DF1553F}" destId="{0B9D372D-D6F9-4740-B5CD-BD7DCEB9566E}" srcOrd="8" destOrd="0" presId="urn:microsoft.com/office/officeart/2005/8/layout/lProcess3"/>
    <dgm:cxn modelId="{0BCBBF86-0254-4EF0-95E9-E3A17A26E3DC}" type="presParOf" srcId="{0B9D372D-D6F9-4740-B5CD-BD7DCEB9566E}" destId="{B559986E-4556-EB4F-A9CB-1E128B123CBE}" srcOrd="0" destOrd="0" presId="urn:microsoft.com/office/officeart/2005/8/layout/lProcess3"/>
    <dgm:cxn modelId="{4ECD6A1D-A3A4-479A-A56C-AB47620FEA4C}" type="presParOf" srcId="{0B9D372D-D6F9-4740-B5CD-BD7DCEB9566E}" destId="{43759C34-28B8-094D-A34B-5F1E1A9436EC}" srcOrd="1" destOrd="0" presId="urn:microsoft.com/office/officeart/2005/8/layout/lProcess3"/>
    <dgm:cxn modelId="{A99E42EC-86DF-4010-A09F-D4ACE492FA77}" type="presParOf" srcId="{0B9D372D-D6F9-4740-B5CD-BD7DCEB9566E}" destId="{32961018-088E-1541-8D72-27F9AFAD495C}" srcOrd="2"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9619F9F-AA7A-464A-A9B1-A89121C9DC6E}">
      <dsp:nvSpPr>
        <dsp:cNvPr id="0" name=""/>
        <dsp:cNvSpPr/>
      </dsp:nvSpPr>
      <dsp:spPr>
        <a:xfrm>
          <a:off x="209460" y="1963"/>
          <a:ext cx="2033289" cy="813315"/>
        </a:xfrm>
        <a:prstGeom prst="chevr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smtClean="0"/>
            <a:t>Define </a:t>
          </a:r>
          <a:endParaRPr lang="en-US" sz="2300" kern="1200" dirty="0"/>
        </a:p>
      </dsp:txBody>
      <dsp:txXfrm>
        <a:off x="209460" y="1963"/>
        <a:ext cx="2033289" cy="813315"/>
      </dsp:txXfrm>
    </dsp:sp>
    <dsp:sp modelId="{F071C16A-8AF5-3148-B34B-1BA18A2047DB}">
      <dsp:nvSpPr>
        <dsp:cNvPr id="0" name=""/>
        <dsp:cNvSpPr/>
      </dsp:nvSpPr>
      <dsp:spPr>
        <a:xfrm>
          <a:off x="1978422" y="71095"/>
          <a:ext cx="1687630" cy="67505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 Identify VOC</a:t>
          </a:r>
          <a:endParaRPr lang="en-US" sz="1100" kern="1200" dirty="0"/>
        </a:p>
      </dsp:txBody>
      <dsp:txXfrm>
        <a:off x="1978422" y="71095"/>
        <a:ext cx="1687630" cy="675052"/>
      </dsp:txXfrm>
    </dsp:sp>
    <dsp:sp modelId="{5007E3A2-7CF8-9846-9DE6-55A623126636}">
      <dsp:nvSpPr>
        <dsp:cNvPr id="0" name=""/>
        <dsp:cNvSpPr/>
      </dsp:nvSpPr>
      <dsp:spPr>
        <a:xfrm>
          <a:off x="3429784" y="71095"/>
          <a:ext cx="1687630" cy="67505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 Identify Process</a:t>
          </a:r>
          <a:endParaRPr lang="en-US" sz="1100" kern="1200" dirty="0"/>
        </a:p>
      </dsp:txBody>
      <dsp:txXfrm>
        <a:off x="3429784" y="71095"/>
        <a:ext cx="1687630" cy="675052"/>
      </dsp:txXfrm>
    </dsp:sp>
    <dsp:sp modelId="{C770A89D-A357-6341-99E7-E015282059C5}">
      <dsp:nvSpPr>
        <dsp:cNvPr id="0" name=""/>
        <dsp:cNvSpPr/>
      </dsp:nvSpPr>
      <dsp:spPr>
        <a:xfrm>
          <a:off x="4881146" y="71095"/>
          <a:ext cx="1687630" cy="67505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Produce Initial Project Charter</a:t>
          </a:r>
          <a:endParaRPr lang="en-US" sz="1100" kern="1200" dirty="0"/>
        </a:p>
      </dsp:txBody>
      <dsp:txXfrm>
        <a:off x="4881146" y="71095"/>
        <a:ext cx="1687630" cy="675052"/>
      </dsp:txXfrm>
    </dsp:sp>
    <dsp:sp modelId="{F76D8EFA-8EC1-D04F-9B12-CC224852ADA4}">
      <dsp:nvSpPr>
        <dsp:cNvPr id="0" name=""/>
        <dsp:cNvSpPr/>
      </dsp:nvSpPr>
      <dsp:spPr>
        <a:xfrm>
          <a:off x="209460" y="929143"/>
          <a:ext cx="2033289" cy="813315"/>
        </a:xfrm>
        <a:prstGeom prst="chevr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smtClean="0"/>
            <a:t>Measure</a:t>
          </a:r>
          <a:endParaRPr lang="en-US" sz="2300" kern="1200" dirty="0"/>
        </a:p>
      </dsp:txBody>
      <dsp:txXfrm>
        <a:off x="209460" y="929143"/>
        <a:ext cx="2033289" cy="813315"/>
      </dsp:txXfrm>
    </dsp:sp>
    <dsp:sp modelId="{8B9CA1F3-7747-F04A-9CD4-87674971C5FB}">
      <dsp:nvSpPr>
        <dsp:cNvPr id="0" name=""/>
        <dsp:cNvSpPr/>
      </dsp:nvSpPr>
      <dsp:spPr>
        <a:xfrm>
          <a:off x="1978422" y="998275"/>
          <a:ext cx="1687630" cy="67505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Translate VOC to CTQ</a:t>
          </a:r>
          <a:endParaRPr lang="en-US" sz="1100" kern="1200" dirty="0"/>
        </a:p>
      </dsp:txBody>
      <dsp:txXfrm>
        <a:off x="1978422" y="998275"/>
        <a:ext cx="1687630" cy="675052"/>
      </dsp:txXfrm>
    </dsp:sp>
    <dsp:sp modelId="{08CFE988-DD20-074B-A84B-769ED6538D2A}">
      <dsp:nvSpPr>
        <dsp:cNvPr id="0" name=""/>
        <dsp:cNvSpPr/>
      </dsp:nvSpPr>
      <dsp:spPr>
        <a:xfrm>
          <a:off x="3429784" y="998275"/>
          <a:ext cx="1687630" cy="67505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Measure Baseline</a:t>
          </a:r>
          <a:endParaRPr lang="en-US" sz="1100" kern="1200" dirty="0"/>
        </a:p>
      </dsp:txBody>
      <dsp:txXfrm>
        <a:off x="3429784" y="998275"/>
        <a:ext cx="1687630" cy="675052"/>
      </dsp:txXfrm>
    </dsp:sp>
    <dsp:sp modelId="{21C10AED-F697-F94D-A05A-413F8CA4939E}">
      <dsp:nvSpPr>
        <dsp:cNvPr id="0" name=""/>
        <dsp:cNvSpPr/>
      </dsp:nvSpPr>
      <dsp:spPr>
        <a:xfrm>
          <a:off x="4881146" y="998275"/>
          <a:ext cx="1687630" cy="67505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 Set the Goal</a:t>
          </a:r>
          <a:endParaRPr lang="en-US" sz="1100" kern="1200" dirty="0"/>
        </a:p>
      </dsp:txBody>
      <dsp:txXfrm>
        <a:off x="4881146" y="998275"/>
        <a:ext cx="1687630" cy="675052"/>
      </dsp:txXfrm>
    </dsp:sp>
    <dsp:sp modelId="{046D8FFD-A003-CB4D-8BC6-82D7BA3DD94E}">
      <dsp:nvSpPr>
        <dsp:cNvPr id="0" name=""/>
        <dsp:cNvSpPr/>
      </dsp:nvSpPr>
      <dsp:spPr>
        <a:xfrm>
          <a:off x="6332509" y="998275"/>
          <a:ext cx="1687630" cy="67505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Update the Project Charter</a:t>
          </a:r>
          <a:endParaRPr lang="en-US" sz="1100" kern="1200" dirty="0"/>
        </a:p>
      </dsp:txBody>
      <dsp:txXfrm>
        <a:off x="6332509" y="998275"/>
        <a:ext cx="1687630" cy="675052"/>
      </dsp:txXfrm>
    </dsp:sp>
    <dsp:sp modelId="{F2AEFAD6-F9BE-344C-9E51-B61056332186}">
      <dsp:nvSpPr>
        <dsp:cNvPr id="0" name=""/>
        <dsp:cNvSpPr/>
      </dsp:nvSpPr>
      <dsp:spPr>
        <a:xfrm>
          <a:off x="209460" y="1856323"/>
          <a:ext cx="2033289" cy="813315"/>
        </a:xfrm>
        <a:prstGeom prst="chevr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smtClean="0"/>
            <a:t>Analyze </a:t>
          </a:r>
          <a:endParaRPr lang="en-US" sz="2300" kern="1200" dirty="0"/>
        </a:p>
      </dsp:txBody>
      <dsp:txXfrm>
        <a:off x="209460" y="1856323"/>
        <a:ext cx="2033289" cy="813315"/>
      </dsp:txXfrm>
    </dsp:sp>
    <dsp:sp modelId="{7F3A4ED0-6DE5-C847-98D1-209D955D4F09}">
      <dsp:nvSpPr>
        <dsp:cNvPr id="0" name=""/>
        <dsp:cNvSpPr/>
      </dsp:nvSpPr>
      <dsp:spPr>
        <a:xfrm>
          <a:off x="1978422" y="1925455"/>
          <a:ext cx="1687630" cy="67505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Process Analysis (CTQ is Cycle Time)</a:t>
          </a:r>
          <a:endParaRPr lang="en-US" sz="1100" kern="1200" dirty="0"/>
        </a:p>
      </dsp:txBody>
      <dsp:txXfrm>
        <a:off x="1978422" y="1925455"/>
        <a:ext cx="1687630" cy="675052"/>
      </dsp:txXfrm>
    </dsp:sp>
    <dsp:sp modelId="{E35FC38C-B563-4145-9728-ED1B763A2F9E}">
      <dsp:nvSpPr>
        <dsp:cNvPr id="0" name=""/>
        <dsp:cNvSpPr/>
      </dsp:nvSpPr>
      <dsp:spPr>
        <a:xfrm>
          <a:off x="209460" y="2783503"/>
          <a:ext cx="2033289" cy="813315"/>
        </a:xfrm>
        <a:prstGeom prst="chevr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smtClean="0"/>
            <a:t>Improve</a:t>
          </a:r>
          <a:endParaRPr lang="en-US" sz="2300" kern="1200" dirty="0"/>
        </a:p>
      </dsp:txBody>
      <dsp:txXfrm>
        <a:off x="209460" y="2783503"/>
        <a:ext cx="2033289" cy="813315"/>
      </dsp:txXfrm>
    </dsp:sp>
    <dsp:sp modelId="{8189640F-D4E9-D148-9D39-B2478528AFC9}">
      <dsp:nvSpPr>
        <dsp:cNvPr id="0" name=""/>
        <dsp:cNvSpPr/>
      </dsp:nvSpPr>
      <dsp:spPr>
        <a:xfrm>
          <a:off x="1978422" y="2852635"/>
          <a:ext cx="1687630" cy="67505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Improvement Ideation</a:t>
          </a:r>
          <a:endParaRPr lang="en-US" sz="1100" kern="1200" dirty="0"/>
        </a:p>
      </dsp:txBody>
      <dsp:txXfrm>
        <a:off x="1978422" y="2852635"/>
        <a:ext cx="1687630" cy="675052"/>
      </dsp:txXfrm>
    </dsp:sp>
    <dsp:sp modelId="{D8194B61-B751-EC42-A4F5-7ECFDC514A29}">
      <dsp:nvSpPr>
        <dsp:cNvPr id="0" name=""/>
        <dsp:cNvSpPr/>
      </dsp:nvSpPr>
      <dsp:spPr>
        <a:xfrm>
          <a:off x="3429784" y="2852635"/>
          <a:ext cx="1687630" cy="67505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Implement</a:t>
          </a:r>
        </a:p>
      </dsp:txBody>
      <dsp:txXfrm>
        <a:off x="3429784" y="2852635"/>
        <a:ext cx="1687630" cy="675052"/>
      </dsp:txXfrm>
    </dsp:sp>
    <dsp:sp modelId="{196765CA-06FC-834B-A724-AFBB913FD4FA}">
      <dsp:nvSpPr>
        <dsp:cNvPr id="0" name=""/>
        <dsp:cNvSpPr/>
      </dsp:nvSpPr>
      <dsp:spPr>
        <a:xfrm>
          <a:off x="4881146" y="2852635"/>
          <a:ext cx="1687630" cy="67505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Before / After Comparison</a:t>
          </a:r>
          <a:endParaRPr lang="en-US" sz="1100" kern="1200" dirty="0"/>
        </a:p>
      </dsp:txBody>
      <dsp:txXfrm>
        <a:off x="4881146" y="2852635"/>
        <a:ext cx="1687630" cy="675052"/>
      </dsp:txXfrm>
    </dsp:sp>
    <dsp:sp modelId="{B559986E-4556-EB4F-A9CB-1E128B123CBE}">
      <dsp:nvSpPr>
        <dsp:cNvPr id="0" name=""/>
        <dsp:cNvSpPr/>
      </dsp:nvSpPr>
      <dsp:spPr>
        <a:xfrm>
          <a:off x="209460" y="3710683"/>
          <a:ext cx="2033289" cy="813315"/>
        </a:xfrm>
        <a:prstGeom prst="chevron">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n-US" sz="2300" kern="1200" dirty="0" smtClean="0"/>
            <a:t>Control </a:t>
          </a:r>
          <a:endParaRPr lang="en-US" sz="2300" kern="1200" dirty="0"/>
        </a:p>
      </dsp:txBody>
      <dsp:txXfrm>
        <a:off x="209460" y="3710683"/>
        <a:ext cx="2033289" cy="813315"/>
      </dsp:txXfrm>
    </dsp:sp>
    <dsp:sp modelId="{32961018-088E-1541-8D72-27F9AFAD495C}">
      <dsp:nvSpPr>
        <dsp:cNvPr id="0" name=""/>
        <dsp:cNvSpPr/>
      </dsp:nvSpPr>
      <dsp:spPr>
        <a:xfrm>
          <a:off x="1978422" y="3779815"/>
          <a:ext cx="1687630" cy="675052"/>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Plan to Control the Gains</a:t>
          </a:r>
          <a:endParaRPr lang="en-US" sz="1100" kern="1200" dirty="0"/>
        </a:p>
      </dsp:txBody>
      <dsp:txXfrm>
        <a:off x="1978422" y="3779815"/>
        <a:ext cx="1687630" cy="67505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03E424A-C454-426C-9ACD-CC3C0B454E60}" type="datetimeFigureOut">
              <a:rPr lang="en-US"/>
              <a:pPr>
                <a:defRPr/>
              </a:pPr>
              <a:t>3/10/2014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A4AE39F7-36E9-4E63-80DD-96C6604CDFC3}" type="slidenum">
              <a:rPr lang="en-US"/>
              <a:pPr>
                <a:defRPr/>
              </a:pPr>
              <a:t>‹#›</a:t>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6850B67-AB71-4654-AB43-5FD51F0D5557}" type="datetimeFigureOut">
              <a:rPr lang="en-US"/>
              <a:pPr>
                <a:defRPr/>
              </a:pPr>
              <a:t>3/10/2014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12A9BEB-AAEF-42CD-A686-84C3A7E57B02}"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p:txBody>
      </p:sp>
      <p:sp>
        <p:nvSpPr>
          <p:cNvPr id="18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93BF6D-1061-4B75-B72A-D4A182EE67E3}" type="slidenum">
              <a:rPr lang="en-US"/>
              <a:pPr fontAlgn="base">
                <a:spcBef>
                  <a:spcPct val="0"/>
                </a:spcBef>
                <a:spcAft>
                  <a:spcPct val="0"/>
                </a:spcAft>
              </a:pPr>
              <a:t>1</a:t>
            </a:fld>
            <a:endParaRPr lang="en-US"/>
          </a:p>
        </p:txBody>
      </p:sp>
      <p:sp>
        <p:nvSpPr>
          <p:cNvPr id="18437" name="Footer Placeholder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endParaRPr lang="en-US" smtClean="0"/>
          </a:p>
        </p:txBody>
      </p:sp>
      <p:sp>
        <p:nvSpPr>
          <p:cNvPr id="18438" name="Header Placeholder 5"/>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062A5749-7BBF-4640-9A74-F6116839D54B}" type="datetime1">
              <a:rPr lang="en-US"/>
              <a:pPr>
                <a:defRPr/>
              </a:pPr>
              <a:t>3/10/2014</a:t>
            </a:fld>
            <a:endParaRPr lang="en-GB"/>
          </a:p>
        </p:txBody>
      </p:sp>
      <p:sp>
        <p:nvSpPr>
          <p:cNvPr id="12" name="Footer Placeholder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en-GB"/>
              <a:t>6 Sigma Project Charter</a:t>
            </a:r>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53ACB9E0-AE0A-45A8-8DE2-9D7D54E33F3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94775A50-E9A3-4BD1-BBDE-9D4121879AD7}" type="datetime1">
              <a:rPr lang="en-US"/>
              <a:pPr>
                <a:defRPr/>
              </a:pPr>
              <a:t>3/10/2014</a:t>
            </a:fld>
            <a:endParaRPr lang="en-GB"/>
          </a:p>
        </p:txBody>
      </p:sp>
      <p:sp>
        <p:nvSpPr>
          <p:cNvPr id="5" name="Footer Placeholder 21"/>
          <p:cNvSpPr>
            <a:spLocks noGrp="1"/>
          </p:cNvSpPr>
          <p:nvPr>
            <p:ph type="ftr" sz="quarter" idx="11"/>
          </p:nvPr>
        </p:nvSpPr>
        <p:spPr/>
        <p:txBody>
          <a:bodyPr/>
          <a:lstStyle>
            <a:lvl1pPr>
              <a:defRPr/>
            </a:lvl1pPr>
          </a:lstStyle>
          <a:p>
            <a:pPr>
              <a:defRPr/>
            </a:pPr>
            <a:r>
              <a:rPr lang="en-GB"/>
              <a:t>6 Sigma Project Charter</a:t>
            </a:r>
          </a:p>
        </p:txBody>
      </p:sp>
      <p:sp>
        <p:nvSpPr>
          <p:cNvPr id="6" name="Slide Number Placeholder 17"/>
          <p:cNvSpPr>
            <a:spLocks noGrp="1"/>
          </p:cNvSpPr>
          <p:nvPr>
            <p:ph type="sldNum" sz="quarter" idx="12"/>
          </p:nvPr>
        </p:nvSpPr>
        <p:spPr/>
        <p:txBody>
          <a:bodyPr/>
          <a:lstStyle>
            <a:lvl1pPr>
              <a:defRPr/>
            </a:lvl1pPr>
          </a:lstStyle>
          <a:p>
            <a:pPr>
              <a:defRPr/>
            </a:pPr>
            <a:fld id="{635A15CA-75FE-4808-94CB-6A52FB58627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E5B87AE1-65EE-4FED-97E7-E97266BE054F}" type="datetime1">
              <a:rPr lang="en-US"/>
              <a:pPr>
                <a:defRPr/>
              </a:pPr>
              <a:t>3/10/2014</a:t>
            </a:fld>
            <a:endParaRPr lang="en-GB"/>
          </a:p>
        </p:txBody>
      </p:sp>
      <p:sp>
        <p:nvSpPr>
          <p:cNvPr id="8" name="Footer Placeholder 7"/>
          <p:cNvSpPr>
            <a:spLocks noGrp="1"/>
          </p:cNvSpPr>
          <p:nvPr>
            <p:ph type="ftr" sz="quarter" idx="11"/>
          </p:nvPr>
        </p:nvSpPr>
        <p:spPr/>
        <p:txBody>
          <a:bodyPr/>
          <a:lstStyle>
            <a:lvl1pPr>
              <a:defRPr/>
            </a:lvl1pPr>
            <a:extLst/>
          </a:lstStyle>
          <a:p>
            <a:pPr>
              <a:defRPr/>
            </a:pPr>
            <a:r>
              <a:rPr lang="en-GB"/>
              <a:t>6 Sigma Project Charter</a:t>
            </a:r>
          </a:p>
        </p:txBody>
      </p:sp>
      <p:sp>
        <p:nvSpPr>
          <p:cNvPr id="9" name="Slide Number Placeholder 8"/>
          <p:cNvSpPr>
            <a:spLocks noGrp="1"/>
          </p:cNvSpPr>
          <p:nvPr>
            <p:ph type="sldNum" sz="quarter" idx="12"/>
          </p:nvPr>
        </p:nvSpPr>
        <p:spPr/>
        <p:txBody>
          <a:bodyPr/>
          <a:lstStyle>
            <a:lvl1pPr>
              <a:defRPr/>
            </a:lvl1pPr>
            <a:extLst/>
          </a:lstStyle>
          <a:p>
            <a:pPr>
              <a:defRPr/>
            </a:pPr>
            <a:fld id="{64C49BD8-0A21-4CDF-8DEF-ED4A00CA5D34}"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2007D45-15AE-4362-A656-EE41CCBA3002}" type="datetime1">
              <a:rPr lang="en-US"/>
              <a:pPr>
                <a:defRPr/>
              </a:pPr>
              <a:t>3/10/2014</a:t>
            </a:fld>
            <a:endParaRPr lang="en-GB"/>
          </a:p>
        </p:txBody>
      </p:sp>
      <p:sp>
        <p:nvSpPr>
          <p:cNvPr id="3" name="Footer Placeholder 21"/>
          <p:cNvSpPr>
            <a:spLocks noGrp="1"/>
          </p:cNvSpPr>
          <p:nvPr>
            <p:ph type="ftr" sz="quarter" idx="11"/>
          </p:nvPr>
        </p:nvSpPr>
        <p:spPr/>
        <p:txBody>
          <a:bodyPr/>
          <a:lstStyle>
            <a:lvl1pPr>
              <a:defRPr/>
            </a:lvl1pPr>
          </a:lstStyle>
          <a:p>
            <a:pPr>
              <a:defRPr/>
            </a:pPr>
            <a:r>
              <a:rPr lang="en-GB"/>
              <a:t>6 Sigma Project Charter</a:t>
            </a:r>
          </a:p>
        </p:txBody>
      </p:sp>
      <p:sp>
        <p:nvSpPr>
          <p:cNvPr id="4" name="Slide Number Placeholder 17"/>
          <p:cNvSpPr>
            <a:spLocks noGrp="1"/>
          </p:cNvSpPr>
          <p:nvPr>
            <p:ph type="sldNum" sz="quarter" idx="12"/>
          </p:nvPr>
        </p:nvSpPr>
        <p:spPr/>
        <p:txBody>
          <a:bodyPr/>
          <a:lstStyle>
            <a:lvl1pPr>
              <a:defRPr/>
            </a:lvl1pPr>
          </a:lstStyle>
          <a:p>
            <a:pPr>
              <a:defRPr/>
            </a:pPr>
            <a:fld id="{1D3E9B76-3744-4CA3-AF56-CD9F0D7C9585}"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1A1AF59E-9F83-4060-8949-3B1B8DA37501}" type="datetime1">
              <a:rPr lang="en-US"/>
              <a:pPr>
                <a:defRPr/>
              </a:pPr>
              <a:t>3/10/2014</a:t>
            </a:fld>
            <a:endParaRPr lang="en-GB"/>
          </a:p>
        </p:txBody>
      </p:sp>
      <p:sp>
        <p:nvSpPr>
          <p:cNvPr id="6" name="Footer Placeholder 5"/>
          <p:cNvSpPr>
            <a:spLocks noGrp="1"/>
          </p:cNvSpPr>
          <p:nvPr>
            <p:ph type="ftr" sz="quarter" idx="11"/>
          </p:nvPr>
        </p:nvSpPr>
        <p:spPr/>
        <p:txBody>
          <a:bodyPr/>
          <a:lstStyle>
            <a:lvl1pPr>
              <a:defRPr/>
            </a:lvl1pPr>
            <a:extLst/>
          </a:lstStyle>
          <a:p>
            <a:pPr>
              <a:defRPr/>
            </a:pPr>
            <a:r>
              <a:rPr lang="en-GB"/>
              <a:t>6 Sigma Project Charter</a:t>
            </a:r>
          </a:p>
        </p:txBody>
      </p:sp>
      <p:sp>
        <p:nvSpPr>
          <p:cNvPr id="7" name="Slide Number Placeholder 6"/>
          <p:cNvSpPr>
            <a:spLocks noGrp="1"/>
          </p:cNvSpPr>
          <p:nvPr>
            <p:ph type="sldNum" sz="quarter" idx="12"/>
          </p:nvPr>
        </p:nvSpPr>
        <p:spPr/>
        <p:txBody>
          <a:bodyPr/>
          <a:lstStyle>
            <a:lvl1pPr>
              <a:defRPr/>
            </a:lvl1pPr>
            <a:extLst/>
          </a:lstStyle>
          <a:p>
            <a:pPr>
              <a:defRPr/>
            </a:pPr>
            <a:fld id="{9D5EA697-12AF-4926-B21A-4891F167DD6F}"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6E34620-09E2-4CCB-A375-36D16E854A67}" type="datetime1">
              <a:rPr lang="en-US"/>
              <a:pPr>
                <a:defRPr/>
              </a:pPr>
              <a:t>3/10/2014</a:t>
            </a:fld>
            <a:endParaRPr lang="en-GB"/>
          </a:p>
        </p:txBody>
      </p:sp>
      <p:sp>
        <p:nvSpPr>
          <p:cNvPr id="5" name="Footer Placeholder 21"/>
          <p:cNvSpPr>
            <a:spLocks noGrp="1"/>
          </p:cNvSpPr>
          <p:nvPr>
            <p:ph type="ftr" sz="quarter" idx="11"/>
          </p:nvPr>
        </p:nvSpPr>
        <p:spPr/>
        <p:txBody>
          <a:bodyPr/>
          <a:lstStyle>
            <a:lvl1pPr>
              <a:defRPr/>
            </a:lvl1pPr>
          </a:lstStyle>
          <a:p>
            <a:pPr>
              <a:defRPr/>
            </a:pPr>
            <a:r>
              <a:rPr lang="en-GB"/>
              <a:t>6 Sigma Project Charter</a:t>
            </a:r>
          </a:p>
        </p:txBody>
      </p:sp>
      <p:sp>
        <p:nvSpPr>
          <p:cNvPr id="6" name="Slide Number Placeholder 17"/>
          <p:cNvSpPr>
            <a:spLocks noGrp="1"/>
          </p:cNvSpPr>
          <p:nvPr>
            <p:ph type="sldNum" sz="quarter" idx="12"/>
          </p:nvPr>
        </p:nvSpPr>
        <p:spPr/>
        <p:txBody>
          <a:bodyPr/>
          <a:lstStyle>
            <a:lvl1pPr>
              <a:defRPr/>
            </a:lvl1pPr>
          </a:lstStyle>
          <a:p>
            <a:pPr>
              <a:defRPr/>
            </a:pPr>
            <a:fld id="{9444951B-10B9-453A-A814-3068C74777B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DAE45BC-CA9B-48CC-91DE-5EF89450A661}" type="datetime1">
              <a:rPr lang="en-US"/>
              <a:pPr>
                <a:defRPr/>
              </a:pPr>
              <a:t>3/10/2014</a:t>
            </a:fld>
            <a:endParaRPr lang="en-GB"/>
          </a:p>
        </p:txBody>
      </p:sp>
      <p:sp>
        <p:nvSpPr>
          <p:cNvPr id="5" name="Footer Placeholder 21"/>
          <p:cNvSpPr>
            <a:spLocks noGrp="1"/>
          </p:cNvSpPr>
          <p:nvPr>
            <p:ph type="ftr" sz="quarter" idx="11"/>
          </p:nvPr>
        </p:nvSpPr>
        <p:spPr/>
        <p:txBody>
          <a:bodyPr/>
          <a:lstStyle>
            <a:lvl1pPr>
              <a:defRPr/>
            </a:lvl1pPr>
          </a:lstStyle>
          <a:p>
            <a:pPr>
              <a:defRPr/>
            </a:pPr>
            <a:r>
              <a:rPr lang="en-GB"/>
              <a:t>6 Sigma Project Charter</a:t>
            </a:r>
          </a:p>
        </p:txBody>
      </p:sp>
      <p:sp>
        <p:nvSpPr>
          <p:cNvPr id="6" name="Slide Number Placeholder 17"/>
          <p:cNvSpPr>
            <a:spLocks noGrp="1"/>
          </p:cNvSpPr>
          <p:nvPr>
            <p:ph type="sldNum" sz="quarter" idx="12"/>
          </p:nvPr>
        </p:nvSpPr>
        <p:spPr/>
        <p:txBody>
          <a:bodyPr/>
          <a:lstStyle>
            <a:lvl1pPr>
              <a:defRPr/>
            </a:lvl1pPr>
          </a:lstStyle>
          <a:p>
            <a:pPr>
              <a:defRPr/>
            </a:pPr>
            <a:fld id="{D74C67CB-AEC7-495E-B659-F9F8938BA7FE}"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lvl1pPr>
              <a:defRPr b="1" cap="none" spc="0">
                <a:ln/>
                <a:solidFill>
                  <a:schemeClr val="accent3"/>
                </a:solidFill>
                <a:effectLst/>
              </a:defRPr>
            </a:lvl1pPr>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0A76773A-C0F6-405D-BCFF-4B87EA423923}" type="datetime1">
              <a:rPr lang="en-US"/>
              <a:pPr>
                <a:defRPr/>
              </a:pPr>
              <a:t>3/10/2014</a:t>
            </a:fld>
            <a:endParaRPr lang="en-GB"/>
          </a:p>
        </p:txBody>
      </p:sp>
      <p:sp>
        <p:nvSpPr>
          <p:cNvPr id="4" name="Footer Placeholder 3"/>
          <p:cNvSpPr>
            <a:spLocks noGrp="1"/>
          </p:cNvSpPr>
          <p:nvPr>
            <p:ph type="ftr" sz="quarter" idx="11"/>
          </p:nvPr>
        </p:nvSpPr>
        <p:spPr/>
        <p:txBody>
          <a:bodyPr/>
          <a:lstStyle>
            <a:lvl1pPr>
              <a:defRPr/>
            </a:lvl1pPr>
            <a:extLst/>
          </a:lstStyle>
          <a:p>
            <a:pPr>
              <a:defRPr/>
            </a:pPr>
            <a:r>
              <a:rPr lang="en-GB"/>
              <a:t>6 Sigma Project Charter</a:t>
            </a:r>
          </a:p>
        </p:txBody>
      </p:sp>
      <p:sp>
        <p:nvSpPr>
          <p:cNvPr id="5" name="Slide Number Placeholder 4"/>
          <p:cNvSpPr>
            <a:spLocks noGrp="1"/>
          </p:cNvSpPr>
          <p:nvPr>
            <p:ph type="sldNum" sz="quarter" idx="12"/>
          </p:nvPr>
        </p:nvSpPr>
        <p:spPr/>
        <p:txBody>
          <a:bodyPr/>
          <a:lstStyle>
            <a:lvl1pPr>
              <a:defRPr/>
            </a:lvl1pPr>
            <a:extLst/>
          </a:lstStyle>
          <a:p>
            <a:pPr>
              <a:defRPr/>
            </a:pPr>
            <a:fld id="{FD7A110B-C029-4284-83B9-85FA471D1279}"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0"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D98CA8F0-2949-4BFC-856A-4134E7E324C5}" type="datetime1">
              <a:rPr lang="en-US"/>
              <a:pPr>
                <a:defRPr/>
              </a:pPr>
              <a:t>3/10/2014</a:t>
            </a:fld>
            <a:endParaRPr lang="en-GB"/>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GB"/>
              <a:t>6 Sigma Project Charter</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1216FCD6-9FB1-4C44-BABF-112311E446A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67" r:id="rId1"/>
    <p:sldLayoutId id="2147483763" r:id="rId2"/>
    <p:sldLayoutId id="2147483770" r:id="rId3"/>
    <p:sldLayoutId id="2147483764" r:id="rId4"/>
    <p:sldLayoutId id="2147483772" r:id="rId5"/>
    <p:sldLayoutId id="2147483765" r:id="rId6"/>
    <p:sldLayoutId id="2147483766" r:id="rId7"/>
    <p:sldLayoutId id="2147483771" r:id="rId8"/>
  </p:sldLayoutIdLst>
  <p:hf sldNum="0" hdr="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thehub.thomsonreuters.com/docs/DOC-671218" TargetMode="Externa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mailto:france.lipper@thomsonreuters.com"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mailto:France.Lipper@thomsonreuters.com"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GB" b="0" dirty="0" smtClean="0">
                <a:solidFill>
                  <a:schemeClr val="tx1"/>
                </a:solidFill>
              </a:rPr>
              <a:t>Six Sigma Project</a:t>
            </a:r>
            <a:endParaRPr lang="en-GB" dirty="0"/>
          </a:p>
        </p:txBody>
      </p:sp>
      <p:sp>
        <p:nvSpPr>
          <p:cNvPr id="9219" name="Subtitle 2"/>
          <p:cNvSpPr>
            <a:spLocks noGrp="1"/>
          </p:cNvSpPr>
          <p:nvPr>
            <p:ph type="subTitle" idx="1"/>
          </p:nvPr>
        </p:nvSpPr>
        <p:spPr>
          <a:xfrm>
            <a:off x="685800" y="3611563"/>
            <a:ext cx="7772400" cy="1200150"/>
          </a:xfrm>
        </p:spPr>
        <p:txBody>
          <a:bodyPr/>
          <a:lstStyle/>
          <a:p>
            <a:pPr marR="0"/>
            <a:r>
              <a:rPr lang="en-US" sz="1800" dirty="0" smtClean="0">
                <a:solidFill>
                  <a:srgbClr val="FFC000"/>
                </a:solidFill>
                <a:latin typeface="Arial" charset="0"/>
                <a:cs typeface="Arial" charset="0"/>
              </a:rPr>
              <a:t>Redesign the Mena/French Dividends update process</a:t>
            </a:r>
            <a:endParaRPr lang="en-GB" sz="1800" dirty="0" smtClean="0">
              <a:solidFill>
                <a:srgbClr val="FFC000"/>
              </a:solidFill>
            </a:endParaRPr>
          </a:p>
        </p:txBody>
      </p:sp>
      <p:sp>
        <p:nvSpPr>
          <p:cNvPr id="9220" name="Date Placeholder 7"/>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endParaRPr lang="en-US"/>
          </a:p>
          <a:p>
            <a:pPr fontAlgn="base">
              <a:spcBef>
                <a:spcPct val="0"/>
              </a:spcBef>
              <a:spcAft>
                <a:spcPct val="0"/>
              </a:spcAft>
            </a:pPr>
            <a:endParaRPr lang="en-US"/>
          </a:p>
          <a:p>
            <a:pPr fontAlgn="base">
              <a:spcBef>
                <a:spcPct val="0"/>
              </a:spcBef>
              <a:spcAft>
                <a:spcPct val="0"/>
              </a:spcAft>
            </a:pPr>
            <a:endParaRPr lang="en-US"/>
          </a:p>
          <a:p>
            <a:pPr fontAlgn="base">
              <a:spcBef>
                <a:spcPct val="0"/>
              </a:spcBef>
              <a:spcAft>
                <a:spcPct val="0"/>
              </a:spcAft>
            </a:pPr>
            <a:endParaRPr lang="en-US"/>
          </a:p>
          <a:p>
            <a:pPr fontAlgn="base">
              <a:spcBef>
                <a:spcPct val="0"/>
              </a:spcBef>
              <a:spcAft>
                <a:spcPct val="0"/>
              </a:spcAft>
            </a:pPr>
            <a:endParaRPr lang="en-US"/>
          </a:p>
          <a:p>
            <a:pPr fontAlgn="base">
              <a:spcBef>
                <a:spcPct val="0"/>
              </a:spcBef>
              <a:spcAft>
                <a:spcPct val="0"/>
              </a:spcAft>
            </a:pPr>
            <a:endParaRPr lang="en-US"/>
          </a:p>
          <a:p>
            <a:pPr fontAlgn="base">
              <a:spcBef>
                <a:spcPct val="0"/>
              </a:spcBef>
              <a:spcAft>
                <a:spcPct val="0"/>
              </a:spcAft>
            </a:pPr>
            <a:endParaRPr lang="en-GB"/>
          </a:p>
        </p:txBody>
      </p:sp>
      <p:sp>
        <p:nvSpPr>
          <p:cNvPr id="5" name="Footer Placeholder 4"/>
          <p:cNvSpPr>
            <a:spLocks noGrp="1"/>
          </p:cNvSpPr>
          <p:nvPr>
            <p:ph type="ftr" sz="quarter" idx="11"/>
          </p:nvPr>
        </p:nvSpPr>
        <p:spPr>
          <a:xfrm>
            <a:off x="2771775" y="260350"/>
            <a:ext cx="6048375" cy="360363"/>
          </a:xfrm>
        </p:spPr>
        <p:txBody>
          <a:bodyPr/>
          <a:lstStyle/>
          <a:p>
            <a:pPr algn="ctr">
              <a:defRPr/>
            </a:pPr>
            <a:r>
              <a:rPr lang="en-GB" sz="3200" b="1" dirty="0"/>
              <a:t>6 Sigma Project Charter</a:t>
            </a:r>
          </a:p>
        </p:txBody>
      </p:sp>
      <p:cxnSp>
        <p:nvCxnSpPr>
          <p:cNvPr id="11" name="Straight Connector 10"/>
          <p:cNvCxnSpPr/>
          <p:nvPr/>
        </p:nvCxnSpPr>
        <p:spPr>
          <a:xfrm>
            <a:off x="2700338" y="836613"/>
            <a:ext cx="6443662" cy="0"/>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2"/>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1EF67011-632A-4230-A5E0-5372A5AD9EBE}" type="datetime1">
              <a:rPr lang="en-US"/>
              <a:pPr fontAlgn="base">
                <a:spcBef>
                  <a:spcPct val="0"/>
                </a:spcBef>
                <a:spcAft>
                  <a:spcPct val="0"/>
                </a:spcAft>
              </a:pPr>
              <a:t>3/10/2014</a:t>
            </a:fld>
            <a:endParaRPr lang="en-GB"/>
          </a:p>
        </p:txBody>
      </p:sp>
      <p:sp>
        <p:nvSpPr>
          <p:cNvPr id="14339"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GB"/>
              <a:t>6 Sigma Project Charter</a:t>
            </a:r>
          </a:p>
        </p:txBody>
      </p:sp>
      <p:sp>
        <p:nvSpPr>
          <p:cNvPr id="2" name="Title 1"/>
          <p:cNvSpPr>
            <a:spLocks noGrp="1"/>
          </p:cNvSpPr>
          <p:nvPr>
            <p:ph type="title"/>
          </p:nvPr>
        </p:nvSpPr>
        <p:spPr/>
        <p:txBody>
          <a:bodyPr/>
          <a:lstStyle/>
          <a:p>
            <a:pPr algn="ctr" fontAlgn="auto">
              <a:spcAft>
                <a:spcPts val="0"/>
              </a:spcAft>
              <a:defRPr/>
            </a:pPr>
            <a:r>
              <a:rPr lang="en-US" dirty="0" smtClean="0">
                <a:solidFill>
                  <a:schemeClr val="accent3"/>
                </a:solidFill>
              </a:rPr>
              <a:t>SIPOC</a:t>
            </a:r>
            <a:endParaRPr lang="en-US" dirty="0">
              <a:solidFill>
                <a:schemeClr val="accent3"/>
              </a:solidFill>
            </a:endParaRPr>
          </a:p>
        </p:txBody>
      </p:sp>
      <p:graphicFrame>
        <p:nvGraphicFramePr>
          <p:cNvPr id="5" name="Table 4"/>
          <p:cNvGraphicFramePr>
            <a:graphicFrameLocks noGrp="1"/>
          </p:cNvGraphicFramePr>
          <p:nvPr/>
        </p:nvGraphicFramePr>
        <p:xfrm>
          <a:off x="539750" y="1412875"/>
          <a:ext cx="7920681" cy="3990913"/>
        </p:xfrm>
        <a:graphic>
          <a:graphicData uri="http://schemas.openxmlformats.org/drawingml/2006/table">
            <a:tbl>
              <a:tblPr/>
              <a:tblGrid>
                <a:gridCol w="1584136"/>
                <a:gridCol w="1515261"/>
                <a:gridCol w="1830940"/>
                <a:gridCol w="1406208"/>
                <a:gridCol w="1584136"/>
              </a:tblGrid>
              <a:tr h="393889">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1" i="0" u="none" strike="noStrike" cap="none" normalizeH="0" baseline="0" dirty="0" smtClean="0">
                          <a:ln>
                            <a:noFill/>
                          </a:ln>
                          <a:solidFill>
                            <a:srgbClr val="000033"/>
                          </a:solidFill>
                          <a:effectLst/>
                          <a:latin typeface="Arial" charset="0"/>
                          <a:ea typeface="宋体" pitchFamily="2" charset="-122"/>
                          <a:cs typeface="Arial" charset="0"/>
                        </a:rPr>
                        <a:t>Supplier</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1" i="0" u="none" strike="noStrike" cap="none" normalizeH="0" baseline="0" smtClean="0">
                          <a:ln>
                            <a:noFill/>
                          </a:ln>
                          <a:solidFill>
                            <a:srgbClr val="000033"/>
                          </a:solidFill>
                          <a:effectLst/>
                          <a:latin typeface="Arial" charset="0"/>
                          <a:ea typeface="宋体" pitchFamily="2" charset="-122"/>
                          <a:cs typeface="Arial" charset="0"/>
                        </a:rPr>
                        <a:t>Input</a:t>
                      </a:r>
                    </a:p>
                  </a:txBody>
                  <a:tcPr marL="0" marR="0" marT="0" marB="0" anchor="ctr" anchorCtr="1"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1" i="0" u="none" strike="noStrike" cap="none" normalizeH="0" baseline="0" smtClean="0">
                          <a:ln>
                            <a:noFill/>
                          </a:ln>
                          <a:solidFill>
                            <a:srgbClr val="000033"/>
                          </a:solidFill>
                          <a:effectLst/>
                          <a:latin typeface="Arial" charset="0"/>
                          <a:ea typeface="宋体" pitchFamily="2" charset="-122"/>
                          <a:cs typeface="Arial" charset="0"/>
                        </a:rPr>
                        <a:t>Process</a:t>
                      </a: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1" i="0" u="none" strike="noStrike" cap="none" normalizeH="0" baseline="0" smtClean="0">
                          <a:ln>
                            <a:noFill/>
                          </a:ln>
                          <a:solidFill>
                            <a:srgbClr val="000033"/>
                          </a:solidFill>
                          <a:effectLst/>
                          <a:latin typeface="Arial" charset="0"/>
                          <a:ea typeface="宋体" pitchFamily="2" charset="-122"/>
                          <a:cs typeface="Arial" charset="0"/>
                        </a:rPr>
                        <a:t>Output</a:t>
                      </a:r>
                    </a:p>
                  </a:txBody>
                  <a:tcPr marL="0" marR="0" marT="0" marB="0" anchor="ctr" anchorCtr="1"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1" i="0" u="none" strike="noStrike" cap="none" normalizeH="0" baseline="0" smtClean="0">
                          <a:ln>
                            <a:noFill/>
                          </a:ln>
                          <a:solidFill>
                            <a:srgbClr val="000033"/>
                          </a:solidFill>
                          <a:effectLst/>
                          <a:latin typeface="Arial" charset="0"/>
                          <a:ea typeface="宋体" pitchFamily="2" charset="-122"/>
                          <a:cs typeface="Arial" charset="0"/>
                        </a:rPr>
                        <a:t>Customers</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r>
              <a:tr h="738325">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AMF</a:t>
                      </a:r>
                    </a:p>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(French Regulator)</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Fund files</a:t>
                      </a:r>
                    </a:p>
                  </a:txBody>
                  <a:tcPr marL="0" marR="0" marT="0" marB="0" anchor="ctr" anchorCtr="1"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AMF event &amp; Fund files</a:t>
                      </a: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Fund dividend data</a:t>
                      </a:r>
                    </a:p>
                  </a:txBody>
                  <a:tcPr marL="0" marR="0" marT="0" marB="0" anchor="ctr" anchorCtr="1"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Fund data user</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137">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smtClean="0">
                          <a:ln>
                            <a:noFill/>
                          </a:ln>
                          <a:solidFill>
                            <a:srgbClr val="000033"/>
                          </a:solidFill>
                          <a:effectLst/>
                          <a:latin typeface="Arial" charset="0"/>
                          <a:ea typeface="宋体" pitchFamily="2" charset="-122"/>
                          <a:cs typeface="Arial" charset="0"/>
                        </a:rPr>
                        <a:t>Fund management company</a:t>
                      </a:r>
                      <a:endParaRPr kumimoji="0" lang="zh-CN" altLang="en-US" sz="1600" b="0" i="0" u="none" strike="noStrike" cap="none" normalizeH="0" baseline="0" smtClean="0">
                        <a:ln>
                          <a:noFill/>
                        </a:ln>
                        <a:solidFill>
                          <a:srgbClr val="000033"/>
                        </a:solidFill>
                        <a:effectLst/>
                        <a:latin typeface="Arial" charset="0"/>
                        <a:ea typeface="宋体" pitchFamily="2" charset="-122"/>
                        <a:cs typeface="Arial"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kern="1200" cap="none" normalizeH="0" baseline="0" dirty="0" smtClean="0">
                          <a:ln>
                            <a:noFill/>
                          </a:ln>
                          <a:solidFill>
                            <a:srgbClr val="000033"/>
                          </a:solidFill>
                          <a:effectLst/>
                          <a:latin typeface="Arial" charset="0"/>
                          <a:ea typeface="宋体" pitchFamily="2" charset="-122"/>
                          <a:cs typeface="Arial" charset="0"/>
                        </a:rPr>
                        <a:t>F</a:t>
                      </a: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und files</a:t>
                      </a:r>
                    </a:p>
                  </a:txBody>
                  <a:tcPr marL="90000" marR="90000" marT="46800" marB="4680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Bulk Load</a:t>
                      </a:r>
                    </a:p>
                  </a:txBody>
                  <a:tcPr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Fund Dividend Data</a:t>
                      </a:r>
                      <a:endParaRPr kumimoji="0" lang="zh-CN" altLang="en-US" sz="1600" b="0" i="0" u="none" strike="noStrike" cap="none" normalizeH="0" baseline="0" dirty="0" smtClean="0">
                        <a:ln>
                          <a:noFill/>
                        </a:ln>
                        <a:solidFill>
                          <a:srgbClr val="000033"/>
                        </a:solidFill>
                        <a:effectLst/>
                        <a:latin typeface="Arial" charset="0"/>
                        <a:ea typeface="宋体" pitchFamily="2" charset="-122"/>
                        <a:cs typeface="Arial" charset="0"/>
                      </a:endParaRPr>
                    </a:p>
                  </a:txBody>
                  <a:tcPr marL="90000" marR="90000" marT="46800" marB="4680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defRPr/>
                      </a:pPr>
                      <a:r>
                        <a:rPr kumimoji="0" lang="en-US" altLang="zh-CN" sz="1600" b="0" i="0" u="none" strike="noStrike" kern="1200" cap="none" normalizeH="0" baseline="0" dirty="0" smtClean="0">
                          <a:ln>
                            <a:noFill/>
                          </a:ln>
                          <a:solidFill>
                            <a:srgbClr val="000033"/>
                          </a:solidFill>
                          <a:effectLst/>
                          <a:latin typeface="Arial" charset="0"/>
                          <a:ea typeface="宋体" pitchFamily="2" charset="-122"/>
                          <a:cs typeface="Arial" charset="0"/>
                        </a:rPr>
                        <a:t>Fund data user</a:t>
                      </a:r>
                    </a:p>
                    <a:p>
                      <a:pPr marL="0" marR="0" lvl="0" indent="0" algn="ctr" defTabSz="914400" rtl="0" eaLnBrk="1" fontAlgn="base" latinLnBrk="0" hangingPunct="1">
                        <a:lnSpc>
                          <a:spcPct val="100000"/>
                        </a:lnSpc>
                        <a:spcBef>
                          <a:spcPct val="20000"/>
                        </a:spcBef>
                        <a:spcAft>
                          <a:spcPct val="0"/>
                        </a:spcAft>
                        <a:buClr>
                          <a:srgbClr val="FF9900"/>
                        </a:buClr>
                        <a:buSzTx/>
                        <a:buFontTx/>
                        <a:buNone/>
                        <a:tabLst/>
                      </a:pPr>
                      <a:endParaRPr kumimoji="0" lang="zh-CN" altLang="en-US" sz="1600" b="0" i="0" u="none" strike="noStrike" kern="1200" cap="none" normalizeH="0" baseline="0" dirty="0" smtClean="0">
                        <a:ln>
                          <a:noFill/>
                        </a:ln>
                        <a:solidFill>
                          <a:srgbClr val="000033"/>
                        </a:solidFill>
                        <a:effectLst/>
                        <a:latin typeface="Arial" charset="0"/>
                        <a:ea typeface="宋体" pitchFamily="2" charset="-122"/>
                        <a:cs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2770">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Custodians</a:t>
                      </a:r>
                      <a:endParaRPr kumimoji="0" lang="zh-CN" altLang="en-US" sz="1600" b="0" i="0" u="none" strike="noStrike" cap="none" normalizeH="0" baseline="0" dirty="0" smtClean="0">
                        <a:ln>
                          <a:noFill/>
                        </a:ln>
                        <a:solidFill>
                          <a:srgbClr val="000033"/>
                        </a:solidFill>
                        <a:effectLst/>
                        <a:latin typeface="Arial" charset="0"/>
                        <a:ea typeface="宋体" pitchFamily="2" charset="-122"/>
                        <a:cs typeface="Arial"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defRPr/>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Dividend Notification</a:t>
                      </a:r>
                      <a:endParaRPr kumimoji="0" lang="zh-CN" altLang="en-US" sz="1600" b="0" i="0" u="none" strike="noStrike" cap="none" normalizeH="0" baseline="0" dirty="0" smtClean="0">
                        <a:ln>
                          <a:noFill/>
                        </a:ln>
                        <a:solidFill>
                          <a:srgbClr val="000033"/>
                        </a:solidFill>
                        <a:effectLst/>
                        <a:latin typeface="Arial" charset="0"/>
                        <a:ea typeface="宋体" pitchFamily="2" charset="-122"/>
                        <a:cs typeface="Arial" charset="0"/>
                      </a:endParaRPr>
                    </a:p>
                    <a:p>
                      <a:pPr marL="0" marR="0" lvl="0" indent="0" algn="ctr" defTabSz="914400" rtl="0" eaLnBrk="1" fontAlgn="base" latinLnBrk="0" hangingPunct="1">
                        <a:lnSpc>
                          <a:spcPct val="100000"/>
                        </a:lnSpc>
                        <a:spcBef>
                          <a:spcPct val="20000"/>
                        </a:spcBef>
                        <a:spcAft>
                          <a:spcPct val="0"/>
                        </a:spcAft>
                        <a:buClr>
                          <a:srgbClr val="FF9900"/>
                        </a:buClr>
                        <a:buSzTx/>
                        <a:buFontTx/>
                        <a:buNone/>
                        <a:tabLst/>
                      </a:pPr>
                      <a:endParaRPr kumimoji="0" lang="zh-CN" altLang="en-US" sz="1600" b="0" i="0" u="none" strike="noStrike" cap="none" normalizeH="0" baseline="0" dirty="0" smtClean="0">
                        <a:ln>
                          <a:noFill/>
                        </a:ln>
                        <a:solidFill>
                          <a:srgbClr val="000033"/>
                        </a:solidFill>
                        <a:effectLst/>
                        <a:latin typeface="Arial" charset="0"/>
                        <a:ea typeface="宋体" pitchFamily="2" charset="-122"/>
                        <a:cs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Quality check</a:t>
                      </a:r>
                    </a:p>
                  </a:txBody>
                  <a:tcPr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Fund Dividend Data</a:t>
                      </a:r>
                      <a:endParaRPr kumimoji="0" lang="zh-CN" altLang="en-US" sz="1600" b="0" i="0" u="none" strike="noStrike" cap="none" normalizeH="0" baseline="0" dirty="0" smtClean="0">
                        <a:ln>
                          <a:noFill/>
                        </a:ln>
                        <a:solidFill>
                          <a:srgbClr val="000033"/>
                        </a:solidFill>
                        <a:effectLst/>
                        <a:latin typeface="Arial" charset="0"/>
                        <a:ea typeface="宋体" pitchFamily="2" charset="-122"/>
                        <a:cs typeface="Arial" charset="0"/>
                      </a:endParaRPr>
                    </a:p>
                  </a:txBody>
                  <a:tcPr marL="90000" marR="90000" marT="46800" marB="4680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defRPr/>
                      </a:pPr>
                      <a:r>
                        <a:rPr kumimoji="0" lang="en-US" altLang="zh-CN" sz="1600" b="0" i="0" u="none" strike="noStrike" kern="1200" cap="none" normalizeH="0" baseline="0" dirty="0" smtClean="0">
                          <a:ln>
                            <a:noFill/>
                          </a:ln>
                          <a:solidFill>
                            <a:srgbClr val="000033"/>
                          </a:solidFill>
                          <a:effectLst/>
                          <a:latin typeface="Arial" charset="0"/>
                          <a:ea typeface="宋体" pitchFamily="2" charset="-122"/>
                          <a:cs typeface="Arial" charset="0"/>
                        </a:rPr>
                        <a:t>Fund data user</a:t>
                      </a:r>
                    </a:p>
                    <a:p>
                      <a:pPr marL="0" marR="0" lvl="0" indent="0" algn="ctr" defTabSz="914400" rtl="0" eaLnBrk="1" fontAlgn="base" latinLnBrk="0" hangingPunct="1">
                        <a:lnSpc>
                          <a:spcPct val="100000"/>
                        </a:lnSpc>
                        <a:spcBef>
                          <a:spcPct val="20000"/>
                        </a:spcBef>
                        <a:spcAft>
                          <a:spcPct val="0"/>
                        </a:spcAft>
                        <a:buClr>
                          <a:srgbClr val="FF9900"/>
                        </a:buClr>
                        <a:buSzTx/>
                        <a:buFontTx/>
                        <a:buNone/>
                        <a:tabLst/>
                      </a:pPr>
                      <a:endParaRPr kumimoji="0" lang="zh-CN" altLang="en-US" sz="1600" b="0" i="0" u="none" strike="noStrike" kern="1200" cap="none" normalizeH="0" baseline="0" dirty="0" smtClean="0">
                        <a:ln>
                          <a:noFill/>
                        </a:ln>
                        <a:solidFill>
                          <a:srgbClr val="000033"/>
                        </a:solidFill>
                        <a:effectLst/>
                        <a:latin typeface="Arial" charset="0"/>
                        <a:ea typeface="宋体" pitchFamily="2" charset="-122"/>
                        <a:cs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7869">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3</a:t>
                      </a:r>
                      <a:r>
                        <a:rPr kumimoji="0" lang="en-US" altLang="zh-CN" sz="1600" b="0" i="0" u="none" strike="noStrike" cap="none" normalizeH="0" baseline="30000" dirty="0" smtClean="0">
                          <a:ln>
                            <a:noFill/>
                          </a:ln>
                          <a:solidFill>
                            <a:srgbClr val="000033"/>
                          </a:solidFill>
                          <a:effectLst/>
                          <a:latin typeface="Arial" charset="0"/>
                          <a:ea typeface="宋体" pitchFamily="2" charset="-122"/>
                          <a:cs typeface="Arial" charset="0"/>
                        </a:rPr>
                        <a:t>rd</a:t>
                      </a: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 Party venders</a:t>
                      </a:r>
                      <a:endParaRPr kumimoji="0" lang="zh-CN" altLang="en-US" sz="1600" b="0" i="0" u="none" strike="noStrike" cap="none" normalizeH="0" baseline="0" dirty="0" smtClean="0">
                        <a:ln>
                          <a:noFill/>
                        </a:ln>
                        <a:solidFill>
                          <a:srgbClr val="000033"/>
                        </a:solidFill>
                        <a:effectLst/>
                        <a:latin typeface="Arial" charset="0"/>
                        <a:ea typeface="宋体" pitchFamily="2" charset="-122"/>
                        <a:cs typeface="Arial"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Fund files</a:t>
                      </a:r>
                      <a:endParaRPr kumimoji="0" lang="zh-CN" altLang="en-US" sz="1600" b="0" i="0" u="none" strike="noStrike" cap="none" normalizeH="0" baseline="0" dirty="0" smtClean="0">
                        <a:ln>
                          <a:noFill/>
                        </a:ln>
                        <a:solidFill>
                          <a:srgbClr val="000033"/>
                        </a:solidFill>
                        <a:effectLst/>
                        <a:latin typeface="Arial" charset="0"/>
                        <a:ea typeface="宋体" pitchFamily="2" charset="-122"/>
                        <a:cs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Save </a:t>
                      </a:r>
                    </a:p>
                  </a:txBody>
                  <a:tcPr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defRPr/>
                      </a:pPr>
                      <a:r>
                        <a:rPr kumimoji="0" lang="en-US" altLang="zh-CN" sz="1600" b="0" i="0" u="none" strike="noStrike" cap="none" normalizeH="0" baseline="0" dirty="0" smtClean="0">
                          <a:ln>
                            <a:noFill/>
                          </a:ln>
                          <a:solidFill>
                            <a:srgbClr val="000033"/>
                          </a:solidFill>
                          <a:effectLst/>
                          <a:latin typeface="Arial" charset="0"/>
                          <a:ea typeface="宋体" pitchFamily="2" charset="-122"/>
                          <a:cs typeface="Arial" charset="0"/>
                        </a:rPr>
                        <a:t>Fund Dividend Data</a:t>
                      </a:r>
                      <a:endParaRPr kumimoji="0" lang="zh-CN" altLang="en-US" sz="1600" b="0" i="0" u="none" strike="noStrike" cap="none" normalizeH="0" baseline="0" dirty="0" smtClean="0">
                        <a:ln>
                          <a:noFill/>
                        </a:ln>
                        <a:solidFill>
                          <a:srgbClr val="000033"/>
                        </a:solidFill>
                        <a:effectLst/>
                        <a:latin typeface="Arial" charset="0"/>
                        <a:ea typeface="宋体" pitchFamily="2" charset="-122"/>
                        <a:cs typeface="Arial" charset="0"/>
                      </a:endParaRPr>
                    </a:p>
                    <a:p>
                      <a:pPr marL="0" marR="0" lvl="0" indent="0" algn="ctr" defTabSz="914400" rtl="0" eaLnBrk="1" fontAlgn="base" latinLnBrk="0" hangingPunct="1">
                        <a:lnSpc>
                          <a:spcPct val="100000"/>
                        </a:lnSpc>
                        <a:spcBef>
                          <a:spcPct val="20000"/>
                        </a:spcBef>
                        <a:spcAft>
                          <a:spcPct val="0"/>
                        </a:spcAft>
                        <a:buClr>
                          <a:srgbClr val="FF9900"/>
                        </a:buClr>
                        <a:buSzTx/>
                        <a:buFontTx/>
                        <a:buNone/>
                        <a:tabLst/>
                      </a:pPr>
                      <a:endParaRPr kumimoji="0" lang="zh-CN" altLang="en-US" sz="1600" b="0" i="0" u="none" strike="noStrike" cap="none" normalizeH="0" baseline="0" dirty="0" smtClean="0">
                        <a:ln>
                          <a:noFill/>
                        </a:ln>
                        <a:solidFill>
                          <a:srgbClr val="000033"/>
                        </a:solidFill>
                        <a:effectLst/>
                        <a:latin typeface="Arial" charset="0"/>
                        <a:ea typeface="宋体" pitchFamily="2" charset="-122"/>
                        <a:cs typeface="Arial" charset="0"/>
                      </a:endParaRPr>
                    </a:p>
                  </a:txBody>
                  <a:tcPr marL="90000" marR="90000" marT="46800" marB="4680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defRPr/>
                      </a:pPr>
                      <a:r>
                        <a:rPr kumimoji="0" lang="en-US" altLang="zh-CN" sz="1600" b="0" i="0" u="none" strike="noStrike" kern="1200" cap="none" normalizeH="0" baseline="0" dirty="0" smtClean="0">
                          <a:ln>
                            <a:noFill/>
                          </a:ln>
                          <a:solidFill>
                            <a:srgbClr val="000033"/>
                          </a:solidFill>
                          <a:effectLst/>
                          <a:latin typeface="Arial" charset="0"/>
                          <a:ea typeface="宋体" pitchFamily="2" charset="-122"/>
                          <a:cs typeface="Arial" charset="0"/>
                        </a:rPr>
                        <a:t>Fund data user</a:t>
                      </a:r>
                    </a:p>
                    <a:p>
                      <a:pPr marL="0" marR="0" lvl="0" indent="0" algn="ctr" defTabSz="914400" rtl="0" eaLnBrk="1" fontAlgn="base" latinLnBrk="0" hangingPunct="1">
                        <a:lnSpc>
                          <a:spcPct val="100000"/>
                        </a:lnSpc>
                        <a:spcBef>
                          <a:spcPct val="20000"/>
                        </a:spcBef>
                        <a:spcAft>
                          <a:spcPct val="0"/>
                        </a:spcAft>
                        <a:buClr>
                          <a:srgbClr val="FF9900"/>
                        </a:buClr>
                        <a:buSzTx/>
                        <a:buFontTx/>
                        <a:buNone/>
                        <a:tabLst/>
                      </a:pPr>
                      <a:endParaRPr kumimoji="0" lang="zh-CN" altLang="en-US" sz="1600" b="0" i="0" u="none" strike="noStrike" cap="none" normalizeH="0" baseline="0" dirty="0" smtClean="0">
                        <a:ln>
                          <a:noFill/>
                        </a:ln>
                        <a:solidFill>
                          <a:srgbClr val="000033"/>
                        </a:solidFill>
                        <a:effectLst/>
                        <a:latin typeface="Arial" charset="0"/>
                        <a:ea typeface="宋体" pitchFamily="2" charset="-122"/>
                        <a:cs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3928" y="116632"/>
            <a:ext cx="5040560" cy="576064"/>
          </a:xfrm>
        </p:spPr>
        <p:txBody>
          <a:bodyPr/>
          <a:lstStyle/>
          <a:p>
            <a:pPr fontAlgn="auto">
              <a:spcAft>
                <a:spcPts val="0"/>
              </a:spcAft>
              <a:defRPr/>
            </a:pPr>
            <a:r>
              <a:rPr lang="en-GB" sz="2400" dirty="0" smtClean="0">
                <a:solidFill>
                  <a:srgbClr val="FF6600"/>
                </a:solidFill>
                <a:latin typeface="Arial" pitchFamily="34" charset="0"/>
                <a:cs typeface="Arial" pitchFamily="34" charset="0"/>
              </a:rPr>
              <a:t>ASIS Process Map - Flowchart</a:t>
            </a:r>
            <a:endParaRPr lang="en-US" sz="2400" dirty="0">
              <a:latin typeface="Arial" pitchFamily="34" charset="0"/>
              <a:cs typeface="Arial" pitchFamily="34" charset="0"/>
            </a:endParaRPr>
          </a:p>
        </p:txBody>
      </p:sp>
      <p:sp>
        <p:nvSpPr>
          <p:cNvPr id="54" name="Rounded Rectangle 53"/>
          <p:cNvSpPr/>
          <p:nvPr/>
        </p:nvSpPr>
        <p:spPr>
          <a:xfrm>
            <a:off x="62630" y="3542778"/>
            <a:ext cx="8991600" cy="9906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ectangle 54"/>
          <p:cNvSpPr/>
          <p:nvPr/>
        </p:nvSpPr>
        <p:spPr>
          <a:xfrm>
            <a:off x="1295400" y="762000"/>
            <a:ext cx="1752600" cy="304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bg1"/>
                </a:solidFill>
              </a:rPr>
              <a:t>Open </a:t>
            </a:r>
            <a:r>
              <a:rPr lang="en-US" sz="1200" dirty="0" err="1" smtClean="0">
                <a:solidFill>
                  <a:schemeClr val="bg1"/>
                </a:solidFill>
              </a:rPr>
              <a:t>Lcore</a:t>
            </a:r>
            <a:endParaRPr lang="en-US" sz="1200" dirty="0">
              <a:solidFill>
                <a:schemeClr val="bg1"/>
              </a:solidFill>
            </a:endParaRPr>
          </a:p>
        </p:txBody>
      </p:sp>
      <p:cxnSp>
        <p:nvCxnSpPr>
          <p:cNvPr id="57" name="Straight Arrow Connector 56"/>
          <p:cNvCxnSpPr>
            <a:endCxn id="55" idx="0"/>
          </p:cNvCxnSpPr>
          <p:nvPr/>
        </p:nvCxnSpPr>
        <p:spPr>
          <a:xfrm>
            <a:off x="2171700" y="457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295400" y="1219200"/>
            <a:ext cx="1752600"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smtClean="0">
                <a:solidFill>
                  <a:schemeClr val="bg1"/>
                </a:solidFill>
              </a:rPr>
              <a:t>Open asset from missing dividend validation error</a:t>
            </a:r>
            <a:endParaRPr lang="en-US" sz="1100" dirty="0">
              <a:solidFill>
                <a:schemeClr val="bg1"/>
              </a:solidFill>
            </a:endParaRPr>
          </a:p>
        </p:txBody>
      </p:sp>
      <p:cxnSp>
        <p:nvCxnSpPr>
          <p:cNvPr id="61" name="Straight Arrow Connector 60"/>
          <p:cNvCxnSpPr>
            <a:stCxn id="55" idx="2"/>
            <a:endCxn id="59" idx="0"/>
          </p:cNvCxnSpPr>
          <p:nvPr/>
        </p:nvCxnSpPr>
        <p:spPr>
          <a:xfrm>
            <a:off x="2171700" y="10668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71" idx="0"/>
          </p:cNvCxnSpPr>
          <p:nvPr/>
        </p:nvCxnSpPr>
        <p:spPr>
          <a:xfrm>
            <a:off x="2133600" y="1600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743200" y="1828800"/>
            <a:ext cx="457200" cy="254000"/>
          </a:xfrm>
          <a:prstGeom prst="rect">
            <a:avLst/>
          </a:prstGeom>
          <a:noFill/>
        </p:spPr>
        <p:txBody>
          <a:bodyPr>
            <a:spAutoFit/>
          </a:bodyPr>
          <a:lstStyle/>
          <a:p>
            <a:pPr>
              <a:defRPr/>
            </a:pPr>
            <a:r>
              <a:rPr lang="en-US" sz="1050" dirty="0">
                <a:solidFill>
                  <a:schemeClr val="bg1"/>
                </a:solidFill>
                <a:cs typeface="+mn-cs"/>
              </a:rPr>
              <a:t>No</a:t>
            </a:r>
          </a:p>
        </p:txBody>
      </p:sp>
      <p:sp>
        <p:nvSpPr>
          <p:cNvPr id="65" name="Rectangle 64"/>
          <p:cNvSpPr/>
          <p:nvPr/>
        </p:nvSpPr>
        <p:spPr>
          <a:xfrm>
            <a:off x="1219200" y="2590800"/>
            <a:ext cx="1752600" cy="381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bg1"/>
                </a:solidFill>
              </a:rPr>
              <a:t>Check movement Date to confirm</a:t>
            </a:r>
            <a:endParaRPr lang="en-US" sz="1200" dirty="0">
              <a:solidFill>
                <a:schemeClr val="bg1"/>
              </a:solidFill>
            </a:endParaRPr>
          </a:p>
        </p:txBody>
      </p:sp>
      <p:sp>
        <p:nvSpPr>
          <p:cNvPr id="67" name="Rectangle 66"/>
          <p:cNvSpPr/>
          <p:nvPr/>
        </p:nvSpPr>
        <p:spPr>
          <a:xfrm>
            <a:off x="1219200" y="3124200"/>
            <a:ext cx="1752600" cy="304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bg1"/>
                </a:solidFill>
              </a:rPr>
              <a:t>Go to source</a:t>
            </a:r>
            <a:endParaRPr lang="en-US" sz="1200" dirty="0">
              <a:solidFill>
                <a:schemeClr val="bg1"/>
              </a:solidFill>
            </a:endParaRPr>
          </a:p>
        </p:txBody>
      </p:sp>
      <p:cxnSp>
        <p:nvCxnSpPr>
          <p:cNvPr id="68" name="Straight Arrow Connector 67"/>
          <p:cNvCxnSpPr>
            <a:stCxn id="65" idx="2"/>
            <a:endCxn id="67" idx="0"/>
          </p:cNvCxnSpPr>
          <p:nvPr/>
        </p:nvCxnSpPr>
        <p:spPr>
          <a:xfrm>
            <a:off x="2095500" y="29718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Flowchart: Decision 68"/>
          <p:cNvSpPr/>
          <p:nvPr/>
        </p:nvSpPr>
        <p:spPr>
          <a:xfrm>
            <a:off x="1371600" y="3657600"/>
            <a:ext cx="1447800"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Source Available</a:t>
            </a:r>
            <a:endParaRPr lang="en-US" sz="900" dirty="0">
              <a:solidFill>
                <a:schemeClr val="bg1"/>
              </a:solidFill>
            </a:endParaRPr>
          </a:p>
        </p:txBody>
      </p:sp>
      <p:cxnSp>
        <p:nvCxnSpPr>
          <p:cNvPr id="70" name="Straight Arrow Connector 69"/>
          <p:cNvCxnSpPr>
            <a:stCxn id="67" idx="2"/>
            <a:endCxn id="69" idx="0"/>
          </p:cNvCxnSpPr>
          <p:nvPr/>
        </p:nvCxnSpPr>
        <p:spPr>
          <a:xfrm>
            <a:off x="2095500" y="3429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Flowchart: Decision 70"/>
          <p:cNvSpPr/>
          <p:nvPr/>
        </p:nvSpPr>
        <p:spPr>
          <a:xfrm>
            <a:off x="1447800" y="1828800"/>
            <a:ext cx="13716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Missing</a:t>
            </a:r>
            <a:endParaRPr lang="en-US" sz="1050" dirty="0">
              <a:solidFill>
                <a:schemeClr val="bg1"/>
              </a:solidFill>
            </a:endParaRPr>
          </a:p>
        </p:txBody>
      </p:sp>
      <p:cxnSp>
        <p:nvCxnSpPr>
          <p:cNvPr id="72" name="Straight Arrow Connector 71"/>
          <p:cNvCxnSpPr/>
          <p:nvPr/>
        </p:nvCxnSpPr>
        <p:spPr>
          <a:xfrm>
            <a:off x="2133600" y="2362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71" idx="3"/>
            <a:endCxn id="59" idx="3"/>
          </p:cNvCxnSpPr>
          <p:nvPr/>
        </p:nvCxnSpPr>
        <p:spPr>
          <a:xfrm flipV="1">
            <a:off x="2819400" y="1447800"/>
            <a:ext cx="228600" cy="647700"/>
          </a:xfrm>
          <a:prstGeom prst="bentConnector3">
            <a:avLst>
              <a:gd name="adj1" fmla="val 200000"/>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105422" y="4648200"/>
            <a:ext cx="1981200" cy="228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smtClean="0">
                <a:solidFill>
                  <a:schemeClr val="bg1"/>
                </a:solidFill>
              </a:rPr>
              <a:t>Copy &amp; Bulk load into </a:t>
            </a:r>
            <a:r>
              <a:rPr lang="en-US" sz="1050" dirty="0" err="1" smtClean="0">
                <a:solidFill>
                  <a:schemeClr val="bg1"/>
                </a:solidFill>
              </a:rPr>
              <a:t>Lcore</a:t>
            </a:r>
            <a:endParaRPr lang="en-US" sz="1050" dirty="0" smtClean="0">
              <a:solidFill>
                <a:schemeClr val="bg1"/>
              </a:solidFill>
            </a:endParaRPr>
          </a:p>
        </p:txBody>
      </p:sp>
      <p:cxnSp>
        <p:nvCxnSpPr>
          <p:cNvPr id="75" name="Straight Arrow Connector 74"/>
          <p:cNvCxnSpPr>
            <a:stCxn id="69" idx="2"/>
            <a:endCxn id="74" idx="0"/>
          </p:cNvCxnSpPr>
          <p:nvPr/>
        </p:nvCxnSpPr>
        <p:spPr>
          <a:xfrm>
            <a:off x="2095500" y="4419600"/>
            <a:ext cx="522"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219200" y="5029200"/>
            <a:ext cx="1752600" cy="304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bg1"/>
                </a:solidFill>
              </a:rPr>
              <a:t>Save &amp; Close</a:t>
            </a:r>
            <a:endParaRPr lang="en-US" sz="1200" dirty="0">
              <a:solidFill>
                <a:schemeClr val="bg1"/>
              </a:solidFill>
            </a:endParaRPr>
          </a:p>
        </p:txBody>
      </p:sp>
      <p:cxnSp>
        <p:nvCxnSpPr>
          <p:cNvPr id="78" name="Straight Arrow Connector 77"/>
          <p:cNvCxnSpPr>
            <a:stCxn id="74" idx="2"/>
            <a:endCxn id="76" idx="0"/>
          </p:cNvCxnSpPr>
          <p:nvPr/>
        </p:nvCxnSpPr>
        <p:spPr>
          <a:xfrm flipH="1">
            <a:off x="2095500" y="4876800"/>
            <a:ext cx="522"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6" idx="2"/>
            <a:endCxn id="119" idx="0"/>
          </p:cNvCxnSpPr>
          <p:nvPr/>
        </p:nvCxnSpPr>
        <p:spPr>
          <a:xfrm>
            <a:off x="2095500" y="5334000"/>
            <a:ext cx="0" cy="202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9" idx="3"/>
            <a:endCxn id="84" idx="1"/>
          </p:cNvCxnSpPr>
          <p:nvPr/>
        </p:nvCxnSpPr>
        <p:spPr>
          <a:xfrm>
            <a:off x="2819400" y="4038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19400" y="3733800"/>
            <a:ext cx="457200" cy="254000"/>
          </a:xfrm>
          <a:prstGeom prst="rect">
            <a:avLst/>
          </a:prstGeom>
          <a:noFill/>
        </p:spPr>
        <p:txBody>
          <a:bodyPr>
            <a:spAutoFit/>
          </a:bodyPr>
          <a:lstStyle/>
          <a:p>
            <a:pPr>
              <a:defRPr/>
            </a:pPr>
            <a:r>
              <a:rPr lang="en-US" sz="1050" dirty="0">
                <a:solidFill>
                  <a:schemeClr val="bg1"/>
                </a:solidFill>
                <a:cs typeface="+mn-cs"/>
              </a:rPr>
              <a:t>No</a:t>
            </a:r>
          </a:p>
        </p:txBody>
      </p:sp>
      <p:sp>
        <p:nvSpPr>
          <p:cNvPr id="83" name="TextBox 82"/>
          <p:cNvSpPr txBox="1"/>
          <p:nvPr/>
        </p:nvSpPr>
        <p:spPr>
          <a:xfrm>
            <a:off x="1295400" y="4419600"/>
            <a:ext cx="457200" cy="254000"/>
          </a:xfrm>
          <a:prstGeom prst="rect">
            <a:avLst/>
          </a:prstGeom>
          <a:noFill/>
        </p:spPr>
        <p:txBody>
          <a:bodyPr>
            <a:spAutoFit/>
          </a:bodyPr>
          <a:lstStyle/>
          <a:p>
            <a:pPr>
              <a:defRPr/>
            </a:pPr>
            <a:r>
              <a:rPr lang="en-US" sz="1050" dirty="0" smtClean="0">
                <a:solidFill>
                  <a:schemeClr val="bg1"/>
                </a:solidFill>
                <a:cs typeface="+mn-cs"/>
              </a:rPr>
              <a:t>Yes</a:t>
            </a:r>
            <a:endParaRPr lang="en-US" sz="1050" dirty="0">
              <a:solidFill>
                <a:schemeClr val="bg1"/>
              </a:solidFill>
              <a:cs typeface="+mn-cs"/>
            </a:endParaRPr>
          </a:p>
        </p:txBody>
      </p:sp>
      <p:sp>
        <p:nvSpPr>
          <p:cNvPr id="84" name="Rectangle 83"/>
          <p:cNvSpPr/>
          <p:nvPr/>
        </p:nvSpPr>
        <p:spPr>
          <a:xfrm>
            <a:off x="3200400" y="3886200"/>
            <a:ext cx="990600" cy="304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bg1"/>
                </a:solidFill>
              </a:rPr>
              <a:t>Send Email</a:t>
            </a:r>
            <a:endParaRPr lang="en-US" sz="1200" dirty="0">
              <a:solidFill>
                <a:schemeClr val="bg1"/>
              </a:solidFill>
            </a:endParaRPr>
          </a:p>
        </p:txBody>
      </p:sp>
      <p:sp>
        <p:nvSpPr>
          <p:cNvPr id="85" name="Rectangle 84"/>
          <p:cNvSpPr/>
          <p:nvPr/>
        </p:nvSpPr>
        <p:spPr>
          <a:xfrm>
            <a:off x="4419600" y="3886200"/>
            <a:ext cx="1219200" cy="304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bg1"/>
                </a:solidFill>
              </a:rPr>
              <a:t>Close</a:t>
            </a:r>
            <a:endParaRPr lang="en-US" sz="1200" dirty="0">
              <a:solidFill>
                <a:schemeClr val="bg1"/>
              </a:solidFill>
            </a:endParaRPr>
          </a:p>
        </p:txBody>
      </p:sp>
      <p:cxnSp>
        <p:nvCxnSpPr>
          <p:cNvPr id="87" name="Straight Arrow Connector 86"/>
          <p:cNvCxnSpPr>
            <a:stCxn id="84" idx="3"/>
            <a:endCxn id="85" idx="1"/>
          </p:cNvCxnSpPr>
          <p:nvPr/>
        </p:nvCxnSpPr>
        <p:spPr>
          <a:xfrm>
            <a:off x="4191000" y="40386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295400" y="2286000"/>
            <a:ext cx="457200" cy="254000"/>
          </a:xfrm>
          <a:prstGeom prst="rect">
            <a:avLst/>
          </a:prstGeom>
          <a:noFill/>
        </p:spPr>
        <p:txBody>
          <a:bodyPr>
            <a:spAutoFit/>
          </a:bodyPr>
          <a:lstStyle/>
          <a:p>
            <a:pPr>
              <a:defRPr/>
            </a:pPr>
            <a:r>
              <a:rPr lang="en-US" sz="1050" dirty="0" smtClean="0">
                <a:solidFill>
                  <a:schemeClr val="bg1"/>
                </a:solidFill>
                <a:cs typeface="+mn-cs"/>
              </a:rPr>
              <a:t>Yes</a:t>
            </a:r>
            <a:endParaRPr lang="en-US" sz="1050" dirty="0">
              <a:solidFill>
                <a:schemeClr val="bg1"/>
              </a:solidFill>
              <a:cs typeface="+mn-cs"/>
            </a:endParaRPr>
          </a:p>
        </p:txBody>
      </p:sp>
      <p:sp>
        <p:nvSpPr>
          <p:cNvPr id="89" name="Rectangle 88"/>
          <p:cNvSpPr/>
          <p:nvPr/>
        </p:nvSpPr>
        <p:spPr>
          <a:xfrm>
            <a:off x="5867400" y="3886200"/>
            <a:ext cx="1676400" cy="304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smtClean="0">
                <a:solidFill>
                  <a:schemeClr val="bg1"/>
                </a:solidFill>
              </a:rPr>
              <a:t>Put the asset on Hold</a:t>
            </a:r>
            <a:endParaRPr lang="en-US" sz="1100" dirty="0">
              <a:solidFill>
                <a:schemeClr val="bg1"/>
              </a:solidFill>
            </a:endParaRPr>
          </a:p>
        </p:txBody>
      </p:sp>
      <p:cxnSp>
        <p:nvCxnSpPr>
          <p:cNvPr id="92" name="Straight Arrow Connector 91"/>
          <p:cNvCxnSpPr>
            <a:stCxn id="85" idx="3"/>
            <a:endCxn id="89" idx="1"/>
          </p:cNvCxnSpPr>
          <p:nvPr/>
        </p:nvCxnSpPr>
        <p:spPr>
          <a:xfrm>
            <a:off x="5638800" y="40386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696200" y="3847578"/>
            <a:ext cx="1219200" cy="381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bg1"/>
                </a:solidFill>
              </a:rPr>
              <a:t>Received dividend data</a:t>
            </a:r>
            <a:endParaRPr lang="en-US" sz="1200" dirty="0">
              <a:solidFill>
                <a:schemeClr val="bg1"/>
              </a:solidFill>
            </a:endParaRPr>
          </a:p>
        </p:txBody>
      </p:sp>
      <p:cxnSp>
        <p:nvCxnSpPr>
          <p:cNvPr id="97" name="Straight Arrow Connector 96"/>
          <p:cNvCxnSpPr>
            <a:stCxn id="89" idx="3"/>
            <a:endCxn id="94" idx="1"/>
          </p:cNvCxnSpPr>
          <p:nvPr/>
        </p:nvCxnSpPr>
        <p:spPr>
          <a:xfrm flipV="1">
            <a:off x="7543800" y="4038078"/>
            <a:ext cx="152400" cy="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4" idx="2"/>
          </p:cNvCxnSpPr>
          <p:nvPr/>
        </p:nvCxnSpPr>
        <p:spPr>
          <a:xfrm>
            <a:off x="8305800" y="422857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6400800" y="4597052"/>
            <a:ext cx="2514600" cy="381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bg1"/>
                </a:solidFill>
              </a:rPr>
              <a:t>Re-open the asset from search</a:t>
            </a:r>
            <a:endParaRPr lang="en-US" sz="1200" dirty="0">
              <a:solidFill>
                <a:schemeClr val="bg1"/>
              </a:solidFill>
            </a:endParaRPr>
          </a:p>
        </p:txBody>
      </p:sp>
      <p:sp>
        <p:nvSpPr>
          <p:cNvPr id="106" name="Rectangle 105"/>
          <p:cNvSpPr/>
          <p:nvPr/>
        </p:nvSpPr>
        <p:spPr>
          <a:xfrm>
            <a:off x="1219200" y="6248400"/>
            <a:ext cx="1752600" cy="304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smtClean="0">
                <a:solidFill>
                  <a:schemeClr val="bg1"/>
                </a:solidFill>
              </a:rPr>
              <a:t>Go to </a:t>
            </a:r>
            <a:r>
              <a:rPr lang="en-US" sz="1050" dirty="0" err="1" smtClean="0">
                <a:solidFill>
                  <a:schemeClr val="bg1"/>
                </a:solidFill>
              </a:rPr>
              <a:t>Lcore</a:t>
            </a:r>
            <a:r>
              <a:rPr lang="en-US" sz="1050" dirty="0" smtClean="0">
                <a:solidFill>
                  <a:schemeClr val="bg1"/>
                </a:solidFill>
              </a:rPr>
              <a:t> Queue and Refresh</a:t>
            </a:r>
            <a:endParaRPr lang="en-US" sz="1050" dirty="0">
              <a:solidFill>
                <a:schemeClr val="bg1"/>
              </a:solidFill>
            </a:endParaRPr>
          </a:p>
        </p:txBody>
      </p:sp>
      <p:sp>
        <p:nvSpPr>
          <p:cNvPr id="107" name="Oval 106"/>
          <p:cNvSpPr/>
          <p:nvPr/>
        </p:nvSpPr>
        <p:spPr>
          <a:xfrm>
            <a:off x="3657600" y="5574082"/>
            <a:ext cx="990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END</a:t>
            </a:r>
            <a:endParaRPr lang="en-US" sz="1400" dirty="0">
              <a:solidFill>
                <a:schemeClr val="bg1"/>
              </a:solidFill>
            </a:endParaRPr>
          </a:p>
        </p:txBody>
      </p:sp>
      <p:sp>
        <p:nvSpPr>
          <p:cNvPr id="108" name="Oval 107"/>
          <p:cNvSpPr/>
          <p:nvPr/>
        </p:nvSpPr>
        <p:spPr>
          <a:xfrm>
            <a:off x="1524000" y="152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Start</a:t>
            </a:r>
            <a:endParaRPr lang="en-US" sz="1400" dirty="0">
              <a:solidFill>
                <a:schemeClr val="bg1"/>
              </a:solidFill>
            </a:endParaRPr>
          </a:p>
        </p:txBody>
      </p:sp>
      <p:cxnSp>
        <p:nvCxnSpPr>
          <p:cNvPr id="109" name="Shape 108"/>
          <p:cNvCxnSpPr>
            <a:stCxn id="106" idx="2"/>
            <a:endCxn id="59" idx="1"/>
          </p:cNvCxnSpPr>
          <p:nvPr/>
        </p:nvCxnSpPr>
        <p:spPr>
          <a:xfrm rot="5400000" flipH="1">
            <a:off x="-857250" y="3600450"/>
            <a:ext cx="5105400" cy="800100"/>
          </a:xfrm>
          <a:prstGeom prst="bentConnector4">
            <a:avLst>
              <a:gd name="adj1" fmla="val -4478"/>
              <a:gd name="adj2" fmla="val 138095"/>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52400" y="228600"/>
            <a:ext cx="1000125" cy="285750"/>
          </a:xfrm>
          <a:prstGeom prst="rect">
            <a:avLst/>
          </a:prstGeom>
          <a:solidFill>
            <a:schemeClr val="bg1">
              <a:lumMod val="95000"/>
            </a:schemeClr>
          </a:solidFill>
          <a:ln>
            <a:headEnd/>
            <a:tailEnd/>
          </a:ln>
        </p:spPr>
        <p:style>
          <a:lnRef idx="1">
            <a:schemeClr val="accent5"/>
          </a:lnRef>
          <a:fillRef idx="3">
            <a:schemeClr val="accent5"/>
          </a:fillRef>
          <a:effectRef idx="2">
            <a:schemeClr val="accent5"/>
          </a:effectRef>
          <a:fontRef idx="minor">
            <a:schemeClr val="lt1"/>
          </a:fontRef>
        </p:style>
        <p:txBody>
          <a:bodyPr anchor="ctr"/>
          <a:lstStyle/>
          <a:p>
            <a:pPr algn="ctr">
              <a:spcAft>
                <a:spcPts val="1000"/>
              </a:spcAft>
              <a:defRPr/>
            </a:pPr>
            <a:r>
              <a:rPr lang="en-US" altLang="zh-CN" sz="1000" dirty="0">
                <a:solidFill>
                  <a:schemeClr val="tx1"/>
                </a:solidFill>
                <a:ea typeface="宋体" pitchFamily="2" charset="-122"/>
              </a:rPr>
              <a:t>Effort Time</a:t>
            </a:r>
          </a:p>
        </p:txBody>
      </p:sp>
      <p:sp>
        <p:nvSpPr>
          <p:cNvPr id="111" name="AutoShape 28"/>
          <p:cNvSpPr>
            <a:spLocks noChangeArrowheads="1"/>
          </p:cNvSpPr>
          <p:nvPr/>
        </p:nvSpPr>
        <p:spPr bwMode="auto">
          <a:xfrm>
            <a:off x="152400" y="1447800"/>
            <a:ext cx="838200" cy="284163"/>
          </a:xfrm>
          <a:prstGeom prst="homePlate">
            <a:avLst>
              <a:gd name="adj" fmla="val 87989"/>
            </a:avLst>
          </a:prstGeom>
          <a:solidFill>
            <a:schemeClr val="bg1">
              <a:lumMod val="85000"/>
              <a:alpha val="17000"/>
            </a:schemeClr>
          </a:solidFill>
          <a:ln>
            <a:headEnd/>
            <a:tailEnd/>
          </a:ln>
        </p:spPr>
        <p:style>
          <a:lnRef idx="1">
            <a:schemeClr val="accent5"/>
          </a:lnRef>
          <a:fillRef idx="3">
            <a:schemeClr val="accent5"/>
          </a:fillRef>
          <a:effectRef idx="2">
            <a:schemeClr val="accent5"/>
          </a:effectRef>
          <a:fontRef idx="minor">
            <a:schemeClr val="lt1"/>
          </a:fontRef>
        </p:style>
        <p:txBody>
          <a:bodyPr/>
          <a:lstStyle/>
          <a:p>
            <a:pPr>
              <a:spcAft>
                <a:spcPts val="1000"/>
              </a:spcAft>
              <a:defRPr/>
            </a:pPr>
            <a:r>
              <a:rPr lang="en-US" altLang="zh-CN" sz="1000" dirty="0" smtClean="0">
                <a:solidFill>
                  <a:schemeClr val="bg1"/>
                </a:solidFill>
                <a:ea typeface="宋体" pitchFamily="2" charset="-122"/>
              </a:rPr>
              <a:t>5</a:t>
            </a:r>
            <a:r>
              <a:rPr lang="en-US" altLang="zh-CN" sz="1000" dirty="0">
                <a:solidFill>
                  <a:schemeClr val="bg1"/>
                </a:solidFill>
                <a:ea typeface="宋体" pitchFamily="2" charset="-122"/>
              </a:rPr>
              <a:t>%</a:t>
            </a:r>
          </a:p>
        </p:txBody>
      </p:sp>
      <p:sp>
        <p:nvSpPr>
          <p:cNvPr id="112" name="AutoShape 28"/>
          <p:cNvSpPr>
            <a:spLocks noChangeArrowheads="1"/>
          </p:cNvSpPr>
          <p:nvPr/>
        </p:nvSpPr>
        <p:spPr bwMode="auto">
          <a:xfrm>
            <a:off x="152401" y="2590800"/>
            <a:ext cx="838200" cy="284163"/>
          </a:xfrm>
          <a:prstGeom prst="homePlate">
            <a:avLst>
              <a:gd name="adj" fmla="val 87989"/>
            </a:avLst>
          </a:prstGeom>
          <a:solidFill>
            <a:schemeClr val="bg1">
              <a:lumMod val="85000"/>
              <a:alpha val="17000"/>
            </a:schemeClr>
          </a:solidFill>
          <a:ln>
            <a:headEnd/>
            <a:tailEnd/>
          </a:ln>
        </p:spPr>
        <p:style>
          <a:lnRef idx="1">
            <a:schemeClr val="accent5"/>
          </a:lnRef>
          <a:fillRef idx="3">
            <a:schemeClr val="accent5"/>
          </a:fillRef>
          <a:effectRef idx="2">
            <a:schemeClr val="accent5"/>
          </a:effectRef>
          <a:fontRef idx="minor">
            <a:schemeClr val="lt1"/>
          </a:fontRef>
        </p:style>
        <p:txBody>
          <a:bodyPr/>
          <a:lstStyle/>
          <a:p>
            <a:pPr>
              <a:spcAft>
                <a:spcPts val="1000"/>
              </a:spcAft>
              <a:defRPr/>
            </a:pPr>
            <a:r>
              <a:rPr lang="en-US" altLang="zh-CN" sz="1000" dirty="0" smtClean="0">
                <a:solidFill>
                  <a:schemeClr val="bg1"/>
                </a:solidFill>
                <a:ea typeface="宋体" pitchFamily="2" charset="-122"/>
              </a:rPr>
              <a:t>10%</a:t>
            </a:r>
            <a:endParaRPr lang="en-US" altLang="zh-CN" sz="1000" dirty="0">
              <a:solidFill>
                <a:schemeClr val="bg1"/>
              </a:solidFill>
              <a:ea typeface="宋体" pitchFamily="2" charset="-122"/>
            </a:endParaRPr>
          </a:p>
        </p:txBody>
      </p:sp>
      <p:sp>
        <p:nvSpPr>
          <p:cNvPr id="113" name="AutoShape 28"/>
          <p:cNvSpPr>
            <a:spLocks noChangeArrowheads="1"/>
          </p:cNvSpPr>
          <p:nvPr/>
        </p:nvSpPr>
        <p:spPr bwMode="auto">
          <a:xfrm>
            <a:off x="152400" y="3962400"/>
            <a:ext cx="838200" cy="284163"/>
          </a:xfrm>
          <a:prstGeom prst="homePlate">
            <a:avLst>
              <a:gd name="adj" fmla="val 87989"/>
            </a:avLst>
          </a:prstGeom>
          <a:solidFill>
            <a:schemeClr val="bg1">
              <a:lumMod val="85000"/>
              <a:alpha val="17000"/>
            </a:schemeClr>
          </a:solidFill>
          <a:ln>
            <a:headEnd/>
            <a:tailEnd/>
          </a:ln>
        </p:spPr>
        <p:style>
          <a:lnRef idx="1">
            <a:schemeClr val="accent5"/>
          </a:lnRef>
          <a:fillRef idx="3">
            <a:schemeClr val="accent5"/>
          </a:fillRef>
          <a:effectRef idx="2">
            <a:schemeClr val="accent5"/>
          </a:effectRef>
          <a:fontRef idx="minor">
            <a:schemeClr val="lt1"/>
          </a:fontRef>
        </p:style>
        <p:txBody>
          <a:bodyPr/>
          <a:lstStyle/>
          <a:p>
            <a:pPr>
              <a:spcAft>
                <a:spcPts val="1000"/>
              </a:spcAft>
              <a:defRPr/>
            </a:pPr>
            <a:r>
              <a:rPr lang="en-US" altLang="zh-CN" sz="1000" dirty="0" smtClean="0">
                <a:solidFill>
                  <a:schemeClr val="bg1"/>
                </a:solidFill>
                <a:ea typeface="宋体" pitchFamily="2" charset="-122"/>
              </a:rPr>
              <a:t>70%</a:t>
            </a:r>
            <a:endParaRPr lang="en-US" altLang="zh-CN" sz="1000" dirty="0">
              <a:solidFill>
                <a:schemeClr val="bg1"/>
              </a:solidFill>
              <a:ea typeface="宋体" pitchFamily="2" charset="-122"/>
            </a:endParaRPr>
          </a:p>
        </p:txBody>
      </p:sp>
      <p:sp>
        <p:nvSpPr>
          <p:cNvPr id="114" name="AutoShape 28"/>
          <p:cNvSpPr>
            <a:spLocks noChangeArrowheads="1"/>
          </p:cNvSpPr>
          <p:nvPr/>
        </p:nvSpPr>
        <p:spPr bwMode="auto">
          <a:xfrm>
            <a:off x="152400" y="5943600"/>
            <a:ext cx="914400" cy="284163"/>
          </a:xfrm>
          <a:prstGeom prst="homePlate">
            <a:avLst>
              <a:gd name="adj" fmla="val 87989"/>
            </a:avLst>
          </a:prstGeom>
          <a:solidFill>
            <a:schemeClr val="bg1">
              <a:lumMod val="85000"/>
              <a:alpha val="17000"/>
            </a:schemeClr>
          </a:solidFill>
          <a:ln>
            <a:headEnd/>
            <a:tailEnd/>
          </a:ln>
        </p:spPr>
        <p:style>
          <a:lnRef idx="1">
            <a:schemeClr val="accent5"/>
          </a:lnRef>
          <a:fillRef idx="3">
            <a:schemeClr val="accent5"/>
          </a:fillRef>
          <a:effectRef idx="2">
            <a:schemeClr val="accent5"/>
          </a:effectRef>
          <a:fontRef idx="minor">
            <a:schemeClr val="lt1"/>
          </a:fontRef>
        </p:style>
        <p:txBody>
          <a:bodyPr/>
          <a:lstStyle/>
          <a:p>
            <a:pPr>
              <a:spcAft>
                <a:spcPts val="1000"/>
              </a:spcAft>
              <a:defRPr/>
            </a:pPr>
            <a:r>
              <a:rPr lang="en-US" altLang="zh-CN" sz="1000" dirty="0" smtClean="0">
                <a:solidFill>
                  <a:schemeClr val="bg1"/>
                </a:solidFill>
                <a:ea typeface="宋体" pitchFamily="2" charset="-122"/>
              </a:rPr>
              <a:t>15</a:t>
            </a:r>
            <a:r>
              <a:rPr lang="en-US" altLang="zh-CN" sz="1000" dirty="0">
                <a:solidFill>
                  <a:schemeClr val="bg1"/>
                </a:solidFill>
                <a:ea typeface="宋体" pitchFamily="2" charset="-122"/>
              </a:rPr>
              <a:t>%</a:t>
            </a:r>
          </a:p>
        </p:txBody>
      </p:sp>
      <p:cxnSp>
        <p:nvCxnSpPr>
          <p:cNvPr id="116" name="Straight Arrow Connector 115"/>
          <p:cNvCxnSpPr>
            <a:stCxn id="119" idx="3"/>
            <a:endCxn id="107" idx="2"/>
          </p:cNvCxnSpPr>
          <p:nvPr/>
        </p:nvCxnSpPr>
        <p:spPr>
          <a:xfrm flipV="1">
            <a:off x="3276600" y="5802682"/>
            <a:ext cx="381000" cy="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2069926" y="6096000"/>
            <a:ext cx="0" cy="14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Flowchart: Decision 118"/>
          <p:cNvSpPr/>
          <p:nvPr/>
        </p:nvSpPr>
        <p:spPr>
          <a:xfrm>
            <a:off x="914400" y="5536504"/>
            <a:ext cx="23622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Update another dividend or not</a:t>
            </a:r>
            <a:endParaRPr lang="en-US" sz="1050" dirty="0">
              <a:solidFill>
                <a:schemeClr val="bg1"/>
              </a:solidFill>
            </a:endParaRPr>
          </a:p>
        </p:txBody>
      </p:sp>
      <p:sp>
        <p:nvSpPr>
          <p:cNvPr id="120" name="TextBox 119"/>
          <p:cNvSpPr txBox="1"/>
          <p:nvPr/>
        </p:nvSpPr>
        <p:spPr>
          <a:xfrm>
            <a:off x="3124200" y="5486400"/>
            <a:ext cx="457200" cy="254000"/>
          </a:xfrm>
          <a:prstGeom prst="rect">
            <a:avLst/>
          </a:prstGeom>
          <a:noFill/>
        </p:spPr>
        <p:txBody>
          <a:bodyPr>
            <a:spAutoFit/>
          </a:bodyPr>
          <a:lstStyle/>
          <a:p>
            <a:pPr>
              <a:defRPr/>
            </a:pPr>
            <a:r>
              <a:rPr lang="en-US" sz="1050" dirty="0">
                <a:solidFill>
                  <a:schemeClr val="bg1"/>
                </a:solidFill>
                <a:cs typeface="+mn-cs"/>
              </a:rPr>
              <a:t>No</a:t>
            </a:r>
          </a:p>
        </p:txBody>
      </p:sp>
      <p:sp>
        <p:nvSpPr>
          <p:cNvPr id="121" name="TextBox 120"/>
          <p:cNvSpPr txBox="1"/>
          <p:nvPr/>
        </p:nvSpPr>
        <p:spPr>
          <a:xfrm>
            <a:off x="2209800" y="6019800"/>
            <a:ext cx="457200" cy="254000"/>
          </a:xfrm>
          <a:prstGeom prst="rect">
            <a:avLst/>
          </a:prstGeom>
          <a:noFill/>
        </p:spPr>
        <p:txBody>
          <a:bodyPr>
            <a:spAutoFit/>
          </a:bodyPr>
          <a:lstStyle/>
          <a:p>
            <a:pPr>
              <a:defRPr/>
            </a:pPr>
            <a:r>
              <a:rPr lang="en-US" sz="1050" dirty="0" smtClean="0">
                <a:solidFill>
                  <a:schemeClr val="bg1"/>
                </a:solidFill>
                <a:cs typeface="+mn-cs"/>
              </a:rPr>
              <a:t>Yes</a:t>
            </a:r>
            <a:endParaRPr lang="en-US" sz="1050" dirty="0">
              <a:solidFill>
                <a:schemeClr val="bg1"/>
              </a:solidFill>
              <a:cs typeface="+mn-cs"/>
            </a:endParaRPr>
          </a:p>
        </p:txBody>
      </p:sp>
      <p:cxnSp>
        <p:nvCxnSpPr>
          <p:cNvPr id="123" name="Straight Arrow Connector 122"/>
          <p:cNvCxnSpPr>
            <a:stCxn id="103" idx="1"/>
            <a:endCxn id="74" idx="3"/>
          </p:cNvCxnSpPr>
          <p:nvPr/>
        </p:nvCxnSpPr>
        <p:spPr>
          <a:xfrm flipH="1" flipV="1">
            <a:off x="3086622" y="4762500"/>
            <a:ext cx="3314178" cy="25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2"/>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6BB528CF-9366-4675-82A0-9CDE1AAF85CC}" type="datetime1">
              <a:rPr lang="en-US"/>
              <a:pPr fontAlgn="base">
                <a:spcBef>
                  <a:spcPct val="0"/>
                </a:spcBef>
                <a:spcAft>
                  <a:spcPct val="0"/>
                </a:spcAft>
              </a:pPr>
              <a:t>3/10/2014</a:t>
            </a:fld>
            <a:endParaRPr lang="en-GB"/>
          </a:p>
        </p:txBody>
      </p:sp>
      <p:sp>
        <p:nvSpPr>
          <p:cNvPr id="16387"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GB"/>
              <a:t>6 Sigma Project Charter</a:t>
            </a:r>
          </a:p>
        </p:txBody>
      </p:sp>
      <p:sp>
        <p:nvSpPr>
          <p:cNvPr id="2" name="Title 1"/>
          <p:cNvSpPr>
            <a:spLocks noGrp="1"/>
          </p:cNvSpPr>
          <p:nvPr>
            <p:ph type="title"/>
          </p:nvPr>
        </p:nvSpPr>
        <p:spPr>
          <a:xfrm>
            <a:off x="457200" y="274638"/>
            <a:ext cx="8229600" cy="706090"/>
          </a:xfrm>
        </p:spPr>
        <p:txBody>
          <a:bodyPr>
            <a:normAutofit fontScale="90000"/>
          </a:bodyPr>
          <a:lstStyle/>
          <a:p>
            <a:pPr fontAlgn="auto">
              <a:spcAft>
                <a:spcPts val="0"/>
              </a:spcAft>
              <a:defRPr/>
            </a:pPr>
            <a:r>
              <a:rPr lang="en-US" dirty="0" smtClean="0">
                <a:solidFill>
                  <a:schemeClr val="accent3">
                    <a:lumMod val="60000"/>
                    <a:lumOff val="40000"/>
                  </a:schemeClr>
                </a:solidFill>
              </a:rPr>
              <a:t>Fishbone Diagram</a:t>
            </a:r>
            <a:endParaRPr lang="en-US" dirty="0">
              <a:solidFill>
                <a:schemeClr val="accent3">
                  <a:lumMod val="60000"/>
                  <a:lumOff val="40000"/>
                </a:schemeClr>
              </a:solidFill>
            </a:endParaRPr>
          </a:p>
        </p:txBody>
      </p:sp>
      <p:sp>
        <p:nvSpPr>
          <p:cNvPr id="6" name="TextBox 33"/>
          <p:cNvSpPr txBox="1">
            <a:spLocks noChangeArrowheads="1"/>
          </p:cNvSpPr>
          <p:nvPr/>
        </p:nvSpPr>
        <p:spPr bwMode="auto">
          <a:xfrm>
            <a:off x="1619250" y="1196975"/>
            <a:ext cx="1214438" cy="338138"/>
          </a:xfrm>
          <a:prstGeom prst="rect">
            <a:avLst/>
          </a:prstGeom>
          <a:noFill/>
          <a:ln w="19050">
            <a:solidFill>
              <a:srgbClr val="FF6600"/>
            </a:solidFill>
            <a:miter lim="800000"/>
            <a:headEnd/>
            <a:tailEnd/>
          </a:ln>
        </p:spPr>
        <p:txBody>
          <a:bodyPr>
            <a:spAutoFit/>
          </a:bodyPr>
          <a:lstStyle/>
          <a:p>
            <a:pPr algn="ctr" fontAlgn="auto">
              <a:spcBef>
                <a:spcPts val="0"/>
              </a:spcBef>
              <a:spcAft>
                <a:spcPts val="0"/>
              </a:spcAft>
              <a:defRPr/>
            </a:pPr>
            <a:r>
              <a:rPr lang="en-US" sz="1600" dirty="0">
                <a:solidFill>
                  <a:schemeClr val="bg1"/>
                </a:solidFill>
                <a:latin typeface="+mn-lt"/>
                <a:cs typeface="+mn-cs"/>
              </a:rPr>
              <a:t>Process</a:t>
            </a:r>
          </a:p>
        </p:txBody>
      </p:sp>
      <p:cxnSp>
        <p:nvCxnSpPr>
          <p:cNvPr id="8" name="Straight Arrow Connector 7"/>
          <p:cNvCxnSpPr/>
          <p:nvPr/>
        </p:nvCxnSpPr>
        <p:spPr>
          <a:xfrm>
            <a:off x="611560" y="3645024"/>
            <a:ext cx="820737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484438" y="1557338"/>
            <a:ext cx="1150937" cy="208756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115616" y="2348880"/>
            <a:ext cx="180022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27088" y="3284538"/>
            <a:ext cx="2592387"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491880" y="3429000"/>
            <a:ext cx="10795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651500" y="1484313"/>
            <a:ext cx="1223963" cy="208915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3" name="TextBox 16"/>
          <p:cNvSpPr txBox="1">
            <a:spLocks noChangeArrowheads="1"/>
          </p:cNvSpPr>
          <p:nvPr/>
        </p:nvSpPr>
        <p:spPr bwMode="auto">
          <a:xfrm>
            <a:off x="4716463" y="1125538"/>
            <a:ext cx="3527425" cy="338137"/>
          </a:xfrm>
          <a:prstGeom prst="rect">
            <a:avLst/>
          </a:prstGeom>
          <a:noFill/>
          <a:ln w="19050">
            <a:solidFill>
              <a:srgbClr val="FF6600"/>
            </a:solidFill>
            <a:miter lim="800000"/>
            <a:headEnd/>
            <a:tailEnd/>
          </a:ln>
        </p:spPr>
        <p:txBody>
          <a:bodyPr>
            <a:spAutoFit/>
          </a:bodyPr>
          <a:lstStyle/>
          <a:p>
            <a:pPr algn="ctr" fontAlgn="auto">
              <a:spcBef>
                <a:spcPts val="0"/>
              </a:spcBef>
              <a:spcAft>
                <a:spcPts val="0"/>
              </a:spcAft>
              <a:defRPr/>
            </a:pPr>
            <a:r>
              <a:rPr lang="en-US" sz="1600" dirty="0">
                <a:solidFill>
                  <a:schemeClr val="bg1"/>
                </a:solidFill>
                <a:latin typeface="+mn-lt"/>
                <a:cs typeface="+mn-cs"/>
              </a:rPr>
              <a:t>Market Physiognomy</a:t>
            </a:r>
          </a:p>
        </p:txBody>
      </p:sp>
      <p:sp>
        <p:nvSpPr>
          <p:cNvPr id="16398" name="Rectangle 34"/>
          <p:cNvSpPr>
            <a:spLocks noChangeArrowheads="1"/>
          </p:cNvSpPr>
          <p:nvPr/>
        </p:nvSpPr>
        <p:spPr bwMode="auto">
          <a:xfrm>
            <a:off x="467320" y="1916832"/>
            <a:ext cx="2376488" cy="431800"/>
          </a:xfrm>
          <a:prstGeom prst="rect">
            <a:avLst/>
          </a:prstGeom>
          <a:noFill/>
          <a:ln w="9525">
            <a:noFill/>
            <a:miter lim="800000"/>
            <a:headEnd/>
            <a:tailEnd/>
          </a:ln>
        </p:spPr>
        <p:txBody>
          <a:bodyPr>
            <a:spAutoFit/>
          </a:bodyPr>
          <a:lstStyle/>
          <a:p>
            <a:r>
              <a:rPr lang="en-US" sz="1100" dirty="0">
                <a:solidFill>
                  <a:schemeClr val="bg1"/>
                </a:solidFill>
                <a:latin typeface="Lucida Sans Unicode" pitchFamily="34" charset="0"/>
              </a:rPr>
              <a:t>Long Effort Time  to produce internal QC &amp; Run AMF event</a:t>
            </a:r>
          </a:p>
        </p:txBody>
      </p:sp>
      <p:sp>
        <p:nvSpPr>
          <p:cNvPr id="16399" name="TextBox 36"/>
          <p:cNvSpPr txBox="1">
            <a:spLocks noChangeArrowheads="1"/>
          </p:cNvSpPr>
          <p:nvPr/>
        </p:nvSpPr>
        <p:spPr bwMode="auto">
          <a:xfrm>
            <a:off x="3059832" y="2060848"/>
            <a:ext cx="1439863" cy="400110"/>
          </a:xfrm>
          <a:prstGeom prst="rect">
            <a:avLst/>
          </a:prstGeom>
          <a:noFill/>
          <a:ln w="9525">
            <a:noFill/>
            <a:miter lim="800000"/>
            <a:headEnd/>
            <a:tailEnd/>
          </a:ln>
        </p:spPr>
        <p:txBody>
          <a:bodyPr>
            <a:spAutoFit/>
          </a:bodyPr>
          <a:lstStyle/>
          <a:p>
            <a:r>
              <a:rPr lang="en-US" sz="1000" dirty="0">
                <a:solidFill>
                  <a:schemeClr val="bg1"/>
                </a:solidFill>
                <a:latin typeface="Lucida Sans Unicode" pitchFamily="34" charset="0"/>
              </a:rPr>
              <a:t>Long time waiting for the QC </a:t>
            </a:r>
            <a:r>
              <a:rPr lang="en-US" sz="1000" dirty="0" smtClean="0">
                <a:solidFill>
                  <a:schemeClr val="bg1"/>
                </a:solidFill>
                <a:latin typeface="Lucida Sans Unicode" pitchFamily="34" charset="0"/>
              </a:rPr>
              <a:t>report</a:t>
            </a:r>
            <a:endParaRPr lang="en-US" sz="1000" dirty="0">
              <a:latin typeface="Lucida Sans Unicode" pitchFamily="34" charset="0"/>
            </a:endParaRPr>
          </a:p>
        </p:txBody>
      </p:sp>
      <p:sp>
        <p:nvSpPr>
          <p:cNvPr id="16400" name="TextBox 37"/>
          <p:cNvSpPr txBox="1">
            <a:spLocks noChangeArrowheads="1"/>
          </p:cNvSpPr>
          <p:nvPr/>
        </p:nvSpPr>
        <p:spPr bwMode="auto">
          <a:xfrm>
            <a:off x="3419475" y="3028950"/>
            <a:ext cx="1584325" cy="400050"/>
          </a:xfrm>
          <a:prstGeom prst="rect">
            <a:avLst/>
          </a:prstGeom>
          <a:noFill/>
          <a:ln w="9525">
            <a:noFill/>
            <a:miter lim="800000"/>
            <a:headEnd/>
            <a:tailEnd/>
          </a:ln>
        </p:spPr>
        <p:txBody>
          <a:bodyPr>
            <a:spAutoFit/>
          </a:bodyPr>
          <a:lstStyle/>
          <a:p>
            <a:r>
              <a:rPr lang="en-US" sz="1000" dirty="0">
                <a:solidFill>
                  <a:schemeClr val="bg1"/>
                </a:solidFill>
                <a:latin typeface="Lucida Sans Unicode" pitchFamily="34" charset="0"/>
              </a:rPr>
              <a:t>Long time waiting for Div in case of request</a:t>
            </a:r>
          </a:p>
        </p:txBody>
      </p:sp>
      <p:sp>
        <p:nvSpPr>
          <p:cNvPr id="16401" name="TextBox 38"/>
          <p:cNvSpPr txBox="1">
            <a:spLocks noChangeArrowheads="1"/>
          </p:cNvSpPr>
          <p:nvPr/>
        </p:nvSpPr>
        <p:spPr bwMode="auto">
          <a:xfrm>
            <a:off x="611560" y="2812866"/>
            <a:ext cx="2303463" cy="400110"/>
          </a:xfrm>
          <a:prstGeom prst="rect">
            <a:avLst/>
          </a:prstGeom>
          <a:noFill/>
          <a:ln w="9525">
            <a:noFill/>
            <a:miter lim="800000"/>
            <a:headEnd/>
            <a:tailEnd/>
          </a:ln>
        </p:spPr>
        <p:txBody>
          <a:bodyPr>
            <a:spAutoFit/>
          </a:bodyPr>
          <a:lstStyle/>
          <a:p>
            <a:r>
              <a:rPr lang="en-US" sz="1000" dirty="0" smtClean="0">
                <a:solidFill>
                  <a:schemeClr val="bg1"/>
                </a:solidFill>
                <a:latin typeface="Lucida Sans Unicode" pitchFamily="34" charset="0"/>
              </a:rPr>
              <a:t>Treating missing dividends from </a:t>
            </a:r>
            <a:r>
              <a:rPr lang="en-US" sz="1000" dirty="0" err="1" smtClean="0">
                <a:solidFill>
                  <a:schemeClr val="bg1"/>
                </a:solidFill>
                <a:latin typeface="Lucida Sans Unicode" pitchFamily="34" charset="0"/>
              </a:rPr>
              <a:t>Lcore</a:t>
            </a:r>
            <a:r>
              <a:rPr lang="en-US" sz="1000" dirty="0" smtClean="0">
                <a:solidFill>
                  <a:schemeClr val="bg1"/>
                </a:solidFill>
                <a:latin typeface="Lucida Sans Unicode" pitchFamily="34" charset="0"/>
              </a:rPr>
              <a:t> is time consuming.</a:t>
            </a:r>
            <a:endParaRPr lang="en-US" sz="1000" dirty="0">
              <a:latin typeface="Lucida Sans Unicode" pitchFamily="34" charset="0"/>
            </a:endParaRPr>
          </a:p>
        </p:txBody>
      </p:sp>
      <p:sp>
        <p:nvSpPr>
          <p:cNvPr id="16402" name="TextBox 39"/>
          <p:cNvSpPr txBox="1">
            <a:spLocks noChangeArrowheads="1"/>
          </p:cNvSpPr>
          <p:nvPr/>
        </p:nvSpPr>
        <p:spPr bwMode="auto">
          <a:xfrm>
            <a:off x="2771800" y="1556792"/>
            <a:ext cx="1656184" cy="400110"/>
          </a:xfrm>
          <a:prstGeom prst="rect">
            <a:avLst/>
          </a:prstGeom>
          <a:noFill/>
          <a:ln w="9525">
            <a:noFill/>
            <a:miter lim="800000"/>
            <a:headEnd/>
            <a:tailEnd/>
          </a:ln>
        </p:spPr>
        <p:txBody>
          <a:bodyPr wrap="square">
            <a:spAutoFit/>
          </a:bodyPr>
          <a:lstStyle/>
          <a:p>
            <a:r>
              <a:rPr lang="en-US" sz="1000" dirty="0">
                <a:solidFill>
                  <a:schemeClr val="bg1"/>
                </a:solidFill>
                <a:latin typeface="Lucida Sans Unicode" pitchFamily="34" charset="0"/>
              </a:rPr>
              <a:t>Lack of </a:t>
            </a:r>
            <a:r>
              <a:rPr lang="en-US" sz="1000" dirty="0" smtClean="0">
                <a:solidFill>
                  <a:schemeClr val="bg1"/>
                </a:solidFill>
                <a:latin typeface="Lucida Sans Unicode" pitchFamily="34" charset="0"/>
              </a:rPr>
              <a:t>a Standardized </a:t>
            </a:r>
            <a:r>
              <a:rPr lang="en-US" sz="1000" dirty="0">
                <a:solidFill>
                  <a:schemeClr val="bg1"/>
                </a:solidFill>
                <a:latin typeface="Lucida Sans Unicode" pitchFamily="34" charset="0"/>
              </a:rPr>
              <a:t>process</a:t>
            </a:r>
            <a:r>
              <a:rPr lang="en-US" sz="1000" dirty="0" smtClean="0">
                <a:solidFill>
                  <a:schemeClr val="bg1"/>
                </a:solidFill>
                <a:latin typeface="Lucida Sans Unicode" pitchFamily="34" charset="0"/>
              </a:rPr>
              <a:t>.</a:t>
            </a:r>
            <a:endParaRPr lang="en-US" dirty="0">
              <a:latin typeface="Lucida Sans Unicode" pitchFamily="34" charset="0"/>
            </a:endParaRPr>
          </a:p>
        </p:txBody>
      </p:sp>
      <p:sp>
        <p:nvSpPr>
          <p:cNvPr id="41" name="TextBox 180"/>
          <p:cNvSpPr txBox="1">
            <a:spLocks noChangeArrowheads="1"/>
          </p:cNvSpPr>
          <p:nvPr/>
        </p:nvSpPr>
        <p:spPr bwMode="auto">
          <a:xfrm>
            <a:off x="1187450" y="5445125"/>
            <a:ext cx="1287463" cy="338138"/>
          </a:xfrm>
          <a:prstGeom prst="rect">
            <a:avLst/>
          </a:prstGeom>
          <a:noFill/>
          <a:ln w="19050">
            <a:solidFill>
              <a:srgbClr val="FF6600"/>
            </a:solidFill>
            <a:miter lim="800000"/>
            <a:headEnd/>
            <a:tailEnd/>
          </a:ln>
        </p:spPr>
        <p:txBody>
          <a:bodyPr>
            <a:spAutoFit/>
          </a:bodyPr>
          <a:lstStyle/>
          <a:p>
            <a:pPr algn="ctr" fontAlgn="auto">
              <a:spcBef>
                <a:spcPts val="0"/>
              </a:spcBef>
              <a:spcAft>
                <a:spcPts val="0"/>
              </a:spcAft>
              <a:defRPr/>
            </a:pPr>
            <a:r>
              <a:rPr lang="en-US" sz="1600" dirty="0">
                <a:solidFill>
                  <a:schemeClr val="bg1"/>
                </a:solidFill>
                <a:latin typeface="+mn-lt"/>
                <a:cs typeface="+mn-cs"/>
              </a:rPr>
              <a:t>People</a:t>
            </a:r>
          </a:p>
        </p:txBody>
      </p:sp>
      <p:sp>
        <p:nvSpPr>
          <p:cNvPr id="42" name="TextBox 124"/>
          <p:cNvSpPr txBox="1">
            <a:spLocks noChangeArrowheads="1"/>
          </p:cNvSpPr>
          <p:nvPr/>
        </p:nvSpPr>
        <p:spPr bwMode="auto">
          <a:xfrm>
            <a:off x="4932363" y="5445125"/>
            <a:ext cx="2143125" cy="338138"/>
          </a:xfrm>
          <a:prstGeom prst="rect">
            <a:avLst/>
          </a:prstGeom>
          <a:noFill/>
          <a:ln w="19050">
            <a:solidFill>
              <a:srgbClr val="FF6600"/>
            </a:solidFill>
            <a:miter lim="800000"/>
            <a:headEnd/>
            <a:tailEnd/>
          </a:ln>
        </p:spPr>
        <p:txBody>
          <a:bodyPr>
            <a:spAutoFit/>
          </a:bodyPr>
          <a:lstStyle/>
          <a:p>
            <a:pPr algn="ctr" fontAlgn="auto">
              <a:spcBef>
                <a:spcPts val="0"/>
              </a:spcBef>
              <a:spcAft>
                <a:spcPts val="0"/>
              </a:spcAft>
              <a:defRPr/>
            </a:pPr>
            <a:r>
              <a:rPr lang="en-US" sz="1600" dirty="0">
                <a:solidFill>
                  <a:schemeClr val="bg1"/>
                </a:solidFill>
                <a:latin typeface="+mn-lt"/>
                <a:cs typeface="+mn-cs"/>
              </a:rPr>
              <a:t>Technical Issues</a:t>
            </a:r>
          </a:p>
        </p:txBody>
      </p:sp>
      <p:cxnSp>
        <p:nvCxnSpPr>
          <p:cNvPr id="44" name="Straight Arrow Connector 43"/>
          <p:cNvCxnSpPr/>
          <p:nvPr/>
        </p:nvCxnSpPr>
        <p:spPr>
          <a:xfrm flipV="1">
            <a:off x="5651500" y="3644900"/>
            <a:ext cx="1223963" cy="180022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6443663" y="4365625"/>
            <a:ext cx="144145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156325" y="4724400"/>
            <a:ext cx="1223963"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408" name="TextBox 50"/>
          <p:cNvSpPr txBox="1">
            <a:spLocks noChangeArrowheads="1"/>
          </p:cNvSpPr>
          <p:nvPr/>
        </p:nvSpPr>
        <p:spPr bwMode="auto">
          <a:xfrm>
            <a:off x="6516688" y="4149725"/>
            <a:ext cx="2122487" cy="246063"/>
          </a:xfrm>
          <a:prstGeom prst="rect">
            <a:avLst/>
          </a:prstGeom>
          <a:noFill/>
          <a:ln w="9525">
            <a:noFill/>
            <a:miter lim="800000"/>
            <a:headEnd/>
            <a:tailEnd/>
          </a:ln>
        </p:spPr>
        <p:txBody>
          <a:bodyPr>
            <a:spAutoFit/>
          </a:bodyPr>
          <a:lstStyle/>
          <a:p>
            <a:r>
              <a:rPr lang="en-US" sz="1000">
                <a:solidFill>
                  <a:schemeClr val="bg1"/>
                </a:solidFill>
                <a:latin typeface="Lucida Sans Unicode" pitchFamily="34" charset="0"/>
              </a:rPr>
              <a:t>Global server outage</a:t>
            </a:r>
          </a:p>
        </p:txBody>
      </p:sp>
      <p:sp>
        <p:nvSpPr>
          <p:cNvPr id="16409" name="TextBox 51"/>
          <p:cNvSpPr txBox="1">
            <a:spLocks noChangeArrowheads="1"/>
          </p:cNvSpPr>
          <p:nvPr/>
        </p:nvSpPr>
        <p:spPr bwMode="auto">
          <a:xfrm>
            <a:off x="6372225" y="4365625"/>
            <a:ext cx="1871663" cy="400050"/>
          </a:xfrm>
          <a:prstGeom prst="rect">
            <a:avLst/>
          </a:prstGeom>
          <a:noFill/>
          <a:ln w="9525">
            <a:noFill/>
            <a:miter lim="800000"/>
            <a:headEnd/>
            <a:tailEnd/>
          </a:ln>
        </p:spPr>
        <p:txBody>
          <a:bodyPr>
            <a:spAutoFit/>
          </a:bodyPr>
          <a:lstStyle/>
          <a:p>
            <a:r>
              <a:rPr lang="en-US" sz="1000">
                <a:solidFill>
                  <a:schemeClr val="bg1"/>
                </a:solidFill>
                <a:latin typeface="Lucida Sans Unicode" pitchFamily="34" charset="0"/>
              </a:rPr>
              <a:t>Safari queue is huge and servers are down</a:t>
            </a:r>
          </a:p>
        </p:txBody>
      </p:sp>
      <p:cxnSp>
        <p:nvCxnSpPr>
          <p:cNvPr id="54" name="Straight Arrow Connector 53"/>
          <p:cNvCxnSpPr/>
          <p:nvPr/>
        </p:nvCxnSpPr>
        <p:spPr>
          <a:xfrm flipH="1">
            <a:off x="5867127" y="1844824"/>
            <a:ext cx="1513185" cy="89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411" name="TextBox 55"/>
          <p:cNvSpPr txBox="1">
            <a:spLocks noChangeArrowheads="1"/>
          </p:cNvSpPr>
          <p:nvPr/>
        </p:nvSpPr>
        <p:spPr bwMode="auto">
          <a:xfrm>
            <a:off x="5940152" y="1556792"/>
            <a:ext cx="1944688" cy="400050"/>
          </a:xfrm>
          <a:prstGeom prst="rect">
            <a:avLst/>
          </a:prstGeom>
          <a:noFill/>
          <a:ln w="9525">
            <a:noFill/>
            <a:miter lim="800000"/>
            <a:headEnd/>
            <a:tailEnd/>
          </a:ln>
        </p:spPr>
        <p:txBody>
          <a:bodyPr>
            <a:spAutoFit/>
          </a:bodyPr>
          <a:lstStyle/>
          <a:p>
            <a:r>
              <a:rPr lang="en-US" sz="1000" dirty="0">
                <a:solidFill>
                  <a:schemeClr val="bg1"/>
                </a:solidFill>
                <a:latin typeface="Lucida Sans Unicode" pitchFamily="34" charset="0"/>
              </a:rPr>
              <a:t>FMC didn’t send data</a:t>
            </a:r>
            <a:br>
              <a:rPr lang="en-US" sz="1000" dirty="0">
                <a:solidFill>
                  <a:schemeClr val="bg1"/>
                </a:solidFill>
                <a:latin typeface="Lucida Sans Unicode" pitchFamily="34" charset="0"/>
              </a:rPr>
            </a:br>
            <a:endParaRPr lang="en-US" sz="1000" dirty="0">
              <a:solidFill>
                <a:schemeClr val="bg1"/>
              </a:solidFill>
              <a:latin typeface="Lucida Sans Unicode" pitchFamily="34" charset="0"/>
            </a:endParaRPr>
          </a:p>
        </p:txBody>
      </p:sp>
      <p:cxnSp>
        <p:nvCxnSpPr>
          <p:cNvPr id="59" name="Straight Arrow Connector 58"/>
          <p:cNvCxnSpPr/>
          <p:nvPr/>
        </p:nvCxnSpPr>
        <p:spPr>
          <a:xfrm>
            <a:off x="4859338" y="4581525"/>
            <a:ext cx="136842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413" name="TextBox 59"/>
          <p:cNvSpPr txBox="1">
            <a:spLocks noChangeArrowheads="1"/>
          </p:cNvSpPr>
          <p:nvPr/>
        </p:nvSpPr>
        <p:spPr bwMode="auto">
          <a:xfrm>
            <a:off x="4716016" y="4005064"/>
            <a:ext cx="1727200" cy="553998"/>
          </a:xfrm>
          <a:prstGeom prst="rect">
            <a:avLst/>
          </a:prstGeom>
          <a:noFill/>
          <a:ln w="9525">
            <a:noFill/>
            <a:miter lim="800000"/>
            <a:headEnd/>
            <a:tailEnd/>
          </a:ln>
        </p:spPr>
        <p:txBody>
          <a:bodyPr>
            <a:spAutoFit/>
          </a:bodyPr>
          <a:lstStyle/>
          <a:p>
            <a:r>
              <a:rPr lang="en-US" sz="1000" dirty="0">
                <a:solidFill>
                  <a:schemeClr val="bg1"/>
                </a:solidFill>
                <a:latin typeface="Lucida Sans Unicode" pitchFamily="34" charset="0"/>
              </a:rPr>
              <a:t>Missing div was not spotted by </a:t>
            </a:r>
            <a:r>
              <a:rPr lang="en-US" sz="1000" dirty="0" smtClean="0">
                <a:solidFill>
                  <a:schemeClr val="bg1"/>
                </a:solidFill>
                <a:latin typeface="Lucida Sans Unicode" pitchFamily="34" charset="0"/>
              </a:rPr>
              <a:t>reports and </a:t>
            </a:r>
            <a:r>
              <a:rPr lang="en-US" sz="1000" dirty="0" err="1" smtClean="0">
                <a:solidFill>
                  <a:schemeClr val="bg1"/>
                </a:solidFill>
                <a:latin typeface="Lucida Sans Unicode" pitchFamily="34" charset="0"/>
              </a:rPr>
              <a:t>Lcore</a:t>
            </a:r>
            <a:endParaRPr lang="en-US" sz="1000" dirty="0">
              <a:solidFill>
                <a:schemeClr val="bg1"/>
              </a:solidFill>
              <a:latin typeface="Lucida Sans Unicode" pitchFamily="34" charset="0"/>
            </a:endParaRPr>
          </a:p>
        </p:txBody>
      </p:sp>
      <p:cxnSp>
        <p:nvCxnSpPr>
          <p:cNvPr id="62" name="Straight Arrow Connector 61"/>
          <p:cNvCxnSpPr/>
          <p:nvPr/>
        </p:nvCxnSpPr>
        <p:spPr>
          <a:xfrm flipV="1">
            <a:off x="2051050" y="3692892"/>
            <a:ext cx="1584325" cy="172878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900113" y="4149725"/>
            <a:ext cx="2303462"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403648" y="4653136"/>
            <a:ext cx="136842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99592" y="4437112"/>
            <a:ext cx="648072" cy="21602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003800" y="2564904"/>
            <a:ext cx="129698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6156176" y="2349500"/>
            <a:ext cx="230505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6552956" y="2997200"/>
            <a:ext cx="115252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6804025" y="3933825"/>
            <a:ext cx="215900" cy="2159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422" name="TextBox 95"/>
          <p:cNvSpPr txBox="1">
            <a:spLocks noChangeArrowheads="1"/>
          </p:cNvSpPr>
          <p:nvPr/>
        </p:nvSpPr>
        <p:spPr bwMode="auto">
          <a:xfrm>
            <a:off x="7019925" y="3789363"/>
            <a:ext cx="2376488" cy="400050"/>
          </a:xfrm>
          <a:prstGeom prst="rect">
            <a:avLst/>
          </a:prstGeom>
          <a:noFill/>
          <a:ln w="9525">
            <a:noFill/>
            <a:miter lim="800000"/>
            <a:headEnd/>
            <a:tailEnd/>
          </a:ln>
        </p:spPr>
        <p:txBody>
          <a:bodyPr>
            <a:spAutoFit/>
          </a:bodyPr>
          <a:lstStyle/>
          <a:p>
            <a:r>
              <a:rPr lang="en-US" sz="1000">
                <a:solidFill>
                  <a:schemeClr val="bg1"/>
                </a:solidFill>
                <a:latin typeface="Lucida Sans Unicode" pitchFamily="34" charset="0"/>
              </a:rPr>
              <a:t>Single server location Vs natural         catastrophe</a:t>
            </a:r>
          </a:p>
        </p:txBody>
      </p:sp>
      <p:sp>
        <p:nvSpPr>
          <p:cNvPr id="97" name="TextBox 96"/>
          <p:cNvSpPr txBox="1"/>
          <p:nvPr/>
        </p:nvSpPr>
        <p:spPr>
          <a:xfrm>
            <a:off x="179512" y="4221088"/>
            <a:ext cx="1152128" cy="407804"/>
          </a:xfrm>
          <a:prstGeom prst="rect">
            <a:avLst/>
          </a:prstGeom>
          <a:noFill/>
        </p:spPr>
        <p:txBody>
          <a:bodyPr wrap="square">
            <a:spAutoFit/>
          </a:bodyPr>
          <a:lstStyle/>
          <a:p>
            <a:pPr fontAlgn="auto">
              <a:spcBef>
                <a:spcPts val="0"/>
              </a:spcBef>
              <a:spcAft>
                <a:spcPts val="0"/>
              </a:spcAft>
              <a:defRPr/>
            </a:pPr>
            <a:r>
              <a:rPr lang="en-US" sz="1050" dirty="0">
                <a:solidFill>
                  <a:schemeClr val="bg1"/>
                </a:solidFill>
                <a:latin typeface="+mn-lt"/>
                <a:cs typeface="+mn-cs"/>
              </a:rPr>
              <a:t>Recruiting</a:t>
            </a:r>
            <a:r>
              <a:rPr lang="en-US" sz="1000" dirty="0">
                <a:solidFill>
                  <a:schemeClr val="bg1"/>
                </a:solidFill>
                <a:latin typeface="+mn-lt"/>
                <a:cs typeface="+mn-cs"/>
              </a:rPr>
              <a:t> freeze</a:t>
            </a:r>
          </a:p>
        </p:txBody>
      </p:sp>
      <p:sp>
        <p:nvSpPr>
          <p:cNvPr id="98" name="TextBox 97"/>
          <p:cNvSpPr txBox="1"/>
          <p:nvPr/>
        </p:nvSpPr>
        <p:spPr>
          <a:xfrm>
            <a:off x="1547664" y="4293096"/>
            <a:ext cx="1512168" cy="415498"/>
          </a:xfrm>
          <a:prstGeom prst="rect">
            <a:avLst/>
          </a:prstGeom>
          <a:noFill/>
        </p:spPr>
        <p:txBody>
          <a:bodyPr wrap="square">
            <a:spAutoFit/>
          </a:bodyPr>
          <a:lstStyle/>
          <a:p>
            <a:pPr fontAlgn="auto">
              <a:spcBef>
                <a:spcPts val="0"/>
              </a:spcBef>
              <a:spcAft>
                <a:spcPts val="0"/>
              </a:spcAft>
              <a:defRPr/>
            </a:pPr>
            <a:r>
              <a:rPr lang="en-US" sz="1050" dirty="0">
                <a:solidFill>
                  <a:schemeClr val="bg1"/>
                </a:solidFill>
                <a:latin typeface="+mn-lt"/>
                <a:cs typeface="+mn-cs"/>
              </a:rPr>
              <a:t>Lack of human resources</a:t>
            </a:r>
          </a:p>
        </p:txBody>
      </p:sp>
      <p:sp>
        <p:nvSpPr>
          <p:cNvPr id="16425" name="TextBox 98"/>
          <p:cNvSpPr txBox="1">
            <a:spLocks noChangeArrowheads="1"/>
          </p:cNvSpPr>
          <p:nvPr/>
        </p:nvSpPr>
        <p:spPr bwMode="auto">
          <a:xfrm>
            <a:off x="179388" y="4797425"/>
            <a:ext cx="2160587" cy="830263"/>
          </a:xfrm>
          <a:prstGeom prst="rect">
            <a:avLst/>
          </a:prstGeom>
          <a:noFill/>
          <a:ln w="9525">
            <a:noFill/>
            <a:miter lim="800000"/>
            <a:headEnd/>
            <a:tailEnd/>
          </a:ln>
        </p:spPr>
        <p:txBody>
          <a:bodyPr>
            <a:spAutoFit/>
          </a:bodyPr>
          <a:lstStyle/>
          <a:p>
            <a:r>
              <a:rPr lang="en-US" sz="1000">
                <a:solidFill>
                  <a:schemeClr val="bg1"/>
                </a:solidFill>
                <a:latin typeface="Lucida Sans Unicode" pitchFamily="34" charset="0"/>
              </a:rPr>
              <a:t>Long Effort Time in Updating Requests/Could not Process on Time</a:t>
            </a:r>
          </a:p>
          <a:p>
            <a:endParaRPr lang="en-US">
              <a:latin typeface="Lucida Sans Unicode" pitchFamily="34" charset="0"/>
            </a:endParaRPr>
          </a:p>
        </p:txBody>
      </p:sp>
      <p:sp>
        <p:nvSpPr>
          <p:cNvPr id="16426" name="TextBox 99"/>
          <p:cNvSpPr txBox="1">
            <a:spLocks noChangeArrowheads="1"/>
          </p:cNvSpPr>
          <p:nvPr/>
        </p:nvSpPr>
        <p:spPr bwMode="auto">
          <a:xfrm>
            <a:off x="2627784" y="4653136"/>
            <a:ext cx="1871662" cy="676275"/>
          </a:xfrm>
          <a:prstGeom prst="rect">
            <a:avLst/>
          </a:prstGeom>
          <a:noFill/>
          <a:ln w="9525">
            <a:noFill/>
            <a:miter lim="800000"/>
            <a:headEnd/>
            <a:tailEnd/>
          </a:ln>
        </p:spPr>
        <p:txBody>
          <a:bodyPr>
            <a:spAutoFit/>
          </a:bodyPr>
          <a:lstStyle/>
          <a:p>
            <a:r>
              <a:rPr lang="en-US" sz="1000" dirty="0">
                <a:solidFill>
                  <a:schemeClr val="bg1"/>
                </a:solidFill>
                <a:latin typeface="Lucida Sans Unicode" pitchFamily="34" charset="0"/>
              </a:rPr>
              <a:t>Analyst did not Notice Newly Assigned Requests</a:t>
            </a:r>
          </a:p>
          <a:p>
            <a:endParaRPr lang="en-US" dirty="0">
              <a:latin typeface="Lucida Sans Unicode" pitchFamily="34" charset="0"/>
            </a:endParaRPr>
          </a:p>
        </p:txBody>
      </p:sp>
      <p:sp>
        <p:nvSpPr>
          <p:cNvPr id="16427" name="TextBox 101"/>
          <p:cNvSpPr txBox="1">
            <a:spLocks noChangeArrowheads="1"/>
          </p:cNvSpPr>
          <p:nvPr/>
        </p:nvSpPr>
        <p:spPr bwMode="auto">
          <a:xfrm>
            <a:off x="539750" y="3716338"/>
            <a:ext cx="2232025" cy="400050"/>
          </a:xfrm>
          <a:prstGeom prst="rect">
            <a:avLst/>
          </a:prstGeom>
          <a:noFill/>
          <a:ln w="9525">
            <a:noFill/>
            <a:miter lim="800000"/>
            <a:headEnd/>
            <a:tailEnd/>
          </a:ln>
        </p:spPr>
        <p:txBody>
          <a:bodyPr>
            <a:spAutoFit/>
          </a:bodyPr>
          <a:lstStyle/>
          <a:p>
            <a:r>
              <a:rPr lang="en-US" sz="1000" dirty="0">
                <a:solidFill>
                  <a:schemeClr val="bg1"/>
                </a:solidFill>
                <a:latin typeface="Lucida Sans Unicode" pitchFamily="34" charset="0"/>
              </a:rPr>
              <a:t>Analyst did not notice Paid fund with no flag month set</a:t>
            </a:r>
          </a:p>
        </p:txBody>
      </p:sp>
      <p:sp>
        <p:nvSpPr>
          <p:cNvPr id="16428" name="TextBox 102"/>
          <p:cNvSpPr txBox="1">
            <a:spLocks noChangeArrowheads="1"/>
          </p:cNvSpPr>
          <p:nvPr/>
        </p:nvSpPr>
        <p:spPr bwMode="auto">
          <a:xfrm>
            <a:off x="4859338" y="2205038"/>
            <a:ext cx="1296987" cy="400050"/>
          </a:xfrm>
          <a:prstGeom prst="rect">
            <a:avLst/>
          </a:prstGeom>
          <a:noFill/>
          <a:ln w="9525">
            <a:noFill/>
            <a:miter lim="800000"/>
            <a:headEnd/>
            <a:tailEnd/>
          </a:ln>
        </p:spPr>
        <p:txBody>
          <a:bodyPr>
            <a:spAutoFit/>
          </a:bodyPr>
          <a:lstStyle/>
          <a:p>
            <a:r>
              <a:rPr lang="en-US" sz="1000" dirty="0">
                <a:solidFill>
                  <a:schemeClr val="bg1"/>
                </a:solidFill>
                <a:latin typeface="Lucida Sans Unicode" pitchFamily="34" charset="0"/>
              </a:rPr>
              <a:t>Market coverage for Mena &amp; Israel</a:t>
            </a:r>
          </a:p>
        </p:txBody>
      </p:sp>
      <p:sp>
        <p:nvSpPr>
          <p:cNvPr id="16429" name="TextBox 103"/>
          <p:cNvSpPr txBox="1">
            <a:spLocks noChangeArrowheads="1"/>
          </p:cNvSpPr>
          <p:nvPr/>
        </p:nvSpPr>
        <p:spPr bwMode="auto">
          <a:xfrm>
            <a:off x="5292377" y="2924944"/>
            <a:ext cx="1439863" cy="400050"/>
          </a:xfrm>
          <a:prstGeom prst="rect">
            <a:avLst/>
          </a:prstGeom>
          <a:noFill/>
          <a:ln w="9525">
            <a:noFill/>
            <a:miter lim="800000"/>
            <a:headEnd/>
            <a:tailEnd/>
          </a:ln>
        </p:spPr>
        <p:txBody>
          <a:bodyPr>
            <a:spAutoFit/>
          </a:bodyPr>
          <a:lstStyle/>
          <a:p>
            <a:r>
              <a:rPr lang="en-US" sz="1000" dirty="0">
                <a:solidFill>
                  <a:schemeClr val="bg1"/>
                </a:solidFill>
                <a:latin typeface="Lucida Sans Unicode" pitchFamily="34" charset="0"/>
              </a:rPr>
              <a:t>Very Dynamic Markets</a:t>
            </a:r>
          </a:p>
        </p:txBody>
      </p:sp>
      <p:sp>
        <p:nvSpPr>
          <p:cNvPr id="16430" name="TextBox 104"/>
          <p:cNvSpPr txBox="1">
            <a:spLocks noChangeArrowheads="1"/>
          </p:cNvSpPr>
          <p:nvPr/>
        </p:nvSpPr>
        <p:spPr bwMode="auto">
          <a:xfrm>
            <a:off x="6624394" y="2539267"/>
            <a:ext cx="1657350" cy="400110"/>
          </a:xfrm>
          <a:prstGeom prst="rect">
            <a:avLst/>
          </a:prstGeom>
          <a:noFill/>
          <a:ln w="9525">
            <a:noFill/>
            <a:miter lim="800000"/>
            <a:headEnd/>
            <a:tailEnd/>
          </a:ln>
        </p:spPr>
        <p:txBody>
          <a:bodyPr>
            <a:spAutoFit/>
          </a:bodyPr>
          <a:lstStyle/>
          <a:p>
            <a:r>
              <a:rPr lang="en-US" sz="1000" dirty="0">
                <a:solidFill>
                  <a:schemeClr val="bg1"/>
                </a:solidFill>
                <a:latin typeface="Lucida Sans Unicode" pitchFamily="34" charset="0"/>
              </a:rPr>
              <a:t>Request Received out of Officer </a:t>
            </a:r>
            <a:r>
              <a:rPr lang="en-US" sz="1000" dirty="0" smtClean="0">
                <a:solidFill>
                  <a:schemeClr val="bg1"/>
                </a:solidFill>
                <a:latin typeface="Lucida Sans Unicode" pitchFamily="34" charset="0"/>
              </a:rPr>
              <a:t>Hour</a:t>
            </a:r>
            <a:endParaRPr lang="en-US" dirty="0">
              <a:latin typeface="Lucida Sans Unicode" pitchFamily="34" charset="0"/>
            </a:endParaRPr>
          </a:p>
        </p:txBody>
      </p:sp>
      <p:sp>
        <p:nvSpPr>
          <p:cNvPr id="107" name="TextBox 106"/>
          <p:cNvSpPr txBox="1"/>
          <p:nvPr/>
        </p:nvSpPr>
        <p:spPr>
          <a:xfrm>
            <a:off x="7596188" y="3429000"/>
            <a:ext cx="1763712" cy="415925"/>
          </a:xfrm>
          <a:prstGeom prst="rect">
            <a:avLst/>
          </a:prstGeom>
          <a:noFill/>
        </p:spPr>
        <p:txBody>
          <a:bodyPr>
            <a:spAutoFit/>
          </a:bodyPr>
          <a:lstStyle/>
          <a:p>
            <a:pPr algn="ctr" fontAlgn="auto">
              <a:spcBef>
                <a:spcPts val="0"/>
              </a:spcBef>
              <a:spcAft>
                <a:spcPts val="0"/>
              </a:spcAft>
              <a:defRPr/>
            </a:pPr>
            <a:r>
              <a:rPr lang="en-US" sz="1050" dirty="0">
                <a:solidFill>
                  <a:srgbClr val="FF0000"/>
                </a:solidFill>
                <a:latin typeface="+mn-lt"/>
                <a:cs typeface="+mn-cs"/>
              </a:rPr>
              <a:t>Delayed Div updated into ICIS</a:t>
            </a:r>
          </a:p>
        </p:txBody>
      </p:sp>
      <p:sp>
        <p:nvSpPr>
          <p:cNvPr id="49" name="TextBox 48"/>
          <p:cNvSpPr txBox="1"/>
          <p:nvPr/>
        </p:nvSpPr>
        <p:spPr>
          <a:xfrm>
            <a:off x="6372200" y="2102659"/>
            <a:ext cx="1656184" cy="246221"/>
          </a:xfrm>
          <a:prstGeom prst="rect">
            <a:avLst/>
          </a:prstGeom>
          <a:noFill/>
        </p:spPr>
        <p:txBody>
          <a:bodyPr wrap="square" rtlCol="0">
            <a:spAutoFit/>
          </a:bodyPr>
          <a:lstStyle/>
          <a:p>
            <a:r>
              <a:rPr lang="en-US" sz="1000" dirty="0" smtClean="0">
                <a:solidFill>
                  <a:schemeClr val="bg1"/>
                </a:solidFill>
                <a:latin typeface="Lucida Sans Unicode" pitchFamily="34" charset="0"/>
              </a:rPr>
              <a:t>Bank holiday season</a:t>
            </a:r>
          </a:p>
        </p:txBody>
      </p:sp>
      <p:cxnSp>
        <p:nvCxnSpPr>
          <p:cNvPr id="51" name="Straight Arrow Connector 50"/>
          <p:cNvCxnSpPr/>
          <p:nvPr/>
        </p:nvCxnSpPr>
        <p:spPr>
          <a:xfrm>
            <a:off x="899592" y="5229200"/>
            <a:ext cx="136842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2339752" y="5085184"/>
            <a:ext cx="136842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699792" y="1988840"/>
            <a:ext cx="10795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3059832" y="2564904"/>
            <a:ext cx="10795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436096" y="3284984"/>
            <a:ext cx="129698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to Root Cause</a:t>
            </a:r>
            <a:endParaRPr lang="en-US" dirty="0"/>
          </a:p>
        </p:txBody>
      </p:sp>
      <p:sp>
        <p:nvSpPr>
          <p:cNvPr id="3" name="Date Placeholder 2"/>
          <p:cNvSpPr>
            <a:spLocks noGrp="1"/>
          </p:cNvSpPr>
          <p:nvPr>
            <p:ph type="dt" sz="half" idx="10"/>
          </p:nvPr>
        </p:nvSpPr>
        <p:spPr/>
        <p:txBody>
          <a:bodyPr/>
          <a:lstStyle/>
          <a:p>
            <a:pPr>
              <a:defRPr/>
            </a:pPr>
            <a:fld id="{0A76773A-C0F6-405D-BCFF-4B87EA423923}" type="datetime1">
              <a:rPr lang="en-US" smtClean="0"/>
              <a:pPr>
                <a:defRPr/>
              </a:pPr>
              <a:t>3/10/2014</a:t>
            </a:fld>
            <a:endParaRPr lang="en-GB"/>
          </a:p>
        </p:txBody>
      </p:sp>
      <p:sp>
        <p:nvSpPr>
          <p:cNvPr id="4" name="Footer Placeholder 3"/>
          <p:cNvSpPr>
            <a:spLocks noGrp="1"/>
          </p:cNvSpPr>
          <p:nvPr>
            <p:ph type="ftr" sz="quarter" idx="11"/>
          </p:nvPr>
        </p:nvSpPr>
        <p:spPr/>
        <p:txBody>
          <a:bodyPr/>
          <a:lstStyle/>
          <a:p>
            <a:pPr>
              <a:defRPr/>
            </a:pPr>
            <a:r>
              <a:rPr lang="en-GB" smtClean="0"/>
              <a:t>6 Sigma Project Charter</a:t>
            </a:r>
            <a:endParaRPr lang="en-GB"/>
          </a:p>
        </p:txBody>
      </p:sp>
      <p:graphicFrame>
        <p:nvGraphicFramePr>
          <p:cNvPr id="5" name="Table 4"/>
          <p:cNvGraphicFramePr>
            <a:graphicFrameLocks noGrp="1"/>
          </p:cNvGraphicFramePr>
          <p:nvPr/>
        </p:nvGraphicFramePr>
        <p:xfrm>
          <a:off x="395536" y="1484784"/>
          <a:ext cx="4176465" cy="4194750"/>
        </p:xfrm>
        <a:graphic>
          <a:graphicData uri="http://schemas.openxmlformats.org/drawingml/2006/table">
            <a:tbl>
              <a:tblPr/>
              <a:tblGrid>
                <a:gridCol w="1512168"/>
                <a:gridCol w="1368152"/>
                <a:gridCol w="720080"/>
                <a:gridCol w="576065"/>
              </a:tblGrid>
              <a:tr h="337973">
                <a:tc>
                  <a:txBody>
                    <a:bodyPr/>
                    <a:lstStyle/>
                    <a:p>
                      <a:pPr algn="ctr" rtl="0" fontAlgn="ctr"/>
                      <a:r>
                        <a:rPr lang="en-US" sz="900" b="1" i="0" u="none" strike="noStrike" dirty="0">
                          <a:solidFill>
                            <a:srgbClr val="FFFFFF"/>
                          </a:solidFill>
                          <a:latin typeface="Arial"/>
                        </a:rPr>
                        <a:t>Problem</a:t>
                      </a:r>
                    </a:p>
                  </a:txBody>
                  <a:tcPr marL="7965" marR="7965" marT="79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73"/>
                    </a:solidFill>
                  </a:tcPr>
                </a:tc>
                <a:tc>
                  <a:txBody>
                    <a:bodyPr/>
                    <a:lstStyle/>
                    <a:p>
                      <a:pPr algn="ctr" rtl="0" fontAlgn="ctr"/>
                      <a:r>
                        <a:rPr lang="en-US" sz="900" b="1" i="0" u="none" strike="noStrike">
                          <a:solidFill>
                            <a:srgbClr val="FFFFFF"/>
                          </a:solidFill>
                          <a:latin typeface="Arial"/>
                        </a:rPr>
                        <a:t>Root </a:t>
                      </a:r>
                    </a:p>
                  </a:txBody>
                  <a:tcPr marL="7965" marR="7965" marT="79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73"/>
                    </a:solidFill>
                  </a:tcPr>
                </a:tc>
                <a:tc>
                  <a:txBody>
                    <a:bodyPr/>
                    <a:lstStyle/>
                    <a:p>
                      <a:pPr algn="ctr" rtl="0" fontAlgn="ctr"/>
                      <a:r>
                        <a:rPr lang="en-US" sz="900" b="1" i="0" u="none" strike="noStrike">
                          <a:solidFill>
                            <a:srgbClr val="FFFFFF"/>
                          </a:solidFill>
                          <a:latin typeface="Arial"/>
                        </a:rPr>
                        <a:t>Solution </a:t>
                      </a:r>
                    </a:p>
                  </a:txBody>
                  <a:tcPr marL="7965" marR="7965" marT="79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73"/>
                    </a:solidFill>
                  </a:tcPr>
                </a:tc>
                <a:tc>
                  <a:txBody>
                    <a:bodyPr/>
                    <a:lstStyle/>
                    <a:p>
                      <a:pPr algn="ctr" rtl="0" fontAlgn="ctr"/>
                      <a:r>
                        <a:rPr lang="en-US" sz="900" b="1" i="0" u="none" strike="noStrike">
                          <a:solidFill>
                            <a:srgbClr val="FFFFFF"/>
                          </a:solidFill>
                          <a:latin typeface="Arial"/>
                        </a:rPr>
                        <a:t>Task </a:t>
                      </a:r>
                    </a:p>
                  </a:txBody>
                  <a:tcPr marL="7965" marR="7965" marT="79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73"/>
                    </a:solidFill>
                  </a:tcPr>
                </a:tc>
              </a:tr>
              <a:tr h="448492">
                <a:tc rowSpan="3">
                  <a:txBody>
                    <a:bodyPr/>
                    <a:lstStyle/>
                    <a:p>
                      <a:pPr algn="l" rtl="0" fontAlgn="ctr"/>
                      <a:r>
                        <a:rPr lang="en-US" sz="900" b="0" i="0" u="none" strike="noStrike" dirty="0">
                          <a:solidFill>
                            <a:srgbClr val="000000"/>
                          </a:solidFill>
                          <a:latin typeface="Arial"/>
                        </a:rPr>
                        <a:t>Long Effort Time  to produce internal QC, </a:t>
                      </a:r>
                      <a:r>
                        <a:rPr lang="en-US" sz="900" b="0" i="0" u="none" strike="noStrike" dirty="0" smtClean="0">
                          <a:solidFill>
                            <a:srgbClr val="000000"/>
                          </a:solidFill>
                          <a:latin typeface="Arial"/>
                        </a:rPr>
                        <a:t>dealing with </a:t>
                      </a:r>
                      <a:r>
                        <a:rPr lang="en-US" sz="900" b="0" i="0" u="none" strike="noStrike" dirty="0" err="1" smtClean="0">
                          <a:solidFill>
                            <a:srgbClr val="000000"/>
                          </a:solidFill>
                          <a:latin typeface="Arial"/>
                        </a:rPr>
                        <a:t>Lcore</a:t>
                      </a:r>
                      <a:r>
                        <a:rPr lang="en-US" sz="900" b="0" i="0" u="none" strike="noStrike" dirty="0" smtClean="0">
                          <a:solidFill>
                            <a:srgbClr val="000000"/>
                          </a:solidFill>
                          <a:latin typeface="Arial"/>
                        </a:rPr>
                        <a:t> </a:t>
                      </a:r>
                      <a:r>
                        <a:rPr lang="en-US" sz="900" b="0" i="0" u="none" strike="noStrike" dirty="0">
                          <a:solidFill>
                            <a:srgbClr val="000000"/>
                          </a:solidFill>
                          <a:latin typeface="Arial"/>
                        </a:rPr>
                        <a:t>queue, AMF </a:t>
                      </a:r>
                      <a:r>
                        <a:rPr lang="en-US" sz="900" b="0" i="0" u="none" strike="noStrike" dirty="0" smtClean="0">
                          <a:solidFill>
                            <a:srgbClr val="000000"/>
                          </a:solidFill>
                          <a:latin typeface="Arial"/>
                        </a:rPr>
                        <a:t>event, CAAM</a:t>
                      </a:r>
                      <a:r>
                        <a:rPr lang="en-US" sz="900" b="0" i="0" u="none" strike="noStrike" baseline="0" dirty="0" smtClean="0">
                          <a:solidFill>
                            <a:srgbClr val="000000"/>
                          </a:solidFill>
                          <a:latin typeface="Arial"/>
                        </a:rPr>
                        <a:t> Dividend events</a:t>
                      </a:r>
                      <a:r>
                        <a:rPr lang="en-US" sz="900" b="0" i="0" u="none" strike="noStrike" dirty="0">
                          <a:solidFill>
                            <a:srgbClr val="000000"/>
                          </a:solidFill>
                          <a:latin typeface="Arial"/>
                        </a:rPr>
                        <a:t/>
                      </a:r>
                      <a:br>
                        <a:rPr lang="en-US" sz="900" b="0" i="0" u="none" strike="noStrike" dirty="0">
                          <a:solidFill>
                            <a:srgbClr val="000000"/>
                          </a:solidFill>
                          <a:latin typeface="Arial"/>
                        </a:rPr>
                      </a:br>
                      <a:endParaRPr lang="en-US" sz="900" b="0" i="0" u="none" strike="noStrike" dirty="0">
                        <a:solidFill>
                          <a:srgbClr val="000000"/>
                        </a:solidFill>
                        <a:latin typeface="Arial"/>
                      </a:endParaRPr>
                    </a:p>
                  </a:txBody>
                  <a:tcPr marL="7965" marR="7965" marT="79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a:txBody>
                    <a:bodyPr/>
                    <a:lstStyle/>
                    <a:p>
                      <a:pPr algn="l" rtl="0" fontAlgn="t"/>
                      <a:r>
                        <a:rPr lang="en-US" sz="900" b="1" i="0" u="none" strike="noStrike" dirty="0">
                          <a:solidFill>
                            <a:srgbClr val="000000"/>
                          </a:solidFill>
                          <a:latin typeface="Arial"/>
                        </a:rPr>
                        <a:t>Manually copy the dividend From AMF Report</a:t>
                      </a:r>
                    </a:p>
                  </a:txBody>
                  <a:tcPr marL="7965" marR="7965" marT="796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rowSpan="9">
                  <a:txBody>
                    <a:bodyPr/>
                    <a:lstStyle/>
                    <a:p>
                      <a:pPr algn="l" rtl="0" fontAlgn="ctr"/>
                      <a:r>
                        <a:rPr lang="en-US" sz="900" b="0" i="0" u="none" strike="noStrike" dirty="0">
                          <a:solidFill>
                            <a:srgbClr val="000000"/>
                          </a:solidFill>
                          <a:latin typeface="Arial"/>
                        </a:rPr>
                        <a:t>Replace the </a:t>
                      </a:r>
                      <a:r>
                        <a:rPr lang="en-US" sz="900" b="0" i="0" u="none" strike="noStrike" dirty="0" smtClean="0">
                          <a:solidFill>
                            <a:srgbClr val="000000"/>
                          </a:solidFill>
                          <a:latin typeface="Arial"/>
                        </a:rPr>
                        <a:t>manual processing by automation</a:t>
                      </a:r>
                      <a:endParaRPr lang="en-US" sz="900" b="0" i="0" u="none" strike="noStrike" dirty="0">
                        <a:solidFill>
                          <a:srgbClr val="000000"/>
                        </a:solidFill>
                        <a:latin typeface="Arial"/>
                      </a:endParaRPr>
                    </a:p>
                  </a:txBody>
                  <a:tcPr marL="7965" marR="7965" marT="79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rowSpan="9">
                  <a:txBody>
                    <a:bodyPr/>
                    <a:lstStyle/>
                    <a:p>
                      <a:pPr algn="l" rtl="0" fontAlgn="ctr"/>
                      <a:r>
                        <a:rPr lang="en-US" sz="900" b="0" i="0" u="none" strike="noStrike" dirty="0">
                          <a:solidFill>
                            <a:srgbClr val="000000"/>
                          </a:solidFill>
                          <a:latin typeface="Arial"/>
                        </a:rPr>
                        <a:t>Design an automation </a:t>
                      </a:r>
                      <a:r>
                        <a:rPr lang="en-US" sz="900" b="0" i="0" u="none" strike="noStrike" dirty="0" smtClean="0">
                          <a:solidFill>
                            <a:srgbClr val="000000"/>
                          </a:solidFill>
                          <a:latin typeface="Arial"/>
                        </a:rPr>
                        <a:t>tool</a:t>
                      </a:r>
                      <a:r>
                        <a:rPr lang="en-US" sz="900" b="0" i="0" u="none" strike="noStrike" baseline="0" dirty="0" smtClean="0">
                          <a:solidFill>
                            <a:srgbClr val="000000"/>
                          </a:solidFill>
                          <a:latin typeface="Arial"/>
                        </a:rPr>
                        <a:t> for the team</a:t>
                      </a:r>
                      <a:endParaRPr lang="en-US" sz="900" b="0" i="0" u="none" strike="noStrike" dirty="0">
                        <a:solidFill>
                          <a:srgbClr val="000000"/>
                        </a:solidFill>
                        <a:latin typeface="Arial"/>
                      </a:endParaRPr>
                    </a:p>
                  </a:txBody>
                  <a:tcPr marL="7965" marR="7965" marT="79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r>
              <a:tr h="669529">
                <a:tc vMerge="1">
                  <a:txBody>
                    <a:bodyPr/>
                    <a:lstStyle/>
                    <a:p>
                      <a:endParaRPr lang="en-US"/>
                    </a:p>
                  </a:txBody>
                  <a:tcPr/>
                </a:tc>
                <a:tc>
                  <a:txBody>
                    <a:bodyPr/>
                    <a:lstStyle/>
                    <a:p>
                      <a:pPr algn="l" rtl="0" fontAlgn="t"/>
                      <a:r>
                        <a:rPr lang="en-US" sz="900" b="0" i="0" u="none" strike="noStrike" dirty="0">
                          <a:solidFill>
                            <a:srgbClr val="000000"/>
                          </a:solidFill>
                          <a:latin typeface="Arial"/>
                        </a:rPr>
                        <a:t>Adding missing Dividends from QC report is time consuming due to multiple sources</a:t>
                      </a:r>
                    </a:p>
                  </a:txBody>
                  <a:tcPr marL="7965" marR="7965" marT="796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vMerge="1">
                  <a:txBody>
                    <a:bodyPr/>
                    <a:lstStyle/>
                    <a:p>
                      <a:endParaRPr lang="en-US"/>
                    </a:p>
                  </a:txBody>
                  <a:tcPr/>
                </a:tc>
                <a:tc vMerge="1">
                  <a:txBody>
                    <a:bodyPr/>
                    <a:lstStyle/>
                    <a:p>
                      <a:endParaRPr lang="en-US"/>
                    </a:p>
                  </a:txBody>
                  <a:tcPr/>
                </a:tc>
              </a:tr>
              <a:tr h="337973">
                <a:tc vMerge="1">
                  <a:txBody>
                    <a:bodyPr/>
                    <a:lstStyle/>
                    <a:p>
                      <a:endParaRPr lang="en-US"/>
                    </a:p>
                  </a:txBody>
                  <a:tcPr/>
                </a:tc>
                <a:tc>
                  <a:txBody>
                    <a:bodyPr/>
                    <a:lstStyle/>
                    <a:p>
                      <a:pPr algn="l" rtl="0" fontAlgn="t"/>
                      <a:r>
                        <a:rPr lang="en-US" sz="900" b="0" i="0" u="none" strike="noStrike" dirty="0">
                          <a:solidFill>
                            <a:srgbClr val="000000"/>
                          </a:solidFill>
                          <a:latin typeface="Arial"/>
                        </a:rPr>
                        <a:t>Lack of a </a:t>
                      </a:r>
                      <a:r>
                        <a:rPr lang="en-US" sz="900" b="0" i="0" u="none" strike="noStrike" dirty="0" smtClean="0">
                          <a:solidFill>
                            <a:srgbClr val="000000"/>
                          </a:solidFill>
                          <a:latin typeface="Arial"/>
                        </a:rPr>
                        <a:t>standardized </a:t>
                      </a:r>
                      <a:r>
                        <a:rPr lang="en-US" sz="900" b="0" i="0" u="none" strike="noStrike" dirty="0">
                          <a:solidFill>
                            <a:srgbClr val="000000"/>
                          </a:solidFill>
                          <a:latin typeface="Arial"/>
                        </a:rPr>
                        <a:t>process</a:t>
                      </a:r>
                    </a:p>
                  </a:txBody>
                  <a:tcPr marL="7965" marR="7965" marT="796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vMerge="1">
                  <a:txBody>
                    <a:bodyPr/>
                    <a:lstStyle/>
                    <a:p>
                      <a:endParaRPr lang="en-US"/>
                    </a:p>
                  </a:txBody>
                  <a:tcPr/>
                </a:tc>
                <a:tc vMerge="1">
                  <a:txBody>
                    <a:bodyPr/>
                    <a:lstStyle/>
                    <a:p>
                      <a:endParaRPr lang="en-US"/>
                    </a:p>
                  </a:txBody>
                  <a:tcPr/>
                </a:tc>
              </a:tr>
              <a:tr h="227455">
                <a:tc rowSpan="3">
                  <a:txBody>
                    <a:bodyPr/>
                    <a:lstStyle/>
                    <a:p>
                      <a:pPr algn="l" rtl="0" fontAlgn="ctr"/>
                      <a:r>
                        <a:rPr lang="en-US" sz="900" b="0" i="0" u="none" strike="noStrike">
                          <a:solidFill>
                            <a:srgbClr val="000000"/>
                          </a:solidFill>
                          <a:latin typeface="Arial"/>
                        </a:rPr>
                        <a:t>Missing Dividends in all Lipper source.</a:t>
                      </a:r>
                    </a:p>
                  </a:txBody>
                  <a:tcPr marL="7965" marR="7965" marT="79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a:txBody>
                    <a:bodyPr/>
                    <a:lstStyle/>
                    <a:p>
                      <a:pPr algn="l" rtl="0" fontAlgn="t"/>
                      <a:r>
                        <a:rPr lang="en-US" sz="900" b="1" i="0" u="none" strike="noStrike" dirty="0">
                          <a:solidFill>
                            <a:srgbClr val="000000"/>
                          </a:solidFill>
                          <a:latin typeface="Arial"/>
                        </a:rPr>
                        <a:t>Manually copy the information</a:t>
                      </a:r>
                    </a:p>
                  </a:txBody>
                  <a:tcPr marL="7965" marR="7965" marT="796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vMerge="1">
                  <a:txBody>
                    <a:bodyPr/>
                    <a:lstStyle/>
                    <a:p>
                      <a:pPr algn="l" rtl="0" fontAlgn="ctr"/>
                      <a:endParaRPr lang="en-US" sz="900" b="0" i="0" u="none" strike="noStrike" dirty="0">
                        <a:solidFill>
                          <a:srgbClr val="000000"/>
                        </a:solidFill>
                        <a:latin typeface="Arial"/>
                      </a:endParaRPr>
                    </a:p>
                  </a:txBody>
                  <a:tcPr marL="7965" marR="7965" marT="79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vMerge="1">
                  <a:txBody>
                    <a:bodyPr/>
                    <a:lstStyle/>
                    <a:p>
                      <a:pPr algn="l" rtl="0" fontAlgn="ctr"/>
                      <a:endParaRPr lang="en-US" sz="900" b="0" i="0" u="none" strike="noStrike" dirty="0">
                        <a:solidFill>
                          <a:srgbClr val="000000"/>
                        </a:solidFill>
                        <a:latin typeface="Arial"/>
                      </a:endParaRPr>
                    </a:p>
                  </a:txBody>
                  <a:tcPr marL="7965" marR="7965" marT="79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r>
              <a:tr h="448492">
                <a:tc vMerge="1">
                  <a:txBody>
                    <a:bodyPr/>
                    <a:lstStyle/>
                    <a:p>
                      <a:endParaRPr lang="en-US"/>
                    </a:p>
                  </a:txBody>
                  <a:tcPr/>
                </a:tc>
                <a:tc>
                  <a:txBody>
                    <a:bodyPr/>
                    <a:lstStyle/>
                    <a:p>
                      <a:pPr algn="l" rtl="0" fontAlgn="t"/>
                      <a:r>
                        <a:rPr lang="en-US" sz="900" b="0" i="0" u="none" strike="noStrike">
                          <a:solidFill>
                            <a:srgbClr val="000000"/>
                          </a:solidFill>
                          <a:latin typeface="Arial"/>
                        </a:rPr>
                        <a:t>Request Dividends via email time take longer</a:t>
                      </a:r>
                    </a:p>
                  </a:txBody>
                  <a:tcPr marL="7965" marR="7965" marT="796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vMerge="1">
                  <a:txBody>
                    <a:bodyPr/>
                    <a:lstStyle/>
                    <a:p>
                      <a:endParaRPr lang="en-US"/>
                    </a:p>
                  </a:txBody>
                  <a:tcPr/>
                </a:tc>
                <a:tc vMerge="1">
                  <a:txBody>
                    <a:bodyPr/>
                    <a:lstStyle/>
                    <a:p>
                      <a:endParaRPr lang="en-US"/>
                    </a:p>
                  </a:txBody>
                  <a:tcPr/>
                </a:tc>
              </a:tr>
              <a:tr h="435656">
                <a:tc vMerge="1">
                  <a:txBody>
                    <a:bodyPr/>
                    <a:lstStyle/>
                    <a:p>
                      <a:endParaRPr lang="en-US"/>
                    </a:p>
                  </a:txBody>
                  <a:tcPr/>
                </a:tc>
                <a:tc>
                  <a:txBody>
                    <a:bodyPr/>
                    <a:lstStyle/>
                    <a:p>
                      <a:pPr algn="l" rtl="0" fontAlgn="t"/>
                      <a:r>
                        <a:rPr lang="en-US" sz="900" b="1" i="0" u="none" strike="noStrike" dirty="0">
                          <a:solidFill>
                            <a:srgbClr val="000000"/>
                          </a:solidFill>
                          <a:latin typeface="Arial"/>
                        </a:rPr>
                        <a:t>Manually copy the information</a:t>
                      </a:r>
                    </a:p>
                  </a:txBody>
                  <a:tcPr marL="7965" marR="7965" marT="796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vMerge="1">
                  <a:txBody>
                    <a:bodyPr/>
                    <a:lstStyle/>
                    <a:p>
                      <a:endParaRPr lang="en-US"/>
                    </a:p>
                  </a:txBody>
                  <a:tcPr/>
                </a:tc>
                <a:tc vMerge="1">
                  <a:txBody>
                    <a:bodyPr/>
                    <a:lstStyle/>
                    <a:p>
                      <a:endParaRPr lang="en-US"/>
                    </a:p>
                  </a:txBody>
                  <a:tcPr/>
                </a:tc>
              </a:tr>
              <a:tr h="780047">
                <a:tc rowSpan="3">
                  <a:txBody>
                    <a:bodyPr/>
                    <a:lstStyle/>
                    <a:p>
                      <a:pPr algn="l" rtl="0" fontAlgn="ctr"/>
                      <a:r>
                        <a:rPr lang="en-US" sz="900" b="0" i="0" u="none" strike="noStrike" dirty="0">
                          <a:solidFill>
                            <a:srgbClr val="000000"/>
                          </a:solidFill>
                          <a:latin typeface="Arial"/>
                        </a:rPr>
                        <a:t>Market physiognomy </a:t>
                      </a:r>
                    </a:p>
                  </a:txBody>
                  <a:tcPr marL="7965" marR="7965" marT="79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a:txBody>
                    <a:bodyPr/>
                    <a:lstStyle/>
                    <a:p>
                      <a:pPr algn="l" rtl="0" fontAlgn="t"/>
                      <a:r>
                        <a:rPr lang="en-US" sz="900" b="0" i="0" u="none" strike="noStrike" dirty="0">
                          <a:solidFill>
                            <a:srgbClr val="000000"/>
                          </a:solidFill>
                          <a:latin typeface="Arial"/>
                        </a:rPr>
                        <a:t>Reaching to the FMC in Mena region, takes longer might leads to failing to reach the targets.</a:t>
                      </a:r>
                    </a:p>
                  </a:txBody>
                  <a:tcPr marL="7965" marR="7965" marT="796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vMerge="1">
                  <a:txBody>
                    <a:bodyPr/>
                    <a:lstStyle/>
                    <a:p>
                      <a:pPr algn="l" rtl="0" fontAlgn="ctr"/>
                      <a:endParaRPr lang="en-US" sz="900" b="0" i="0" u="none" strike="noStrike" dirty="0">
                        <a:solidFill>
                          <a:srgbClr val="000000"/>
                        </a:solidFill>
                        <a:latin typeface="Arial"/>
                      </a:endParaRPr>
                    </a:p>
                  </a:txBody>
                  <a:tcPr marL="7965" marR="7965" marT="79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vMerge="1">
                  <a:txBody>
                    <a:bodyPr/>
                    <a:lstStyle/>
                    <a:p>
                      <a:pPr algn="l" rtl="0" fontAlgn="ctr"/>
                      <a:endParaRPr lang="en-US" sz="900" b="0" i="0" u="none" strike="noStrike" dirty="0">
                        <a:solidFill>
                          <a:srgbClr val="000000"/>
                        </a:solidFill>
                        <a:latin typeface="Arial"/>
                      </a:endParaRPr>
                    </a:p>
                  </a:txBody>
                  <a:tcPr marL="7965" marR="7965" marT="79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r>
              <a:tr h="309178">
                <a:tc vMerge="1">
                  <a:txBody>
                    <a:bodyPr/>
                    <a:lstStyle/>
                    <a:p>
                      <a:endParaRPr lang="en-US"/>
                    </a:p>
                  </a:txBody>
                  <a:tcPr/>
                </a:tc>
                <a:tc>
                  <a:txBody>
                    <a:bodyPr/>
                    <a:lstStyle/>
                    <a:p>
                      <a:pPr algn="l" rtl="0" fontAlgn="t"/>
                      <a:r>
                        <a:rPr lang="en-US" sz="900" b="1" i="0" u="none" strike="noStrike" dirty="0">
                          <a:solidFill>
                            <a:srgbClr val="000000"/>
                          </a:solidFill>
                          <a:latin typeface="Arial"/>
                        </a:rPr>
                        <a:t>Manually Copy the information</a:t>
                      </a:r>
                    </a:p>
                  </a:txBody>
                  <a:tcPr marL="7965" marR="7965" marT="796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vMerge="1">
                  <a:txBody>
                    <a:bodyPr/>
                    <a:lstStyle/>
                    <a:p>
                      <a:endParaRPr lang="en-US"/>
                    </a:p>
                  </a:txBody>
                  <a:tcPr/>
                </a:tc>
                <a:tc vMerge="1">
                  <a:txBody>
                    <a:bodyPr/>
                    <a:lstStyle/>
                    <a:p>
                      <a:endParaRPr lang="en-US"/>
                    </a:p>
                  </a:txBody>
                  <a:tcPr/>
                </a:tc>
              </a:tr>
              <a:tr h="0">
                <a:tc vMerge="1">
                  <a:txBody>
                    <a:bodyPr/>
                    <a:lstStyle/>
                    <a:p>
                      <a:endParaRPr lang="en-US"/>
                    </a:p>
                  </a:txBody>
                  <a:tcPr/>
                </a:tc>
                <a:tc>
                  <a:txBody>
                    <a:bodyPr/>
                    <a:lstStyle/>
                    <a:p>
                      <a:pPr algn="l" rtl="0" fontAlgn="t"/>
                      <a:r>
                        <a:rPr lang="en-US" sz="900" b="0" i="0" u="none" strike="noStrike" dirty="0">
                          <a:solidFill>
                            <a:srgbClr val="000000"/>
                          </a:solidFill>
                          <a:latin typeface="Arial"/>
                        </a:rPr>
                        <a:t> </a:t>
                      </a:r>
                    </a:p>
                  </a:txBody>
                  <a:tcPr marL="7965" marR="7965" marT="796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vMerge="1">
                  <a:txBody>
                    <a:bodyPr/>
                    <a:lstStyle/>
                    <a:p>
                      <a:endParaRPr lang="en-US"/>
                    </a:p>
                  </a:txBody>
                  <a:tcPr/>
                </a:tc>
                <a:tc vMerge="1">
                  <a:txBody>
                    <a:bodyPr/>
                    <a:lstStyle/>
                    <a:p>
                      <a:endParaRPr lang="en-US"/>
                    </a:p>
                  </a:txBody>
                  <a:tcPr/>
                </a:tc>
              </a:tr>
            </a:tbl>
          </a:graphicData>
        </a:graphic>
      </p:graphicFrame>
      <p:graphicFrame>
        <p:nvGraphicFramePr>
          <p:cNvPr id="6" name="Table 5"/>
          <p:cNvGraphicFramePr>
            <a:graphicFrameLocks noGrp="1"/>
          </p:cNvGraphicFramePr>
          <p:nvPr/>
        </p:nvGraphicFramePr>
        <p:xfrm>
          <a:off x="4860032" y="1484784"/>
          <a:ext cx="3960440" cy="4288935"/>
        </p:xfrm>
        <a:graphic>
          <a:graphicData uri="http://schemas.openxmlformats.org/drawingml/2006/table">
            <a:tbl>
              <a:tblPr/>
              <a:tblGrid>
                <a:gridCol w="2054849"/>
                <a:gridCol w="1905591"/>
              </a:tblGrid>
              <a:tr h="333916">
                <a:tc>
                  <a:txBody>
                    <a:bodyPr/>
                    <a:lstStyle/>
                    <a:p>
                      <a:pPr algn="ctr" rtl="0" fontAlgn="ctr"/>
                      <a:r>
                        <a:rPr lang="en-US" sz="900" b="1" i="0" u="none" strike="noStrike" dirty="0">
                          <a:solidFill>
                            <a:srgbClr val="FFFFFF"/>
                          </a:solidFill>
                          <a:latin typeface="Arial"/>
                        </a:rPr>
                        <a:t>Requirement  </a:t>
                      </a:r>
                    </a:p>
                  </a:txBody>
                  <a:tcPr marL="8144" marR="8144" marT="81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62673"/>
                    </a:solidFill>
                  </a:tcPr>
                </a:tc>
                <a:tc>
                  <a:txBody>
                    <a:bodyPr/>
                    <a:lstStyle/>
                    <a:p>
                      <a:pPr algn="ctr" rtl="0" fontAlgn="ctr"/>
                      <a:r>
                        <a:rPr lang="en-US" sz="900" b="1" i="0" u="none" strike="noStrike">
                          <a:solidFill>
                            <a:srgbClr val="FFFFFF"/>
                          </a:solidFill>
                          <a:latin typeface="Arial"/>
                        </a:rPr>
                        <a:t>Spec </a:t>
                      </a:r>
                    </a:p>
                  </a:txBody>
                  <a:tcPr marL="8144" marR="8144" marT="81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62673"/>
                    </a:solidFill>
                  </a:tcPr>
                </a:tc>
              </a:tr>
              <a:tr h="456080">
                <a:tc rowSpan="2">
                  <a:txBody>
                    <a:bodyPr/>
                    <a:lstStyle/>
                    <a:p>
                      <a:pPr algn="l" rtl="0" fontAlgn="t"/>
                      <a:r>
                        <a:rPr lang="en-US" sz="900" b="0" i="0" u="none" strike="noStrike" dirty="0">
                          <a:solidFill>
                            <a:srgbClr val="000000"/>
                          </a:solidFill>
                          <a:latin typeface="Arial"/>
                        </a:rPr>
                        <a:t>Indentify all the Funds with Paid dividend Settings in the three </a:t>
                      </a:r>
                      <a:r>
                        <a:rPr lang="en-US" sz="900" b="0" i="0" u="none" strike="noStrike" dirty="0" smtClean="0">
                          <a:solidFill>
                            <a:srgbClr val="000000"/>
                          </a:solidFill>
                          <a:latin typeface="Arial"/>
                        </a:rPr>
                        <a:t>departments.</a:t>
                      </a:r>
                      <a:endParaRPr lang="en-US" sz="900" b="0" i="0" u="none" strike="noStrike" dirty="0">
                        <a:solidFill>
                          <a:srgbClr val="000000"/>
                        </a:solidFill>
                        <a:latin typeface="Arial"/>
                      </a:endParaRPr>
                    </a:p>
                  </a:txBody>
                  <a:tcPr marL="8144" marR="8144" marT="814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A"/>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Pts val="1100"/>
                        <a:buFont typeface="Arial"/>
                        <a:buNone/>
                        <a:tabLst/>
                        <a:defRPr/>
                      </a:pPr>
                      <a:r>
                        <a:rPr kumimoji="0" lang="en-US" sz="900" b="0" i="0" u="none" strike="noStrike" kern="1200" dirty="0" smtClean="0">
                          <a:solidFill>
                            <a:srgbClr val="000000"/>
                          </a:solidFill>
                          <a:latin typeface="Arial"/>
                          <a:ea typeface="+mn-ea"/>
                          <a:cs typeface="+mn-cs"/>
                        </a:rPr>
                        <a:t>Identify All the funds paying dividends and define their frequencies.</a:t>
                      </a:r>
                    </a:p>
                    <a:p>
                      <a:pPr algn="l" rtl="0" fontAlgn="t">
                        <a:buClr>
                          <a:srgbClr val="000000"/>
                        </a:buClr>
                        <a:buSzPts val="1100"/>
                        <a:buFont typeface="Arial"/>
                        <a:buNone/>
                      </a:pPr>
                      <a:endParaRPr lang="en-US" sz="900" b="0" i="0" u="none" strike="noStrike" dirty="0">
                        <a:solidFill>
                          <a:srgbClr val="000000"/>
                        </a:solidFill>
                        <a:latin typeface="Arial"/>
                      </a:endParaRPr>
                    </a:p>
                  </a:txBody>
                  <a:tcPr marL="293194" marR="8144" marT="814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CDCDDA"/>
                    </a:solidFill>
                  </a:tcPr>
                </a:tc>
              </a:tr>
              <a:tr h="358349">
                <a:tc vMerge="1">
                  <a:txBody>
                    <a:bodyPr/>
                    <a:lstStyle/>
                    <a:p>
                      <a:endParaRPr lang="en-US"/>
                    </a:p>
                  </a:txBody>
                  <a:tcPr/>
                </a:tc>
                <a:tc>
                  <a:txBody>
                    <a:bodyPr/>
                    <a:lstStyle/>
                    <a:p>
                      <a:pPr algn="l" rtl="0" fontAlgn="t">
                        <a:buClr>
                          <a:srgbClr val="000000"/>
                        </a:buClr>
                        <a:buSzPts val="1100"/>
                        <a:buFont typeface="Arial"/>
                        <a:buNone/>
                      </a:pPr>
                      <a:r>
                        <a:rPr lang="en-US" sz="900" b="0" i="0" u="none" strike="noStrike" dirty="0" smtClean="0">
                          <a:solidFill>
                            <a:srgbClr val="000000"/>
                          </a:solidFill>
                          <a:latin typeface="Arial"/>
                        </a:rPr>
                        <a:t>Identify </a:t>
                      </a:r>
                      <a:r>
                        <a:rPr lang="en-US" sz="900" b="0" i="0" u="none" strike="noStrike" dirty="0">
                          <a:solidFill>
                            <a:srgbClr val="000000"/>
                          </a:solidFill>
                          <a:latin typeface="Arial"/>
                        </a:rPr>
                        <a:t>the Dividend frequency.</a:t>
                      </a:r>
                    </a:p>
                  </a:txBody>
                  <a:tcPr marL="293194" marR="8144" marT="814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CDCDDA"/>
                    </a:solidFill>
                  </a:tcPr>
                </a:tc>
              </a:tr>
              <a:tr h="732986">
                <a:tc rowSpan="2">
                  <a:txBody>
                    <a:bodyPr/>
                    <a:lstStyle/>
                    <a:p>
                      <a:pPr algn="l" rtl="0" fontAlgn="t"/>
                      <a:r>
                        <a:rPr lang="en-US" sz="900" b="0" i="0" u="none" strike="noStrike" dirty="0">
                          <a:solidFill>
                            <a:srgbClr val="000000"/>
                          </a:solidFill>
                          <a:latin typeface="Arial"/>
                        </a:rPr>
                        <a:t>Create an Excel Template and Email Template</a:t>
                      </a:r>
                    </a:p>
                  </a:txBody>
                  <a:tcPr marL="8144" marR="8144" marT="814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D"/>
                    </a:solidFill>
                  </a:tcPr>
                </a:tc>
                <a:tc>
                  <a:txBody>
                    <a:bodyPr/>
                    <a:lstStyle/>
                    <a:p>
                      <a:pPr marL="0" indent="0" algn="l" rtl="0" fontAlgn="t">
                        <a:buClr>
                          <a:srgbClr val="000000"/>
                        </a:buClr>
                        <a:buSzPts val="1100"/>
                        <a:buFont typeface="Arial"/>
                        <a:buNone/>
                      </a:pPr>
                      <a:r>
                        <a:rPr lang="en-US" sz="900" b="0" i="0" u="none" strike="noStrike" dirty="0">
                          <a:solidFill>
                            <a:srgbClr val="000000"/>
                          </a:solidFill>
                          <a:latin typeface="Arial"/>
                        </a:rPr>
                        <a:t>Contact Fund management companies, or their data providers, third parties.</a:t>
                      </a:r>
                    </a:p>
                  </a:txBody>
                  <a:tcPr marL="293194" marR="8144" marT="814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8E8ED"/>
                    </a:solidFill>
                  </a:tcPr>
                </a:tc>
              </a:tr>
              <a:tr h="627110">
                <a:tc vMerge="1">
                  <a:txBody>
                    <a:bodyPr/>
                    <a:lstStyle/>
                    <a:p>
                      <a:endParaRPr lang="en-US"/>
                    </a:p>
                  </a:txBody>
                  <a:tcPr/>
                </a:tc>
                <a:tc>
                  <a:txBody>
                    <a:bodyPr/>
                    <a:lstStyle/>
                    <a:p>
                      <a:pPr algn="l" rtl="0" fontAlgn="t">
                        <a:buClr>
                          <a:srgbClr val="000000"/>
                        </a:buClr>
                        <a:buSzPts val="1100"/>
                        <a:buFont typeface="Arial"/>
                        <a:buNone/>
                      </a:pPr>
                      <a:r>
                        <a:rPr lang="en-US" sz="900" b="0" i="0" u="none" strike="noStrike" dirty="0">
                          <a:solidFill>
                            <a:srgbClr val="000000"/>
                          </a:solidFill>
                          <a:latin typeface="Arial"/>
                        </a:rPr>
                        <a:t>Explain to them how important Dividend to the fund performance while client track them in our product and how a missing dividend impact the fund's performance.</a:t>
                      </a:r>
                    </a:p>
                  </a:txBody>
                  <a:tcPr marL="8144" marR="8144" marT="814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8E8ED"/>
                    </a:solidFill>
                  </a:tcPr>
                </a:tc>
              </a:tr>
              <a:tr h="773707">
                <a:tc rowSpan="2">
                  <a:txBody>
                    <a:bodyPr/>
                    <a:lstStyle/>
                    <a:p>
                      <a:pPr algn="l" rtl="0" fontAlgn="t"/>
                      <a:r>
                        <a:rPr lang="en-US" sz="900" b="0" i="0" u="none" strike="noStrike" dirty="0">
                          <a:solidFill>
                            <a:srgbClr val="000000"/>
                          </a:solidFill>
                          <a:latin typeface="Arial"/>
                        </a:rPr>
                        <a:t>Automation</a:t>
                      </a:r>
                    </a:p>
                  </a:txBody>
                  <a:tcPr marL="8144" marR="8144" marT="814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DDA"/>
                    </a:solidFill>
                  </a:tcPr>
                </a:tc>
                <a:tc>
                  <a:txBody>
                    <a:bodyPr/>
                    <a:lstStyle/>
                    <a:p>
                      <a:pPr algn="l" rtl="0" fontAlgn="t">
                        <a:buClr>
                          <a:srgbClr val="000000"/>
                        </a:buClr>
                        <a:buSzPts val="1100"/>
                        <a:buFont typeface="Arial"/>
                        <a:buNone/>
                      </a:pPr>
                      <a:r>
                        <a:rPr lang="en-US" sz="900" b="0" i="0" u="none" strike="noStrike" dirty="0" smtClean="0">
                          <a:solidFill>
                            <a:srgbClr val="000000"/>
                          </a:solidFill>
                          <a:latin typeface="Arial"/>
                        </a:rPr>
                        <a:t>Contact all Fund</a:t>
                      </a:r>
                      <a:r>
                        <a:rPr lang="en-US" sz="900" b="0" i="0" u="none" strike="noStrike" baseline="0" dirty="0" smtClean="0">
                          <a:solidFill>
                            <a:srgbClr val="000000"/>
                          </a:solidFill>
                          <a:latin typeface="Arial"/>
                        </a:rPr>
                        <a:t> companies having distributing funds. Request them to send in a timely manner</a:t>
                      </a:r>
                      <a:r>
                        <a:rPr lang="en-US" sz="900" b="0" i="0" u="none" strike="noStrike" dirty="0" smtClean="0">
                          <a:solidFill>
                            <a:srgbClr val="000000"/>
                          </a:solidFill>
                          <a:latin typeface="Arial"/>
                        </a:rPr>
                        <a:t>  and according to their dividend valuation frequency an</a:t>
                      </a:r>
                      <a:r>
                        <a:rPr lang="en-US" sz="900" b="0" i="0" u="none" strike="noStrike" baseline="0" dirty="0" smtClean="0">
                          <a:solidFill>
                            <a:srgbClr val="000000"/>
                          </a:solidFill>
                          <a:latin typeface="Arial"/>
                        </a:rPr>
                        <a:t> email template with an excel file template.</a:t>
                      </a:r>
                      <a:endParaRPr lang="en-US" sz="900" b="0" i="0" u="none" strike="noStrike" dirty="0">
                        <a:solidFill>
                          <a:srgbClr val="000000"/>
                        </a:solidFill>
                        <a:latin typeface="Arial"/>
                      </a:endParaRPr>
                    </a:p>
                  </a:txBody>
                  <a:tcPr marL="8144" marR="8144" marT="814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5">
                        <a:lumMod val="20000"/>
                        <a:lumOff val="80000"/>
                      </a:schemeClr>
                    </a:solidFill>
                  </a:tcPr>
                </a:tc>
              </a:tr>
              <a:tr h="781852">
                <a:tc vMerge="1">
                  <a:txBody>
                    <a:bodyPr/>
                    <a:lstStyle/>
                    <a:p>
                      <a:endParaRPr lang="en-US"/>
                    </a:p>
                  </a:txBody>
                  <a:tcPr/>
                </a:tc>
                <a:tc>
                  <a:txBody>
                    <a:bodyPr/>
                    <a:lstStyle/>
                    <a:p>
                      <a:pPr algn="l" rtl="0" fontAlgn="t">
                        <a:buClr>
                          <a:srgbClr val="000000"/>
                        </a:buClr>
                        <a:buSzPts val="1100"/>
                        <a:buFont typeface="Arial"/>
                        <a:buNone/>
                      </a:pPr>
                      <a:r>
                        <a:rPr lang="en-US" sz="900" b="0" i="0" u="none" strike="noStrike" dirty="0" smtClean="0">
                          <a:solidFill>
                            <a:srgbClr val="000000"/>
                          </a:solidFill>
                          <a:latin typeface="Arial"/>
                        </a:rPr>
                        <a:t>Once this phase is completed, then  Automation can be  done for those emails/files by Safari Team (automation team)</a:t>
                      </a:r>
                    </a:p>
                    <a:p>
                      <a:pPr algn="l" rtl="0" fontAlgn="t">
                        <a:buClr>
                          <a:srgbClr val="000000"/>
                        </a:buClr>
                        <a:buSzPts val="1100"/>
                        <a:buFont typeface="Arial"/>
                        <a:buNone/>
                      </a:pPr>
                      <a:endParaRPr lang="en-US" sz="900" b="0" i="0" u="none" strike="noStrike" dirty="0">
                        <a:solidFill>
                          <a:srgbClr val="000000"/>
                        </a:solidFill>
                        <a:latin typeface="Arial"/>
                      </a:endParaRPr>
                    </a:p>
                  </a:txBody>
                  <a:tcPr marL="8144" marR="8144" marT="814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chemeClr val="accent5">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US" dirty="0" smtClean="0"/>
              <a:t>Suggested Actions</a:t>
            </a:r>
            <a:endParaRPr lang="en-US" dirty="0"/>
          </a:p>
        </p:txBody>
      </p:sp>
      <p:sp>
        <p:nvSpPr>
          <p:cNvPr id="3" name="Date Placeholder 2"/>
          <p:cNvSpPr>
            <a:spLocks noGrp="1"/>
          </p:cNvSpPr>
          <p:nvPr>
            <p:ph type="dt" sz="half" idx="10"/>
          </p:nvPr>
        </p:nvSpPr>
        <p:spPr/>
        <p:txBody>
          <a:bodyPr/>
          <a:lstStyle/>
          <a:p>
            <a:pPr>
              <a:defRPr/>
            </a:pPr>
            <a:fld id="{0A76773A-C0F6-405D-BCFF-4B87EA423923}" type="datetime1">
              <a:rPr lang="en-US" smtClean="0"/>
              <a:pPr>
                <a:defRPr/>
              </a:pPr>
              <a:t>3/10/2014</a:t>
            </a:fld>
            <a:endParaRPr lang="en-GB"/>
          </a:p>
        </p:txBody>
      </p:sp>
      <p:sp>
        <p:nvSpPr>
          <p:cNvPr id="4" name="Footer Placeholder 3"/>
          <p:cNvSpPr>
            <a:spLocks noGrp="1"/>
          </p:cNvSpPr>
          <p:nvPr>
            <p:ph type="ftr" sz="quarter" idx="11"/>
          </p:nvPr>
        </p:nvSpPr>
        <p:spPr/>
        <p:txBody>
          <a:bodyPr/>
          <a:lstStyle/>
          <a:p>
            <a:pPr>
              <a:defRPr/>
            </a:pPr>
            <a:r>
              <a:rPr lang="en-GB" smtClean="0"/>
              <a:t>6 Sigma Project Charter</a:t>
            </a:r>
            <a:endParaRPr lang="en-GB"/>
          </a:p>
        </p:txBody>
      </p:sp>
      <p:sp>
        <p:nvSpPr>
          <p:cNvPr id="7" name="Title 1"/>
          <p:cNvSpPr txBox="1">
            <a:spLocks/>
          </p:cNvSpPr>
          <p:nvPr/>
        </p:nvSpPr>
        <p:spPr>
          <a:xfrm>
            <a:off x="611560" y="1700808"/>
            <a:ext cx="8229600" cy="1143000"/>
          </a:xfrm>
          <a:prstGeom prst="rect">
            <a:avLst/>
          </a:prstGeom>
        </p:spPr>
        <p:txBody>
          <a:bodyPr vert="horz" rtlCol="0" anchor="ct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4100" b="1" i="0" u="none" strike="noStrike" kern="1200" cap="none" spc="0" normalizeH="0" baseline="0" noProof="0" dirty="0">
              <a:ln/>
              <a:solidFill>
                <a:schemeClr val="bg2"/>
              </a:solidFill>
              <a:effectLst/>
              <a:uLnTx/>
              <a:uFillTx/>
              <a:latin typeface="+mj-lt"/>
              <a:ea typeface="+mj-ea"/>
              <a:cs typeface="+mj-cs"/>
            </a:endParaRPr>
          </a:p>
        </p:txBody>
      </p:sp>
      <p:graphicFrame>
        <p:nvGraphicFramePr>
          <p:cNvPr id="9" name="Content Placeholder 7"/>
          <p:cNvGraphicFramePr>
            <a:graphicFrameLocks/>
          </p:cNvGraphicFramePr>
          <p:nvPr/>
        </p:nvGraphicFramePr>
        <p:xfrm>
          <a:off x="395536" y="1340768"/>
          <a:ext cx="8064895" cy="4318467"/>
        </p:xfrm>
        <a:graphic>
          <a:graphicData uri="http://schemas.openxmlformats.org/drawingml/2006/table">
            <a:tbl>
              <a:tblPr firstRow="1" bandRow="1">
                <a:tableStyleId>{93296810-A885-4BE3-A3E7-6D5BEEA58F35}</a:tableStyleId>
              </a:tblPr>
              <a:tblGrid>
                <a:gridCol w="3888432"/>
                <a:gridCol w="1224136"/>
                <a:gridCol w="1296144"/>
                <a:gridCol w="1656183"/>
              </a:tblGrid>
              <a:tr h="642942">
                <a:tc>
                  <a:txBody>
                    <a:bodyPr/>
                    <a:lstStyle/>
                    <a:p>
                      <a:pPr algn="ctr" fontAlgn="t"/>
                      <a:r>
                        <a:rPr lang="en-US" sz="1200" u="none" strike="noStrike" dirty="0"/>
                        <a:t>Solutions </a:t>
                      </a:r>
                      <a:endParaRPr lang="en-US" sz="1200" b="0" i="0" u="none" strike="noStrike" dirty="0">
                        <a:solidFill>
                          <a:srgbClr val="000033"/>
                        </a:solidFill>
                        <a:latin typeface="Arial"/>
                      </a:endParaRPr>
                    </a:p>
                  </a:txBody>
                  <a:tcPr marL="0" marR="0" marT="0" marB="0" anchor="ctr"/>
                </a:tc>
                <a:tc>
                  <a:txBody>
                    <a:bodyPr/>
                    <a:lstStyle/>
                    <a:p>
                      <a:pPr algn="ctr" fontAlgn="t"/>
                      <a:r>
                        <a:rPr lang="en-US" sz="1200" u="none" strike="noStrike" dirty="0"/>
                        <a:t>Action Owner </a:t>
                      </a:r>
                      <a:endParaRPr lang="en-US" sz="1200" b="0" i="0" u="none" strike="noStrike" dirty="0">
                        <a:solidFill>
                          <a:srgbClr val="000033"/>
                        </a:solidFill>
                        <a:latin typeface="Arial"/>
                      </a:endParaRPr>
                    </a:p>
                  </a:txBody>
                  <a:tcPr marL="0" marR="0" marT="0" marB="0" anchor="ctr"/>
                </a:tc>
                <a:tc>
                  <a:txBody>
                    <a:bodyPr/>
                    <a:lstStyle/>
                    <a:p>
                      <a:pPr algn="ctr" fontAlgn="t"/>
                      <a:r>
                        <a:rPr lang="en-US" sz="1200" u="none" strike="noStrike" dirty="0"/>
                        <a:t>Current Status </a:t>
                      </a:r>
                      <a:endParaRPr lang="en-US" sz="1200" b="0" i="0" u="none" strike="noStrike" dirty="0">
                        <a:solidFill>
                          <a:srgbClr val="000033"/>
                        </a:solidFill>
                        <a:latin typeface="Arial"/>
                      </a:endParaRPr>
                    </a:p>
                  </a:txBody>
                  <a:tcPr marL="0" marR="0" marT="0" marB="0" anchor="ctr"/>
                </a:tc>
                <a:tc>
                  <a:txBody>
                    <a:bodyPr/>
                    <a:lstStyle/>
                    <a:p>
                      <a:pPr algn="ctr" fontAlgn="t"/>
                      <a:r>
                        <a:rPr lang="en-US" sz="1200" u="none" strike="noStrike" dirty="0"/>
                        <a:t>I</a:t>
                      </a:r>
                      <a:r>
                        <a:rPr lang="en-US" sz="1200" u="none" strike="noStrike" dirty="0" smtClean="0"/>
                        <a:t>mplementation </a:t>
                      </a:r>
                      <a:r>
                        <a:rPr lang="en-US" sz="1200" u="none" strike="noStrike" dirty="0"/>
                        <a:t>date</a:t>
                      </a:r>
                      <a:endParaRPr lang="en-US" sz="1200" b="0" i="0" u="none" strike="noStrike" dirty="0">
                        <a:solidFill>
                          <a:srgbClr val="000033"/>
                        </a:solidFill>
                        <a:latin typeface="Arial"/>
                      </a:endParaRPr>
                    </a:p>
                  </a:txBody>
                  <a:tcPr marL="0" marR="0" marT="0" marB="0" anchor="ctr"/>
                </a:tc>
              </a:tr>
              <a:tr h="642925">
                <a:tc>
                  <a:txBody>
                    <a:bodyPr/>
                    <a:lstStyle/>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sz="1400" b="0" kern="1200" dirty="0" smtClean="0">
                          <a:ln/>
                          <a:solidFill>
                            <a:schemeClr val="bg2"/>
                          </a:solidFill>
                          <a:latin typeface="+mn-lt"/>
                          <a:ea typeface="+mn-ea"/>
                          <a:cs typeface="+mn-cs"/>
                        </a:rPr>
                        <a:t>Identify All the funds paying dividends and define their frequencies.</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sz="1400" b="0" i="0" u="none" strike="noStrike" kern="1200" cap="none" spc="0" normalizeH="0" baseline="0" noProof="0" dirty="0" smtClean="0">
                          <a:ln/>
                          <a:solidFill>
                            <a:schemeClr val="bg2"/>
                          </a:solidFill>
                          <a:effectLst/>
                          <a:uLnTx/>
                          <a:uFillTx/>
                          <a:latin typeface="+mn-lt"/>
                          <a:ea typeface="+mn-ea"/>
                          <a:cs typeface="+mn-cs"/>
                        </a:rPr>
                        <a:t>Filter</a:t>
                      </a:r>
                      <a:r>
                        <a:rPr kumimoji="0" lang="en-US" sz="1400" b="0" i="0" u="none" strike="noStrike" kern="1200" cap="none" spc="0" normalizeH="0" noProof="0" dirty="0" smtClean="0">
                          <a:ln/>
                          <a:solidFill>
                            <a:schemeClr val="bg2"/>
                          </a:solidFill>
                          <a:effectLst/>
                          <a:uLnTx/>
                          <a:uFillTx/>
                          <a:latin typeface="+mn-lt"/>
                          <a:ea typeface="+mn-ea"/>
                          <a:cs typeface="+mn-cs"/>
                        </a:rPr>
                        <a:t> by Data providers.</a:t>
                      </a:r>
                    </a:p>
                  </a:txBody>
                  <a:tcPr marL="0" marR="0" marT="0" marB="0" anchor="ctr"/>
                </a:tc>
                <a:tc>
                  <a:txBody>
                    <a:bodyPr/>
                    <a:lstStyle/>
                    <a:p>
                      <a:pPr algn="ctr" fontAlgn="t"/>
                      <a:r>
                        <a:rPr lang="en-US" sz="1200" b="0" i="0" u="none" strike="noStrike" dirty="0" smtClean="0">
                          <a:solidFill>
                            <a:srgbClr val="000033"/>
                          </a:solidFill>
                          <a:latin typeface="Arial"/>
                        </a:rPr>
                        <a:t>Ilham Nicolaidou</a:t>
                      </a:r>
                      <a:endParaRPr lang="en-US" sz="1200" b="0" i="0" u="none" strike="noStrike" dirty="0">
                        <a:solidFill>
                          <a:srgbClr val="000033"/>
                        </a:solidFill>
                        <a:latin typeface="Arial"/>
                      </a:endParaRPr>
                    </a:p>
                  </a:txBody>
                  <a:tcPr marL="0" marR="0" marT="0" marB="0" anchor="ctr"/>
                </a:tc>
                <a:tc>
                  <a:txBody>
                    <a:bodyPr/>
                    <a:lstStyle/>
                    <a:p>
                      <a:pPr algn="ctr" fontAlgn="t"/>
                      <a:r>
                        <a:rPr lang="en-US" sz="1200" b="0" i="0" u="none" strike="noStrike" dirty="0" smtClean="0">
                          <a:solidFill>
                            <a:srgbClr val="000033"/>
                          </a:solidFill>
                          <a:latin typeface="Arial"/>
                        </a:rPr>
                        <a:t>Completed</a:t>
                      </a:r>
                      <a:endParaRPr lang="en-US" sz="1200" b="0" i="0" u="none" strike="noStrike" dirty="0">
                        <a:solidFill>
                          <a:srgbClr val="000033"/>
                        </a:solidFill>
                        <a:latin typeface="Arial"/>
                      </a:endParaRPr>
                    </a:p>
                  </a:txBody>
                  <a:tcPr marL="0" marR="0" marT="0" marB="0" anchor="ctr"/>
                </a:tc>
                <a:tc>
                  <a:txBody>
                    <a:bodyPr/>
                    <a:lstStyle/>
                    <a:p>
                      <a:pPr algn="ctr" fontAlgn="t"/>
                      <a:r>
                        <a:rPr lang="en-US" sz="1200" b="0" i="0" u="none" strike="noStrike" dirty="0" smtClean="0">
                          <a:solidFill>
                            <a:srgbClr val="000033"/>
                          </a:solidFill>
                          <a:latin typeface="Arial"/>
                        </a:rPr>
                        <a:t>01/12/2013</a:t>
                      </a:r>
                    </a:p>
                  </a:txBody>
                  <a:tcPr marL="0" marR="0" marT="0" marB="0" anchor="ctr"/>
                </a:tc>
              </a:tr>
              <a:tr h="714380">
                <a:tc>
                  <a:txBody>
                    <a:bodyPr/>
                    <a:lstStyle/>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sz="1400" b="0" kern="1200" baseline="0" dirty="0" smtClean="0">
                          <a:ln/>
                          <a:solidFill>
                            <a:schemeClr val="bg2"/>
                          </a:solidFill>
                          <a:latin typeface="+mn-lt"/>
                          <a:ea typeface="+mn-ea"/>
                          <a:cs typeface="+mn-cs"/>
                        </a:rPr>
                        <a:t>Create</a:t>
                      </a:r>
                      <a:r>
                        <a:rPr kumimoji="0" lang="en-US" sz="1400" b="0" kern="1200" dirty="0" smtClean="0">
                          <a:ln/>
                          <a:solidFill>
                            <a:schemeClr val="bg2"/>
                          </a:solidFill>
                          <a:latin typeface="+mn-lt"/>
                          <a:ea typeface="+mn-ea"/>
                          <a:cs typeface="+mn-cs"/>
                        </a:rPr>
                        <a:t> a contact list of the Fund companies, data provides, third parties.</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sz="1400" b="0" i="0" u="none" strike="noStrike" kern="1200" cap="none" spc="0" normalizeH="0" baseline="0" noProof="0" dirty="0" smtClean="0">
                          <a:ln/>
                          <a:solidFill>
                            <a:schemeClr val="bg2"/>
                          </a:solidFill>
                          <a:effectLst/>
                          <a:uLnTx/>
                          <a:uFillTx/>
                          <a:latin typeface="+mn-lt"/>
                          <a:ea typeface="+mn-ea"/>
                          <a:cs typeface="+mn-cs"/>
                        </a:rPr>
                        <a:t>Identify</a:t>
                      </a:r>
                      <a:r>
                        <a:rPr kumimoji="0" lang="en-US" sz="1400" b="0" i="0" u="none" strike="noStrike" kern="1200" cap="none" spc="0" normalizeH="0" noProof="0" dirty="0" smtClean="0">
                          <a:ln/>
                          <a:solidFill>
                            <a:schemeClr val="bg2"/>
                          </a:solidFill>
                          <a:effectLst/>
                          <a:uLnTx/>
                          <a:uFillTx/>
                          <a:latin typeface="+mn-lt"/>
                          <a:ea typeface="+mn-ea"/>
                          <a:cs typeface="+mn-cs"/>
                        </a:rPr>
                        <a:t> fund companies websites (having or requesting a web consent) in order to also create a </a:t>
                      </a:r>
                      <a:r>
                        <a:rPr kumimoji="0" lang="en-US" sz="1400" b="0" i="0" u="none" strike="noStrike" kern="1200" cap="none" spc="0" normalizeH="0" noProof="0" dirty="0" err="1" smtClean="0">
                          <a:ln/>
                          <a:solidFill>
                            <a:schemeClr val="bg2"/>
                          </a:solidFill>
                          <a:effectLst/>
                          <a:uLnTx/>
                          <a:uFillTx/>
                          <a:latin typeface="+mn-lt"/>
                          <a:ea typeface="+mn-ea"/>
                          <a:cs typeface="+mn-cs"/>
                        </a:rPr>
                        <a:t>connotate</a:t>
                      </a:r>
                      <a:r>
                        <a:rPr kumimoji="0" lang="en-US" sz="1400" b="0" i="0" u="none" strike="noStrike" kern="1200" cap="none" spc="0" normalizeH="0" noProof="0" dirty="0" smtClean="0">
                          <a:ln/>
                          <a:solidFill>
                            <a:schemeClr val="bg2"/>
                          </a:solidFill>
                          <a:effectLst/>
                          <a:uLnTx/>
                          <a:uFillTx/>
                          <a:latin typeface="+mn-lt"/>
                          <a:ea typeface="+mn-ea"/>
                          <a:cs typeface="+mn-cs"/>
                        </a:rPr>
                        <a:t> agent.</a:t>
                      </a:r>
                      <a:endParaRPr lang="en-US" sz="1400" b="0" i="0" u="none" strike="noStrike" dirty="0">
                        <a:solidFill>
                          <a:srgbClr val="000033"/>
                        </a:solidFill>
                        <a:latin typeface="Arial"/>
                      </a:endParaRPr>
                    </a:p>
                  </a:txBody>
                  <a:tcPr marL="0" marR="0" marT="0"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rgbClr val="000033"/>
                          </a:solidFill>
                          <a:latin typeface="Arial"/>
                        </a:rPr>
                        <a:t>Ilham Nicolaidou</a:t>
                      </a:r>
                    </a:p>
                    <a:p>
                      <a:pPr algn="ctr" fontAlgn="t"/>
                      <a:endParaRPr lang="en-US" sz="1200" b="0" i="0" u="none" strike="noStrike" dirty="0" smtClean="0">
                        <a:solidFill>
                          <a:srgbClr val="000033"/>
                        </a:solidFill>
                        <a:latin typeface="Arial"/>
                      </a:endParaRPr>
                    </a:p>
                  </a:txBody>
                  <a:tcPr marL="0" marR="0" marT="0" marB="0" anchor="ctr"/>
                </a:tc>
                <a:tc>
                  <a:txBody>
                    <a:bodyPr/>
                    <a:lstStyle/>
                    <a:p>
                      <a:pPr algn="ctr" fontAlgn="t"/>
                      <a:r>
                        <a:rPr lang="en-US" sz="1200" b="0" i="0" u="none" strike="noStrike" dirty="0" smtClean="0">
                          <a:solidFill>
                            <a:srgbClr val="000033"/>
                          </a:solidFill>
                          <a:latin typeface="Arial"/>
                        </a:rPr>
                        <a:t>Completed</a:t>
                      </a:r>
                      <a:endParaRPr lang="en-US" sz="1200" b="0" i="0" u="none" strike="noStrike" dirty="0">
                        <a:solidFill>
                          <a:srgbClr val="000033"/>
                        </a:solidFill>
                        <a:latin typeface="Arial"/>
                      </a:endParaRPr>
                    </a:p>
                  </a:txBody>
                  <a:tcPr marL="0" marR="0" marT="0" marB="0" anchor="ctr"/>
                </a:tc>
                <a:tc>
                  <a:txBody>
                    <a:bodyPr/>
                    <a:lstStyle/>
                    <a:p>
                      <a:pPr algn="ctr" fontAlgn="t"/>
                      <a:r>
                        <a:rPr lang="en-US" sz="1200" b="0" i="0" u="none" strike="noStrike" dirty="0" smtClean="0">
                          <a:solidFill>
                            <a:srgbClr val="000033"/>
                          </a:solidFill>
                          <a:latin typeface="Arial"/>
                        </a:rPr>
                        <a:t>06/12/2013</a:t>
                      </a:r>
                      <a:endParaRPr lang="en-US" sz="1200" b="0" i="0" u="none" strike="noStrike" dirty="0">
                        <a:solidFill>
                          <a:srgbClr val="000033"/>
                        </a:solidFill>
                        <a:latin typeface="Arial"/>
                      </a:endParaRPr>
                    </a:p>
                  </a:txBody>
                  <a:tcPr marL="0" marR="0" marT="0" marB="0" anchor="ctr"/>
                </a:tc>
              </a:tr>
              <a:tr h="64294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kern="1200" baseline="0" dirty="0" smtClean="0">
                          <a:ln/>
                          <a:solidFill>
                            <a:schemeClr val="bg2"/>
                          </a:solidFill>
                          <a:latin typeface="+mn-lt"/>
                          <a:ea typeface="+mn-ea"/>
                          <a:cs typeface="+mn-cs"/>
                        </a:rPr>
                        <a:t>Bulk</a:t>
                      </a:r>
                      <a:r>
                        <a:rPr kumimoji="0" lang="en-US" sz="1400" b="0" kern="1200" dirty="0" smtClean="0">
                          <a:ln/>
                          <a:solidFill>
                            <a:schemeClr val="bg2"/>
                          </a:solidFill>
                          <a:latin typeface="+mn-lt"/>
                          <a:ea typeface="+mn-ea"/>
                          <a:cs typeface="+mn-cs"/>
                        </a:rPr>
                        <a:t> contacting Fund managing companies via emails, phone calls, meetings.</a:t>
                      </a:r>
                    </a:p>
                    <a:p>
                      <a:pPr algn="ctr" fontAlgn="t"/>
                      <a:endParaRPr lang="en-US" sz="1400" b="0" i="0" u="none" strike="noStrike" dirty="0">
                        <a:solidFill>
                          <a:srgbClr val="000033"/>
                        </a:solidFill>
                        <a:latin typeface="Arial"/>
                      </a:endParaRPr>
                    </a:p>
                  </a:txBody>
                  <a:tcPr marL="0" marR="0" marT="0" marB="0" anchor="ctr"/>
                </a:tc>
                <a:tc>
                  <a:txBody>
                    <a:bodyPr/>
                    <a:lstStyle/>
                    <a:p>
                      <a:pPr algn="ctr" fontAlgn="t"/>
                      <a:r>
                        <a:rPr lang="en-US" sz="1200" b="0" i="0" u="none" strike="noStrike" dirty="0" smtClean="0">
                          <a:solidFill>
                            <a:srgbClr val="000033"/>
                          </a:solidFill>
                          <a:latin typeface="Arial"/>
                        </a:rPr>
                        <a:t>Ilham Nicolaidou</a:t>
                      </a:r>
                      <a:endParaRPr lang="en-US" sz="1200" b="0" i="0" u="none" strike="noStrike" dirty="0">
                        <a:solidFill>
                          <a:srgbClr val="000033"/>
                        </a:solidFill>
                        <a:latin typeface="Arial"/>
                      </a:endParaRPr>
                    </a:p>
                  </a:txBody>
                  <a:tcPr marL="0" marR="0" marT="0" marB="0" anchor="ctr"/>
                </a:tc>
                <a:tc>
                  <a:txBody>
                    <a:bodyPr/>
                    <a:lstStyle/>
                    <a:p>
                      <a:pPr algn="ctr" fontAlgn="t"/>
                      <a:r>
                        <a:rPr lang="en-US" sz="1200" b="0" i="0" u="none" strike="noStrike" dirty="0" smtClean="0">
                          <a:solidFill>
                            <a:srgbClr val="000033"/>
                          </a:solidFill>
                          <a:latin typeface="Arial"/>
                        </a:rPr>
                        <a:t>Completed</a:t>
                      </a:r>
                      <a:endParaRPr lang="en-US" sz="1200" b="0" i="0" u="none" strike="noStrike" dirty="0">
                        <a:solidFill>
                          <a:srgbClr val="000033"/>
                        </a:solidFill>
                        <a:latin typeface="Arial"/>
                      </a:endParaRPr>
                    </a:p>
                  </a:txBody>
                  <a:tcPr marL="0" marR="0" marT="0" marB="0" anchor="ctr"/>
                </a:tc>
                <a:tc>
                  <a:txBody>
                    <a:bodyPr/>
                    <a:lstStyle/>
                    <a:p>
                      <a:pPr algn="ctr" fontAlgn="b"/>
                      <a:r>
                        <a:rPr lang="en-US" sz="1200" b="0" i="0" u="none" strike="noStrike" dirty="0" smtClean="0">
                          <a:solidFill>
                            <a:srgbClr val="000000"/>
                          </a:solidFill>
                          <a:latin typeface="Arial"/>
                        </a:rPr>
                        <a:t>28/02/2014</a:t>
                      </a:r>
                      <a:endParaRPr lang="en-US" sz="1200" b="0" i="0" u="none" strike="noStrike" dirty="0" smtClean="0">
                        <a:solidFill>
                          <a:srgbClr val="000000"/>
                        </a:solidFill>
                        <a:latin typeface="Arial"/>
                      </a:endParaRPr>
                    </a:p>
                  </a:txBody>
                  <a:tcPr marL="0" marR="0" marT="0" marB="0" anchor="ctr"/>
                </a:tc>
              </a:tr>
              <a:tr h="132285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solidFill>
                            <a:schemeClr val="bg2"/>
                          </a:solidFill>
                          <a:effectLst/>
                          <a:uLnTx/>
                          <a:uFillTx/>
                          <a:latin typeface="+mn-lt"/>
                          <a:ea typeface="+mn-ea"/>
                          <a:cs typeface="+mn-cs"/>
                        </a:rPr>
                        <a:t>Automation</a:t>
                      </a:r>
                      <a:r>
                        <a:rPr kumimoji="0" lang="en-US" sz="1400" b="0" i="0" u="none" strike="noStrike" kern="1200" cap="none" spc="0" normalizeH="0" noProof="0" dirty="0" smtClean="0">
                          <a:ln/>
                          <a:solidFill>
                            <a:schemeClr val="bg2"/>
                          </a:solidFill>
                          <a:effectLst/>
                          <a:uLnTx/>
                          <a:uFillTx/>
                          <a:latin typeface="+mn-lt"/>
                          <a:ea typeface="+mn-ea"/>
                          <a:cs typeface="+mn-cs"/>
                        </a:rPr>
                        <a:t> with Safari</a:t>
                      </a:r>
                      <a:endParaRPr kumimoji="0" lang="en-US" sz="1400" b="0" i="0" u="none" strike="noStrike" kern="1200" cap="none" spc="0" normalizeH="0" baseline="0" noProof="0" dirty="0" smtClean="0">
                        <a:ln/>
                        <a:solidFill>
                          <a:schemeClr val="bg2"/>
                        </a:solidFill>
                        <a:effectLst/>
                        <a:uLnTx/>
                        <a:uFillTx/>
                        <a:latin typeface="+mn-lt"/>
                        <a:ea typeface="+mn-ea"/>
                        <a:cs typeface="+mn-cs"/>
                      </a:endParaRPr>
                    </a:p>
                    <a:p>
                      <a:pPr algn="ctr" fontAlgn="t"/>
                      <a:endParaRPr lang="en-US" sz="1400" b="0" i="0" u="none" strike="noStrike" dirty="0">
                        <a:solidFill>
                          <a:srgbClr val="000033"/>
                        </a:solidFill>
                        <a:latin typeface="Arial"/>
                      </a:endParaRPr>
                    </a:p>
                  </a:txBody>
                  <a:tcPr marL="0" marR="0" marT="0"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rgbClr val="000033"/>
                          </a:solidFill>
                          <a:latin typeface="Arial"/>
                        </a:rPr>
                        <a:t>Ilham Nicolaidou</a:t>
                      </a:r>
                    </a:p>
                    <a:p>
                      <a:pPr algn="ctr" fontAlgn="t"/>
                      <a:r>
                        <a:rPr lang="en-US" sz="1200" b="0" i="0" u="none" strike="noStrike" dirty="0" smtClean="0">
                          <a:solidFill>
                            <a:srgbClr val="000033"/>
                          </a:solidFill>
                          <a:latin typeface="Arial"/>
                        </a:rPr>
                        <a:t>&amp;</a:t>
                      </a:r>
                      <a:endParaRPr lang="en-US" sz="1200" b="0" i="0" u="none" strike="noStrike" dirty="0">
                        <a:solidFill>
                          <a:srgbClr val="000033"/>
                        </a:solidFill>
                        <a:latin typeface="Arial"/>
                      </a:endParaRPr>
                    </a:p>
                  </a:txBody>
                  <a:tcPr marL="0" marR="0" marT="0" marB="0" anchor="ctr"/>
                </a:tc>
                <a:tc>
                  <a:txBody>
                    <a:bodyPr/>
                    <a:lstStyle/>
                    <a:p>
                      <a:pPr algn="ctr" fontAlgn="t"/>
                      <a:r>
                        <a:rPr lang="en-US" sz="1200" b="0" i="0" u="none" strike="noStrike" dirty="0" smtClean="0">
                          <a:solidFill>
                            <a:srgbClr val="000000"/>
                          </a:solidFill>
                          <a:latin typeface="Arial"/>
                        </a:rPr>
                        <a:t>In Progress</a:t>
                      </a:r>
                      <a:endParaRPr lang="en-US" sz="1200" b="0" i="0" u="none" strike="noStrike" dirty="0">
                        <a:solidFill>
                          <a:srgbClr val="000000"/>
                        </a:solidFill>
                        <a:latin typeface="Arial"/>
                      </a:endParaRPr>
                    </a:p>
                  </a:txBody>
                  <a:tcPr marL="0" marR="0" marT="0" marB="0" anchor="ctr"/>
                </a:tc>
                <a:tc>
                  <a:txBody>
                    <a:bodyPr/>
                    <a:lstStyle/>
                    <a:p>
                      <a:pPr algn="ctr" fontAlgn="b"/>
                      <a:r>
                        <a:rPr lang="en-US" sz="1200" b="0" i="0" u="none" strike="noStrike" dirty="0" smtClean="0">
                          <a:solidFill>
                            <a:srgbClr val="000000"/>
                          </a:solidFill>
                          <a:latin typeface="Arial"/>
                        </a:rPr>
                        <a:t>28/2/2014</a:t>
                      </a:r>
                      <a:endParaRPr lang="en-US" sz="1200" b="0" i="0" u="none" strike="noStrike" dirty="0">
                        <a:solidFill>
                          <a:srgbClr val="000000"/>
                        </a:solidFill>
                        <a:latin typeface="Arial"/>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 Company Contact List</a:t>
            </a:r>
            <a:endParaRPr lang="en-US" dirty="0"/>
          </a:p>
        </p:txBody>
      </p:sp>
      <p:sp>
        <p:nvSpPr>
          <p:cNvPr id="3" name="Date Placeholder 2"/>
          <p:cNvSpPr>
            <a:spLocks noGrp="1"/>
          </p:cNvSpPr>
          <p:nvPr>
            <p:ph type="dt" sz="half" idx="10"/>
          </p:nvPr>
        </p:nvSpPr>
        <p:spPr/>
        <p:txBody>
          <a:bodyPr/>
          <a:lstStyle/>
          <a:p>
            <a:pPr>
              <a:defRPr/>
            </a:pPr>
            <a:fld id="{0A76773A-C0F6-405D-BCFF-4B87EA423923}" type="datetime1">
              <a:rPr lang="en-US" smtClean="0"/>
              <a:pPr>
                <a:defRPr/>
              </a:pPr>
              <a:t>3/10/2014</a:t>
            </a:fld>
            <a:endParaRPr lang="en-GB"/>
          </a:p>
        </p:txBody>
      </p:sp>
      <p:sp>
        <p:nvSpPr>
          <p:cNvPr id="4" name="Footer Placeholder 3"/>
          <p:cNvSpPr>
            <a:spLocks noGrp="1"/>
          </p:cNvSpPr>
          <p:nvPr>
            <p:ph type="ftr" sz="quarter" idx="11"/>
          </p:nvPr>
        </p:nvSpPr>
        <p:spPr/>
        <p:txBody>
          <a:bodyPr/>
          <a:lstStyle/>
          <a:p>
            <a:pPr>
              <a:defRPr/>
            </a:pPr>
            <a:r>
              <a:rPr lang="en-GB" smtClean="0"/>
              <a:t>6 Sigma Project Charter</a:t>
            </a:r>
            <a:endParaRPr lang="en-GB"/>
          </a:p>
        </p:txBody>
      </p:sp>
      <p:sp>
        <p:nvSpPr>
          <p:cNvPr id="6" name="TextBox 5"/>
          <p:cNvSpPr txBox="1"/>
          <p:nvPr/>
        </p:nvSpPr>
        <p:spPr>
          <a:xfrm>
            <a:off x="539552" y="1124744"/>
            <a:ext cx="6048672" cy="369332"/>
          </a:xfrm>
          <a:prstGeom prst="rect">
            <a:avLst/>
          </a:prstGeom>
          <a:noFill/>
        </p:spPr>
        <p:txBody>
          <a:bodyPr wrap="square" rtlCol="0">
            <a:spAutoFit/>
          </a:bodyPr>
          <a:lstStyle/>
          <a:p>
            <a:r>
              <a:rPr lang="en-US" dirty="0" smtClean="0">
                <a:solidFill>
                  <a:schemeClr val="bg1"/>
                </a:solidFill>
                <a:hlinkClick r:id="rId3"/>
              </a:rPr>
              <a:t>https://thehub.thomsonreuters.com/docs/DOC-671218</a:t>
            </a:r>
            <a:endParaRPr lang="en-US" dirty="0">
              <a:solidFill>
                <a:schemeClr val="bg1"/>
              </a:solidFill>
            </a:endParaRPr>
          </a:p>
        </p:txBody>
      </p:sp>
      <p:pic>
        <p:nvPicPr>
          <p:cNvPr id="7170" name="Picture 2"/>
          <p:cNvPicPr>
            <a:picLocks noChangeAspect="1" noChangeArrowheads="1"/>
          </p:cNvPicPr>
          <p:nvPr/>
        </p:nvPicPr>
        <p:blipFill>
          <a:blip r:embed="rId4" cstate="print"/>
          <a:srcRect/>
          <a:stretch>
            <a:fillRect/>
          </a:stretch>
        </p:blipFill>
        <p:spPr bwMode="auto">
          <a:xfrm>
            <a:off x="611560" y="1484784"/>
            <a:ext cx="3960441" cy="3672407"/>
          </a:xfrm>
          <a:prstGeom prst="rect">
            <a:avLst/>
          </a:prstGeom>
          <a:noFill/>
          <a:ln w="9525">
            <a:noFill/>
            <a:miter lim="800000"/>
            <a:headEnd/>
            <a:tailEnd/>
          </a:ln>
        </p:spPr>
      </p:pic>
      <p:pic>
        <p:nvPicPr>
          <p:cNvPr id="7171" name="Picture 3"/>
          <p:cNvPicPr>
            <a:picLocks noChangeAspect="1" noChangeArrowheads="1"/>
          </p:cNvPicPr>
          <p:nvPr/>
        </p:nvPicPr>
        <p:blipFill>
          <a:blip r:embed="rId5" cstate="print"/>
          <a:srcRect/>
          <a:stretch>
            <a:fillRect/>
          </a:stretch>
        </p:blipFill>
        <p:spPr bwMode="auto">
          <a:xfrm>
            <a:off x="611560" y="5301208"/>
            <a:ext cx="6848475" cy="742950"/>
          </a:xfrm>
          <a:prstGeom prst="rect">
            <a:avLst/>
          </a:prstGeom>
          <a:noFill/>
          <a:ln w="9525">
            <a:noFill/>
            <a:miter lim="800000"/>
            <a:headEnd/>
            <a:tailEnd/>
          </a:ln>
        </p:spPr>
      </p:pic>
      <p:graphicFrame>
        <p:nvGraphicFramePr>
          <p:cNvPr id="8193" name="Object 1"/>
          <p:cNvGraphicFramePr>
            <a:graphicFrameLocks noChangeAspect="1"/>
          </p:cNvGraphicFramePr>
          <p:nvPr/>
        </p:nvGraphicFramePr>
        <p:xfrm>
          <a:off x="6804248" y="1772816"/>
          <a:ext cx="1436687" cy="685800"/>
        </p:xfrm>
        <a:graphic>
          <a:graphicData uri="http://schemas.openxmlformats.org/presentationml/2006/ole">
            <p:oleObj spid="_x0000_s8193" name="Packager Shell Object" showAsIcon="1" r:id="rId6" imgW="1436400" imgH="685440" progId="Package">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A76773A-C0F6-405D-BCFF-4B87EA423923}" type="datetime1">
              <a:rPr lang="en-US" smtClean="0"/>
              <a:pPr>
                <a:defRPr/>
              </a:pPr>
              <a:t>3/10/2014</a:t>
            </a:fld>
            <a:endParaRPr lang="en-GB"/>
          </a:p>
        </p:txBody>
      </p:sp>
      <p:sp>
        <p:nvSpPr>
          <p:cNvPr id="4" name="Footer Placeholder 3"/>
          <p:cNvSpPr>
            <a:spLocks noGrp="1"/>
          </p:cNvSpPr>
          <p:nvPr>
            <p:ph type="ftr" sz="quarter" idx="11"/>
          </p:nvPr>
        </p:nvSpPr>
        <p:spPr/>
        <p:txBody>
          <a:bodyPr/>
          <a:lstStyle/>
          <a:p>
            <a:pPr>
              <a:defRPr/>
            </a:pPr>
            <a:r>
              <a:rPr lang="en-GB" dirty="0" smtClean="0"/>
              <a:t>6 Sigma Project Charter</a:t>
            </a:r>
            <a:endParaRPr lang="en-GB" dirty="0"/>
          </a:p>
        </p:txBody>
      </p:sp>
      <p:sp>
        <p:nvSpPr>
          <p:cNvPr id="7" name="TextBox 6"/>
          <p:cNvSpPr txBox="1"/>
          <p:nvPr/>
        </p:nvSpPr>
        <p:spPr>
          <a:xfrm>
            <a:off x="0" y="116632"/>
            <a:ext cx="6264696" cy="400110"/>
          </a:xfrm>
          <a:prstGeom prst="rect">
            <a:avLst/>
          </a:prstGeom>
          <a:noFill/>
        </p:spPr>
        <p:txBody>
          <a:bodyPr wrap="square" rtlCol="0">
            <a:spAutoFit/>
          </a:bodyPr>
          <a:lstStyle/>
          <a:p>
            <a:r>
              <a:rPr lang="en-US" sz="2000" dirty="0" smtClean="0">
                <a:solidFill>
                  <a:schemeClr val="accent3">
                    <a:lumMod val="60000"/>
                    <a:lumOff val="40000"/>
                  </a:schemeClr>
                </a:solidFill>
              </a:rPr>
              <a:t>Fund companies List</a:t>
            </a:r>
            <a:endParaRPr lang="en-US" sz="2000" dirty="0">
              <a:solidFill>
                <a:schemeClr val="accent3">
                  <a:lumMod val="60000"/>
                  <a:lumOff val="40000"/>
                </a:schemeClr>
              </a:solidFill>
            </a:endParaRPr>
          </a:p>
        </p:txBody>
      </p:sp>
      <p:graphicFrame>
        <p:nvGraphicFramePr>
          <p:cNvPr id="8" name="Table 7"/>
          <p:cNvGraphicFramePr>
            <a:graphicFrameLocks noGrp="1"/>
          </p:cNvGraphicFramePr>
          <p:nvPr/>
        </p:nvGraphicFramePr>
        <p:xfrm>
          <a:off x="107504" y="548681"/>
          <a:ext cx="8280920" cy="5246411"/>
        </p:xfrm>
        <a:graphic>
          <a:graphicData uri="http://schemas.openxmlformats.org/drawingml/2006/table">
            <a:tbl>
              <a:tblPr/>
              <a:tblGrid>
                <a:gridCol w="1944216"/>
                <a:gridCol w="1296144"/>
                <a:gridCol w="5040560"/>
              </a:tblGrid>
              <a:tr h="198675">
                <a:tc>
                  <a:txBody>
                    <a:bodyPr/>
                    <a:lstStyle/>
                    <a:p>
                      <a:pPr algn="ctr" rtl="0" fontAlgn="ctr"/>
                      <a:r>
                        <a:rPr lang="en-US" sz="1000" b="1" i="0" u="none" strike="noStrike" dirty="0">
                          <a:solidFill>
                            <a:srgbClr val="000000"/>
                          </a:solidFill>
                          <a:latin typeface="Arial"/>
                        </a:rPr>
                        <a:t>Row Labels</a:t>
                      </a:r>
                    </a:p>
                  </a:txBody>
                  <a:tcPr marL="1597" marR="1597" marT="15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000" b="1" i="0" u="none" strike="noStrike">
                          <a:solidFill>
                            <a:srgbClr val="000000"/>
                          </a:solidFill>
                          <a:latin typeface="Arial"/>
                        </a:rPr>
                        <a:t>No. of filings</a:t>
                      </a:r>
                    </a:p>
                  </a:txBody>
                  <a:tcPr marL="1597" marR="1597" marT="15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000" b="1" i="0" u="none" strike="noStrike">
                          <a:solidFill>
                            <a:srgbClr val="000000"/>
                          </a:solidFill>
                          <a:latin typeface="Arial"/>
                        </a:rPr>
                        <a:t>Status</a:t>
                      </a:r>
                    </a:p>
                  </a:txBody>
                  <a:tcPr marL="1597" marR="1597" marT="15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96467">
                <a:tc>
                  <a:txBody>
                    <a:bodyPr/>
                    <a:lstStyle/>
                    <a:p>
                      <a:pPr algn="l" rtl="0" fontAlgn="b"/>
                      <a:r>
                        <a:rPr lang="en-US" sz="1000" b="0" i="0" u="none" strike="noStrike" dirty="0">
                          <a:solidFill>
                            <a:srgbClr val="000000"/>
                          </a:solidFill>
                          <a:latin typeface="Arial"/>
                        </a:rPr>
                        <a:t>BNP Investment Part SA</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000" b="0" i="0" u="none" strike="noStrike">
                          <a:solidFill>
                            <a:srgbClr val="000000"/>
                          </a:solidFill>
                          <a:latin typeface="Arial"/>
                        </a:rPr>
                        <a:t>199</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000" b="0" i="0" u="none" strike="noStrike">
                          <a:solidFill>
                            <a:srgbClr val="000000"/>
                          </a:solidFill>
                          <a:latin typeface="Arial"/>
                        </a:rPr>
                        <a:t>done</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0482">
                <a:tc>
                  <a:txBody>
                    <a:bodyPr/>
                    <a:lstStyle/>
                    <a:p>
                      <a:pPr algn="l" rtl="0" fontAlgn="b"/>
                      <a:r>
                        <a:rPr lang="en-US" sz="1000" b="0" i="0" u="none" strike="noStrike" dirty="0" err="1">
                          <a:solidFill>
                            <a:srgbClr val="000000"/>
                          </a:solidFill>
                          <a:latin typeface="Arial"/>
                        </a:rPr>
                        <a:t>Lyxor</a:t>
                      </a:r>
                      <a:r>
                        <a:rPr lang="en-US" sz="1000" b="0" i="0" u="none" strike="noStrike" dirty="0">
                          <a:solidFill>
                            <a:srgbClr val="000000"/>
                          </a:solidFill>
                          <a:latin typeface="Arial"/>
                        </a:rPr>
                        <a:t> </a:t>
                      </a:r>
                      <a:r>
                        <a:rPr lang="en-US" sz="1000" b="0" i="0" u="none" strike="noStrike" dirty="0" err="1">
                          <a:solidFill>
                            <a:srgbClr val="000000"/>
                          </a:solidFill>
                          <a:latin typeface="Arial"/>
                        </a:rPr>
                        <a:t>Int</a:t>
                      </a:r>
                      <a:r>
                        <a:rPr lang="en-US" sz="1000" b="0" i="0" u="none" strike="noStrike" dirty="0">
                          <a:solidFill>
                            <a:srgbClr val="000000"/>
                          </a:solidFill>
                          <a:latin typeface="Arial"/>
                        </a:rPr>
                        <a:t> Asset </a:t>
                      </a:r>
                      <a:r>
                        <a:rPr lang="en-US" sz="1000" b="0" i="0" u="none" strike="noStrike" dirty="0" err="1">
                          <a:solidFill>
                            <a:srgbClr val="000000"/>
                          </a:solidFill>
                          <a:latin typeface="Arial"/>
                        </a:rPr>
                        <a:t>Mngmnt</a:t>
                      </a:r>
                      <a:r>
                        <a:rPr lang="en-US" sz="1000" b="0" i="0" u="none" strike="noStrike" dirty="0">
                          <a:solidFill>
                            <a:srgbClr val="000000"/>
                          </a:solidFill>
                          <a:latin typeface="Arial"/>
                        </a:rPr>
                        <a:t> </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000" b="0" i="0" u="none" strike="noStrike" dirty="0">
                          <a:solidFill>
                            <a:srgbClr val="FF0000"/>
                          </a:solidFill>
                          <a:latin typeface="Arial"/>
                        </a:rPr>
                        <a:t>166</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000" b="0" i="0" u="none" strike="noStrike">
                          <a:solidFill>
                            <a:srgbClr val="000000"/>
                          </a:solidFill>
                          <a:latin typeface="Arial"/>
                        </a:rPr>
                        <a:t>done</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96467">
                <a:tc>
                  <a:txBody>
                    <a:bodyPr/>
                    <a:lstStyle/>
                    <a:p>
                      <a:pPr algn="l" rtl="0" fontAlgn="b"/>
                      <a:r>
                        <a:rPr lang="en-US" sz="1000" b="0" i="0" u="none" strike="noStrike" dirty="0" err="1">
                          <a:solidFill>
                            <a:srgbClr val="000000"/>
                          </a:solidFill>
                          <a:latin typeface="Arial"/>
                        </a:rPr>
                        <a:t>Amundi</a:t>
                      </a:r>
                      <a:r>
                        <a:rPr lang="en-US" sz="1000" b="0" i="0" u="none" strike="noStrike" dirty="0">
                          <a:solidFill>
                            <a:srgbClr val="000000"/>
                          </a:solidFill>
                          <a:latin typeface="Arial"/>
                        </a:rPr>
                        <a:t> Luxembourg SA</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164</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done</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482">
                <a:tc>
                  <a:txBody>
                    <a:bodyPr/>
                    <a:lstStyle/>
                    <a:p>
                      <a:pPr algn="l" rtl="0" fontAlgn="b"/>
                      <a:r>
                        <a:rPr lang="en-US" sz="1000" b="0" i="0" u="none" strike="noStrike" dirty="0">
                          <a:solidFill>
                            <a:srgbClr val="000000"/>
                          </a:solidFill>
                          <a:latin typeface="Arial"/>
                        </a:rPr>
                        <a:t>AXA Funds Management</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a:solidFill>
                            <a:srgbClr val="000000"/>
                          </a:solidFill>
                          <a:latin typeface="Arial"/>
                        </a:rPr>
                        <a:t>120</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done</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630">
                <a:tc>
                  <a:txBody>
                    <a:bodyPr/>
                    <a:lstStyle/>
                    <a:p>
                      <a:pPr algn="l" rtl="0" fontAlgn="b"/>
                      <a:r>
                        <a:rPr lang="en-US" sz="1000" b="0" i="0" u="none" strike="noStrike" dirty="0" err="1">
                          <a:solidFill>
                            <a:srgbClr val="000000"/>
                          </a:solidFill>
                          <a:latin typeface="Arial"/>
                        </a:rPr>
                        <a:t>Amundi</a:t>
                      </a:r>
                      <a:r>
                        <a:rPr lang="en-US" sz="1000" b="0" i="0" u="none" strike="noStrike" dirty="0">
                          <a:solidFill>
                            <a:srgbClr val="000000"/>
                          </a:solidFill>
                          <a:latin typeface="Arial"/>
                        </a:rPr>
                        <a:t> SA</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109</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done</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630">
                <a:tc>
                  <a:txBody>
                    <a:bodyPr/>
                    <a:lstStyle/>
                    <a:p>
                      <a:pPr algn="l" rtl="0" fontAlgn="b"/>
                      <a:r>
                        <a:rPr lang="en-US" sz="1000" b="0" i="0" u="none" strike="noStrike" dirty="0" err="1">
                          <a:solidFill>
                            <a:srgbClr val="000000"/>
                          </a:solidFill>
                          <a:latin typeface="Arial"/>
                        </a:rPr>
                        <a:t>Natixis</a:t>
                      </a:r>
                      <a:r>
                        <a:rPr lang="en-US" sz="1000" b="0" i="0" u="none" strike="noStrike" dirty="0">
                          <a:solidFill>
                            <a:srgbClr val="000000"/>
                          </a:solidFill>
                          <a:latin typeface="Arial"/>
                        </a:rPr>
                        <a:t> AM SA</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smtClean="0">
                          <a:solidFill>
                            <a:srgbClr val="FF0000"/>
                          </a:solidFill>
                          <a:latin typeface="Arial"/>
                        </a:rPr>
                        <a:t>55/101</a:t>
                      </a:r>
                      <a:endParaRPr lang="en-US" sz="1000" b="0" i="0" u="none" strike="noStrike" dirty="0">
                        <a:solidFill>
                          <a:srgbClr val="FF0000"/>
                        </a:solidFill>
                        <a:latin typeface="Arial"/>
                      </a:endParaRP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smtClean="0">
                          <a:solidFill>
                            <a:srgbClr val="000000"/>
                          </a:solidFill>
                          <a:latin typeface="Arial"/>
                        </a:rPr>
                        <a:t>done</a:t>
                      </a:r>
                      <a:endParaRPr lang="en-US" sz="1000" b="0" i="0" u="none" strike="noStrike" dirty="0">
                        <a:solidFill>
                          <a:srgbClr val="000000"/>
                        </a:solidFill>
                        <a:latin typeface="Arial"/>
                      </a:endParaRP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482">
                <a:tc>
                  <a:txBody>
                    <a:bodyPr/>
                    <a:lstStyle/>
                    <a:p>
                      <a:pPr algn="l" rtl="0" fontAlgn="b"/>
                      <a:r>
                        <a:rPr lang="en-US" sz="1000" b="0" i="0" u="none" strike="noStrike" dirty="0">
                          <a:solidFill>
                            <a:srgbClr val="000000"/>
                          </a:solidFill>
                          <a:latin typeface="Arial"/>
                        </a:rPr>
                        <a:t>La </a:t>
                      </a:r>
                      <a:r>
                        <a:rPr lang="en-US" sz="1000" b="0" i="0" u="none" strike="noStrike" dirty="0" err="1">
                          <a:solidFill>
                            <a:srgbClr val="000000"/>
                          </a:solidFill>
                          <a:latin typeface="Arial"/>
                        </a:rPr>
                        <a:t>Banque</a:t>
                      </a:r>
                      <a:r>
                        <a:rPr lang="en-US" sz="1000" b="0" i="0" u="none" strike="noStrike" dirty="0">
                          <a:solidFill>
                            <a:srgbClr val="000000"/>
                          </a:solidFill>
                          <a:latin typeface="Arial"/>
                        </a:rPr>
                        <a:t> </a:t>
                      </a:r>
                      <a:r>
                        <a:rPr lang="en-US" sz="1000" b="0" i="0" u="none" strike="noStrike" dirty="0" err="1">
                          <a:solidFill>
                            <a:srgbClr val="000000"/>
                          </a:solidFill>
                          <a:latin typeface="Arial"/>
                        </a:rPr>
                        <a:t>Postale</a:t>
                      </a:r>
                      <a:r>
                        <a:rPr lang="en-US" sz="1000" b="0" i="0" u="none" strike="noStrike" dirty="0">
                          <a:solidFill>
                            <a:srgbClr val="000000"/>
                          </a:solidFill>
                          <a:latin typeface="Arial"/>
                        </a:rPr>
                        <a:t> AM</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FF0000"/>
                          </a:solidFill>
                          <a:latin typeface="Arial"/>
                        </a:rPr>
                        <a:t>100</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FF0000"/>
                          </a:solidFill>
                          <a:latin typeface="Arial"/>
                        </a:rPr>
                        <a:t>done </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482">
                <a:tc>
                  <a:txBody>
                    <a:bodyPr/>
                    <a:lstStyle/>
                    <a:p>
                      <a:pPr algn="l" rtl="0" fontAlgn="b"/>
                      <a:r>
                        <a:rPr lang="en-US" sz="1000" b="0" i="0" u="none" strike="noStrike" dirty="0">
                          <a:solidFill>
                            <a:srgbClr val="000000"/>
                          </a:solidFill>
                          <a:latin typeface="Arial"/>
                        </a:rPr>
                        <a:t>BNP Paribas AM SAS</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92</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done</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467">
                <a:tc>
                  <a:txBody>
                    <a:bodyPr/>
                    <a:lstStyle/>
                    <a:p>
                      <a:pPr algn="l" rtl="0" fontAlgn="b"/>
                      <a:r>
                        <a:rPr lang="en-US" sz="1000" b="0" i="0" u="none" strike="noStrike" dirty="0">
                          <a:solidFill>
                            <a:srgbClr val="000000"/>
                          </a:solidFill>
                          <a:latin typeface="Arial"/>
                        </a:rPr>
                        <a:t>Aviva Investors France</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FF0000"/>
                          </a:solidFill>
                          <a:latin typeface="Arial"/>
                        </a:rPr>
                        <a:t>86</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FF0000"/>
                          </a:solidFill>
                          <a:latin typeface="Arial"/>
                        </a:rPr>
                        <a:t>done </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482">
                <a:tc>
                  <a:txBody>
                    <a:bodyPr/>
                    <a:lstStyle/>
                    <a:p>
                      <a:pPr algn="l" rtl="0" fontAlgn="b"/>
                      <a:r>
                        <a:rPr lang="en-US" sz="1000" b="0" i="0" u="none" strike="noStrike">
                          <a:solidFill>
                            <a:srgbClr val="000000"/>
                          </a:solidFill>
                          <a:latin typeface="Arial"/>
                        </a:rPr>
                        <a:t>Natixis Glbl Asset Mgmt</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FF0000"/>
                          </a:solidFill>
                          <a:latin typeface="Arial"/>
                        </a:rPr>
                        <a:t>70</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done</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7890">
                <a:tc>
                  <a:txBody>
                    <a:bodyPr/>
                    <a:lstStyle/>
                    <a:p>
                      <a:pPr algn="l" rtl="0" fontAlgn="b"/>
                      <a:r>
                        <a:rPr lang="en-US" sz="1000" b="0" i="0" u="none" strike="noStrike">
                          <a:solidFill>
                            <a:srgbClr val="000000"/>
                          </a:solidFill>
                          <a:latin typeface="Arial"/>
                        </a:rPr>
                        <a:t>AXA IM Paris SA</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61</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done</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482">
                <a:tc>
                  <a:txBody>
                    <a:bodyPr/>
                    <a:lstStyle/>
                    <a:p>
                      <a:pPr algn="l" rtl="0" fontAlgn="b"/>
                      <a:r>
                        <a:rPr lang="en-US" sz="1000" b="0" i="0" u="none" strike="noStrike">
                          <a:solidFill>
                            <a:srgbClr val="000000"/>
                          </a:solidFill>
                          <a:latin typeface="Arial"/>
                        </a:rPr>
                        <a:t>Edmond de Rothschild AM</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FF0000"/>
                          </a:solidFill>
                          <a:latin typeface="Arial"/>
                        </a:rPr>
                        <a:t>58</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done </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630">
                <a:tc>
                  <a:txBody>
                    <a:bodyPr/>
                    <a:lstStyle/>
                    <a:p>
                      <a:pPr algn="l" rtl="0" fontAlgn="b"/>
                      <a:r>
                        <a:rPr lang="en-US" sz="1000" b="0" i="0" u="none" strike="noStrike" dirty="0">
                          <a:solidFill>
                            <a:srgbClr val="000000"/>
                          </a:solidFill>
                          <a:latin typeface="Arial"/>
                        </a:rPr>
                        <a:t>CM-CIC AM</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FF0000"/>
                          </a:solidFill>
                          <a:latin typeface="Arial"/>
                        </a:rPr>
                        <a:t>57</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FF0000"/>
                          </a:solidFill>
                          <a:latin typeface="Arial"/>
                        </a:rPr>
                        <a:t>done </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7890">
                <a:tc>
                  <a:txBody>
                    <a:bodyPr/>
                    <a:lstStyle/>
                    <a:p>
                      <a:pPr algn="l" rtl="0" fontAlgn="b"/>
                      <a:r>
                        <a:rPr lang="en-US" sz="1000" b="0" i="0" u="none" strike="noStrike">
                          <a:solidFill>
                            <a:srgbClr val="000000"/>
                          </a:solidFill>
                          <a:latin typeface="Arial"/>
                        </a:rPr>
                        <a:t>Groupama AM SA</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smtClean="0">
                          <a:solidFill>
                            <a:srgbClr val="FF0000"/>
                          </a:solidFill>
                          <a:latin typeface="Arial"/>
                        </a:rPr>
                        <a:t>5/43</a:t>
                      </a:r>
                      <a:endParaRPr lang="en-US" sz="1000" b="0" i="0" u="none" strike="noStrike" dirty="0">
                        <a:solidFill>
                          <a:srgbClr val="FF0000"/>
                        </a:solidFill>
                        <a:latin typeface="Arial"/>
                      </a:endParaRP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done </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7890">
                <a:tc>
                  <a:txBody>
                    <a:bodyPr/>
                    <a:lstStyle/>
                    <a:p>
                      <a:pPr algn="l" rtl="0" fontAlgn="b"/>
                      <a:r>
                        <a:rPr lang="en-US" sz="1000" b="0" i="0" u="none" strike="noStrike">
                          <a:solidFill>
                            <a:srgbClr val="000000"/>
                          </a:solidFill>
                          <a:latin typeface="Arial"/>
                        </a:rPr>
                        <a:t>Covea Finance SAS</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33</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done</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7890">
                <a:tc>
                  <a:txBody>
                    <a:bodyPr/>
                    <a:lstStyle/>
                    <a:p>
                      <a:pPr algn="l" rtl="0" fontAlgn="b"/>
                      <a:r>
                        <a:rPr lang="en-US" sz="1000" b="0" i="0" u="none" strike="noStrike">
                          <a:solidFill>
                            <a:srgbClr val="FF0000"/>
                          </a:solidFill>
                          <a:latin typeface="Arial"/>
                        </a:rPr>
                        <a:t>Allianz GI France SA</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FF0000"/>
                          </a:solidFill>
                          <a:latin typeface="Arial"/>
                        </a:rPr>
                        <a:t>32</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FF0000"/>
                          </a:solidFill>
                          <a:latin typeface="Arial"/>
                        </a:rPr>
                        <a:t>In progress</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467">
                <a:tc>
                  <a:txBody>
                    <a:bodyPr/>
                    <a:lstStyle/>
                    <a:p>
                      <a:pPr algn="l" rtl="0" fontAlgn="b"/>
                      <a:r>
                        <a:rPr lang="en-US" sz="1000" b="0" i="0" u="none" strike="noStrike">
                          <a:solidFill>
                            <a:srgbClr val="000000"/>
                          </a:solidFill>
                          <a:latin typeface="Arial"/>
                        </a:rPr>
                        <a:t>CPR Asset Management SA</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a:solidFill>
                            <a:srgbClr val="000000"/>
                          </a:solidFill>
                          <a:latin typeface="Arial"/>
                        </a:rPr>
                        <a:t>32</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done</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482">
                <a:tc>
                  <a:txBody>
                    <a:bodyPr/>
                    <a:lstStyle/>
                    <a:p>
                      <a:pPr algn="l" rtl="0" fontAlgn="b"/>
                      <a:r>
                        <a:rPr lang="nb-NO" sz="1000" b="0" i="0" u="none" strike="noStrike">
                          <a:solidFill>
                            <a:srgbClr val="000000"/>
                          </a:solidFill>
                          <a:latin typeface="Arial"/>
                        </a:rPr>
                        <a:t>Amdi Private Eq Fds SA</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a:solidFill>
                            <a:srgbClr val="000000"/>
                          </a:solidFill>
                          <a:latin typeface="Arial"/>
                        </a:rPr>
                        <a:t>26</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done</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467">
                <a:tc>
                  <a:txBody>
                    <a:bodyPr/>
                    <a:lstStyle/>
                    <a:p>
                      <a:pPr algn="l" rtl="0" fontAlgn="b"/>
                      <a:r>
                        <a:rPr lang="en-US" sz="1000" b="0" i="0" u="none" strike="noStrike" dirty="0" err="1" smtClean="0">
                          <a:solidFill>
                            <a:srgbClr val="FF0000"/>
                          </a:solidFill>
                          <a:latin typeface="Arial"/>
                        </a:rPr>
                        <a:t>Neuflize</a:t>
                      </a:r>
                      <a:endParaRPr lang="en-US" sz="1000" b="0" i="0" u="none" strike="noStrike" dirty="0">
                        <a:solidFill>
                          <a:srgbClr val="FF0000"/>
                        </a:solidFill>
                        <a:latin typeface="Arial"/>
                      </a:endParaRP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smtClean="0">
                          <a:solidFill>
                            <a:srgbClr val="FF0000"/>
                          </a:solidFill>
                          <a:latin typeface="Arial"/>
                        </a:rPr>
                        <a:t>20</a:t>
                      </a:r>
                      <a:endParaRPr lang="en-US" sz="1000" b="0" i="0" u="none" strike="noStrike" dirty="0">
                        <a:solidFill>
                          <a:srgbClr val="FF0000"/>
                        </a:solidFill>
                        <a:latin typeface="Arial"/>
                      </a:endParaRP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FF0000"/>
                          </a:solidFill>
                          <a:latin typeface="Arial"/>
                        </a:rPr>
                        <a:t>In progress</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482">
                <a:tc>
                  <a:txBody>
                    <a:bodyPr/>
                    <a:lstStyle/>
                    <a:p>
                      <a:pPr algn="l" rtl="0" fontAlgn="b"/>
                      <a:r>
                        <a:rPr lang="en-US" sz="1000" b="0" i="0" u="none" strike="noStrike">
                          <a:solidFill>
                            <a:srgbClr val="000000"/>
                          </a:solidFill>
                          <a:latin typeface="Arial"/>
                        </a:rPr>
                        <a:t>CA Indosuez Gestion </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a:solidFill>
                            <a:srgbClr val="000000"/>
                          </a:solidFill>
                          <a:latin typeface="Arial"/>
                        </a:rPr>
                        <a:t>20</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done</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630">
                <a:tc>
                  <a:txBody>
                    <a:bodyPr/>
                    <a:lstStyle/>
                    <a:p>
                      <a:pPr algn="l" rtl="0" fontAlgn="b"/>
                      <a:r>
                        <a:rPr lang="en-US" sz="1000" b="0" i="0" u="none" strike="noStrike">
                          <a:solidFill>
                            <a:srgbClr val="000000"/>
                          </a:solidFill>
                          <a:latin typeface="Arial"/>
                        </a:rPr>
                        <a:t>Finesti</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a:solidFill>
                            <a:srgbClr val="000000"/>
                          </a:solidFill>
                          <a:latin typeface="Arial"/>
                        </a:rPr>
                        <a:t>821</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smtClean="0">
                          <a:solidFill>
                            <a:srgbClr val="000000"/>
                          </a:solidFill>
                          <a:latin typeface="Arial"/>
                        </a:rPr>
                        <a:t>Approved and completed</a:t>
                      </a:r>
                      <a:endParaRPr lang="en-US" sz="1000" b="0" i="0" u="none" strike="noStrike" dirty="0">
                        <a:solidFill>
                          <a:srgbClr val="000000"/>
                        </a:solidFill>
                        <a:latin typeface="Arial"/>
                      </a:endParaRP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630">
                <a:tc>
                  <a:txBody>
                    <a:bodyPr/>
                    <a:lstStyle/>
                    <a:p>
                      <a:pPr algn="l" rtl="0" fontAlgn="b"/>
                      <a:r>
                        <a:rPr lang="en-US" sz="1000" b="0" i="0" u="none" strike="noStrike">
                          <a:solidFill>
                            <a:srgbClr val="000000"/>
                          </a:solidFill>
                          <a:latin typeface="Arial"/>
                        </a:rPr>
                        <a:t>ASFIM</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a:solidFill>
                            <a:srgbClr val="000000"/>
                          </a:solidFill>
                          <a:latin typeface="Arial"/>
                        </a:rPr>
                        <a:t>47</a:t>
                      </a: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0" i="0" u="none" strike="noStrike" dirty="0" smtClean="0">
                          <a:solidFill>
                            <a:srgbClr val="000000"/>
                          </a:solidFill>
                          <a:latin typeface="Arial"/>
                        </a:rPr>
                        <a:t>Div history</a:t>
                      </a:r>
                      <a:r>
                        <a:rPr lang="en-US" sz="1000" b="0" i="0" u="none" strike="noStrike" baseline="0" dirty="0" smtClean="0">
                          <a:solidFill>
                            <a:srgbClr val="000000"/>
                          </a:solidFill>
                          <a:latin typeface="Arial"/>
                        </a:rPr>
                        <a:t> </a:t>
                      </a:r>
                      <a:r>
                        <a:rPr lang="en-US" sz="1000" b="0" i="0" u="none" strike="noStrike" baseline="0" dirty="0" err="1" smtClean="0">
                          <a:solidFill>
                            <a:srgbClr val="000000"/>
                          </a:solidFill>
                          <a:latin typeface="Arial"/>
                        </a:rPr>
                        <a:t>loding</a:t>
                      </a:r>
                      <a:r>
                        <a:rPr lang="en-US" sz="1000" b="0" i="0" u="none" strike="noStrike" baseline="0" dirty="0" smtClean="0">
                          <a:solidFill>
                            <a:srgbClr val="000000"/>
                          </a:solidFill>
                          <a:latin typeface="Arial"/>
                        </a:rPr>
                        <a:t> in progress</a:t>
                      </a:r>
                      <a:endParaRPr lang="en-US" sz="1000" b="0" i="0" u="none" strike="noStrike" dirty="0">
                        <a:solidFill>
                          <a:srgbClr val="000000"/>
                        </a:solidFill>
                        <a:latin typeface="Arial"/>
                      </a:endParaRPr>
                    </a:p>
                  </a:txBody>
                  <a:tcPr marL="1597" marR="1597" marT="15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Details</a:t>
            </a:r>
            <a:endParaRPr lang="en-US" dirty="0"/>
          </a:p>
        </p:txBody>
      </p:sp>
      <p:sp>
        <p:nvSpPr>
          <p:cNvPr id="3" name="Date Placeholder 2"/>
          <p:cNvSpPr>
            <a:spLocks noGrp="1"/>
          </p:cNvSpPr>
          <p:nvPr>
            <p:ph type="dt" sz="half" idx="10"/>
          </p:nvPr>
        </p:nvSpPr>
        <p:spPr/>
        <p:txBody>
          <a:bodyPr/>
          <a:lstStyle/>
          <a:p>
            <a:pPr>
              <a:defRPr/>
            </a:pPr>
            <a:fld id="{0A76773A-C0F6-405D-BCFF-4B87EA423923}" type="datetime1">
              <a:rPr lang="en-US" smtClean="0"/>
              <a:pPr>
                <a:defRPr/>
              </a:pPr>
              <a:t>3/10/2014</a:t>
            </a:fld>
            <a:endParaRPr lang="en-GB"/>
          </a:p>
        </p:txBody>
      </p:sp>
      <p:sp>
        <p:nvSpPr>
          <p:cNvPr id="4" name="Footer Placeholder 3"/>
          <p:cNvSpPr>
            <a:spLocks noGrp="1"/>
          </p:cNvSpPr>
          <p:nvPr>
            <p:ph type="ftr" sz="quarter" idx="11"/>
          </p:nvPr>
        </p:nvSpPr>
        <p:spPr/>
        <p:txBody>
          <a:bodyPr/>
          <a:lstStyle/>
          <a:p>
            <a:pPr>
              <a:defRPr/>
            </a:pPr>
            <a:r>
              <a:rPr lang="en-GB" dirty="0" smtClean="0"/>
              <a:t>6 Sigma Project Charter</a:t>
            </a:r>
            <a:endParaRPr lang="en-GB" dirty="0"/>
          </a:p>
        </p:txBody>
      </p:sp>
      <p:sp>
        <p:nvSpPr>
          <p:cNvPr id="5" name="TextBox 4"/>
          <p:cNvSpPr txBox="1"/>
          <p:nvPr/>
        </p:nvSpPr>
        <p:spPr>
          <a:xfrm>
            <a:off x="467544" y="1196752"/>
            <a:ext cx="8136904" cy="4924425"/>
          </a:xfrm>
          <a:prstGeom prst="rect">
            <a:avLst/>
          </a:prstGeom>
          <a:noFill/>
        </p:spPr>
        <p:txBody>
          <a:bodyPr wrap="square" rtlCol="0">
            <a:spAutoFit/>
          </a:bodyPr>
          <a:lstStyle/>
          <a:p>
            <a:pPr algn="just"/>
            <a:r>
              <a:rPr lang="en-US" sz="1000" dirty="0" smtClean="0">
                <a:solidFill>
                  <a:schemeClr val="bg1"/>
                </a:solidFill>
              </a:rPr>
              <a:t>Dividend timeliness project, </a:t>
            </a:r>
            <a:r>
              <a:rPr lang="en-US" sz="1000" dirty="0" smtClean="0">
                <a:solidFill>
                  <a:schemeClr val="bg1"/>
                </a:solidFill>
              </a:rPr>
              <a:t>help </a:t>
            </a:r>
            <a:r>
              <a:rPr lang="en-US" sz="1000" dirty="0" smtClean="0">
                <a:solidFill>
                  <a:schemeClr val="bg1"/>
                </a:solidFill>
              </a:rPr>
              <a:t>50% of funds under Nicosia department to improve in comparison to 6 months ago. In Feb 2013, a dividend is added in 16 days for Mena, 10 for France and 9.10 days in France RT ; in Feb 2014 (Not yet available)</a:t>
            </a:r>
          </a:p>
          <a:p>
            <a:pPr algn="just"/>
            <a:r>
              <a:rPr lang="en-US" sz="1000" dirty="0" smtClean="0">
                <a:solidFill>
                  <a:schemeClr val="bg1"/>
                </a:solidFill>
              </a:rPr>
              <a:t>I conducted a dividend setting clean up for the whole universe which required to apply the month flag and correct the dividend setting under corporate action in ICIS (Lipper Data Base). The Latter helped identifying the main problem causing timeliness issues. If a Mutual fund is paying dividends in certain month, if the appropriate month is not added in the data base the dividend will remain missing as the Quality check macro relies on that data. In some scenarios we receive the dividend very late and the addition is manual</a:t>
            </a:r>
            <a:r>
              <a:rPr lang="en-US" sz="1000" dirty="0" smtClean="0">
                <a:solidFill>
                  <a:schemeClr val="bg1"/>
                </a:solidFill>
              </a:rPr>
              <a:t>.</a:t>
            </a:r>
          </a:p>
          <a:p>
            <a:pPr algn="just"/>
            <a:endParaRPr lang="en-US" sz="1000" dirty="0" smtClean="0">
              <a:solidFill>
                <a:schemeClr val="bg1"/>
              </a:solidFill>
            </a:endParaRPr>
          </a:p>
          <a:p>
            <a:pPr algn="just"/>
            <a:r>
              <a:rPr lang="en-US" sz="1000" dirty="0" smtClean="0">
                <a:solidFill>
                  <a:schemeClr val="bg1"/>
                </a:solidFill>
              </a:rPr>
              <a:t>Another major clean up consists of the convenience share classes affecting as well timeliness, 200 convenience in total under Lipper Nicosia.</a:t>
            </a:r>
          </a:p>
          <a:p>
            <a:pPr algn="just"/>
            <a:r>
              <a:rPr lang="en-US" sz="1000" dirty="0" smtClean="0">
                <a:solidFill>
                  <a:schemeClr val="bg1"/>
                </a:solidFill>
              </a:rPr>
              <a:t>Fund companies doesn’t provide multi currency dividend amounts (issue is posted in methodology clinic to find a solution) Already 2 possible options will be suggested:</a:t>
            </a:r>
          </a:p>
          <a:p>
            <a:pPr algn="just"/>
            <a:endParaRPr lang="en-US" sz="1000" dirty="0" smtClean="0">
              <a:solidFill>
                <a:schemeClr val="bg1"/>
              </a:solidFill>
            </a:endParaRPr>
          </a:p>
          <a:p>
            <a:pPr algn="just"/>
            <a:r>
              <a:rPr lang="en-US" sz="1000" dirty="0" smtClean="0">
                <a:solidFill>
                  <a:schemeClr val="bg1"/>
                </a:solidFill>
              </a:rPr>
              <a:t>1- Use </a:t>
            </a:r>
            <a:r>
              <a:rPr lang="en-US" sz="1000" dirty="0" smtClean="0">
                <a:solidFill>
                  <a:schemeClr val="bg1"/>
                </a:solidFill>
              </a:rPr>
              <a:t>Reuters exchange </a:t>
            </a:r>
            <a:r>
              <a:rPr lang="en-US" sz="1000" dirty="0" smtClean="0">
                <a:solidFill>
                  <a:schemeClr val="bg1"/>
                </a:solidFill>
              </a:rPr>
              <a:t>rates (if </a:t>
            </a:r>
            <a:r>
              <a:rPr lang="en-US" sz="1000" dirty="0" smtClean="0">
                <a:solidFill>
                  <a:schemeClr val="bg1"/>
                </a:solidFill>
              </a:rPr>
              <a:t>a client wants to calculate the performance of the </a:t>
            </a:r>
            <a:r>
              <a:rPr lang="en-US" sz="1000" dirty="0" err="1" smtClean="0">
                <a:solidFill>
                  <a:schemeClr val="bg1"/>
                </a:solidFill>
              </a:rPr>
              <a:t>conv</a:t>
            </a:r>
            <a:r>
              <a:rPr lang="en-US" sz="1000" dirty="0" smtClean="0">
                <a:solidFill>
                  <a:schemeClr val="bg1"/>
                </a:solidFill>
              </a:rPr>
              <a:t> share class, the result will be very different from the main class because of missing </a:t>
            </a:r>
            <a:r>
              <a:rPr lang="en-US" sz="1000" dirty="0" smtClean="0">
                <a:solidFill>
                  <a:schemeClr val="bg1"/>
                </a:solidFill>
              </a:rPr>
              <a:t>dividends).</a:t>
            </a:r>
          </a:p>
          <a:p>
            <a:pPr algn="just"/>
            <a:endParaRPr lang="en-US" sz="1000" dirty="0" smtClean="0">
              <a:solidFill>
                <a:schemeClr val="bg1"/>
              </a:solidFill>
            </a:endParaRPr>
          </a:p>
          <a:p>
            <a:pPr algn="just"/>
            <a:r>
              <a:rPr lang="en-US" sz="1000" dirty="0" smtClean="0">
                <a:solidFill>
                  <a:schemeClr val="bg1"/>
                </a:solidFill>
              </a:rPr>
              <a:t>2-</a:t>
            </a:r>
            <a:r>
              <a:rPr lang="en-US" sz="1000" dirty="0" smtClean="0">
                <a:solidFill>
                  <a:schemeClr val="bg1"/>
                </a:solidFill>
              </a:rPr>
              <a:t> Exclude </a:t>
            </a:r>
            <a:r>
              <a:rPr lang="en-US" sz="1000" dirty="0" smtClean="0">
                <a:solidFill>
                  <a:schemeClr val="bg1"/>
                </a:solidFill>
              </a:rPr>
              <a:t>them from the dividend by disabling Total Return calculations for </a:t>
            </a:r>
            <a:r>
              <a:rPr lang="en-US" sz="1000" dirty="0" err="1" smtClean="0">
                <a:solidFill>
                  <a:schemeClr val="bg1"/>
                </a:solidFill>
              </a:rPr>
              <a:t>conv</a:t>
            </a:r>
            <a:r>
              <a:rPr lang="en-US" sz="1000" dirty="0" smtClean="0">
                <a:solidFill>
                  <a:schemeClr val="bg1"/>
                </a:solidFill>
              </a:rPr>
              <a:t> shares classes on our products </a:t>
            </a:r>
          </a:p>
          <a:p>
            <a:pPr algn="just"/>
            <a:r>
              <a:rPr lang="en-US" sz="1000" dirty="0" smtClean="0">
                <a:solidFill>
                  <a:schemeClr val="bg1"/>
                </a:solidFill>
              </a:rPr>
              <a:t>clients </a:t>
            </a:r>
            <a:r>
              <a:rPr lang="en-US" sz="1000" dirty="0" smtClean="0">
                <a:solidFill>
                  <a:schemeClr val="bg1"/>
                </a:solidFill>
              </a:rPr>
              <a:t>will be able to calculate only Capital return </a:t>
            </a:r>
            <a:r>
              <a:rPr lang="en-US" sz="1000" dirty="0" smtClean="0">
                <a:solidFill>
                  <a:schemeClr val="bg1"/>
                </a:solidFill>
              </a:rPr>
              <a:t>.</a:t>
            </a:r>
            <a:endParaRPr lang="en-US" sz="1000" dirty="0" smtClean="0">
              <a:solidFill>
                <a:schemeClr val="bg1"/>
              </a:solidFill>
            </a:endParaRPr>
          </a:p>
          <a:p>
            <a:pPr algn="just"/>
            <a:endParaRPr lang="en-US" sz="1000" dirty="0" smtClean="0">
              <a:solidFill>
                <a:schemeClr val="bg1"/>
              </a:solidFill>
            </a:endParaRPr>
          </a:p>
          <a:p>
            <a:pPr algn="just"/>
            <a:r>
              <a:rPr lang="en-US" sz="1000" dirty="0" smtClean="0">
                <a:solidFill>
                  <a:schemeClr val="bg1"/>
                </a:solidFill>
              </a:rPr>
              <a:t>After </a:t>
            </a:r>
            <a:r>
              <a:rPr lang="en-US" sz="1000" dirty="0" smtClean="0">
                <a:solidFill>
                  <a:schemeClr val="bg1"/>
                </a:solidFill>
              </a:rPr>
              <a:t>the clean up, in the second phase I focused on identifying which funds distribute often than others like the monthly ones (Money market funds with NAV = 1, MD class…) meanwhile I kept good control on keeping timeliness low by running a weekly QC file until implementing a permanent solution.</a:t>
            </a:r>
          </a:p>
          <a:p>
            <a:pPr algn="just"/>
            <a:r>
              <a:rPr lang="en-US" sz="1000" dirty="0" smtClean="0">
                <a:solidFill>
                  <a:schemeClr val="bg1"/>
                </a:solidFill>
              </a:rPr>
              <a:t>In the third phase, I filtered Top priority companies which manage the biggest number of distributing funds. Then I moved to last phase which the implementation of the solution which is automating dividend loading with Safari Team leaded by Krzysztof Beker.</a:t>
            </a:r>
          </a:p>
          <a:p>
            <a:pPr algn="just"/>
            <a:endParaRPr lang="en-US" sz="1000" dirty="0" smtClean="0">
              <a:solidFill>
                <a:schemeClr val="bg1"/>
              </a:solidFill>
            </a:endParaRPr>
          </a:p>
          <a:p>
            <a:pPr algn="just"/>
            <a:r>
              <a:rPr lang="en-US" sz="1000" dirty="0" smtClean="0">
                <a:solidFill>
                  <a:schemeClr val="bg1"/>
                </a:solidFill>
              </a:rPr>
              <a:t>Before Dec 2013, it was critical to automate dividend, as most of times the Fund management companies doesn’t provide us with the exact X Dividend date (XD) . This latter should match with A Net Asset Value movement. Thanks to </a:t>
            </a:r>
            <a:r>
              <a:rPr lang="en-US" sz="1000" dirty="0" err="1" smtClean="0">
                <a:solidFill>
                  <a:schemeClr val="bg1"/>
                </a:solidFill>
              </a:rPr>
              <a:t>Lcore</a:t>
            </a:r>
            <a:r>
              <a:rPr lang="en-US" sz="1000" dirty="0" smtClean="0">
                <a:solidFill>
                  <a:schemeClr val="bg1"/>
                </a:solidFill>
              </a:rPr>
              <a:t> hot fix 1.3 this database is now able to spot a dividend distribution which is not falling in the XD, which made automation possible.</a:t>
            </a:r>
          </a:p>
          <a:p>
            <a:pPr algn="just"/>
            <a:endParaRPr lang="en-US" sz="1000" dirty="0" smtClean="0">
              <a:solidFill>
                <a:schemeClr val="bg1"/>
              </a:solidFill>
            </a:endParaRPr>
          </a:p>
          <a:p>
            <a:pPr algn="just"/>
            <a:r>
              <a:rPr lang="en-US" sz="1000" dirty="0" smtClean="0">
                <a:solidFill>
                  <a:schemeClr val="bg1"/>
                </a:solidFill>
              </a:rPr>
              <a:t>I have reached out to all top 1 priority Fund management companies or their data provider, and request them kindly to align their dividend contribution to our new process called Nicosia Master dividend sent to our common inbox </a:t>
            </a:r>
            <a:r>
              <a:rPr lang="en-US" sz="1000" u="sng" dirty="0" smtClean="0">
                <a:hlinkClick r:id="rId2"/>
              </a:rPr>
              <a:t>france.lipper@thomsonreuters.com</a:t>
            </a:r>
            <a:endParaRPr lang="en-US" sz="1000" u="sng" dirty="0" smtClean="0"/>
          </a:p>
          <a:p>
            <a:endParaRPr lang="en-US" sz="1200" u="sng" dirty="0" smtClean="0">
              <a:solidFill>
                <a:schemeClr val="bg1"/>
              </a:solidFill>
            </a:endParaRPr>
          </a:p>
          <a:p>
            <a:endParaRPr lang="en-US" sz="1200" dirty="0" smtClean="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US" dirty="0" smtClean="0"/>
              <a:t>Design Details</a:t>
            </a:r>
            <a:endParaRPr lang="en-US" dirty="0"/>
          </a:p>
        </p:txBody>
      </p:sp>
      <p:sp>
        <p:nvSpPr>
          <p:cNvPr id="3" name="Date Placeholder 2"/>
          <p:cNvSpPr>
            <a:spLocks noGrp="1"/>
          </p:cNvSpPr>
          <p:nvPr>
            <p:ph type="dt" sz="half" idx="10"/>
          </p:nvPr>
        </p:nvSpPr>
        <p:spPr/>
        <p:txBody>
          <a:bodyPr/>
          <a:lstStyle/>
          <a:p>
            <a:pPr>
              <a:defRPr/>
            </a:pPr>
            <a:fld id="{0A76773A-C0F6-405D-BCFF-4B87EA423923}" type="datetime1">
              <a:rPr lang="en-US" smtClean="0"/>
              <a:pPr>
                <a:defRPr/>
              </a:pPr>
              <a:t>3/10/2014</a:t>
            </a:fld>
            <a:endParaRPr lang="en-GB"/>
          </a:p>
        </p:txBody>
      </p:sp>
      <p:sp>
        <p:nvSpPr>
          <p:cNvPr id="4" name="Footer Placeholder 3"/>
          <p:cNvSpPr>
            <a:spLocks noGrp="1"/>
          </p:cNvSpPr>
          <p:nvPr>
            <p:ph type="ftr" sz="quarter" idx="11"/>
          </p:nvPr>
        </p:nvSpPr>
        <p:spPr/>
        <p:txBody>
          <a:bodyPr/>
          <a:lstStyle/>
          <a:p>
            <a:pPr>
              <a:defRPr/>
            </a:pPr>
            <a:r>
              <a:rPr lang="en-GB" smtClean="0"/>
              <a:t>6 Sigma Project Charter</a:t>
            </a:r>
            <a:endParaRPr lang="en-GB"/>
          </a:p>
        </p:txBody>
      </p:sp>
      <p:sp>
        <p:nvSpPr>
          <p:cNvPr id="6" name="TextBox 5"/>
          <p:cNvSpPr txBox="1"/>
          <p:nvPr/>
        </p:nvSpPr>
        <p:spPr>
          <a:xfrm>
            <a:off x="251520" y="1412776"/>
            <a:ext cx="8280920" cy="1877437"/>
          </a:xfrm>
          <a:prstGeom prst="rect">
            <a:avLst/>
          </a:prstGeom>
          <a:noFill/>
        </p:spPr>
        <p:txBody>
          <a:bodyPr wrap="square" rtlCol="0">
            <a:spAutoFit/>
          </a:bodyPr>
          <a:lstStyle/>
          <a:p>
            <a:r>
              <a:rPr lang="en-US" sz="1400" dirty="0" smtClean="0">
                <a:solidFill>
                  <a:schemeClr val="bg1"/>
                </a:solidFill>
              </a:rPr>
              <a:t>The project helped improving the timeliness to 50% of the universe. In order to reach our monthly QA metric target, analyst are invited to use the following process:</a:t>
            </a:r>
          </a:p>
          <a:p>
            <a:endParaRPr lang="en-US" sz="1400" dirty="0" smtClean="0">
              <a:solidFill>
                <a:schemeClr val="bg1"/>
              </a:solidFill>
            </a:endParaRPr>
          </a:p>
          <a:p>
            <a:r>
              <a:rPr lang="en-US" sz="1400" dirty="0" smtClean="0">
                <a:solidFill>
                  <a:schemeClr val="bg1"/>
                </a:solidFill>
              </a:rPr>
              <a:t>1 – Existing funds: request FMCs to adopt the Master dividend process, by sending the following Email Template.</a:t>
            </a:r>
          </a:p>
          <a:p>
            <a:endParaRPr lang="en-US" sz="1400" dirty="0" smtClean="0">
              <a:solidFill>
                <a:schemeClr val="bg1"/>
              </a:solidFill>
            </a:endParaRPr>
          </a:p>
          <a:p>
            <a:endParaRPr lang="en-US" sz="1400" dirty="0" smtClean="0">
              <a:solidFill>
                <a:schemeClr val="bg1"/>
              </a:solidFill>
            </a:endParaRPr>
          </a:p>
          <a:p>
            <a:endParaRPr lang="en-US" dirty="0" smtClean="0">
              <a:solidFill>
                <a:schemeClr val="bg1"/>
              </a:solidFill>
            </a:endParaRPr>
          </a:p>
        </p:txBody>
      </p:sp>
      <p:sp>
        <p:nvSpPr>
          <p:cNvPr id="10" name="TextBox 9"/>
          <p:cNvSpPr txBox="1"/>
          <p:nvPr/>
        </p:nvSpPr>
        <p:spPr>
          <a:xfrm>
            <a:off x="323528" y="3501008"/>
            <a:ext cx="8496944" cy="738664"/>
          </a:xfrm>
          <a:prstGeom prst="rect">
            <a:avLst/>
          </a:prstGeom>
          <a:noFill/>
        </p:spPr>
        <p:txBody>
          <a:bodyPr wrap="square" rtlCol="0">
            <a:spAutoFit/>
          </a:bodyPr>
          <a:lstStyle/>
          <a:p>
            <a:r>
              <a:rPr lang="en-US" sz="1400" dirty="0" smtClean="0">
                <a:solidFill>
                  <a:schemeClr val="bg1"/>
                </a:solidFill>
              </a:rPr>
              <a:t>2- If the company reply is positive the next step is to notify safari Team for automation with a Safari Query as follow:</a:t>
            </a:r>
          </a:p>
          <a:p>
            <a:r>
              <a:rPr lang="en-US" sz="1400" dirty="0" smtClean="0">
                <a:solidFill>
                  <a:schemeClr val="bg1"/>
                </a:solidFill>
              </a:rPr>
              <a:t> </a:t>
            </a:r>
            <a:endParaRPr lang="en-US" sz="1400" dirty="0">
              <a:solidFill>
                <a:schemeClr val="bg1"/>
              </a:solidFill>
            </a:endParaRPr>
          </a:p>
        </p:txBody>
      </p:sp>
      <p:graphicFrame>
        <p:nvGraphicFramePr>
          <p:cNvPr id="5125" name="Object 5"/>
          <p:cNvGraphicFramePr>
            <a:graphicFrameLocks noChangeAspect="1"/>
          </p:cNvGraphicFramePr>
          <p:nvPr/>
        </p:nvGraphicFramePr>
        <p:xfrm>
          <a:off x="2915816" y="2636912"/>
          <a:ext cx="3076575" cy="685800"/>
        </p:xfrm>
        <a:graphic>
          <a:graphicData uri="http://schemas.openxmlformats.org/presentationml/2006/ole">
            <p:oleObj spid="_x0000_s5125" name="Packager Shell Object" showAsIcon="1" r:id="rId3" imgW="3076560" imgH="685440" progId="Package">
              <p:embed/>
            </p:oleObj>
          </a:graphicData>
        </a:graphic>
      </p:graphicFrame>
      <p:graphicFrame>
        <p:nvGraphicFramePr>
          <p:cNvPr id="5126" name="Object 6"/>
          <p:cNvGraphicFramePr>
            <a:graphicFrameLocks noChangeAspect="1"/>
          </p:cNvGraphicFramePr>
          <p:nvPr/>
        </p:nvGraphicFramePr>
        <p:xfrm>
          <a:off x="3203848" y="4221088"/>
          <a:ext cx="2952328" cy="973832"/>
        </p:xfrm>
        <a:graphic>
          <a:graphicData uri="http://schemas.openxmlformats.org/presentationml/2006/ole">
            <p:oleObj spid="_x0000_s5126" name="Packager Shell Object" showAsIcon="1" r:id="rId4" imgW="1436400" imgH="685440" progId="Package">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Details</a:t>
            </a:r>
            <a:endParaRPr lang="en-US" dirty="0"/>
          </a:p>
        </p:txBody>
      </p:sp>
      <p:sp>
        <p:nvSpPr>
          <p:cNvPr id="3" name="Date Placeholder 2"/>
          <p:cNvSpPr>
            <a:spLocks noGrp="1"/>
          </p:cNvSpPr>
          <p:nvPr>
            <p:ph type="dt" sz="half" idx="10"/>
          </p:nvPr>
        </p:nvSpPr>
        <p:spPr/>
        <p:txBody>
          <a:bodyPr/>
          <a:lstStyle/>
          <a:p>
            <a:pPr>
              <a:defRPr/>
            </a:pPr>
            <a:fld id="{0A76773A-C0F6-405D-BCFF-4B87EA423923}" type="datetime1">
              <a:rPr lang="en-US" smtClean="0"/>
              <a:pPr>
                <a:defRPr/>
              </a:pPr>
              <a:t>3/10/2014</a:t>
            </a:fld>
            <a:endParaRPr lang="en-GB"/>
          </a:p>
        </p:txBody>
      </p:sp>
      <p:sp>
        <p:nvSpPr>
          <p:cNvPr id="4" name="Footer Placeholder 3"/>
          <p:cNvSpPr>
            <a:spLocks noGrp="1"/>
          </p:cNvSpPr>
          <p:nvPr>
            <p:ph type="ftr" sz="quarter" idx="11"/>
          </p:nvPr>
        </p:nvSpPr>
        <p:spPr/>
        <p:txBody>
          <a:bodyPr/>
          <a:lstStyle/>
          <a:p>
            <a:pPr>
              <a:defRPr/>
            </a:pPr>
            <a:r>
              <a:rPr lang="en-GB" smtClean="0"/>
              <a:t>6 Sigma Project Charter</a:t>
            </a:r>
            <a:endParaRPr lang="en-GB"/>
          </a:p>
        </p:txBody>
      </p:sp>
      <p:sp>
        <p:nvSpPr>
          <p:cNvPr id="5" name="TextBox 4"/>
          <p:cNvSpPr txBox="1"/>
          <p:nvPr/>
        </p:nvSpPr>
        <p:spPr>
          <a:xfrm>
            <a:off x="467544" y="1340768"/>
            <a:ext cx="7560840" cy="2893100"/>
          </a:xfrm>
          <a:prstGeom prst="rect">
            <a:avLst/>
          </a:prstGeom>
          <a:noFill/>
        </p:spPr>
        <p:txBody>
          <a:bodyPr wrap="square" rtlCol="0">
            <a:spAutoFit/>
          </a:bodyPr>
          <a:lstStyle/>
          <a:p>
            <a:pPr algn="just"/>
            <a:r>
              <a:rPr lang="en-US" sz="1400" dirty="0" smtClean="0">
                <a:solidFill>
                  <a:schemeClr val="bg1"/>
                </a:solidFill>
              </a:rPr>
              <a:t>I would like to introduce this process and align it along with Lipper methodology. Safari will be notified about the Master Dividend process so the Analyst will only provide the domain address of the fund company to Safari to add the FMC to the import without sending the mapping every time.</a:t>
            </a:r>
          </a:p>
          <a:p>
            <a:endParaRPr lang="en-US" sz="1400" dirty="0" smtClean="0">
              <a:solidFill>
                <a:schemeClr val="bg1"/>
              </a:solidFill>
            </a:endParaRPr>
          </a:p>
          <a:p>
            <a:r>
              <a:rPr lang="en-US" sz="1400" dirty="0" smtClean="0">
                <a:solidFill>
                  <a:schemeClr val="bg1"/>
                </a:solidFill>
              </a:rPr>
              <a:t>The benefit :</a:t>
            </a:r>
          </a:p>
          <a:p>
            <a:endParaRPr lang="en-US" sz="1400" dirty="0" smtClean="0">
              <a:solidFill>
                <a:schemeClr val="bg1"/>
              </a:solidFill>
            </a:endParaRPr>
          </a:p>
          <a:p>
            <a:pPr marL="342900" indent="-342900">
              <a:buFont typeface="+mj-lt"/>
              <a:buAutoNum type="arabicPeriod"/>
            </a:pPr>
            <a:r>
              <a:rPr lang="en-US" altLang="zh-CN" sz="1400" dirty="0" smtClean="0">
                <a:solidFill>
                  <a:schemeClr val="bg1"/>
                </a:solidFill>
                <a:ea typeface="宋体" pitchFamily="2" charset="-122"/>
              </a:rPr>
              <a:t>Reduce effort time from    minutes to    minute per day.  (Need baseline figures)</a:t>
            </a:r>
          </a:p>
          <a:p>
            <a:pPr marL="342900" indent="-342900">
              <a:buFont typeface="+mj-lt"/>
              <a:buAutoNum type="arabicPeriod"/>
            </a:pPr>
            <a:r>
              <a:rPr lang="en-US" altLang="zh-CN" sz="1400" dirty="0" smtClean="0">
                <a:solidFill>
                  <a:schemeClr val="bg1"/>
                </a:solidFill>
                <a:ea typeface="宋体" pitchFamily="2" charset="-122"/>
              </a:rPr>
              <a:t>Improve Accuracy.</a:t>
            </a:r>
          </a:p>
          <a:p>
            <a:pPr marL="342900" indent="-342900">
              <a:buFont typeface="+mj-lt"/>
              <a:buAutoNum type="arabicPeriod"/>
            </a:pPr>
            <a:r>
              <a:rPr lang="en-US" altLang="zh-CN" sz="1400" dirty="0" smtClean="0">
                <a:solidFill>
                  <a:schemeClr val="bg1"/>
                </a:solidFill>
                <a:ea typeface="宋体" pitchFamily="2" charset="-122"/>
              </a:rPr>
              <a:t>Improve timeliness.</a:t>
            </a:r>
          </a:p>
          <a:p>
            <a:pPr marL="342900" indent="-342900">
              <a:buFont typeface="+mj-lt"/>
              <a:buAutoNum type="arabicPeriod"/>
            </a:pPr>
            <a:r>
              <a:rPr lang="en-US" altLang="zh-CN" sz="1400" dirty="0" smtClean="0">
                <a:solidFill>
                  <a:schemeClr val="bg1"/>
                </a:solidFill>
                <a:ea typeface="宋体" pitchFamily="2" charset="-122"/>
              </a:rPr>
              <a:t>Avoid missing data.</a:t>
            </a:r>
          </a:p>
          <a:p>
            <a:pPr marL="342900" indent="-342900">
              <a:buFont typeface="+mj-lt"/>
              <a:buAutoNum type="arabicPeriod"/>
            </a:pPr>
            <a:r>
              <a:rPr lang="en-US" altLang="zh-CN" sz="1400" dirty="0" smtClean="0">
                <a:solidFill>
                  <a:schemeClr val="bg1"/>
                </a:solidFill>
                <a:ea typeface="宋体" pitchFamily="2" charset="-122"/>
              </a:rPr>
              <a:t>Analyst will focus on other key task.</a:t>
            </a:r>
          </a:p>
          <a:p>
            <a:endParaRPr lang="en-US" sz="1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41A7C7C4-0900-4A86-9334-A13A373E0283}" type="datetime1">
              <a:rPr lang="en-US"/>
              <a:pPr fontAlgn="base">
                <a:spcBef>
                  <a:spcPct val="0"/>
                </a:spcBef>
                <a:spcAft>
                  <a:spcPct val="0"/>
                </a:spcAft>
              </a:pPr>
              <a:t>3/10/2014</a:t>
            </a:fld>
            <a:endParaRPr lang="en-GB"/>
          </a:p>
        </p:txBody>
      </p:sp>
      <p:sp>
        <p:nvSpPr>
          <p:cNvPr id="10243"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GB"/>
              <a:t>6 Sigma Project Charter</a:t>
            </a:r>
          </a:p>
        </p:txBody>
      </p:sp>
      <p:graphicFrame>
        <p:nvGraphicFramePr>
          <p:cNvPr id="4" name="Table 3"/>
          <p:cNvGraphicFramePr>
            <a:graphicFrameLocks noGrp="1"/>
          </p:cNvGraphicFramePr>
          <p:nvPr/>
        </p:nvGraphicFramePr>
        <p:xfrm>
          <a:off x="323528" y="692150"/>
          <a:ext cx="8568952" cy="5967757"/>
        </p:xfrm>
        <a:graphic>
          <a:graphicData uri="http://schemas.openxmlformats.org/drawingml/2006/table">
            <a:tbl>
              <a:tblPr/>
              <a:tblGrid>
                <a:gridCol w="4284476"/>
                <a:gridCol w="4284476"/>
              </a:tblGrid>
              <a:tr h="280189">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Project Title: </a:t>
                      </a:r>
                      <a:r>
                        <a:rPr kumimoji="0" lang="en-US" sz="1200" b="0" i="0" u="none" strike="noStrike" cap="none" normalizeH="0" baseline="0" dirty="0" smtClean="0">
                          <a:ln>
                            <a:noFill/>
                          </a:ln>
                          <a:solidFill>
                            <a:schemeClr val="tx1"/>
                          </a:solidFill>
                          <a:effectLst/>
                          <a:latin typeface="Arial" charset="0"/>
                          <a:cs typeface="Arial" charset="0"/>
                        </a:rPr>
                        <a:t>  Redesign the </a:t>
                      </a:r>
                      <a:r>
                        <a:rPr kumimoji="0" lang="en-US" sz="1200" b="0" i="0" u="none" strike="noStrike" cap="none" normalizeH="0" baseline="0" dirty="0" smtClean="0">
                          <a:ln>
                            <a:noFill/>
                          </a:ln>
                          <a:solidFill>
                            <a:schemeClr val="tx2"/>
                          </a:solidFill>
                          <a:effectLst/>
                          <a:latin typeface="Arial" charset="0"/>
                          <a:cs typeface="Arial" charset="0"/>
                        </a:rPr>
                        <a:t>Mena/French Dividends update process</a:t>
                      </a:r>
                      <a:endParaRPr kumimoji="0" lang="en-GB" sz="1200" b="0" i="0" u="sng" strike="noStrike" cap="none" normalizeH="0" baseline="0" dirty="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089915">
                <a:tc>
                  <a:txBody>
                    <a:bodyPr/>
                    <a:lstStyle/>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Project Leader </a:t>
                      </a:r>
                      <a:endParaRPr kumimoji="0" lang="en-GB" sz="1200" b="1" i="0" u="none" strike="noStrike" cap="none" normalizeH="0" baseline="0" dirty="0" smtClean="0">
                        <a:ln>
                          <a:noFill/>
                        </a:ln>
                        <a:solidFill>
                          <a:schemeClr val="tx1"/>
                        </a:solidFill>
                        <a:effectLst/>
                        <a:latin typeface="Arial" charset="0"/>
                        <a:cs typeface="Arial" charset="0"/>
                      </a:endParaRP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Arial" charset="0"/>
                          <a:cs typeface="Arial" charset="0"/>
                        </a:rPr>
                        <a:t>Name: Ilham Nicolaidou</a:t>
                      </a: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Arial" charset="0"/>
                          <a:cs typeface="Arial" charset="0"/>
                        </a:rPr>
                        <a:t>Business Unit / Location: Lipper Nicosia</a:t>
                      </a: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Arial" charset="0"/>
                          <a:cs typeface="Arial" charset="0"/>
                        </a:rPr>
                        <a:t>Project Coach: </a:t>
                      </a:r>
                      <a:r>
                        <a:rPr kumimoji="0" lang="en-GB" sz="1200" b="0" i="0" u="none" strike="noStrike" cap="none" normalizeH="0" baseline="0" dirty="0" err="1" smtClean="0">
                          <a:ln>
                            <a:noFill/>
                          </a:ln>
                          <a:solidFill>
                            <a:schemeClr val="tx1"/>
                          </a:solidFill>
                          <a:effectLst/>
                          <a:latin typeface="Arial" charset="0"/>
                          <a:cs typeface="Arial" charset="0"/>
                        </a:rPr>
                        <a:t>Muhan</a:t>
                      </a:r>
                      <a:r>
                        <a:rPr kumimoji="0" lang="en-GB" sz="1200" b="0" i="0" u="none" strike="noStrike" cap="none" normalizeH="0" baseline="0" dirty="0" smtClean="0">
                          <a:ln>
                            <a:noFill/>
                          </a:ln>
                          <a:solidFill>
                            <a:schemeClr val="tx1"/>
                          </a:solidFill>
                          <a:effectLst/>
                          <a:latin typeface="Arial" charset="0"/>
                          <a:cs typeface="Arial" charset="0"/>
                        </a:rPr>
                        <a:t> Tao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Project Team Member</a:t>
                      </a: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smtClean="0">
                          <a:ln>
                            <a:noFill/>
                          </a:ln>
                          <a:solidFill>
                            <a:srgbClr val="FF0000"/>
                          </a:solidFill>
                          <a:effectLst/>
                          <a:latin typeface="Arial" charset="0"/>
                          <a:cs typeface="Arial" charset="0"/>
                        </a:rPr>
                        <a:t>Automation team (Safari) in Gdynia – Krzysztof Beker</a:t>
                      </a: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Internal &amp; External Customer</a:t>
                      </a: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Arial" charset="0"/>
                          <a:cs typeface="Arial" charset="0"/>
                        </a:rPr>
                        <a:t>Internal: Lipper Nicosia team</a:t>
                      </a: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Arial" charset="0"/>
                          <a:cs typeface="Arial" charset="0"/>
                        </a:rPr>
                        <a:t>External: Lipper data product user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9915">
                <a:tc>
                  <a:txBody>
                    <a:bodyPr/>
                    <a:lstStyle/>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Sponsor [s]</a:t>
                      </a: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Karim Naar </a:t>
                      </a:r>
                      <a:endParaRPr kumimoji="0" lang="en-GB" sz="1000" b="0" i="0" u="none" strike="noStrike" cap="none" normalizeH="0" baseline="0" dirty="0" smtClean="0">
                        <a:ln>
                          <a:noFill/>
                        </a:ln>
                        <a:solidFill>
                          <a:schemeClr val="tx1"/>
                        </a:solidFill>
                        <a:effectLst/>
                        <a:latin typeface="Arial" charset="0"/>
                        <a:cs typeface="Arial" charset="0"/>
                      </a:endParaRP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Key Stakeholders</a:t>
                      </a: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Lipper Content, QC, QA and Safari </a:t>
                      </a:r>
                      <a:endParaRPr kumimoji="0" lang="en-GB"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In Scope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Mena, French, Offshore French Lipper markets</a:t>
                      </a:r>
                      <a:endParaRPr kumimoji="0" lang="en-GB" sz="12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200" b="0" i="0" u="sng"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Out of Scope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Arial" charset="0"/>
                          <a:cs typeface="Arial" charset="0"/>
                        </a:rPr>
                        <a:t>Other Market, Other dataset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6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Problem Statement / ASIS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Given the importance of Dividends to fund performance. Nicosia Dividends timeliness and completeness have a constant problem which affect our department QA scoreboard and clients needs. With the manual quality checking the team is managed to meet the target, however a more simplified and automated process is requested by the management and team.</a:t>
                      </a:r>
                      <a:endParaRPr kumimoji="0" lang="en-GB"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Risks to Success: </a:t>
                      </a:r>
                    </a:p>
                    <a:p>
                      <a:pPr marL="381000" marR="0" lvl="0" indent="-381000" algn="l" defTabSz="914400" rtl="0" eaLnBrk="1" fontAlgn="base" latinLnBrk="0" hangingPunct="1">
                        <a:lnSpc>
                          <a:spcPct val="100000"/>
                        </a:lnSpc>
                        <a:spcBef>
                          <a:spcPct val="20000"/>
                        </a:spcBef>
                        <a:spcAft>
                          <a:spcPct val="0"/>
                        </a:spcAft>
                        <a:buClrTx/>
                        <a:buSzTx/>
                        <a:buFont typeface="Arial" charset="0"/>
                        <a:buChar char="•"/>
                        <a:tabLst/>
                      </a:pPr>
                      <a:r>
                        <a:rPr kumimoji="0" lang="en-GB" sz="1200" b="0" i="0" u="none" strike="noStrike" cap="none" normalizeH="0" baseline="0" dirty="0" smtClean="0">
                          <a:ln>
                            <a:noFill/>
                          </a:ln>
                          <a:solidFill>
                            <a:schemeClr val="tx1"/>
                          </a:solidFill>
                          <a:effectLst/>
                          <a:latin typeface="Arial" charset="0"/>
                          <a:cs typeface="Arial" charset="0"/>
                        </a:rPr>
                        <a:t> Fund company not sending the file in a timely matter.</a:t>
                      </a:r>
                    </a:p>
                    <a:p>
                      <a:pPr marL="381000" marR="0" lvl="0" indent="-381000" algn="l" defTabSz="914400" rtl="0" eaLnBrk="1" fontAlgn="base" latinLnBrk="0" hangingPunct="1">
                        <a:lnSpc>
                          <a:spcPct val="100000"/>
                        </a:lnSpc>
                        <a:spcBef>
                          <a:spcPct val="20000"/>
                        </a:spcBef>
                        <a:spcAft>
                          <a:spcPct val="0"/>
                        </a:spcAft>
                        <a:buClrTx/>
                        <a:buSzTx/>
                        <a:buFont typeface="Arial" charset="0"/>
                        <a:buNone/>
                        <a:tabLst/>
                      </a:pPr>
                      <a:endParaRPr kumimoji="0" lang="en-GB" sz="1200" b="0" i="0" u="none" strike="noStrike" cap="none" normalizeH="0" baseline="0" dirty="0" smtClean="0">
                        <a:ln>
                          <a:noFill/>
                        </a:ln>
                        <a:solidFill>
                          <a:schemeClr val="tx1"/>
                        </a:solidFill>
                        <a:effectLst/>
                        <a:latin typeface="Arial" charset="0"/>
                        <a:cs typeface="Arial" charset="0"/>
                      </a:endParaRP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Constraints: </a:t>
                      </a:r>
                      <a:endParaRPr kumimoji="0" lang="en-GB" sz="1200" b="0" i="0" u="none" strike="noStrike" cap="none" normalizeH="0" baseline="0" dirty="0" smtClean="0">
                        <a:ln>
                          <a:noFill/>
                        </a:ln>
                        <a:solidFill>
                          <a:schemeClr val="tx1"/>
                        </a:solidFill>
                        <a:effectLst/>
                        <a:latin typeface="Arial" charset="0"/>
                        <a:cs typeface="Arial" charset="0"/>
                      </a:endParaRP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Arial" charset="0"/>
                          <a:cs typeface="Arial" charset="0"/>
                        </a:rPr>
                        <a:t>Project lead may have limit effort time to spend on the project during peak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71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Goal Statement / TOBE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 new process with less effort time required to the production and better timeliness performance.</a:t>
                      </a:r>
                      <a:endParaRPr kumimoji="0" lang="en-GB" sz="1000" b="0" i="0" u="none" strike="noStrike" cap="none" normalizeH="0" baseline="0" dirty="0" smtClean="0">
                        <a:ln>
                          <a:noFill/>
                        </a:ln>
                        <a:solidFill>
                          <a:srgbClr val="00B05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1055314">
                <a:tc>
                  <a:txBody>
                    <a:bodyPr/>
                    <a:lstStyle/>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Customer Needs Addressed: (VOC):</a:t>
                      </a: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smtClean="0">
                          <a:ln>
                            <a:noFill/>
                          </a:ln>
                          <a:solidFill>
                            <a:srgbClr val="FF0000"/>
                          </a:solidFill>
                          <a:effectLst/>
                          <a:latin typeface="Arial" charset="0"/>
                          <a:cs typeface="Arial" charset="0"/>
                        </a:rPr>
                        <a:t>#SR# 1-9893128504</a:t>
                      </a: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cs typeface="Arial" charset="0"/>
                        </a:rPr>
                        <a:t>Business Needs Addressed: (VOB):</a:t>
                      </a:r>
                    </a:p>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Dividends timeliness targets is not met impacting fund performance. </a:t>
                      </a:r>
                      <a:endParaRPr kumimoji="0" lang="en-GB" sz="1000" b="0" i="0" u="sng"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81000" marR="0" lvl="0" indent="-381000" algn="l" defTabSz="914400" rtl="0" eaLnBrk="1" fontAlgn="base" latinLnBrk="0" hangingPunct="1">
                        <a:lnSpc>
                          <a:spcPct val="100000"/>
                        </a:lnSpc>
                        <a:spcBef>
                          <a:spcPct val="20000"/>
                        </a:spcBef>
                        <a:spcAft>
                          <a:spcPct val="0"/>
                        </a:spcAft>
                        <a:buClrTx/>
                        <a:buSzTx/>
                        <a:buFontTx/>
                        <a:buNone/>
                        <a:tabLst/>
                      </a:pPr>
                      <a:r>
                        <a:rPr kumimoji="0" lang="en-US" altLang="zh-CN" sz="1200" b="1" i="0" u="sng" strike="noStrike" cap="none" normalizeH="0" baseline="0" dirty="0" smtClean="0">
                          <a:ln>
                            <a:noFill/>
                          </a:ln>
                          <a:solidFill>
                            <a:srgbClr val="000000"/>
                          </a:solidFill>
                          <a:effectLst/>
                          <a:latin typeface="Arial" charset="0"/>
                          <a:ea typeface="宋体" pitchFamily="2" charset="-122"/>
                          <a:cs typeface="Arial" charset="0"/>
                        </a:rPr>
                        <a:t>Estimated Phase Completion Dates</a:t>
                      </a:r>
                    </a:p>
                    <a:p>
                      <a:pPr marL="381000" marR="0" lvl="0" indent="-381000" algn="l" defTabSz="914400" rtl="0" eaLnBrk="1" fontAlgn="base" latinLnBrk="0" hangingPunct="1">
                        <a:lnSpc>
                          <a:spcPct val="100000"/>
                        </a:lnSpc>
                        <a:spcBef>
                          <a:spcPct val="0"/>
                        </a:spcBef>
                        <a:spcAft>
                          <a:spcPct val="0"/>
                        </a:spcAft>
                        <a:buClr>
                          <a:srgbClr val="FF9900"/>
                        </a:buClr>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cs typeface="Arial" charset="0"/>
                        </a:rPr>
                        <a:t>Start Date: 25</a:t>
                      </a:r>
                      <a:r>
                        <a:rPr kumimoji="0" lang="en-US" altLang="zh-CN" sz="1200" b="0" i="0" u="none" strike="noStrike" cap="none" normalizeH="0" baseline="30000" dirty="0" smtClean="0">
                          <a:ln>
                            <a:noFill/>
                          </a:ln>
                          <a:solidFill>
                            <a:srgbClr val="000000"/>
                          </a:solidFill>
                          <a:effectLst/>
                          <a:latin typeface="Arial" charset="0"/>
                          <a:ea typeface="宋体" pitchFamily="2" charset="-122"/>
                          <a:cs typeface="Arial" charset="0"/>
                        </a:rPr>
                        <a:t>th</a:t>
                      </a:r>
                      <a:r>
                        <a:rPr kumimoji="0" lang="en-US" altLang="zh-CN" sz="1200" b="0" i="0" u="none" strike="noStrike" cap="none" normalizeH="0" baseline="0" dirty="0" smtClean="0">
                          <a:ln>
                            <a:noFill/>
                          </a:ln>
                          <a:solidFill>
                            <a:srgbClr val="000000"/>
                          </a:solidFill>
                          <a:effectLst/>
                          <a:latin typeface="Arial" charset="0"/>
                          <a:ea typeface="宋体" pitchFamily="2" charset="-122"/>
                          <a:cs typeface="Arial" charset="0"/>
                        </a:rPr>
                        <a:t> Sep 2012</a:t>
                      </a:r>
                    </a:p>
                    <a:p>
                      <a:pPr marL="381000" marR="0" lvl="0" indent="-381000" algn="l" defTabSz="914400" rtl="0" eaLnBrk="1" fontAlgn="base" latinLnBrk="0" hangingPunct="1">
                        <a:lnSpc>
                          <a:spcPct val="100000"/>
                        </a:lnSpc>
                        <a:spcBef>
                          <a:spcPct val="0"/>
                        </a:spcBef>
                        <a:spcAft>
                          <a:spcPct val="0"/>
                        </a:spcAft>
                        <a:buClr>
                          <a:srgbClr val="FF9900"/>
                        </a:buClr>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cs typeface="Arial" charset="0"/>
                        </a:rPr>
                        <a:t>End Date: 25</a:t>
                      </a:r>
                      <a:r>
                        <a:rPr kumimoji="0" lang="en-US" altLang="zh-CN" sz="1200" b="0" i="0" u="none" strike="noStrike" cap="none" normalizeH="0" baseline="30000" dirty="0" smtClean="0">
                          <a:ln>
                            <a:noFill/>
                          </a:ln>
                          <a:solidFill>
                            <a:srgbClr val="000000"/>
                          </a:solidFill>
                          <a:effectLst/>
                          <a:latin typeface="Arial" charset="0"/>
                          <a:ea typeface="宋体" pitchFamily="2" charset="-122"/>
                          <a:cs typeface="Arial" charset="0"/>
                        </a:rPr>
                        <a:t>th</a:t>
                      </a:r>
                      <a:r>
                        <a:rPr kumimoji="0" lang="en-US" altLang="zh-CN" sz="1200" b="0" i="0" u="none" strike="noStrike" cap="none" normalizeH="0" baseline="0" dirty="0" smtClean="0">
                          <a:ln>
                            <a:noFill/>
                          </a:ln>
                          <a:solidFill>
                            <a:srgbClr val="000000"/>
                          </a:solidFill>
                          <a:effectLst/>
                          <a:latin typeface="Arial" charset="0"/>
                          <a:ea typeface="宋体" pitchFamily="2" charset="-122"/>
                          <a:cs typeface="Arial" charset="0"/>
                        </a:rPr>
                        <a:t> Dec 2012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2700338" y="260350"/>
            <a:ext cx="3240087" cy="369888"/>
          </a:xfrm>
          <a:prstGeom prst="rect">
            <a:avLst/>
          </a:prstGeom>
          <a:noFill/>
        </p:spPr>
        <p:txBody>
          <a:bodyPr>
            <a:spAutoFit/>
          </a:bodyPr>
          <a:lstStyle/>
          <a:p>
            <a:pPr algn="ctr" fontAlgn="auto">
              <a:spcBef>
                <a:spcPts val="0"/>
              </a:spcBef>
              <a:spcAft>
                <a:spcPts val="0"/>
              </a:spcAft>
              <a:defRPr/>
            </a:pPr>
            <a:r>
              <a:rPr lang="en-US" dirty="0">
                <a:solidFill>
                  <a:schemeClr val="accent3"/>
                </a:solidFill>
                <a:latin typeface="+mn-lt"/>
                <a:cs typeface="+mn-cs"/>
              </a:rPr>
              <a:t>Project Charter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Pilot Schedule </a:t>
            </a:r>
            <a:endParaRPr lang="en-US" dirty="0"/>
          </a:p>
        </p:txBody>
      </p:sp>
      <p:sp>
        <p:nvSpPr>
          <p:cNvPr id="3" name="Date Placeholder 2"/>
          <p:cNvSpPr>
            <a:spLocks noGrp="1"/>
          </p:cNvSpPr>
          <p:nvPr>
            <p:ph type="dt" sz="half" idx="10"/>
          </p:nvPr>
        </p:nvSpPr>
        <p:spPr/>
        <p:txBody>
          <a:bodyPr/>
          <a:lstStyle/>
          <a:p>
            <a:pPr>
              <a:defRPr/>
            </a:pPr>
            <a:fld id="{0A76773A-C0F6-405D-BCFF-4B87EA423923}" type="datetime1">
              <a:rPr lang="en-US" smtClean="0"/>
              <a:pPr>
                <a:defRPr/>
              </a:pPr>
              <a:t>3/10/2014</a:t>
            </a:fld>
            <a:endParaRPr lang="en-GB"/>
          </a:p>
        </p:txBody>
      </p:sp>
      <p:sp>
        <p:nvSpPr>
          <p:cNvPr id="4" name="Footer Placeholder 3"/>
          <p:cNvSpPr>
            <a:spLocks noGrp="1"/>
          </p:cNvSpPr>
          <p:nvPr>
            <p:ph type="ftr" sz="quarter" idx="11"/>
          </p:nvPr>
        </p:nvSpPr>
        <p:spPr/>
        <p:txBody>
          <a:bodyPr/>
          <a:lstStyle/>
          <a:p>
            <a:pPr>
              <a:defRPr/>
            </a:pPr>
            <a:r>
              <a:rPr lang="en-GB" smtClean="0"/>
              <a:t>6 Sigma Project Charter</a:t>
            </a:r>
            <a:endParaRPr lang="en-GB"/>
          </a:p>
        </p:txBody>
      </p:sp>
      <p:graphicFrame>
        <p:nvGraphicFramePr>
          <p:cNvPr id="5" name="Group 24"/>
          <p:cNvGraphicFramePr>
            <a:graphicFrameLocks/>
          </p:cNvGraphicFramePr>
          <p:nvPr/>
        </p:nvGraphicFramePr>
        <p:xfrm>
          <a:off x="395536" y="1484784"/>
          <a:ext cx="8305800" cy="4419601"/>
        </p:xfrm>
        <a:graphic>
          <a:graphicData uri="http://schemas.openxmlformats.org/drawingml/2006/table">
            <a:tbl>
              <a:tblPr>
                <a:tableStyleId>{0505E3EF-67EA-436B-97B2-0124C06EBD24}</a:tableStyleId>
              </a:tblPr>
              <a:tblGrid>
                <a:gridCol w="1770063"/>
                <a:gridCol w="6535737"/>
              </a:tblGrid>
              <a:tr h="998538">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altLang="zh-CN" sz="2400" u="none" strike="noStrike" cap="none" normalizeH="0" baseline="0" dirty="0" smtClean="0">
                          <a:ln>
                            <a:noFill/>
                          </a:ln>
                          <a:effectLst/>
                        </a:rPr>
                        <a:t>Name of Pilot</a:t>
                      </a:r>
                      <a:endParaRPr kumimoji="0" lang="en-US" altLang="zh-CN" sz="2400" b="1" i="0" u="none" strike="noStrike" cap="none" normalizeH="0" baseline="0" dirty="0" smtClean="0">
                        <a:ln>
                          <a:noFill/>
                        </a:ln>
                        <a:solidFill>
                          <a:schemeClr val="tx1"/>
                        </a:solidFill>
                        <a:effectLst/>
                        <a:latin typeface="+mj-lt"/>
                        <a:ea typeface="宋体" pitchFamily="2" charset="-122"/>
                        <a:cs typeface="Arial" charset="0"/>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GB" altLang="zh-CN" sz="1800" u="none" strike="noStrike" cap="none" normalizeH="0" baseline="0" dirty="0" smtClean="0">
                          <a:ln>
                            <a:noFill/>
                          </a:ln>
                          <a:effectLst/>
                        </a:rPr>
                        <a:t>Dividend process Automation</a:t>
                      </a:r>
                      <a:endParaRPr kumimoji="0" lang="en-GB" altLang="zh-CN" sz="1800" b="0" i="0" u="none" strike="noStrike" cap="none" normalizeH="0" baseline="0" dirty="0" smtClean="0">
                        <a:ln>
                          <a:noFill/>
                        </a:ln>
                        <a:solidFill>
                          <a:srgbClr val="000033"/>
                        </a:solidFill>
                        <a:effectLst/>
                        <a:latin typeface="+mj-lt"/>
                        <a:ea typeface="宋体" pitchFamily="2" charset="-122"/>
                        <a:cs typeface="Arial" charset="0"/>
                      </a:endParaRPr>
                    </a:p>
                  </a:txBody>
                  <a:tcPr horzOverflow="overflow"/>
                </a:tc>
              </a:tr>
              <a:tr h="693738">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altLang="zh-CN" sz="2400" u="none" strike="noStrike" cap="none" normalizeH="0" baseline="0" dirty="0" smtClean="0">
                          <a:ln>
                            <a:noFill/>
                          </a:ln>
                          <a:effectLst/>
                        </a:rPr>
                        <a:t>Where?</a:t>
                      </a:r>
                      <a:endParaRPr kumimoji="0" lang="en-US" altLang="zh-CN" sz="2400" b="1" i="0" u="none" strike="noStrike" cap="none" normalizeH="0" baseline="0" dirty="0" smtClean="0">
                        <a:ln>
                          <a:noFill/>
                        </a:ln>
                        <a:solidFill>
                          <a:schemeClr val="tx1"/>
                        </a:solidFill>
                        <a:effectLst/>
                        <a:latin typeface="+mj-lt"/>
                        <a:ea typeface="宋体" pitchFamily="2" charset="-122"/>
                        <a:cs typeface="Arial" charset="0"/>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GB" altLang="zh-CN" sz="1800" u="none" strike="noStrike" cap="none" normalizeH="0" baseline="0" dirty="0" smtClean="0">
                          <a:ln>
                            <a:noFill/>
                          </a:ln>
                          <a:effectLst/>
                        </a:rPr>
                        <a:t>From </a:t>
                      </a:r>
                      <a:r>
                        <a:rPr kumimoji="0" lang="en-GB" altLang="zh-CN" sz="1800" u="none" strike="noStrike" cap="none" normalizeH="0" baseline="0" dirty="0" smtClean="0">
                          <a:ln>
                            <a:noFill/>
                          </a:ln>
                          <a:effectLst/>
                          <a:hlinkClick r:id="rId2"/>
                        </a:rPr>
                        <a:t>France.Lipper@thomsonreuters.com</a:t>
                      </a:r>
                      <a:r>
                        <a:rPr kumimoji="0" lang="en-GB" altLang="zh-CN" sz="1800" u="none" strike="noStrike" cap="none" normalizeH="0" baseline="0" dirty="0" smtClean="0">
                          <a:ln>
                            <a:noFill/>
                          </a:ln>
                          <a:effectLst/>
                        </a:rPr>
                        <a:t> to SAFARI to </a:t>
                      </a:r>
                      <a:r>
                        <a:rPr kumimoji="0" lang="en-GB" altLang="zh-CN" sz="1800" u="none" strike="noStrike" cap="none" normalizeH="0" baseline="0" dirty="0" err="1" smtClean="0">
                          <a:ln>
                            <a:noFill/>
                          </a:ln>
                          <a:effectLst/>
                        </a:rPr>
                        <a:t>Lcore</a:t>
                      </a:r>
                      <a:r>
                        <a:rPr kumimoji="0" lang="en-GB" altLang="zh-CN" sz="1800" u="none" strike="noStrike" cap="none" normalizeH="0" baseline="0" dirty="0" smtClean="0">
                          <a:ln>
                            <a:noFill/>
                          </a:ln>
                          <a:effectLst/>
                        </a:rPr>
                        <a:t>.</a:t>
                      </a:r>
                      <a:endParaRPr kumimoji="0" lang="en-GB" altLang="zh-CN" sz="1800" b="0" i="0" u="none" strike="noStrike" cap="none" normalizeH="0" baseline="0" dirty="0" smtClean="0">
                        <a:ln>
                          <a:noFill/>
                        </a:ln>
                        <a:solidFill>
                          <a:srgbClr val="000033"/>
                        </a:solidFill>
                        <a:effectLst/>
                        <a:latin typeface="+mj-lt"/>
                        <a:ea typeface="宋体" pitchFamily="2" charset="-122"/>
                        <a:cs typeface="Arial" charset="0"/>
                      </a:endParaRPr>
                    </a:p>
                  </a:txBody>
                  <a:tcPr horzOverflow="overflow"/>
                </a:tc>
              </a:tr>
              <a:tr h="80327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altLang="zh-CN" sz="2400" u="none" strike="noStrike" cap="none" normalizeH="0" baseline="0" dirty="0" smtClean="0">
                          <a:ln>
                            <a:noFill/>
                          </a:ln>
                          <a:effectLst/>
                        </a:rPr>
                        <a:t>When?</a:t>
                      </a:r>
                      <a:endParaRPr kumimoji="0" lang="en-US" altLang="zh-CN" sz="2400" b="1" i="0" u="none" strike="noStrike" cap="none" normalizeH="0" baseline="0" dirty="0" smtClean="0">
                        <a:ln>
                          <a:noFill/>
                        </a:ln>
                        <a:solidFill>
                          <a:schemeClr val="tx1"/>
                        </a:solidFill>
                        <a:effectLst/>
                        <a:latin typeface="+mj-lt"/>
                        <a:ea typeface="宋体" pitchFamily="2" charset="-122"/>
                        <a:cs typeface="Arial" charset="0"/>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GB" altLang="zh-CN" sz="1800" u="none" strike="noStrike" cap="none" normalizeH="0" baseline="0" dirty="0" smtClean="0">
                          <a:ln>
                            <a:noFill/>
                          </a:ln>
                          <a:effectLst/>
                        </a:rPr>
                        <a:t>From 1</a:t>
                      </a:r>
                      <a:r>
                        <a:rPr kumimoji="0" lang="en-GB" altLang="zh-CN" sz="1800" u="none" strike="noStrike" cap="none" normalizeH="0" baseline="30000" dirty="0" smtClean="0">
                          <a:ln>
                            <a:noFill/>
                          </a:ln>
                          <a:effectLst/>
                        </a:rPr>
                        <a:t>st</a:t>
                      </a:r>
                      <a:r>
                        <a:rPr kumimoji="0" lang="en-GB" altLang="zh-CN" sz="1800" u="none" strike="noStrike" cap="none" normalizeH="0" baseline="0" dirty="0" smtClean="0">
                          <a:ln>
                            <a:noFill/>
                          </a:ln>
                          <a:effectLst/>
                        </a:rPr>
                        <a:t> Jan to 31 March</a:t>
                      </a:r>
                      <a:endParaRPr kumimoji="0" lang="en-GB" altLang="zh-CN" sz="1800" b="0" i="0" u="none" strike="noStrike" cap="none" normalizeH="0" baseline="0" dirty="0" smtClean="0">
                        <a:ln>
                          <a:noFill/>
                        </a:ln>
                        <a:solidFill>
                          <a:srgbClr val="000033"/>
                        </a:solidFill>
                        <a:effectLst/>
                        <a:latin typeface="+mj-lt"/>
                        <a:ea typeface="宋体" pitchFamily="2" charset="-122"/>
                        <a:cs typeface="Arial" charset="0"/>
                      </a:endParaRPr>
                    </a:p>
                  </a:txBody>
                  <a:tcPr horzOverflow="overflow"/>
                </a:tc>
              </a:tr>
              <a:tr h="1924050">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altLang="zh-CN" sz="2400" u="none" strike="noStrike" cap="none" normalizeH="0" baseline="0" dirty="0" smtClean="0">
                          <a:ln>
                            <a:noFill/>
                          </a:ln>
                          <a:effectLst/>
                        </a:rPr>
                        <a:t>How?</a:t>
                      </a:r>
                      <a:endParaRPr kumimoji="0" lang="en-US" altLang="zh-CN" sz="2400" b="1" i="0" u="none" strike="noStrike" cap="none" normalizeH="0" baseline="0" dirty="0" smtClean="0">
                        <a:ln>
                          <a:noFill/>
                        </a:ln>
                        <a:solidFill>
                          <a:schemeClr val="tx1"/>
                        </a:solidFill>
                        <a:effectLst/>
                        <a:latin typeface="+mj-lt"/>
                        <a:ea typeface="宋体" pitchFamily="2" charset="-122"/>
                        <a:cs typeface="Arial" charset="0"/>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GB" altLang="zh-CN" sz="1800" u="none" strike="noStrike" cap="none" normalizeH="0" baseline="0" dirty="0" smtClean="0">
                          <a:ln>
                            <a:noFill/>
                          </a:ln>
                          <a:effectLst/>
                        </a:rPr>
                        <a:t>Email and Excel file Template automation to replace manual work. Process will be called Master dividend.</a:t>
                      </a:r>
                    </a:p>
                  </a:txBody>
                  <a:tcPr horzOverflow="overflow"/>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295400" y="762000"/>
            <a:ext cx="1752600" cy="304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bg1"/>
                </a:solidFill>
              </a:rPr>
              <a:t>Open </a:t>
            </a:r>
            <a:r>
              <a:rPr lang="en-US" sz="1200" dirty="0" err="1" smtClean="0">
                <a:solidFill>
                  <a:schemeClr val="bg1"/>
                </a:solidFill>
              </a:rPr>
              <a:t>Lcore</a:t>
            </a:r>
            <a:endParaRPr lang="en-US" sz="1200" dirty="0">
              <a:solidFill>
                <a:schemeClr val="bg1"/>
              </a:solidFill>
            </a:endParaRPr>
          </a:p>
        </p:txBody>
      </p:sp>
      <p:cxnSp>
        <p:nvCxnSpPr>
          <p:cNvPr id="57" name="Straight Arrow Connector 56"/>
          <p:cNvCxnSpPr>
            <a:endCxn id="55" idx="0"/>
          </p:cNvCxnSpPr>
          <p:nvPr/>
        </p:nvCxnSpPr>
        <p:spPr>
          <a:xfrm>
            <a:off x="2171700" y="457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295400" y="1219200"/>
            <a:ext cx="1752600"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smtClean="0">
                <a:solidFill>
                  <a:schemeClr val="bg1"/>
                </a:solidFill>
              </a:rPr>
              <a:t>Wrong dividend date</a:t>
            </a:r>
            <a:endParaRPr lang="en-US" sz="1000" dirty="0">
              <a:solidFill>
                <a:schemeClr val="bg1"/>
              </a:solidFill>
            </a:endParaRPr>
          </a:p>
        </p:txBody>
      </p:sp>
      <p:cxnSp>
        <p:nvCxnSpPr>
          <p:cNvPr id="61" name="Straight Arrow Connector 60"/>
          <p:cNvCxnSpPr>
            <a:stCxn id="55" idx="2"/>
            <a:endCxn id="59" idx="0"/>
          </p:cNvCxnSpPr>
          <p:nvPr/>
        </p:nvCxnSpPr>
        <p:spPr>
          <a:xfrm>
            <a:off x="2171700" y="10668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71" idx="0"/>
          </p:cNvCxnSpPr>
          <p:nvPr/>
        </p:nvCxnSpPr>
        <p:spPr>
          <a:xfrm>
            <a:off x="2133600" y="1600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743200" y="1828800"/>
            <a:ext cx="457200" cy="254000"/>
          </a:xfrm>
          <a:prstGeom prst="rect">
            <a:avLst/>
          </a:prstGeom>
          <a:noFill/>
        </p:spPr>
        <p:txBody>
          <a:bodyPr>
            <a:spAutoFit/>
          </a:bodyPr>
          <a:lstStyle/>
          <a:p>
            <a:pPr>
              <a:defRPr/>
            </a:pPr>
            <a:r>
              <a:rPr lang="en-US" sz="1050" dirty="0" smtClean="0">
                <a:solidFill>
                  <a:schemeClr val="bg1"/>
                </a:solidFill>
                <a:cs typeface="+mn-cs"/>
              </a:rPr>
              <a:t>Yes</a:t>
            </a:r>
            <a:endParaRPr lang="en-US" sz="1050" dirty="0">
              <a:solidFill>
                <a:schemeClr val="bg1"/>
              </a:solidFill>
              <a:cs typeface="+mn-cs"/>
            </a:endParaRPr>
          </a:p>
        </p:txBody>
      </p:sp>
      <p:sp>
        <p:nvSpPr>
          <p:cNvPr id="65" name="Rectangle 64"/>
          <p:cNvSpPr/>
          <p:nvPr/>
        </p:nvSpPr>
        <p:spPr>
          <a:xfrm>
            <a:off x="1219200" y="2590800"/>
            <a:ext cx="1752600" cy="381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smtClean="0">
                <a:solidFill>
                  <a:schemeClr val="bg1"/>
                </a:solidFill>
              </a:rPr>
              <a:t>Change the XD date to movement date</a:t>
            </a:r>
            <a:endParaRPr lang="en-US" sz="1000" dirty="0">
              <a:solidFill>
                <a:schemeClr val="bg1"/>
              </a:solidFill>
            </a:endParaRPr>
          </a:p>
        </p:txBody>
      </p:sp>
      <p:sp>
        <p:nvSpPr>
          <p:cNvPr id="67" name="Rectangle 66"/>
          <p:cNvSpPr/>
          <p:nvPr/>
        </p:nvSpPr>
        <p:spPr>
          <a:xfrm>
            <a:off x="1219200" y="3124200"/>
            <a:ext cx="1752600" cy="304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smtClean="0">
                <a:solidFill>
                  <a:schemeClr val="bg1"/>
                </a:solidFill>
              </a:rPr>
              <a:t>Save &amp; Close</a:t>
            </a:r>
            <a:endParaRPr lang="en-US" sz="1000" dirty="0">
              <a:solidFill>
                <a:schemeClr val="bg1"/>
              </a:solidFill>
            </a:endParaRPr>
          </a:p>
        </p:txBody>
      </p:sp>
      <p:cxnSp>
        <p:nvCxnSpPr>
          <p:cNvPr id="68" name="Straight Arrow Connector 67"/>
          <p:cNvCxnSpPr>
            <a:stCxn id="65" idx="2"/>
            <a:endCxn id="67" idx="0"/>
          </p:cNvCxnSpPr>
          <p:nvPr/>
        </p:nvCxnSpPr>
        <p:spPr>
          <a:xfrm rot="5400000">
            <a:off x="2019300" y="30480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7" idx="2"/>
          </p:cNvCxnSpPr>
          <p:nvPr/>
        </p:nvCxnSpPr>
        <p:spPr>
          <a:xfrm rot="5400000">
            <a:off x="1981200" y="3543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Flowchart: Decision 70"/>
          <p:cNvSpPr/>
          <p:nvPr/>
        </p:nvSpPr>
        <p:spPr>
          <a:xfrm>
            <a:off x="1447800" y="1828800"/>
            <a:ext cx="13716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Correct</a:t>
            </a:r>
            <a:endParaRPr lang="en-US" sz="1050" dirty="0">
              <a:solidFill>
                <a:schemeClr val="bg1"/>
              </a:solidFill>
            </a:endParaRPr>
          </a:p>
        </p:txBody>
      </p:sp>
      <p:cxnSp>
        <p:nvCxnSpPr>
          <p:cNvPr id="72" name="Straight Arrow Connector 71"/>
          <p:cNvCxnSpPr/>
          <p:nvPr/>
        </p:nvCxnSpPr>
        <p:spPr>
          <a:xfrm>
            <a:off x="2133600" y="2362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295400" y="2286000"/>
            <a:ext cx="457200" cy="254000"/>
          </a:xfrm>
          <a:prstGeom prst="rect">
            <a:avLst/>
          </a:prstGeom>
          <a:noFill/>
        </p:spPr>
        <p:txBody>
          <a:bodyPr>
            <a:spAutoFit/>
          </a:bodyPr>
          <a:lstStyle/>
          <a:p>
            <a:pPr>
              <a:defRPr/>
            </a:pPr>
            <a:r>
              <a:rPr lang="en-US" sz="1050" dirty="0" smtClean="0">
                <a:solidFill>
                  <a:schemeClr val="bg1"/>
                </a:solidFill>
                <a:cs typeface="+mn-cs"/>
              </a:rPr>
              <a:t>No</a:t>
            </a:r>
            <a:endParaRPr lang="en-US" sz="1050" dirty="0">
              <a:solidFill>
                <a:schemeClr val="bg1"/>
              </a:solidFill>
              <a:cs typeface="+mn-cs"/>
            </a:endParaRPr>
          </a:p>
        </p:txBody>
      </p:sp>
      <p:sp>
        <p:nvSpPr>
          <p:cNvPr id="106" name="Rectangle 105"/>
          <p:cNvSpPr/>
          <p:nvPr/>
        </p:nvSpPr>
        <p:spPr>
          <a:xfrm>
            <a:off x="1259632" y="3645024"/>
            <a:ext cx="1752600" cy="4451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smtClean="0">
                <a:solidFill>
                  <a:schemeClr val="bg1"/>
                </a:solidFill>
              </a:rPr>
              <a:t>Go to </a:t>
            </a:r>
            <a:r>
              <a:rPr lang="en-US" sz="1000" dirty="0" err="1" smtClean="0">
                <a:solidFill>
                  <a:schemeClr val="bg1"/>
                </a:solidFill>
              </a:rPr>
              <a:t>Lcore</a:t>
            </a:r>
            <a:r>
              <a:rPr lang="en-US" sz="1000" dirty="0" smtClean="0">
                <a:solidFill>
                  <a:schemeClr val="bg1"/>
                </a:solidFill>
              </a:rPr>
              <a:t> Queue and Refresh</a:t>
            </a:r>
            <a:endParaRPr lang="en-US" sz="1000" dirty="0">
              <a:solidFill>
                <a:schemeClr val="bg1"/>
              </a:solidFill>
            </a:endParaRPr>
          </a:p>
        </p:txBody>
      </p:sp>
      <p:sp>
        <p:nvSpPr>
          <p:cNvPr id="107" name="Oval 106"/>
          <p:cNvSpPr/>
          <p:nvPr/>
        </p:nvSpPr>
        <p:spPr>
          <a:xfrm>
            <a:off x="3419872" y="3645024"/>
            <a:ext cx="990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END</a:t>
            </a:r>
            <a:endParaRPr lang="en-US" sz="1400" dirty="0">
              <a:solidFill>
                <a:schemeClr val="bg1"/>
              </a:solidFill>
            </a:endParaRPr>
          </a:p>
        </p:txBody>
      </p:sp>
      <p:sp>
        <p:nvSpPr>
          <p:cNvPr id="108" name="Oval 107"/>
          <p:cNvSpPr/>
          <p:nvPr/>
        </p:nvSpPr>
        <p:spPr>
          <a:xfrm>
            <a:off x="1524000" y="152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Start</a:t>
            </a:r>
            <a:endParaRPr lang="en-US" sz="1400" dirty="0">
              <a:solidFill>
                <a:schemeClr val="bg1"/>
              </a:solidFill>
            </a:endParaRPr>
          </a:p>
        </p:txBody>
      </p:sp>
      <p:cxnSp>
        <p:nvCxnSpPr>
          <p:cNvPr id="109" name="Shape 108"/>
          <p:cNvCxnSpPr>
            <a:stCxn id="106" idx="2"/>
            <a:endCxn id="59" idx="1"/>
          </p:cNvCxnSpPr>
          <p:nvPr/>
        </p:nvCxnSpPr>
        <p:spPr>
          <a:xfrm rot="5400000" flipH="1">
            <a:off x="394495" y="2348705"/>
            <a:ext cx="2642342" cy="840532"/>
          </a:xfrm>
          <a:prstGeom prst="bentConnector4">
            <a:avLst>
              <a:gd name="adj1" fmla="val -8651"/>
              <a:gd name="adj2" fmla="val 131452"/>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7504" y="476672"/>
            <a:ext cx="1000125" cy="285750"/>
          </a:xfrm>
          <a:prstGeom prst="rect">
            <a:avLst/>
          </a:prstGeom>
          <a:solidFill>
            <a:schemeClr val="bg1">
              <a:lumMod val="95000"/>
            </a:schemeClr>
          </a:solidFill>
          <a:ln>
            <a:headEnd/>
            <a:tailEnd/>
          </a:ln>
        </p:spPr>
        <p:style>
          <a:lnRef idx="1">
            <a:schemeClr val="accent5"/>
          </a:lnRef>
          <a:fillRef idx="3">
            <a:schemeClr val="accent5"/>
          </a:fillRef>
          <a:effectRef idx="2">
            <a:schemeClr val="accent5"/>
          </a:effectRef>
          <a:fontRef idx="minor">
            <a:schemeClr val="lt1"/>
          </a:fontRef>
        </p:style>
        <p:txBody>
          <a:bodyPr anchor="ctr"/>
          <a:lstStyle/>
          <a:p>
            <a:pPr algn="ctr">
              <a:spcAft>
                <a:spcPts val="1000"/>
              </a:spcAft>
              <a:defRPr/>
            </a:pPr>
            <a:r>
              <a:rPr lang="en-US" altLang="zh-CN" sz="1000" dirty="0">
                <a:solidFill>
                  <a:schemeClr val="tx1"/>
                </a:solidFill>
                <a:ea typeface="宋体" pitchFamily="2" charset="-122"/>
              </a:rPr>
              <a:t>Effort Time</a:t>
            </a:r>
          </a:p>
        </p:txBody>
      </p:sp>
      <p:sp>
        <p:nvSpPr>
          <p:cNvPr id="111" name="AutoShape 28"/>
          <p:cNvSpPr>
            <a:spLocks noChangeArrowheads="1"/>
          </p:cNvSpPr>
          <p:nvPr/>
        </p:nvSpPr>
        <p:spPr bwMode="auto">
          <a:xfrm>
            <a:off x="152400" y="1447800"/>
            <a:ext cx="838200" cy="284163"/>
          </a:xfrm>
          <a:prstGeom prst="homePlate">
            <a:avLst>
              <a:gd name="adj" fmla="val 87989"/>
            </a:avLst>
          </a:prstGeom>
          <a:solidFill>
            <a:schemeClr val="bg1">
              <a:lumMod val="85000"/>
              <a:alpha val="17000"/>
            </a:schemeClr>
          </a:solidFill>
          <a:ln>
            <a:headEnd/>
            <a:tailEnd/>
          </a:ln>
        </p:spPr>
        <p:style>
          <a:lnRef idx="1">
            <a:schemeClr val="accent5"/>
          </a:lnRef>
          <a:fillRef idx="3">
            <a:schemeClr val="accent5"/>
          </a:fillRef>
          <a:effectRef idx="2">
            <a:schemeClr val="accent5"/>
          </a:effectRef>
          <a:fontRef idx="minor">
            <a:schemeClr val="lt1"/>
          </a:fontRef>
        </p:style>
        <p:txBody>
          <a:bodyPr/>
          <a:lstStyle/>
          <a:p>
            <a:pPr>
              <a:spcAft>
                <a:spcPts val="1000"/>
              </a:spcAft>
              <a:defRPr/>
            </a:pPr>
            <a:r>
              <a:rPr lang="en-US" altLang="zh-CN" sz="1000" dirty="0" smtClean="0">
                <a:solidFill>
                  <a:schemeClr val="bg1"/>
                </a:solidFill>
                <a:ea typeface="宋体" pitchFamily="2" charset="-122"/>
              </a:rPr>
              <a:t>2%</a:t>
            </a:r>
            <a:endParaRPr lang="en-US" altLang="zh-CN" sz="1000" dirty="0">
              <a:solidFill>
                <a:schemeClr val="bg1"/>
              </a:solidFill>
              <a:ea typeface="宋体" pitchFamily="2" charset="-122"/>
            </a:endParaRPr>
          </a:p>
        </p:txBody>
      </p:sp>
      <p:sp>
        <p:nvSpPr>
          <p:cNvPr id="112" name="AutoShape 28"/>
          <p:cNvSpPr>
            <a:spLocks noChangeArrowheads="1"/>
          </p:cNvSpPr>
          <p:nvPr/>
        </p:nvSpPr>
        <p:spPr bwMode="auto">
          <a:xfrm>
            <a:off x="179512" y="2060848"/>
            <a:ext cx="838200" cy="284163"/>
          </a:xfrm>
          <a:prstGeom prst="homePlate">
            <a:avLst>
              <a:gd name="adj" fmla="val 87989"/>
            </a:avLst>
          </a:prstGeom>
          <a:solidFill>
            <a:schemeClr val="bg1">
              <a:lumMod val="85000"/>
              <a:alpha val="17000"/>
            </a:schemeClr>
          </a:solidFill>
          <a:ln>
            <a:headEnd/>
            <a:tailEnd/>
          </a:ln>
        </p:spPr>
        <p:style>
          <a:lnRef idx="1">
            <a:schemeClr val="accent5"/>
          </a:lnRef>
          <a:fillRef idx="3">
            <a:schemeClr val="accent5"/>
          </a:fillRef>
          <a:effectRef idx="2">
            <a:schemeClr val="accent5"/>
          </a:effectRef>
          <a:fontRef idx="minor">
            <a:schemeClr val="lt1"/>
          </a:fontRef>
        </p:style>
        <p:txBody>
          <a:bodyPr/>
          <a:lstStyle/>
          <a:p>
            <a:pPr>
              <a:spcAft>
                <a:spcPts val="1000"/>
              </a:spcAft>
              <a:defRPr/>
            </a:pPr>
            <a:r>
              <a:rPr lang="en-US" altLang="zh-CN" sz="1000" dirty="0" smtClean="0">
                <a:solidFill>
                  <a:schemeClr val="bg1"/>
                </a:solidFill>
                <a:ea typeface="宋体" pitchFamily="2" charset="-122"/>
              </a:rPr>
              <a:t>10%</a:t>
            </a:r>
            <a:endParaRPr lang="en-US" altLang="zh-CN" sz="1000" dirty="0">
              <a:solidFill>
                <a:schemeClr val="bg1"/>
              </a:solidFill>
              <a:ea typeface="宋体" pitchFamily="2" charset="-122"/>
            </a:endParaRPr>
          </a:p>
        </p:txBody>
      </p:sp>
      <p:sp>
        <p:nvSpPr>
          <p:cNvPr id="113" name="AutoShape 28"/>
          <p:cNvSpPr>
            <a:spLocks noChangeArrowheads="1"/>
          </p:cNvSpPr>
          <p:nvPr/>
        </p:nvSpPr>
        <p:spPr bwMode="auto">
          <a:xfrm>
            <a:off x="152400" y="3962400"/>
            <a:ext cx="838200" cy="284163"/>
          </a:xfrm>
          <a:prstGeom prst="homePlate">
            <a:avLst>
              <a:gd name="adj" fmla="val 87989"/>
            </a:avLst>
          </a:prstGeom>
          <a:solidFill>
            <a:schemeClr val="bg1">
              <a:lumMod val="85000"/>
              <a:alpha val="17000"/>
            </a:schemeClr>
          </a:solidFill>
          <a:ln>
            <a:headEnd/>
            <a:tailEnd/>
          </a:ln>
        </p:spPr>
        <p:style>
          <a:lnRef idx="1">
            <a:schemeClr val="accent5"/>
          </a:lnRef>
          <a:fillRef idx="3">
            <a:schemeClr val="accent5"/>
          </a:fillRef>
          <a:effectRef idx="2">
            <a:schemeClr val="accent5"/>
          </a:effectRef>
          <a:fontRef idx="minor">
            <a:schemeClr val="lt1"/>
          </a:fontRef>
        </p:style>
        <p:txBody>
          <a:bodyPr/>
          <a:lstStyle/>
          <a:p>
            <a:pPr>
              <a:spcAft>
                <a:spcPts val="1000"/>
              </a:spcAft>
              <a:defRPr/>
            </a:pPr>
            <a:r>
              <a:rPr lang="en-US" altLang="zh-CN" sz="1000" dirty="0" smtClean="0">
                <a:solidFill>
                  <a:schemeClr val="bg1"/>
                </a:solidFill>
                <a:ea typeface="宋体" pitchFamily="2" charset="-122"/>
              </a:rPr>
              <a:t>2%</a:t>
            </a:r>
            <a:endParaRPr lang="en-US" altLang="zh-CN" sz="1000" dirty="0">
              <a:solidFill>
                <a:schemeClr val="bg1"/>
              </a:solidFill>
              <a:ea typeface="宋体" pitchFamily="2" charset="-122"/>
            </a:endParaRPr>
          </a:p>
        </p:txBody>
      </p:sp>
      <p:cxnSp>
        <p:nvCxnSpPr>
          <p:cNvPr id="116" name="Straight Arrow Connector 115"/>
          <p:cNvCxnSpPr>
            <a:endCxn id="107" idx="2"/>
          </p:cNvCxnSpPr>
          <p:nvPr/>
        </p:nvCxnSpPr>
        <p:spPr>
          <a:xfrm flipV="1">
            <a:off x="3038872" y="3873624"/>
            <a:ext cx="381000" cy="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275856" y="1916832"/>
            <a:ext cx="108012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Override</a:t>
            </a:r>
          </a:p>
        </p:txBody>
      </p:sp>
      <p:cxnSp>
        <p:nvCxnSpPr>
          <p:cNvPr id="115" name="Straight Arrow Connector 114"/>
          <p:cNvCxnSpPr>
            <a:stCxn id="71" idx="3"/>
            <a:endCxn id="104" idx="1"/>
          </p:cNvCxnSpPr>
          <p:nvPr/>
        </p:nvCxnSpPr>
        <p:spPr>
          <a:xfrm>
            <a:off x="2819400" y="2095500"/>
            <a:ext cx="456456" cy="1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Title 116"/>
          <p:cNvSpPr>
            <a:spLocks noGrp="1"/>
          </p:cNvSpPr>
          <p:nvPr>
            <p:ph type="title"/>
          </p:nvPr>
        </p:nvSpPr>
        <p:spPr>
          <a:xfrm>
            <a:off x="4283968" y="274638"/>
            <a:ext cx="4752528" cy="1143000"/>
          </a:xfrm>
        </p:spPr>
        <p:txBody>
          <a:bodyPr>
            <a:normAutofit/>
          </a:bodyPr>
          <a:lstStyle/>
          <a:p>
            <a:r>
              <a:rPr lang="en-US" sz="2400" dirty="0" smtClean="0"/>
              <a:t>ASIS </a:t>
            </a:r>
            <a:r>
              <a:rPr lang="en-US" sz="2400" dirty="0" err="1" smtClean="0"/>
              <a:t>vs</a:t>
            </a:r>
            <a:r>
              <a:rPr lang="en-US" sz="2400" dirty="0" smtClean="0"/>
              <a:t> TOBE Process Map</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Pilot Result</a:t>
            </a:r>
            <a:endParaRPr lang="en-US" sz="4400" dirty="0"/>
          </a:p>
        </p:txBody>
      </p:sp>
      <p:sp>
        <p:nvSpPr>
          <p:cNvPr id="3" name="Date Placeholder 2"/>
          <p:cNvSpPr>
            <a:spLocks noGrp="1"/>
          </p:cNvSpPr>
          <p:nvPr>
            <p:ph type="dt" sz="half" idx="10"/>
          </p:nvPr>
        </p:nvSpPr>
        <p:spPr/>
        <p:txBody>
          <a:bodyPr/>
          <a:lstStyle/>
          <a:p>
            <a:pPr>
              <a:defRPr/>
            </a:pPr>
            <a:fld id="{0A76773A-C0F6-405D-BCFF-4B87EA423923}" type="datetime1">
              <a:rPr lang="en-US" smtClean="0"/>
              <a:pPr>
                <a:defRPr/>
              </a:pPr>
              <a:t>3/10/2014</a:t>
            </a:fld>
            <a:endParaRPr lang="en-GB"/>
          </a:p>
        </p:txBody>
      </p:sp>
      <p:sp>
        <p:nvSpPr>
          <p:cNvPr id="4" name="Footer Placeholder 3"/>
          <p:cNvSpPr>
            <a:spLocks noGrp="1"/>
          </p:cNvSpPr>
          <p:nvPr>
            <p:ph type="ftr" sz="quarter" idx="11"/>
          </p:nvPr>
        </p:nvSpPr>
        <p:spPr/>
        <p:txBody>
          <a:bodyPr/>
          <a:lstStyle/>
          <a:p>
            <a:pPr>
              <a:defRPr/>
            </a:pPr>
            <a:r>
              <a:rPr lang="en-GB" smtClean="0"/>
              <a:t>6 Sigma Project Charter</a:t>
            </a:r>
            <a:endParaRPr lang="en-GB"/>
          </a:p>
        </p:txBody>
      </p:sp>
      <p:graphicFrame>
        <p:nvGraphicFramePr>
          <p:cNvPr id="5" name="Chart 4"/>
          <p:cNvGraphicFramePr/>
          <p:nvPr/>
        </p:nvGraphicFramePr>
        <p:xfrm>
          <a:off x="683568" y="1268760"/>
          <a:ext cx="7416824"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83568" y="4221088"/>
            <a:ext cx="1800200" cy="369332"/>
          </a:xfrm>
          <a:prstGeom prst="rect">
            <a:avLst/>
          </a:prstGeom>
          <a:noFill/>
        </p:spPr>
        <p:txBody>
          <a:bodyPr wrap="square" rtlCol="0">
            <a:spAutoFit/>
          </a:bodyPr>
          <a:lstStyle/>
          <a:p>
            <a:r>
              <a:rPr lang="en-US" dirty="0" smtClean="0">
                <a:solidFill>
                  <a:schemeClr val="bg1"/>
                </a:solidFill>
              </a:rPr>
              <a:t>Raw Data</a:t>
            </a:r>
            <a:endParaRPr lang="en-US" dirty="0">
              <a:solidFill>
                <a:schemeClr val="bg1"/>
              </a:solidFill>
            </a:endParaRPr>
          </a:p>
        </p:txBody>
      </p:sp>
      <p:graphicFrame>
        <p:nvGraphicFramePr>
          <p:cNvPr id="10" name="Table 9"/>
          <p:cNvGraphicFramePr>
            <a:graphicFrameLocks noGrp="1"/>
          </p:cNvGraphicFramePr>
          <p:nvPr/>
        </p:nvGraphicFramePr>
        <p:xfrm>
          <a:off x="755574" y="4581128"/>
          <a:ext cx="7416830" cy="1080121"/>
        </p:xfrm>
        <a:graphic>
          <a:graphicData uri="http://schemas.openxmlformats.org/drawingml/2006/table">
            <a:tbl>
              <a:tblPr/>
              <a:tblGrid>
                <a:gridCol w="878197"/>
                <a:gridCol w="591094"/>
                <a:gridCol w="618943"/>
                <a:gridCol w="452064"/>
                <a:gridCol w="264585"/>
                <a:gridCol w="264585"/>
                <a:gridCol w="264585"/>
                <a:gridCol w="242068"/>
                <a:gridCol w="264585"/>
                <a:gridCol w="242068"/>
                <a:gridCol w="242068"/>
                <a:gridCol w="242068"/>
                <a:gridCol w="242068"/>
                <a:gridCol w="242068"/>
                <a:gridCol w="242068"/>
                <a:gridCol w="320880"/>
                <a:gridCol w="388433"/>
                <a:gridCol w="451764"/>
                <a:gridCol w="450357"/>
                <a:gridCol w="512282"/>
              </a:tblGrid>
              <a:tr h="280030">
                <a:tc>
                  <a:txBody>
                    <a:bodyPr/>
                    <a:lstStyle/>
                    <a:p>
                      <a:pPr algn="ctr" fontAlgn="ctr"/>
                      <a:r>
                        <a:rPr lang="en-US" sz="800" b="1" i="0" u="none" strike="noStrike" dirty="0">
                          <a:solidFill>
                            <a:srgbClr val="000000"/>
                          </a:solidFill>
                          <a:latin typeface="Calibri"/>
                        </a:rPr>
                        <a:t>Department</a:t>
                      </a:r>
                    </a:p>
                  </a:txBody>
                  <a:tcPr marL="3472" marR="3472" marT="34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D5B4"/>
                    </a:solidFill>
                  </a:tcPr>
                </a:tc>
                <a:tc>
                  <a:txBody>
                    <a:bodyPr/>
                    <a:lstStyle/>
                    <a:p>
                      <a:pPr algn="ctr" fontAlgn="ctr"/>
                      <a:r>
                        <a:rPr lang="en-US" sz="800" b="1" i="0" u="none" strike="noStrike">
                          <a:solidFill>
                            <a:srgbClr val="000000"/>
                          </a:solidFill>
                          <a:latin typeface="Calibri"/>
                        </a:rPr>
                        <a:t>ACCT Metrics</a:t>
                      </a:r>
                    </a:p>
                  </a:txBody>
                  <a:tcPr marL="3472" marR="3472" marT="34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D5B4"/>
                    </a:solidFill>
                  </a:tcPr>
                </a:tc>
                <a:tc>
                  <a:txBody>
                    <a:bodyPr/>
                    <a:lstStyle/>
                    <a:p>
                      <a:pPr algn="ctr" fontAlgn="ctr"/>
                      <a:r>
                        <a:rPr lang="en-US" sz="800" b="1" i="0" u="none" strike="noStrike">
                          <a:solidFill>
                            <a:srgbClr val="000000"/>
                          </a:solidFill>
                          <a:latin typeface="Calibri"/>
                        </a:rPr>
                        <a:t>Data Element</a:t>
                      </a:r>
                    </a:p>
                  </a:txBody>
                  <a:tcPr marL="3472" marR="3472" marT="34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D5B4"/>
                    </a:solidFill>
                  </a:tcPr>
                </a:tc>
                <a:tc>
                  <a:txBody>
                    <a:bodyPr/>
                    <a:lstStyle/>
                    <a:p>
                      <a:pPr algn="ctr" fontAlgn="b"/>
                      <a:r>
                        <a:rPr lang="en-US" sz="800" b="1" i="0" u="none" strike="noStrike">
                          <a:solidFill>
                            <a:srgbClr val="000000"/>
                          </a:solidFill>
                          <a:latin typeface="Calibri"/>
                        </a:rPr>
                        <a:t>Q1</a:t>
                      </a:r>
                    </a:p>
                  </a:txBody>
                  <a:tcPr marL="3472" marR="3472" marT="347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D5B4"/>
                    </a:solidFill>
                  </a:tcPr>
                </a:tc>
                <a:tc>
                  <a:txBody>
                    <a:bodyPr/>
                    <a:lstStyle/>
                    <a:p>
                      <a:pPr algn="ctr" fontAlgn="b"/>
                      <a:r>
                        <a:rPr lang="en-US" sz="800" b="1" i="0" u="none" strike="noStrike">
                          <a:solidFill>
                            <a:srgbClr val="000000"/>
                          </a:solidFill>
                          <a:latin typeface="Calibri"/>
                        </a:rPr>
                        <a:t>Q2</a:t>
                      </a:r>
                    </a:p>
                  </a:txBody>
                  <a:tcPr marL="3472" marR="3472" marT="34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D5B4"/>
                    </a:solidFill>
                  </a:tcPr>
                </a:tc>
                <a:tc>
                  <a:txBody>
                    <a:bodyPr/>
                    <a:lstStyle/>
                    <a:p>
                      <a:pPr algn="ctr" fontAlgn="b"/>
                      <a:r>
                        <a:rPr lang="en-US" sz="800" b="1" i="0" u="none" strike="noStrike">
                          <a:solidFill>
                            <a:srgbClr val="000000"/>
                          </a:solidFill>
                          <a:latin typeface="Calibri"/>
                        </a:rPr>
                        <a:t>Q3</a:t>
                      </a:r>
                    </a:p>
                  </a:txBody>
                  <a:tcPr marL="3472" marR="3472" marT="34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D5B4"/>
                    </a:solidFill>
                  </a:tcPr>
                </a:tc>
                <a:tc>
                  <a:txBody>
                    <a:bodyPr/>
                    <a:lstStyle/>
                    <a:p>
                      <a:pPr algn="ctr" fontAlgn="b"/>
                      <a:r>
                        <a:rPr lang="en-US" sz="800" b="1" i="0" u="none" strike="noStrike">
                          <a:solidFill>
                            <a:srgbClr val="000000"/>
                          </a:solidFill>
                          <a:latin typeface="Calibri"/>
                        </a:rPr>
                        <a:t>Q4</a:t>
                      </a:r>
                    </a:p>
                  </a:txBody>
                  <a:tcPr marL="3472" marR="3472" marT="347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D5B4"/>
                    </a:solidFill>
                  </a:tcPr>
                </a:tc>
                <a:tc>
                  <a:txBody>
                    <a:bodyPr/>
                    <a:lstStyle/>
                    <a:p>
                      <a:pPr algn="ctr" fontAlgn="b"/>
                      <a:r>
                        <a:rPr lang="en-US" sz="800" b="1" i="0" u="none" strike="noStrike">
                          <a:solidFill>
                            <a:srgbClr val="000000"/>
                          </a:solidFill>
                          <a:latin typeface="Calibri"/>
                        </a:rPr>
                        <a:t>January</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fontAlgn="b"/>
                      <a:r>
                        <a:rPr lang="en-US" sz="800" b="1" i="0" u="none" strike="noStrike">
                          <a:solidFill>
                            <a:srgbClr val="000000"/>
                          </a:solidFill>
                          <a:latin typeface="Calibri"/>
                        </a:rPr>
                        <a:t>February</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D5B4"/>
                    </a:solidFill>
                  </a:tcPr>
                </a:tc>
                <a:tc>
                  <a:txBody>
                    <a:bodyPr/>
                    <a:lstStyle/>
                    <a:p>
                      <a:pPr algn="ctr" fontAlgn="b"/>
                      <a:r>
                        <a:rPr lang="en-US" sz="800" b="1" i="0" u="none" strike="noStrike">
                          <a:solidFill>
                            <a:srgbClr val="000000"/>
                          </a:solidFill>
                          <a:latin typeface="Calibri"/>
                        </a:rPr>
                        <a:t>March</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fontAlgn="b"/>
                      <a:r>
                        <a:rPr lang="en-US" sz="800" b="1" i="0" u="none" strike="noStrike">
                          <a:solidFill>
                            <a:srgbClr val="000000"/>
                          </a:solidFill>
                          <a:latin typeface="Calibri"/>
                        </a:rPr>
                        <a:t>April</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fontAlgn="b"/>
                      <a:r>
                        <a:rPr lang="en-US" sz="800" b="1" i="0" u="none" strike="noStrike">
                          <a:solidFill>
                            <a:srgbClr val="000000"/>
                          </a:solidFill>
                          <a:latin typeface="Calibri"/>
                        </a:rPr>
                        <a:t>May</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fontAlgn="b"/>
                      <a:r>
                        <a:rPr lang="en-US" sz="800" b="1" i="0" u="none" strike="noStrike">
                          <a:solidFill>
                            <a:srgbClr val="000000"/>
                          </a:solidFill>
                          <a:latin typeface="Calibri"/>
                        </a:rPr>
                        <a:t>June</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fontAlgn="b"/>
                      <a:r>
                        <a:rPr lang="en-US" sz="800" b="1" i="0" u="none" strike="noStrike">
                          <a:solidFill>
                            <a:srgbClr val="000000"/>
                          </a:solidFill>
                          <a:latin typeface="Calibri"/>
                        </a:rPr>
                        <a:t>July</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b"/>
                      <a:r>
                        <a:rPr lang="en-US" sz="800" b="1" i="0" u="none" strike="noStrike">
                          <a:solidFill>
                            <a:srgbClr val="000000"/>
                          </a:solidFill>
                          <a:latin typeface="Calibri"/>
                        </a:rPr>
                        <a:t>August</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b"/>
                      <a:r>
                        <a:rPr lang="en-US" sz="800" b="1" i="0" u="none" strike="noStrike">
                          <a:solidFill>
                            <a:srgbClr val="000000"/>
                          </a:solidFill>
                          <a:latin typeface="Calibri"/>
                        </a:rPr>
                        <a:t>September</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b"/>
                      <a:r>
                        <a:rPr lang="en-US" sz="800" b="1" i="0" u="none" strike="noStrike">
                          <a:solidFill>
                            <a:srgbClr val="000000"/>
                          </a:solidFill>
                          <a:latin typeface="Calibri"/>
                        </a:rPr>
                        <a:t>October</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b"/>
                      <a:r>
                        <a:rPr lang="en-US" sz="800" b="1" i="0" u="none" strike="noStrike">
                          <a:solidFill>
                            <a:srgbClr val="000000"/>
                          </a:solidFill>
                          <a:latin typeface="Calibri"/>
                        </a:rPr>
                        <a:t>November</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b"/>
                      <a:r>
                        <a:rPr lang="en-US" sz="800" b="1" i="0" u="none" strike="noStrike">
                          <a:solidFill>
                            <a:srgbClr val="000000"/>
                          </a:solidFill>
                          <a:latin typeface="Calibri"/>
                        </a:rPr>
                        <a:t>December</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D5B4"/>
                    </a:solidFill>
                  </a:tcPr>
                </a:tc>
                <a:tc>
                  <a:txBody>
                    <a:bodyPr/>
                    <a:lstStyle/>
                    <a:p>
                      <a:pPr algn="ctr" fontAlgn="ctr"/>
                      <a:r>
                        <a:rPr lang="en-US" sz="800" b="1" i="0" u="none" strike="noStrike">
                          <a:solidFill>
                            <a:srgbClr val="000000"/>
                          </a:solidFill>
                          <a:latin typeface="Calibri"/>
                        </a:rPr>
                        <a:t>YTD Average</a:t>
                      </a:r>
                    </a:p>
                  </a:txBody>
                  <a:tcPr marL="3472" marR="3472" marT="34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D5B4"/>
                    </a:solidFill>
                  </a:tcPr>
                </a:tc>
              </a:tr>
              <a:tr h="266697">
                <a:tc>
                  <a:txBody>
                    <a:bodyPr/>
                    <a:lstStyle/>
                    <a:p>
                      <a:pPr algn="l" fontAlgn="b"/>
                      <a:r>
                        <a:rPr lang="en-US" sz="800" b="0" i="0" u="none" strike="noStrike" dirty="0">
                          <a:solidFill>
                            <a:srgbClr val="000000"/>
                          </a:solidFill>
                          <a:latin typeface="Calibri"/>
                        </a:rPr>
                        <a:t>Nicosia - MENA</a:t>
                      </a:r>
                    </a:p>
                  </a:txBody>
                  <a:tcPr marL="3472" marR="3472" marT="3472"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latin typeface="Calibri"/>
                        </a:rPr>
                        <a:t>Timeliness</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Dividends</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15.00</a:t>
                      </a:r>
                    </a:p>
                  </a:txBody>
                  <a:tcPr marL="3472" marR="3472" marT="347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800" b="0" i="0" u="none" strike="noStrike">
                          <a:solidFill>
                            <a:srgbClr val="000000"/>
                          </a:solidFill>
                          <a:latin typeface="Calibri"/>
                        </a:rPr>
                        <a:t>15.00</a:t>
                      </a:r>
                    </a:p>
                  </a:txBody>
                  <a:tcPr marL="3472" marR="3472" marT="34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800" b="0" i="0" u="none" strike="noStrike">
                          <a:solidFill>
                            <a:srgbClr val="000000"/>
                          </a:solidFill>
                          <a:latin typeface="Calibri"/>
                        </a:rPr>
                        <a:t>15.00</a:t>
                      </a:r>
                    </a:p>
                  </a:txBody>
                  <a:tcPr marL="3472" marR="3472" marT="34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800" b="0" i="0" u="none" strike="noStrike">
                          <a:solidFill>
                            <a:srgbClr val="000000"/>
                          </a:solidFill>
                          <a:latin typeface="Calibri"/>
                        </a:rPr>
                        <a:t>15.00</a:t>
                      </a:r>
                    </a:p>
                  </a:txBody>
                  <a:tcPr marL="3472" marR="3472" marT="347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800" b="0" i="0" u="none" strike="noStrike">
                          <a:solidFill>
                            <a:srgbClr val="000000"/>
                          </a:solidFill>
                          <a:latin typeface="Calibri"/>
                        </a:rPr>
                        <a:t>11.37</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15.19</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13.20</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11.37</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11.54</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7.58</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9.88</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6.56</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23.28</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12.89</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13.22</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8.84</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12.08</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r>
              <a:tr h="266697">
                <a:tc>
                  <a:txBody>
                    <a:bodyPr/>
                    <a:lstStyle/>
                    <a:p>
                      <a:pPr algn="l" fontAlgn="b"/>
                      <a:r>
                        <a:rPr lang="en-US" sz="800" b="0" i="0" u="none" strike="noStrike" dirty="0">
                          <a:solidFill>
                            <a:srgbClr val="000000"/>
                          </a:solidFill>
                          <a:latin typeface="Calibri"/>
                        </a:rPr>
                        <a:t>Nicosia - France</a:t>
                      </a:r>
                    </a:p>
                  </a:txBody>
                  <a:tcPr marL="3472" marR="3472" marT="3472" marB="0" anchor="b">
                    <a:lnL>
                      <a:noFill/>
                    </a:lnL>
                    <a:lnR w="12700" cap="flat" cmpd="sng" algn="ctr">
                      <a:solidFill>
                        <a:srgbClr val="000000"/>
                      </a:solidFill>
                      <a:prstDash val="solid"/>
                      <a:round/>
                      <a:headEnd type="none" w="med" len="med"/>
                      <a:tailEnd type="none" w="med" len="med"/>
                    </a:lnR>
                    <a:lnT>
                      <a:noFill/>
                    </a:lnT>
                    <a:lnB>
                      <a:noFill/>
                    </a:lnB>
                    <a:solidFill>
                      <a:srgbClr val="FDE9D9"/>
                    </a:solidFill>
                  </a:tcPr>
                </a:tc>
                <a:tc>
                  <a:txBody>
                    <a:bodyPr/>
                    <a:lstStyle/>
                    <a:p>
                      <a:pPr algn="l" fontAlgn="b"/>
                      <a:r>
                        <a:rPr lang="en-US" sz="800" b="0" i="0" u="none" strike="noStrike">
                          <a:solidFill>
                            <a:srgbClr val="000000"/>
                          </a:solidFill>
                          <a:latin typeface="Calibri"/>
                        </a:rPr>
                        <a:t>Timeliness</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800" b="0" i="0" u="none" strike="noStrike">
                          <a:solidFill>
                            <a:srgbClr val="000000"/>
                          </a:solidFill>
                          <a:latin typeface="Calibri"/>
                        </a:rPr>
                        <a:t>Dividends</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800" b="0" i="0" u="none" strike="noStrike">
                          <a:solidFill>
                            <a:srgbClr val="000000"/>
                          </a:solidFill>
                          <a:latin typeface="Calibri"/>
                        </a:rPr>
                        <a:t>7.00</a:t>
                      </a:r>
                    </a:p>
                  </a:txBody>
                  <a:tcPr marL="3472" marR="3472" marT="347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800" b="0" i="0" u="none" strike="noStrike">
                          <a:solidFill>
                            <a:srgbClr val="000000"/>
                          </a:solidFill>
                          <a:latin typeface="Calibri"/>
                        </a:rPr>
                        <a:t>7.00</a:t>
                      </a:r>
                    </a:p>
                  </a:txBody>
                  <a:tcPr marL="3472" marR="3472" marT="34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800" b="0" i="0" u="none" strike="noStrike">
                          <a:solidFill>
                            <a:srgbClr val="000000"/>
                          </a:solidFill>
                          <a:latin typeface="Calibri"/>
                        </a:rPr>
                        <a:t>7.00</a:t>
                      </a:r>
                    </a:p>
                  </a:txBody>
                  <a:tcPr marL="3472" marR="3472" marT="34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800" b="0" i="0" u="none" strike="noStrike">
                          <a:solidFill>
                            <a:srgbClr val="000000"/>
                          </a:solidFill>
                          <a:latin typeface="Calibri"/>
                        </a:rPr>
                        <a:t>7.00</a:t>
                      </a:r>
                    </a:p>
                  </a:txBody>
                  <a:tcPr marL="3472" marR="3472" marT="347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800" b="0" i="0" u="none" strike="noStrike">
                          <a:solidFill>
                            <a:srgbClr val="000000"/>
                          </a:solidFill>
                          <a:latin typeface="Calibri"/>
                        </a:rPr>
                        <a:t>6.16</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800" b="0" i="0" u="none" strike="noStrike">
                          <a:solidFill>
                            <a:srgbClr val="000000"/>
                          </a:solidFill>
                          <a:latin typeface="Calibri"/>
                        </a:rPr>
                        <a:t>9.83</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800" b="0" i="0" u="none" strike="noStrike">
                          <a:solidFill>
                            <a:srgbClr val="000000"/>
                          </a:solidFill>
                          <a:latin typeface="Calibri"/>
                        </a:rPr>
                        <a:t>5.20</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800" b="0" i="0" u="none" strike="noStrike">
                          <a:solidFill>
                            <a:srgbClr val="000000"/>
                          </a:solidFill>
                          <a:latin typeface="Calibri"/>
                        </a:rPr>
                        <a:t>5.18</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800" b="0" i="0" u="none" strike="noStrike">
                          <a:solidFill>
                            <a:srgbClr val="000000"/>
                          </a:solidFill>
                          <a:latin typeface="Calibri"/>
                        </a:rPr>
                        <a:t>3.73</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800" b="0" i="0" u="none" strike="noStrike">
                          <a:solidFill>
                            <a:srgbClr val="000000"/>
                          </a:solidFill>
                          <a:latin typeface="Calibri"/>
                        </a:rPr>
                        <a:t>4.48</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800" b="0" i="0" u="none" strike="noStrike">
                          <a:solidFill>
                            <a:srgbClr val="000000"/>
                          </a:solidFill>
                          <a:latin typeface="Calibri"/>
                        </a:rPr>
                        <a:t>5.15</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800" b="0" i="0" u="none" strike="noStrike">
                          <a:solidFill>
                            <a:srgbClr val="000000"/>
                          </a:solidFill>
                          <a:latin typeface="Calibri"/>
                        </a:rPr>
                        <a:t>2.40</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800" b="0" i="0" u="none" strike="noStrike">
                          <a:solidFill>
                            <a:srgbClr val="000000"/>
                          </a:solidFill>
                          <a:latin typeface="Calibri"/>
                        </a:rPr>
                        <a:t>3.85</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800" b="0" i="0" u="none" strike="noStrike">
                          <a:solidFill>
                            <a:srgbClr val="000000"/>
                          </a:solidFill>
                          <a:latin typeface="Calibri"/>
                        </a:rPr>
                        <a:t>4.77</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800" b="0" i="0" u="none" strike="noStrike">
                          <a:solidFill>
                            <a:srgbClr val="000000"/>
                          </a:solidFill>
                          <a:latin typeface="Calibri"/>
                        </a:rPr>
                        <a:t>3.87</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800" b="0" i="0" u="none" strike="noStrike">
                          <a:solidFill>
                            <a:srgbClr val="000000"/>
                          </a:solidFill>
                          <a:latin typeface="Calibri"/>
                        </a:rPr>
                        <a:t>5.01</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800" b="0" i="0" u="none" strike="noStrike">
                          <a:solidFill>
                            <a:srgbClr val="000000"/>
                          </a:solidFill>
                          <a:latin typeface="Calibri"/>
                        </a:rPr>
                        <a:t>4.97</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66697">
                <a:tc>
                  <a:txBody>
                    <a:bodyPr/>
                    <a:lstStyle/>
                    <a:p>
                      <a:pPr algn="l" fontAlgn="b"/>
                      <a:r>
                        <a:rPr lang="en-US" sz="800" b="0" i="0" u="none" strike="noStrike" dirty="0">
                          <a:solidFill>
                            <a:srgbClr val="000000"/>
                          </a:solidFill>
                          <a:latin typeface="Calibri"/>
                        </a:rPr>
                        <a:t>Nicosia - France RT</a:t>
                      </a:r>
                    </a:p>
                  </a:txBody>
                  <a:tcPr marL="3472" marR="3472" marT="3472"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dirty="0">
                          <a:solidFill>
                            <a:srgbClr val="000000"/>
                          </a:solidFill>
                          <a:latin typeface="Calibri"/>
                        </a:rPr>
                        <a:t>Timeliness</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latin typeface="Calibri"/>
                        </a:rPr>
                        <a:t>Dividends</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14.00</a:t>
                      </a:r>
                    </a:p>
                  </a:txBody>
                  <a:tcPr marL="3472" marR="3472" marT="347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800" b="0" i="0" u="none" strike="noStrike" dirty="0">
                          <a:solidFill>
                            <a:srgbClr val="000000"/>
                          </a:solidFill>
                          <a:latin typeface="Calibri"/>
                        </a:rPr>
                        <a:t>14.00</a:t>
                      </a:r>
                    </a:p>
                  </a:txBody>
                  <a:tcPr marL="3472" marR="3472" marT="34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800" b="0" i="0" u="none" strike="noStrike">
                          <a:solidFill>
                            <a:srgbClr val="000000"/>
                          </a:solidFill>
                          <a:latin typeface="Calibri"/>
                        </a:rPr>
                        <a:t>14.00</a:t>
                      </a:r>
                    </a:p>
                  </a:txBody>
                  <a:tcPr marL="3472" marR="3472" marT="34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800" b="0" i="0" u="none" strike="noStrike" dirty="0">
                          <a:solidFill>
                            <a:srgbClr val="000000"/>
                          </a:solidFill>
                          <a:latin typeface="Calibri"/>
                        </a:rPr>
                        <a:t>14.00</a:t>
                      </a:r>
                    </a:p>
                  </a:txBody>
                  <a:tcPr marL="3472" marR="3472" marT="347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800" b="0" i="0" u="none" strike="noStrike" dirty="0">
                          <a:solidFill>
                            <a:srgbClr val="000000"/>
                          </a:solidFill>
                          <a:latin typeface="Calibri"/>
                        </a:rPr>
                        <a:t>17.11</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9.10</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10.21</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7.61</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4.80</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10.36</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10.19</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8.15</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5.58</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4.79</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6.64</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7.51</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Calibri"/>
                        </a:rPr>
                        <a:t>8.50</a:t>
                      </a:r>
                    </a:p>
                  </a:txBody>
                  <a:tcPr marL="3472" marR="3472" marT="34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Date Placeholder 2"/>
          <p:cNvSpPr>
            <a:spLocks noGrp="1"/>
          </p:cNvSpPr>
          <p:nvPr>
            <p:ph type="dt" sz="half" idx="10"/>
          </p:nvPr>
        </p:nvSpPr>
        <p:spPr/>
        <p:txBody>
          <a:bodyPr/>
          <a:lstStyle/>
          <a:p>
            <a:pPr>
              <a:defRPr/>
            </a:pPr>
            <a:fld id="{0A76773A-C0F6-405D-BCFF-4B87EA423923}" type="datetime1">
              <a:rPr lang="en-US" smtClean="0"/>
              <a:pPr>
                <a:defRPr/>
              </a:pPr>
              <a:t>3/10/2014</a:t>
            </a:fld>
            <a:endParaRPr lang="en-GB"/>
          </a:p>
        </p:txBody>
      </p:sp>
      <p:sp>
        <p:nvSpPr>
          <p:cNvPr id="4" name="Footer Placeholder 3"/>
          <p:cNvSpPr>
            <a:spLocks noGrp="1"/>
          </p:cNvSpPr>
          <p:nvPr>
            <p:ph type="ftr" sz="quarter" idx="11"/>
          </p:nvPr>
        </p:nvSpPr>
        <p:spPr/>
        <p:txBody>
          <a:bodyPr/>
          <a:lstStyle/>
          <a:p>
            <a:pPr>
              <a:defRPr/>
            </a:pPr>
            <a:r>
              <a:rPr lang="en-GB" smtClean="0"/>
              <a:t>6 Sigma Project Charter</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2007D45-15AE-4362-A656-EE41CCBA3002}" type="datetime1">
              <a:rPr lang="en-US" smtClean="0"/>
              <a:pPr>
                <a:defRPr/>
              </a:pPr>
              <a:t>3/10/2014</a:t>
            </a:fld>
            <a:endParaRPr lang="en-GB"/>
          </a:p>
        </p:txBody>
      </p:sp>
      <p:sp>
        <p:nvSpPr>
          <p:cNvPr id="3" name="Footer Placeholder 2"/>
          <p:cNvSpPr>
            <a:spLocks noGrp="1"/>
          </p:cNvSpPr>
          <p:nvPr>
            <p:ph type="ftr" sz="quarter" idx="11"/>
          </p:nvPr>
        </p:nvSpPr>
        <p:spPr/>
        <p:txBody>
          <a:bodyPr/>
          <a:lstStyle/>
          <a:p>
            <a:pPr>
              <a:defRPr/>
            </a:pPr>
            <a:r>
              <a:rPr lang="en-GB" smtClean="0"/>
              <a:t>6 Sigma Project Charter</a:t>
            </a:r>
            <a:endParaRPr lang="en-GB"/>
          </a:p>
        </p:txBody>
      </p:sp>
      <p:sp>
        <p:nvSpPr>
          <p:cNvPr id="4" name="Rectangle 3"/>
          <p:cNvSpPr/>
          <p:nvPr/>
        </p:nvSpPr>
        <p:spPr>
          <a:xfrm>
            <a:off x="2483768" y="548680"/>
            <a:ext cx="4248472" cy="369332"/>
          </a:xfrm>
          <a:prstGeom prst="rect">
            <a:avLst/>
          </a:prstGeom>
        </p:spPr>
        <p:txBody>
          <a:bodyPr wrap="square">
            <a:spAutoFit/>
          </a:bodyPr>
          <a:lstStyle/>
          <a:p>
            <a:r>
              <a:rPr lang="en-US" altLang="zh-CN" dirty="0" smtClean="0">
                <a:solidFill>
                  <a:srgbClr val="FF6600"/>
                </a:solidFill>
                <a:ea typeface="宋体" pitchFamily="2" charset="-122"/>
              </a:rPr>
              <a:t>Process Improvement Roadmap</a:t>
            </a:r>
            <a:endParaRPr lang="en-US" dirty="0"/>
          </a:p>
        </p:txBody>
      </p:sp>
      <p:graphicFrame>
        <p:nvGraphicFramePr>
          <p:cNvPr id="5" name="Content Placeholder 4"/>
          <p:cNvGraphicFramePr>
            <a:graphicFrameLocks/>
          </p:cNvGraphicFramePr>
          <p:nvPr/>
        </p:nvGraphicFramePr>
        <p:xfrm>
          <a:off x="395536" y="1124744"/>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29600" cy="4525962"/>
          </a:xfrm>
        </p:spPr>
        <p:txBody>
          <a:bodyPr>
            <a:normAutofit fontScale="85000" lnSpcReduction="20000"/>
          </a:bodyPr>
          <a:lstStyle/>
          <a:p>
            <a:pPr marL="365760" indent="-256032" algn="just" fontAlgn="auto">
              <a:spcAft>
                <a:spcPts val="0"/>
              </a:spcAft>
              <a:buClr>
                <a:schemeClr val="bg2">
                  <a:lumMod val="25000"/>
                </a:schemeClr>
              </a:buClr>
              <a:buSzPct val="130000"/>
              <a:buFont typeface="Wingdings" pitchFamily="2" charset="2"/>
              <a:buChar char="§"/>
              <a:defRPr/>
            </a:pPr>
            <a:r>
              <a:rPr lang="en-US" sz="1400" dirty="0" smtClean="0">
                <a:latin typeface="Arial" pitchFamily="34" charset="0"/>
                <a:cs typeface="Arial" pitchFamily="34" charset="0"/>
              </a:rPr>
              <a:t>Dividends are added by Lipper Analyst after being provided or requested by Fund management companies, custodians or administrators. The analyst is urged to add the Dividend in a certain X dividend date translated by a drop in the Net Asset Value of the fund.</a:t>
            </a:r>
          </a:p>
          <a:p>
            <a:pPr marL="365760" indent="-256032" algn="just" fontAlgn="auto">
              <a:spcAft>
                <a:spcPts val="0"/>
              </a:spcAft>
              <a:buClr>
                <a:schemeClr val="bg2">
                  <a:lumMod val="25000"/>
                </a:schemeClr>
              </a:buClr>
              <a:buSzPct val="130000"/>
              <a:buFont typeface="Wingdings" pitchFamily="2" charset="2"/>
              <a:buChar char="§"/>
              <a:defRPr/>
            </a:pPr>
            <a:endParaRPr lang="en-US" sz="1400" dirty="0" smtClean="0">
              <a:latin typeface="Arial" pitchFamily="34" charset="0"/>
              <a:cs typeface="Arial" pitchFamily="34" charset="0"/>
            </a:endParaRPr>
          </a:p>
          <a:p>
            <a:pPr algn="just"/>
            <a:r>
              <a:rPr lang="en-US" altLang="zh-CN" sz="1400" dirty="0" smtClean="0">
                <a:latin typeface="Arial" pitchFamily="34" charset="0"/>
                <a:ea typeface="宋体" pitchFamily="2" charset="-122"/>
                <a:cs typeface="Arial" pitchFamily="34" charset="0"/>
              </a:rPr>
              <a:t>Dividends addition forecast is conducted manually, which takes much time Lipper Nicosia Tem.</a:t>
            </a:r>
          </a:p>
          <a:p>
            <a:pPr algn="just"/>
            <a:endParaRPr lang="en-US" altLang="zh-CN" sz="1400" dirty="0" smtClean="0">
              <a:latin typeface="Arial" pitchFamily="34" charset="0"/>
              <a:ea typeface="宋体" pitchFamily="2" charset="-122"/>
              <a:cs typeface="Arial" pitchFamily="34" charset="0"/>
            </a:endParaRPr>
          </a:p>
          <a:p>
            <a:pPr algn="just"/>
            <a:r>
              <a:rPr lang="en-US" altLang="zh-CN" sz="1400" dirty="0" smtClean="0">
                <a:latin typeface="Arial" pitchFamily="34" charset="0"/>
                <a:ea typeface="宋体" pitchFamily="2" charset="-122"/>
                <a:cs typeface="Arial" pitchFamily="34" charset="0"/>
              </a:rPr>
              <a:t>For the current process, Lipper Nicosia copy the information from Email files page by page, and during Peak  or holiday season in Nicosia, there may be lot of failures. </a:t>
            </a:r>
            <a:r>
              <a:rPr lang="en-US" altLang="zh-CN" sz="1400" dirty="0" err="1" smtClean="0">
                <a:latin typeface="Arial" pitchFamily="34" charset="0"/>
                <a:ea typeface="宋体" pitchFamily="2" charset="-122"/>
                <a:cs typeface="Arial" pitchFamily="34" charset="0"/>
              </a:rPr>
              <a:t>Lcore</a:t>
            </a:r>
            <a:r>
              <a:rPr lang="en-US" altLang="zh-CN" sz="1400" dirty="0" smtClean="0">
                <a:latin typeface="Arial" pitchFamily="34" charset="0"/>
                <a:ea typeface="宋体" pitchFamily="2" charset="-122"/>
                <a:cs typeface="Arial" pitchFamily="34" charset="0"/>
              </a:rPr>
              <a:t> Time series database presents much help to the Team to identify the missing dividends however the process to get the amount is quite long, manual process that needs to be revised.</a:t>
            </a:r>
          </a:p>
          <a:p>
            <a:pPr algn="just"/>
            <a:r>
              <a:rPr lang="en-US" altLang="zh-CN" sz="1400" dirty="0" smtClean="0">
                <a:latin typeface="Arial" pitchFamily="34" charset="0"/>
                <a:ea typeface="宋体" pitchFamily="2" charset="-122"/>
                <a:cs typeface="Arial" pitchFamily="34" charset="0"/>
              </a:rPr>
              <a:t>After the release of </a:t>
            </a:r>
            <a:r>
              <a:rPr lang="en-US" altLang="zh-CN" sz="1400" dirty="0" err="1" smtClean="0">
                <a:latin typeface="Arial" pitchFamily="34" charset="0"/>
                <a:ea typeface="宋体" pitchFamily="2" charset="-122"/>
                <a:cs typeface="Arial" pitchFamily="34" charset="0"/>
              </a:rPr>
              <a:t>Lcore</a:t>
            </a:r>
            <a:r>
              <a:rPr lang="en-US" altLang="zh-CN" sz="1400" dirty="0" smtClean="0">
                <a:latin typeface="Arial" pitchFamily="34" charset="0"/>
                <a:ea typeface="宋体" pitchFamily="2" charset="-122"/>
                <a:cs typeface="Arial" pitchFamily="34" charset="0"/>
              </a:rPr>
              <a:t> 1.4, major improvement can be made but still historical data is not identified.</a:t>
            </a:r>
          </a:p>
          <a:p>
            <a:pPr marL="365760" indent="-256032" algn="just" fontAlgn="auto">
              <a:spcAft>
                <a:spcPts val="0"/>
              </a:spcAft>
              <a:buClr>
                <a:schemeClr val="bg2">
                  <a:lumMod val="25000"/>
                </a:schemeClr>
              </a:buClr>
              <a:buSzPct val="130000"/>
              <a:buFont typeface="Wingdings" pitchFamily="2" charset="2"/>
              <a:buChar char="§"/>
              <a:defRPr/>
            </a:pPr>
            <a:endParaRPr lang="en-US" sz="1400" dirty="0" smtClean="0">
              <a:latin typeface="Arial" pitchFamily="34" charset="0"/>
              <a:cs typeface="Arial" pitchFamily="34" charset="0"/>
            </a:endParaRPr>
          </a:p>
          <a:p>
            <a:pPr marL="365760" indent="-256032" algn="just" fontAlgn="auto">
              <a:spcAft>
                <a:spcPts val="0"/>
              </a:spcAft>
              <a:buClr>
                <a:schemeClr val="bg2">
                  <a:lumMod val="25000"/>
                </a:schemeClr>
              </a:buClr>
              <a:buSzPct val="130000"/>
              <a:buFont typeface="Wingdings" pitchFamily="2" charset="2"/>
              <a:buChar char="§"/>
              <a:defRPr/>
            </a:pPr>
            <a:r>
              <a:rPr lang="en-US" sz="1400" dirty="0" smtClean="0">
                <a:latin typeface="Arial" pitchFamily="34" charset="0"/>
                <a:cs typeface="Arial" pitchFamily="34" charset="0"/>
              </a:rPr>
              <a:t>The Analyst whether will add what is available in the shared inboxes, price files, or request them, then load them manually into Lipper data base. Usually, this traditional process is not helpful to meet the new target set by QA which is as follow:</a:t>
            </a:r>
          </a:p>
          <a:p>
            <a:pPr marL="736092" lvl="1" indent="-342900" algn="just" fontAlgn="auto">
              <a:spcBef>
                <a:spcPts val="324"/>
              </a:spcBef>
              <a:spcAft>
                <a:spcPts val="0"/>
              </a:spcAft>
              <a:buClr>
                <a:schemeClr val="bg2">
                  <a:lumMod val="25000"/>
                </a:schemeClr>
              </a:buClr>
              <a:buSzPct val="130000"/>
              <a:buFont typeface="+mj-lt"/>
              <a:buAutoNum type="arabicPeriod"/>
              <a:defRPr/>
            </a:pPr>
            <a:r>
              <a:rPr lang="en-US" sz="1400" dirty="0" smtClean="0">
                <a:latin typeface="Arial" pitchFamily="34" charset="0"/>
                <a:cs typeface="Arial" pitchFamily="34" charset="0"/>
              </a:rPr>
              <a:t>Mena: Dividend should be added within 14 business (difficult to find the data, pushy FMC, Regulator websites are not up to date)</a:t>
            </a:r>
          </a:p>
          <a:p>
            <a:pPr marL="736092" lvl="1" indent="-342900" algn="just" fontAlgn="auto">
              <a:spcBef>
                <a:spcPts val="324"/>
              </a:spcBef>
              <a:spcAft>
                <a:spcPts val="0"/>
              </a:spcAft>
              <a:buClr>
                <a:schemeClr val="bg2">
                  <a:lumMod val="25000"/>
                </a:schemeClr>
              </a:buClr>
              <a:buSzPct val="130000"/>
              <a:buFont typeface="+mj-lt"/>
              <a:buAutoNum type="arabicPeriod"/>
              <a:defRPr/>
            </a:pPr>
            <a:r>
              <a:rPr lang="en-US" sz="1400" dirty="0" smtClean="0">
                <a:latin typeface="Arial" pitchFamily="34" charset="0"/>
                <a:cs typeface="Arial" pitchFamily="34" charset="0"/>
              </a:rPr>
              <a:t>France : 5 business day (AMF FTP )</a:t>
            </a:r>
          </a:p>
          <a:p>
            <a:pPr marL="736092" lvl="1" indent="-342900" algn="just" fontAlgn="auto">
              <a:spcBef>
                <a:spcPts val="324"/>
              </a:spcBef>
              <a:spcAft>
                <a:spcPts val="0"/>
              </a:spcAft>
              <a:buClr>
                <a:schemeClr val="bg2">
                  <a:lumMod val="25000"/>
                </a:schemeClr>
              </a:buClr>
              <a:buSzPct val="130000"/>
              <a:buFont typeface="+mj-lt"/>
              <a:buAutoNum type="arabicPeriod"/>
              <a:defRPr/>
            </a:pPr>
            <a:r>
              <a:rPr lang="en-US" sz="1400" dirty="0" smtClean="0">
                <a:latin typeface="Arial" pitchFamily="34" charset="0"/>
                <a:cs typeface="Arial" pitchFamily="34" charset="0"/>
              </a:rPr>
              <a:t>France RT : 7 business days.</a:t>
            </a:r>
          </a:p>
          <a:p>
            <a:pPr marL="736092" lvl="1" indent="-342900" algn="just" fontAlgn="auto">
              <a:spcBef>
                <a:spcPts val="324"/>
              </a:spcBef>
              <a:spcAft>
                <a:spcPts val="0"/>
              </a:spcAft>
              <a:buClr>
                <a:schemeClr val="bg2">
                  <a:lumMod val="25000"/>
                </a:schemeClr>
              </a:buClr>
              <a:buSzPct val="130000"/>
              <a:buFont typeface="+mj-lt"/>
              <a:buAutoNum type="arabicPeriod"/>
              <a:defRPr/>
            </a:pPr>
            <a:r>
              <a:rPr lang="en-US" sz="1400" dirty="0" smtClean="0">
                <a:latin typeface="Arial" pitchFamily="34" charset="0"/>
                <a:cs typeface="Arial" pitchFamily="34" charset="0"/>
              </a:rPr>
              <a:t>Additionally, to assure the timeliness of a record depend on 4.5 analyst covering the biggest Market in term of Mutual funds each covers more than 1800 fund. Lack of human resources and huge universe , dividends settings  are not up to date all was impacting the div timeliness</a:t>
            </a:r>
          </a:p>
          <a:p>
            <a:pPr marL="736092" lvl="1" indent="-342900" algn="just" fontAlgn="auto">
              <a:spcBef>
                <a:spcPts val="324"/>
              </a:spcBef>
              <a:spcAft>
                <a:spcPts val="0"/>
              </a:spcAft>
              <a:buClr>
                <a:schemeClr val="bg2">
                  <a:lumMod val="25000"/>
                </a:schemeClr>
              </a:buClr>
              <a:buSzPct val="130000"/>
              <a:buFont typeface="+mj-lt"/>
              <a:buAutoNum type="arabicPeriod"/>
              <a:defRPr/>
            </a:pPr>
            <a:r>
              <a:rPr lang="en-US" sz="1400" dirty="0" smtClean="0">
                <a:latin typeface="Arial" pitchFamily="34" charset="0"/>
                <a:cs typeface="Arial" pitchFamily="34" charset="0"/>
              </a:rPr>
              <a:t>In order to meet with our monthly target, an urgent need for a plan B has to be set before implementing the ultimate solution. </a:t>
            </a:r>
          </a:p>
          <a:p>
            <a:pPr marL="621792" lvl="1" fontAlgn="auto">
              <a:spcBef>
                <a:spcPts val="324"/>
              </a:spcBef>
              <a:spcAft>
                <a:spcPts val="0"/>
              </a:spcAft>
              <a:buClr>
                <a:schemeClr val="bg2">
                  <a:lumMod val="25000"/>
                </a:schemeClr>
              </a:buClr>
              <a:buSzPct val="130000"/>
              <a:buNone/>
              <a:defRPr/>
            </a:pPr>
            <a:endParaRPr lang="en-US" sz="1400" b="1" dirty="0" smtClean="0">
              <a:solidFill>
                <a:srgbClr val="FF0000"/>
              </a:solidFill>
              <a:latin typeface="Arial" pitchFamily="34" charset="0"/>
              <a:cs typeface="Arial" pitchFamily="34" charset="0"/>
            </a:endParaRPr>
          </a:p>
          <a:p>
            <a:pPr marL="621792" lvl="1" fontAlgn="auto">
              <a:spcBef>
                <a:spcPts val="324"/>
              </a:spcBef>
              <a:spcAft>
                <a:spcPts val="0"/>
              </a:spcAft>
              <a:buClr>
                <a:schemeClr val="bg2">
                  <a:lumMod val="25000"/>
                </a:schemeClr>
              </a:buClr>
              <a:buFont typeface="Wingdings" pitchFamily="2" charset="2"/>
              <a:buChar char="§"/>
              <a:defRPr/>
            </a:pPr>
            <a:endParaRPr lang="en-US" sz="1400" dirty="0" smtClean="0">
              <a:latin typeface="Arial" pitchFamily="34" charset="0"/>
              <a:cs typeface="Arial" pitchFamily="34" charset="0"/>
            </a:endParaRPr>
          </a:p>
        </p:txBody>
      </p:sp>
      <p:sp>
        <p:nvSpPr>
          <p:cNvPr id="11267"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B78DDECE-ABEB-493E-ADB4-79AB4D050D9D}" type="datetime1">
              <a:rPr lang="en-US"/>
              <a:pPr fontAlgn="base">
                <a:spcBef>
                  <a:spcPct val="0"/>
                </a:spcBef>
                <a:spcAft>
                  <a:spcPct val="0"/>
                </a:spcAft>
              </a:pPr>
              <a:t>3/10/2014</a:t>
            </a:fld>
            <a:endParaRPr lang="en-GB" dirty="0"/>
          </a:p>
        </p:txBody>
      </p:sp>
      <p:sp>
        <p:nvSpPr>
          <p:cNvPr id="11268"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GB"/>
              <a:t>6 Sigma Project Charter</a:t>
            </a:r>
          </a:p>
        </p:txBody>
      </p:sp>
      <p:sp>
        <p:nvSpPr>
          <p:cNvPr id="2" name="Title 1"/>
          <p:cNvSpPr>
            <a:spLocks noGrp="1"/>
          </p:cNvSpPr>
          <p:nvPr>
            <p:ph type="title"/>
          </p:nvPr>
        </p:nvSpPr>
        <p:spPr>
          <a:xfrm>
            <a:off x="457200" y="320040"/>
            <a:ext cx="7931224" cy="1143000"/>
          </a:xfrm>
        </p:spPr>
        <p:txBody>
          <a:bodyPr/>
          <a:lstStyle/>
          <a:p>
            <a:pPr algn="ctr" fontAlgn="auto">
              <a:spcAft>
                <a:spcPts val="0"/>
              </a:spcAft>
              <a:defRPr/>
            </a:pPr>
            <a:r>
              <a:rPr lang="en-GB" altLang="zh-CN" sz="2800" dirty="0" smtClean="0">
                <a:solidFill>
                  <a:srgbClr val="FF6600"/>
                </a:solidFill>
                <a:ea typeface="宋体" pitchFamily="2" charset="-122"/>
              </a:rPr>
              <a:t>Project Background &amp; VOC</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2"/>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588D51A0-72A7-4A2E-A189-773E31DD4DCA}" type="datetime1">
              <a:rPr lang="en-US"/>
              <a:pPr fontAlgn="base">
                <a:spcBef>
                  <a:spcPct val="0"/>
                </a:spcBef>
                <a:spcAft>
                  <a:spcPct val="0"/>
                </a:spcAft>
              </a:pPr>
              <a:t>3/10/2014</a:t>
            </a:fld>
            <a:endParaRPr lang="en-GB" dirty="0"/>
          </a:p>
        </p:txBody>
      </p:sp>
      <p:sp>
        <p:nvSpPr>
          <p:cNvPr id="12291"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GB"/>
              <a:t>6 Sigma Project Charter</a:t>
            </a:r>
          </a:p>
        </p:txBody>
      </p:sp>
      <p:sp>
        <p:nvSpPr>
          <p:cNvPr id="2" name="Title 1"/>
          <p:cNvSpPr>
            <a:spLocks noGrp="1"/>
          </p:cNvSpPr>
          <p:nvPr>
            <p:ph type="title"/>
          </p:nvPr>
        </p:nvSpPr>
        <p:spPr/>
        <p:txBody>
          <a:bodyPr/>
          <a:lstStyle/>
          <a:p>
            <a:pPr algn="ctr" fontAlgn="auto">
              <a:spcAft>
                <a:spcPts val="0"/>
              </a:spcAft>
              <a:defRPr/>
            </a:pPr>
            <a:r>
              <a:rPr lang="en-US" sz="3600" dirty="0" smtClean="0">
                <a:solidFill>
                  <a:schemeClr val="accent3"/>
                </a:solidFill>
              </a:rPr>
              <a:t>VOC/VOB</a:t>
            </a:r>
            <a:endParaRPr lang="en-US" sz="3600" dirty="0">
              <a:solidFill>
                <a:schemeClr val="accent3"/>
              </a:solidFill>
            </a:endParaRPr>
          </a:p>
        </p:txBody>
      </p:sp>
      <p:graphicFrame>
        <p:nvGraphicFramePr>
          <p:cNvPr id="6" name="Table 5"/>
          <p:cNvGraphicFramePr>
            <a:graphicFrameLocks noGrp="1"/>
          </p:cNvGraphicFramePr>
          <p:nvPr/>
        </p:nvGraphicFramePr>
        <p:xfrm>
          <a:off x="395536" y="1628800"/>
          <a:ext cx="8286750" cy="3810000"/>
        </p:xfrm>
        <a:graphic>
          <a:graphicData uri="http://schemas.openxmlformats.org/drawingml/2006/table">
            <a:tbl>
              <a:tblPr/>
              <a:tblGrid>
                <a:gridCol w="1341437"/>
                <a:gridCol w="2325688"/>
                <a:gridCol w="1392237"/>
                <a:gridCol w="1760538"/>
                <a:gridCol w="1466850"/>
              </a:tblGrid>
              <a:tr h="609600">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1" i="0" u="none" strike="noStrike" cap="none" normalizeH="0" baseline="0" dirty="0" smtClean="0">
                          <a:ln>
                            <a:noFill/>
                          </a:ln>
                          <a:solidFill>
                            <a:schemeClr val="bg1"/>
                          </a:solidFill>
                          <a:effectLst/>
                          <a:latin typeface="Arial" charset="0"/>
                          <a:ea typeface="宋体" pitchFamily="2" charset="-122"/>
                          <a:cs typeface="Arial" charset="0"/>
                        </a:rPr>
                        <a:t>Name of Process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1" i="0" u="none" strike="noStrike" cap="none" normalizeH="0" baseline="0" dirty="0" smtClean="0">
                          <a:ln>
                            <a:noFill/>
                          </a:ln>
                          <a:solidFill>
                            <a:schemeClr val="bg1"/>
                          </a:solidFill>
                          <a:effectLst/>
                          <a:latin typeface="Arial" charset="0"/>
                          <a:ea typeface="宋体" pitchFamily="2" charset="-122"/>
                          <a:cs typeface="Arial" charset="0"/>
                        </a:rPr>
                        <a:t>Voice of Business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Needs and Wants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CTQ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Tx/>
                        <a:buNone/>
                        <a:tabLst/>
                      </a:pPr>
                      <a:r>
                        <a:rPr kumimoji="0" lang="en-US" altLang="zh-CN" sz="1600" b="1" i="0" u="none" strike="noStrike" cap="none" normalizeH="0" baseline="0" dirty="0" smtClean="0">
                          <a:ln>
                            <a:noFill/>
                          </a:ln>
                          <a:solidFill>
                            <a:schemeClr val="bg1"/>
                          </a:solidFill>
                          <a:effectLst/>
                          <a:latin typeface="Arial" charset="0"/>
                          <a:ea typeface="宋体" pitchFamily="2" charset="-122"/>
                          <a:cs typeface="Arial" charset="0"/>
                        </a:rPr>
                        <a:t>Target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r>
              <a:tr h="18097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GB" altLang="zh-CN" sz="1200" b="0" i="0" u="none" strike="noStrike" cap="none" normalizeH="0" baseline="0" dirty="0" smtClean="0">
                          <a:ln>
                            <a:noFill/>
                          </a:ln>
                          <a:solidFill>
                            <a:schemeClr val="bg1"/>
                          </a:solidFill>
                          <a:effectLst/>
                          <a:latin typeface="Arial" charset="0"/>
                          <a:ea typeface="宋体" pitchFamily="2" charset="-122"/>
                          <a:cs typeface="Arial" charset="0"/>
                        </a:rPr>
                        <a:t>Simplify  Dividend Addition  process</a:t>
                      </a:r>
                      <a:r>
                        <a:rPr kumimoji="0" lang="en-US" altLang="zh-CN" sz="1000" b="0" i="0" u="none" strike="noStrike" cap="none" normalizeH="0" baseline="0" dirty="0" smtClean="0">
                          <a:ln>
                            <a:noFill/>
                          </a:ln>
                          <a:solidFill>
                            <a:schemeClr val="bg1"/>
                          </a:solidFill>
                          <a:effectLst/>
                          <a:latin typeface="Arial" charset="0"/>
                          <a:ea typeface="宋体" pitchFamily="2" charset="-122"/>
                          <a:cs typeface="Arial" charset="0"/>
                        </a:rPr>
                        <a:t/>
                      </a:r>
                      <a:br>
                        <a:rPr kumimoji="0" lang="en-US" altLang="zh-CN" sz="1000" b="0" i="0" u="none" strike="noStrike" cap="none" normalizeH="0" baseline="0" dirty="0" smtClean="0">
                          <a:ln>
                            <a:noFill/>
                          </a:ln>
                          <a:solidFill>
                            <a:schemeClr val="bg1"/>
                          </a:solidFill>
                          <a:effectLst/>
                          <a:latin typeface="Arial" charset="0"/>
                          <a:ea typeface="宋体" pitchFamily="2" charset="-122"/>
                          <a:cs typeface="Arial" charset="0"/>
                        </a:rPr>
                      </a:br>
                      <a:endParaRPr kumimoji="0" lang="en-US" altLang="zh-CN" sz="1200" b="0" i="0" u="none" strike="noStrike" cap="none" normalizeH="0" baseline="0" dirty="0" smtClean="0">
                        <a:ln>
                          <a:noFill/>
                        </a:ln>
                        <a:solidFill>
                          <a:schemeClr val="bg1"/>
                        </a:solidFill>
                        <a:effectLst/>
                        <a:latin typeface="Arial" charset="0"/>
                        <a:ea typeface="宋体" pitchFamily="2" charset="-12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dirty="0" smtClean="0">
                          <a:solidFill>
                            <a:schemeClr val="bg1"/>
                          </a:solidFill>
                        </a:rPr>
                        <a:t>Lipper Nicosia Team struggled to meet timeliness target due to many factors:</a:t>
                      </a:r>
                    </a:p>
                    <a:p>
                      <a:endParaRPr lang="en-US" sz="1200" dirty="0" smtClean="0">
                        <a:solidFill>
                          <a:schemeClr val="bg1"/>
                        </a:solidFill>
                      </a:endParaRPr>
                    </a:p>
                    <a:p>
                      <a:pPr marL="228600" indent="-228600">
                        <a:buFont typeface="+mj-lt"/>
                        <a:buAutoNum type="arabicPeriod"/>
                      </a:pPr>
                      <a:r>
                        <a:rPr lang="en-US" sz="1200" dirty="0" smtClean="0">
                          <a:solidFill>
                            <a:schemeClr val="bg1"/>
                          </a:solidFill>
                        </a:rPr>
                        <a:t>Big universe Vs Lack of resources.</a:t>
                      </a:r>
                    </a:p>
                    <a:p>
                      <a:pPr marL="228600" indent="-228600">
                        <a:buFont typeface="+mj-lt"/>
                        <a:buAutoNum type="arabicPeriod"/>
                      </a:pPr>
                      <a:r>
                        <a:rPr lang="en-US" sz="1200" dirty="0" smtClean="0">
                          <a:solidFill>
                            <a:schemeClr val="bg1"/>
                          </a:solidFill>
                        </a:rPr>
                        <a:t>Dividend</a:t>
                      </a:r>
                      <a:r>
                        <a:rPr lang="en-US" sz="1200" baseline="0" dirty="0" smtClean="0">
                          <a:solidFill>
                            <a:schemeClr val="bg1"/>
                          </a:solidFill>
                        </a:rPr>
                        <a:t> month flags for paid funds are not ticked properly.</a:t>
                      </a:r>
                    </a:p>
                    <a:p>
                      <a:pPr marL="228600" indent="-228600">
                        <a:buFont typeface="+mj-lt"/>
                        <a:buAutoNum type="arabicPeriod"/>
                      </a:pPr>
                      <a:r>
                        <a:rPr lang="en-US" sz="1200" baseline="0" dirty="0" smtClean="0">
                          <a:solidFill>
                            <a:schemeClr val="bg1"/>
                          </a:solidFill>
                        </a:rPr>
                        <a:t>Lack of a consistent process.</a:t>
                      </a:r>
                      <a:endParaRPr lang="en-US" sz="1200" dirty="0" smtClean="0">
                        <a:solidFill>
                          <a:schemeClr val="bg1"/>
                        </a:solidFill>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zh-CN" sz="1200" b="1" i="0" u="sng" strike="noStrike" cap="none" normalizeH="0" baseline="0" dirty="0" smtClean="0">
                        <a:ln>
                          <a:noFill/>
                        </a:ln>
                        <a:solidFill>
                          <a:schemeClr val="bg1"/>
                        </a:solidFill>
                        <a:effectLst/>
                        <a:latin typeface="Arial" charset="0"/>
                        <a:ea typeface="宋体" pitchFamily="2" charset="-12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GB" altLang="zh-CN" sz="1200" b="0" i="0" u="none" strike="noStrike" cap="none" normalizeH="0" baseline="0" dirty="0" smtClean="0">
                          <a:ln>
                            <a:noFill/>
                          </a:ln>
                          <a:solidFill>
                            <a:schemeClr val="bg1"/>
                          </a:solidFill>
                          <a:effectLst/>
                          <a:latin typeface="Arial" charset="0"/>
                          <a:ea typeface="宋体" pitchFamily="2" charset="-122"/>
                          <a:cs typeface="Arial" charset="0"/>
                        </a:rPr>
                        <a:t>Reduce the effort time of Lipper Nicosia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kumimoji="0" lang="en-US" sz="1200" kern="1200" baseline="0" dirty="0" smtClean="0">
                          <a:solidFill>
                            <a:schemeClr val="bg1"/>
                          </a:solidFill>
                          <a:latin typeface="+mn-lt"/>
                          <a:ea typeface="+mn-ea"/>
                          <a:cs typeface="+mn-cs"/>
                        </a:rPr>
                        <a:t>All Paid funds must have a dividend according to the distribution frequency within timeliness target. Ideally a dividend must be reflected in the data base as soon as the NAV is available.</a:t>
                      </a:r>
                    </a:p>
                    <a:p>
                      <a:pPr algn="ctr"/>
                      <a:r>
                        <a:rPr kumimoji="0" lang="en-US" sz="1200" kern="1200" baseline="0" dirty="0" smtClean="0">
                          <a:solidFill>
                            <a:schemeClr val="bg1"/>
                          </a:solidFill>
                          <a:latin typeface="+mn-lt"/>
                          <a:ea typeface="+mn-ea"/>
                          <a:cs typeface="+mn-cs"/>
                        </a:rPr>
                        <a:t>Div for French Funds must be added within an average of 5 days, French offshore: 7 days, Mena:14 days.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GB" altLang="zh-CN" sz="1200" b="0" i="0" u="none" strike="noStrike" cap="none" normalizeH="0" baseline="0" dirty="0" smtClean="0">
                          <a:ln>
                            <a:noFill/>
                          </a:ln>
                          <a:solidFill>
                            <a:schemeClr val="bg1"/>
                          </a:solidFill>
                          <a:effectLst/>
                          <a:latin typeface="Arial" charset="0"/>
                          <a:ea typeface="宋体" pitchFamily="2" charset="-122"/>
                          <a:cs typeface="Arial" charset="0"/>
                        </a:rPr>
                        <a:t>50% Reduction of the current effort time spend adding dividend.</a:t>
                      </a:r>
                    </a:p>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GB" altLang="zh-CN" sz="1200" b="0" i="0" u="none" strike="noStrike" cap="none" normalizeH="0" baseline="0" dirty="0" smtClean="0">
                          <a:ln>
                            <a:noFill/>
                          </a:ln>
                          <a:solidFill>
                            <a:schemeClr val="bg1"/>
                          </a:solidFill>
                          <a:effectLst/>
                          <a:latin typeface="Arial" charset="0"/>
                          <a:ea typeface="宋体" pitchFamily="2" charset="-122"/>
                          <a:cs typeface="Arial" charset="0"/>
                        </a:rPr>
                        <a:t>Goal of this project is to create an easy process by automating dividend files via safari. Team won’t be spending time on looking for the data in Companies website or request.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2"/>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94157E11-7795-46C3-A798-55BC82040FE6}" type="datetime1">
              <a:rPr lang="en-US"/>
              <a:pPr fontAlgn="base">
                <a:spcBef>
                  <a:spcPct val="0"/>
                </a:spcBef>
                <a:spcAft>
                  <a:spcPct val="0"/>
                </a:spcAft>
              </a:pPr>
              <a:t>3/10/2014</a:t>
            </a:fld>
            <a:endParaRPr lang="en-GB"/>
          </a:p>
        </p:txBody>
      </p:sp>
      <p:sp>
        <p:nvSpPr>
          <p:cNvPr id="13315"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GB"/>
              <a:t>6 Sigma Project Charter</a:t>
            </a:r>
          </a:p>
        </p:txBody>
      </p:sp>
      <p:sp>
        <p:nvSpPr>
          <p:cNvPr id="2" name="Title 1"/>
          <p:cNvSpPr>
            <a:spLocks noGrp="1"/>
          </p:cNvSpPr>
          <p:nvPr>
            <p:ph type="title"/>
          </p:nvPr>
        </p:nvSpPr>
        <p:spPr>
          <a:xfrm>
            <a:off x="827584" y="548680"/>
            <a:ext cx="7242048" cy="626328"/>
          </a:xfrm>
        </p:spPr>
        <p:txBody>
          <a:bodyPr>
            <a:normAutofit fontScale="90000"/>
          </a:bodyPr>
          <a:lstStyle/>
          <a:p>
            <a:pPr algn="ctr" fontAlgn="auto">
              <a:spcAft>
                <a:spcPts val="0"/>
              </a:spcAft>
              <a:defRPr/>
            </a:pPr>
            <a:r>
              <a:rPr lang="en-GB" altLang="zh-CN" sz="4000" dirty="0" smtClean="0">
                <a:solidFill>
                  <a:srgbClr val="FF6600"/>
                </a:solidFill>
                <a:latin typeface="Arial" pitchFamily="34" charset="0"/>
                <a:ea typeface="宋体" pitchFamily="2" charset="-122"/>
                <a:cs typeface="Arial" pitchFamily="34" charset="0"/>
              </a:rPr>
              <a:t>Filing Patten Study</a:t>
            </a:r>
            <a:endParaRPr lang="en-US" dirty="0">
              <a:latin typeface="Arial" pitchFamily="34" charset="0"/>
              <a:cs typeface="Arial" pitchFamily="34" charset="0"/>
            </a:endParaRPr>
          </a:p>
        </p:txBody>
      </p:sp>
      <p:graphicFrame>
        <p:nvGraphicFramePr>
          <p:cNvPr id="6" name="Chart 5"/>
          <p:cNvGraphicFramePr/>
          <p:nvPr/>
        </p:nvGraphicFramePr>
        <p:xfrm>
          <a:off x="4067944" y="155679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nvGraphicFramePr>
        <p:xfrm>
          <a:off x="1043608" y="4509120"/>
          <a:ext cx="6696744" cy="792088"/>
        </p:xfrm>
        <a:graphic>
          <a:graphicData uri="http://schemas.openxmlformats.org/drawingml/2006/table">
            <a:tbl>
              <a:tblPr/>
              <a:tblGrid>
                <a:gridCol w="1094864"/>
                <a:gridCol w="680304"/>
                <a:gridCol w="680304"/>
                <a:gridCol w="680304"/>
                <a:gridCol w="680304"/>
                <a:gridCol w="680304"/>
                <a:gridCol w="831217"/>
                <a:gridCol w="600294"/>
                <a:gridCol w="768849"/>
              </a:tblGrid>
              <a:tr h="505099">
                <a:tc>
                  <a:txBody>
                    <a:bodyPr/>
                    <a:lstStyle/>
                    <a:p>
                      <a:pPr algn="ctr" fontAlgn="b"/>
                      <a:r>
                        <a:rPr lang="en-US" sz="1100" b="0" i="0" u="none" strike="noStrike" dirty="0">
                          <a:solidFill>
                            <a:srgbClr val="000000"/>
                          </a:solidFill>
                          <a:latin typeface="Calibri"/>
                        </a:rPr>
                        <a:t>Month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n-US" sz="1100" b="1" i="0" u="none" strike="noStrike">
                          <a:solidFill>
                            <a:srgbClr val="000000"/>
                          </a:solidFill>
                          <a:latin typeface="Calibri"/>
                        </a:rPr>
                        <a:t>April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100" b="1" i="0" u="none" strike="noStrike">
                          <a:solidFill>
                            <a:srgbClr val="000000"/>
                          </a:solidFill>
                          <a:latin typeface="Calibri"/>
                        </a:rPr>
                        <a:t>May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100" b="1" i="0" u="none" strike="noStrike" dirty="0">
                          <a:solidFill>
                            <a:srgbClr val="000000"/>
                          </a:solidFill>
                          <a:latin typeface="Calibri"/>
                        </a:rPr>
                        <a:t>JUNE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100" b="1" i="0" u="none" strike="noStrike" dirty="0">
                          <a:solidFill>
                            <a:srgbClr val="000000"/>
                          </a:solidFill>
                          <a:latin typeface="Calibri"/>
                        </a:rPr>
                        <a:t>JULY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100" b="1" i="0" u="none" strike="noStrike">
                          <a:solidFill>
                            <a:srgbClr val="000000"/>
                          </a:solidFill>
                          <a:latin typeface="Calibri"/>
                        </a:rPr>
                        <a:t>AUGUST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100" b="1" i="0" u="none" strike="noStrike">
                          <a:solidFill>
                            <a:srgbClr val="000000"/>
                          </a:solidFill>
                          <a:latin typeface="Calibri"/>
                        </a:rPr>
                        <a:t>SEPTEMBER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100" b="1" i="0" u="none" strike="noStrike">
                          <a:solidFill>
                            <a:srgbClr val="000000"/>
                          </a:solidFill>
                          <a:latin typeface="Calibri"/>
                        </a:rPr>
                        <a:t>OCTOBER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100" b="1" i="0" u="none" strike="noStrike">
                          <a:solidFill>
                            <a:srgbClr val="000000"/>
                          </a:solidFill>
                          <a:latin typeface="Calibri"/>
                        </a:rPr>
                        <a:t>NOVEMBER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86989">
                <a:tc>
                  <a:txBody>
                    <a:bodyPr/>
                    <a:lstStyle/>
                    <a:p>
                      <a:pPr algn="ctr" fontAlgn="b"/>
                      <a:r>
                        <a:rPr lang="en-US" sz="1100" b="0" i="0" u="none" strike="noStrike">
                          <a:solidFill>
                            <a:srgbClr val="000000"/>
                          </a:solidFill>
                          <a:latin typeface="Calibri"/>
                        </a:rPr>
                        <a:t>Total div to add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100" b="0" i="0" u="none" strike="noStrike" dirty="0">
                          <a:solidFill>
                            <a:srgbClr val="000000"/>
                          </a:solidFill>
                          <a:latin typeface="Calibri"/>
                        </a:rPr>
                        <a:t>372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143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253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251520" y="1484784"/>
            <a:ext cx="3600400" cy="2800767"/>
          </a:xfrm>
          <a:prstGeom prst="rect">
            <a:avLst/>
          </a:prstGeom>
          <a:noFill/>
        </p:spPr>
        <p:txBody>
          <a:bodyPr wrap="square" rtlCol="0">
            <a:spAutoFit/>
          </a:bodyPr>
          <a:lstStyle/>
          <a:p>
            <a:r>
              <a:rPr lang="en-US" sz="1600" dirty="0" smtClean="0">
                <a:solidFill>
                  <a:schemeClr val="bg1"/>
                </a:solidFill>
              </a:rPr>
              <a:t>Each Analyst need to add dividends for funds which distribute according to funds under his/her ownership. Refer to table below for number of dividends for Nicosia funds each month. Using multiple source depending on in each fund management company transmission or data. Most companies doesn’t send a dividend contribution as they do with Prices/TNAs</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2007D45-15AE-4362-A656-EE41CCBA3002}" type="datetime1">
              <a:rPr lang="en-US" smtClean="0"/>
              <a:pPr>
                <a:defRPr/>
              </a:pPr>
              <a:t>3/10/2014</a:t>
            </a:fld>
            <a:endParaRPr lang="en-GB"/>
          </a:p>
        </p:txBody>
      </p:sp>
      <p:sp>
        <p:nvSpPr>
          <p:cNvPr id="3" name="Footer Placeholder 2"/>
          <p:cNvSpPr>
            <a:spLocks noGrp="1"/>
          </p:cNvSpPr>
          <p:nvPr>
            <p:ph type="ftr" sz="quarter" idx="11"/>
          </p:nvPr>
        </p:nvSpPr>
        <p:spPr/>
        <p:txBody>
          <a:bodyPr/>
          <a:lstStyle/>
          <a:p>
            <a:pPr>
              <a:defRPr/>
            </a:pPr>
            <a:r>
              <a:rPr lang="en-GB" smtClean="0"/>
              <a:t>6 Sigma Project Charter</a:t>
            </a:r>
            <a:endParaRPr lang="en-GB"/>
          </a:p>
        </p:txBody>
      </p:sp>
      <p:sp>
        <p:nvSpPr>
          <p:cNvPr id="4" name="Title 1"/>
          <p:cNvSpPr txBox="1">
            <a:spLocks/>
          </p:cNvSpPr>
          <p:nvPr/>
        </p:nvSpPr>
        <p:spPr>
          <a:xfrm>
            <a:off x="457200" y="214313"/>
            <a:ext cx="8229600" cy="85725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3200" b="1" i="0" u="none" strike="noStrike" kern="1200" cap="none" spc="0" normalizeH="0" baseline="0" noProof="0" smtClean="0">
                <a:ln>
                  <a:noFill/>
                </a:ln>
                <a:solidFill>
                  <a:srgbClr val="FF6600"/>
                </a:solidFill>
                <a:effectLst>
                  <a:outerShdw blurRad="31750" dist="25400" dir="5400000" algn="tl" rotWithShape="0">
                    <a:srgbClr val="000000">
                      <a:alpha val="25000"/>
                    </a:srgbClr>
                  </a:outerShdw>
                </a:effectLst>
                <a:uLnTx/>
                <a:uFillTx/>
                <a:latin typeface="+mj-lt"/>
                <a:ea typeface="+mj-ea"/>
                <a:cs typeface="+mj-cs"/>
              </a:rPr>
              <a:t>Baseline Performance</a:t>
            </a:r>
            <a:endParaRPr kumimoji="0" lang="en-US" sz="3200" b="1" i="0" u="none" strike="noStrike" kern="1200" cap="none" spc="0" normalizeH="0" baseline="0" noProof="0" dirty="0" smtClean="0">
              <a:ln>
                <a:noFill/>
              </a:ln>
              <a:solidFill>
                <a:srgbClr val="FF6600"/>
              </a:solidFill>
              <a:effectLst>
                <a:outerShdw blurRad="31750" dist="25400" dir="5400000" algn="tl" rotWithShape="0">
                  <a:srgbClr val="000000">
                    <a:alpha val="25000"/>
                  </a:srgbClr>
                </a:outerShdw>
              </a:effectLst>
              <a:uLnTx/>
              <a:uFillTx/>
              <a:latin typeface="+mj-lt"/>
              <a:ea typeface="+mj-ea"/>
              <a:cs typeface="+mj-cs"/>
            </a:endParaRPr>
          </a:p>
        </p:txBody>
      </p:sp>
      <p:sp>
        <p:nvSpPr>
          <p:cNvPr id="9" name="TextBox 8"/>
          <p:cNvSpPr txBox="1"/>
          <p:nvPr/>
        </p:nvSpPr>
        <p:spPr>
          <a:xfrm>
            <a:off x="395536" y="4653136"/>
            <a:ext cx="8496944" cy="830997"/>
          </a:xfrm>
          <a:prstGeom prst="rect">
            <a:avLst/>
          </a:prstGeom>
          <a:noFill/>
        </p:spPr>
        <p:txBody>
          <a:bodyPr wrap="square" rtlCol="0">
            <a:spAutoFit/>
          </a:bodyPr>
          <a:lstStyle/>
          <a:p>
            <a:r>
              <a:rPr lang="en-US" sz="1600" dirty="0" smtClean="0"/>
              <a:t>There is a big variance between different types of update for the dividend. The Average update effort time/per record is 31 min for France, 12.6 min for France RT and 290 min for Mena. </a:t>
            </a:r>
          </a:p>
        </p:txBody>
      </p:sp>
      <p:pic>
        <p:nvPicPr>
          <p:cNvPr id="1026" name="Picture 2"/>
          <p:cNvPicPr>
            <a:picLocks noChangeAspect="1" noChangeArrowheads="1"/>
          </p:cNvPicPr>
          <p:nvPr/>
        </p:nvPicPr>
        <p:blipFill>
          <a:blip r:embed="rId2" cstate="print"/>
          <a:srcRect/>
          <a:stretch>
            <a:fillRect/>
          </a:stretch>
        </p:blipFill>
        <p:spPr bwMode="auto">
          <a:xfrm>
            <a:off x="1763688" y="908720"/>
            <a:ext cx="5472608" cy="3648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2007D45-15AE-4362-A656-EE41CCBA3002}" type="datetime1">
              <a:rPr lang="en-US" smtClean="0"/>
              <a:pPr>
                <a:defRPr/>
              </a:pPr>
              <a:t>3/10/2014</a:t>
            </a:fld>
            <a:endParaRPr lang="en-GB"/>
          </a:p>
        </p:txBody>
      </p:sp>
      <p:sp>
        <p:nvSpPr>
          <p:cNvPr id="3" name="Footer Placeholder 2"/>
          <p:cNvSpPr>
            <a:spLocks noGrp="1"/>
          </p:cNvSpPr>
          <p:nvPr>
            <p:ph type="ftr" sz="quarter" idx="11"/>
          </p:nvPr>
        </p:nvSpPr>
        <p:spPr/>
        <p:txBody>
          <a:bodyPr/>
          <a:lstStyle/>
          <a:p>
            <a:pPr>
              <a:defRPr/>
            </a:pPr>
            <a:r>
              <a:rPr lang="en-GB" smtClean="0"/>
              <a:t>6 Sigma Project Charter</a:t>
            </a:r>
            <a:endParaRPr lang="en-GB"/>
          </a:p>
        </p:txBody>
      </p:sp>
      <p:graphicFrame>
        <p:nvGraphicFramePr>
          <p:cNvPr id="4" name="Chart 3"/>
          <p:cNvGraphicFramePr/>
          <p:nvPr/>
        </p:nvGraphicFramePr>
        <p:xfrm>
          <a:off x="467544" y="980728"/>
          <a:ext cx="4067944"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nvGraphicFramePr>
        <p:xfrm>
          <a:off x="4499992" y="980728"/>
          <a:ext cx="4104456" cy="252028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55576" y="332656"/>
            <a:ext cx="6192688" cy="369332"/>
          </a:xfrm>
          <a:prstGeom prst="rect">
            <a:avLst/>
          </a:prstGeom>
          <a:noFill/>
        </p:spPr>
        <p:txBody>
          <a:bodyPr wrap="square" rtlCol="0">
            <a:spAutoFit/>
          </a:bodyPr>
          <a:lstStyle/>
          <a:p>
            <a:r>
              <a:rPr lang="en-US" dirty="0" smtClean="0"/>
              <a:t>Timeliness Performance After Applying Internal QC</a:t>
            </a:r>
            <a:endParaRPr lang="en-US" dirty="0"/>
          </a:p>
        </p:txBody>
      </p:sp>
      <p:sp>
        <p:nvSpPr>
          <p:cNvPr id="7" name="TextBox 6"/>
          <p:cNvSpPr txBox="1"/>
          <p:nvPr/>
        </p:nvSpPr>
        <p:spPr>
          <a:xfrm>
            <a:off x="539552" y="3933056"/>
            <a:ext cx="2952328" cy="1600438"/>
          </a:xfrm>
          <a:prstGeom prst="rect">
            <a:avLst/>
          </a:prstGeom>
          <a:noFill/>
        </p:spPr>
        <p:txBody>
          <a:bodyPr wrap="square" rtlCol="0">
            <a:spAutoFit/>
          </a:bodyPr>
          <a:lstStyle/>
          <a:p>
            <a:r>
              <a:rPr lang="en-US" sz="1400" dirty="0" smtClean="0"/>
              <a:t>Timeliness was improved during this year thanks to an internal QC run Via L-IM in a weekly basis. Due to season holidays Lipper – Mena department failed its timeliness jumped to 26 business days.</a:t>
            </a:r>
            <a:endParaRPr lang="en-US" sz="1400" dirty="0"/>
          </a:p>
        </p:txBody>
      </p:sp>
      <p:graphicFrame>
        <p:nvGraphicFramePr>
          <p:cNvPr id="8" name="Chart 7"/>
          <p:cNvGraphicFramePr/>
          <p:nvPr/>
        </p:nvGraphicFramePr>
        <p:xfrm>
          <a:off x="3779912" y="3933056"/>
          <a:ext cx="4572000" cy="223914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2007D45-15AE-4362-A656-EE41CCBA3002}" type="datetime1">
              <a:rPr lang="en-US" smtClean="0"/>
              <a:pPr>
                <a:defRPr/>
              </a:pPr>
              <a:t>3/10/2014</a:t>
            </a:fld>
            <a:endParaRPr lang="en-GB"/>
          </a:p>
        </p:txBody>
      </p:sp>
      <p:sp>
        <p:nvSpPr>
          <p:cNvPr id="3" name="Footer Placeholder 2"/>
          <p:cNvSpPr>
            <a:spLocks noGrp="1"/>
          </p:cNvSpPr>
          <p:nvPr>
            <p:ph type="ftr" sz="quarter" idx="11"/>
          </p:nvPr>
        </p:nvSpPr>
        <p:spPr/>
        <p:txBody>
          <a:bodyPr/>
          <a:lstStyle/>
          <a:p>
            <a:pPr>
              <a:defRPr/>
            </a:pPr>
            <a:r>
              <a:rPr lang="en-GB" smtClean="0"/>
              <a:t>6 Sigma Project Charter</a:t>
            </a:r>
            <a:endParaRPr lang="en-GB"/>
          </a:p>
        </p:txBody>
      </p:sp>
      <p:sp>
        <p:nvSpPr>
          <p:cNvPr id="4" name="Rectangle 3"/>
          <p:cNvSpPr/>
          <p:nvPr/>
        </p:nvSpPr>
        <p:spPr>
          <a:xfrm>
            <a:off x="323528" y="404664"/>
            <a:ext cx="8496944" cy="5693866"/>
          </a:xfrm>
          <a:prstGeom prst="rect">
            <a:avLst/>
          </a:prstGeom>
        </p:spPr>
        <p:txBody>
          <a:bodyPr wrap="square">
            <a:spAutoFit/>
          </a:bodyPr>
          <a:lstStyle/>
          <a:p>
            <a:pPr algn="just"/>
            <a:r>
              <a:rPr lang="en-US" sz="1400" dirty="0" smtClean="0"/>
              <a:t>Mena dividend addition is time consuming for Mena Department because of several factors:</a:t>
            </a:r>
          </a:p>
          <a:p>
            <a:pPr algn="just"/>
            <a:endParaRPr lang="en-US" sz="1400" dirty="0" smtClean="0"/>
          </a:p>
          <a:p>
            <a:pPr marL="342900" indent="-342900" algn="just">
              <a:buFont typeface="+mj-lt"/>
              <a:buAutoNum type="arabicPeriod"/>
            </a:pPr>
            <a:r>
              <a:rPr lang="en-US" sz="1400" dirty="0" smtClean="0"/>
              <a:t>Mena market yet need to be improved in term of providing in an organized way to publish the data into the market. </a:t>
            </a:r>
          </a:p>
          <a:p>
            <a:pPr algn="just"/>
            <a:endParaRPr lang="en-US" sz="1400" dirty="0" smtClean="0"/>
          </a:p>
          <a:p>
            <a:pPr marL="342900" indent="-342900" algn="just">
              <a:buAutoNum type="arabicPeriod" startAt="2"/>
            </a:pPr>
            <a:r>
              <a:rPr lang="en-US" sz="1400" dirty="0" smtClean="0"/>
              <a:t>The market coverage especially GCC ( business days are Saturday-Thursday) as well is one of the factors that slightly impact the timeliness.</a:t>
            </a:r>
          </a:p>
          <a:p>
            <a:pPr marL="342900" indent="-342900" algn="just"/>
            <a:endParaRPr lang="en-US" sz="1400" dirty="0" smtClean="0"/>
          </a:p>
          <a:p>
            <a:pPr marL="342900" indent="-342900" algn="just">
              <a:buAutoNum type="arabicPeriod" startAt="3"/>
            </a:pPr>
            <a:r>
              <a:rPr lang="en-US" sz="1400" dirty="0" smtClean="0"/>
              <a:t>Companies are not very much cooperative in some Mena market as Morocco, Qatar, some FMC in UAE, Kuwait and Bahrain.</a:t>
            </a:r>
          </a:p>
          <a:p>
            <a:pPr marL="342900" indent="-342900" algn="just">
              <a:buAutoNum type="arabicPeriod" startAt="3"/>
            </a:pPr>
            <a:endParaRPr lang="en-US" sz="1400" dirty="0" smtClean="0"/>
          </a:p>
          <a:p>
            <a:pPr algn="just"/>
            <a:r>
              <a:rPr lang="en-US" sz="1400" dirty="0" smtClean="0"/>
              <a:t>4.     Exchanging emails to request a dividend takes in average 3 to 10 days .</a:t>
            </a:r>
          </a:p>
          <a:p>
            <a:pPr algn="just"/>
            <a:r>
              <a:rPr lang="en-US" sz="1400" dirty="0" smtClean="0"/>
              <a:t>        For French Funds, AMF (French regulator) provides an up to date website and FTP feed including     dividends and yet the entry of this latter requires  manual effort which can be improved.</a:t>
            </a:r>
          </a:p>
          <a:p>
            <a:pPr algn="just"/>
            <a:endParaRPr lang="en-US" sz="1400" dirty="0" smtClean="0"/>
          </a:p>
          <a:p>
            <a:pPr algn="just"/>
            <a:r>
              <a:rPr lang="en-US" sz="1400" dirty="0" smtClean="0"/>
              <a:t>Exchanging emails to request a dividend takes in average 3 to 10 days .</a:t>
            </a:r>
          </a:p>
          <a:p>
            <a:pPr algn="just"/>
            <a:r>
              <a:rPr lang="en-US" sz="1400" dirty="0" smtClean="0"/>
              <a:t>For French Funds, AMF (French regulator) provides an up to date website and FTP feed including dividends and yet the entry of this latter requires  manual effort which can be improved.</a:t>
            </a:r>
          </a:p>
          <a:p>
            <a:pPr algn="just"/>
            <a:endParaRPr lang="en-US" sz="1400" dirty="0" smtClean="0"/>
          </a:p>
          <a:p>
            <a:pPr algn="just"/>
            <a:r>
              <a:rPr lang="en-US" sz="1400" dirty="0" smtClean="0"/>
              <a:t>For Offshore funds, </a:t>
            </a:r>
            <a:r>
              <a:rPr lang="en-US" sz="1400" dirty="0" err="1" smtClean="0"/>
              <a:t>Finesti</a:t>
            </a:r>
            <a:r>
              <a:rPr lang="en-US" sz="1400" dirty="0" smtClean="0"/>
              <a:t> (Luxembourg regulator) provides only NAVs/TNAs/SOS and other type of prices but not dividends. However, the fund management companies are always sending in a timely manner their dividends via emails and still requires a manual entry.</a:t>
            </a:r>
          </a:p>
          <a:p>
            <a:pPr algn="just"/>
            <a:endParaRPr lang="en-US" sz="1400" dirty="0" smtClean="0"/>
          </a:p>
          <a:p>
            <a:pPr algn="just"/>
            <a:r>
              <a:rPr lang="en-US" sz="1400" dirty="0" smtClean="0"/>
              <a:t>Overall, Manual work is a common factor between the three department which impact Nicosia timeliness. </a:t>
            </a:r>
            <a:r>
              <a:rPr lang="en-US" sz="1400" dirty="0" err="1" smtClean="0"/>
              <a:t>Lcore</a:t>
            </a:r>
            <a:r>
              <a:rPr lang="en-US" sz="1400" dirty="0" smtClean="0"/>
              <a:t> is a power tool to detect funds missing dividends but still manual work is present.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noFill/>
      </a:spPr>
      <a:bodyPr rtlCol="0" anchor="ctr"/>
      <a:lstStyle>
        <a:defPPr algn="ctr">
          <a:defRPr sz="105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Improve Mena French Dividends Timeliness </Template>
  <TotalTime>8902</TotalTime>
  <Words>2694</Words>
  <Application>Microsoft Office PowerPoint</Application>
  <PresentationFormat>On-screen Show (4:3)</PresentationFormat>
  <Paragraphs>529</Paragraphs>
  <Slides>23</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26" baseType="lpstr">
      <vt:lpstr>Concourse</vt:lpstr>
      <vt:lpstr>Packager Shell Object</vt:lpstr>
      <vt:lpstr>Package</vt:lpstr>
      <vt:lpstr>Six Sigma Project</vt:lpstr>
      <vt:lpstr>Slide 2</vt:lpstr>
      <vt:lpstr>Slide 3</vt:lpstr>
      <vt:lpstr>Project Background &amp; VOC</vt:lpstr>
      <vt:lpstr>VOC/VOB</vt:lpstr>
      <vt:lpstr>Filing Patten Study</vt:lpstr>
      <vt:lpstr>Slide 7</vt:lpstr>
      <vt:lpstr>Slide 8</vt:lpstr>
      <vt:lpstr>Slide 9</vt:lpstr>
      <vt:lpstr>SIPOC</vt:lpstr>
      <vt:lpstr>ASIS Process Map - Flowchart</vt:lpstr>
      <vt:lpstr>Fishbone Diagram</vt:lpstr>
      <vt:lpstr>Problem to Root Cause</vt:lpstr>
      <vt:lpstr>Suggested Actions</vt:lpstr>
      <vt:lpstr>Fund Company Contact List</vt:lpstr>
      <vt:lpstr>Slide 16</vt:lpstr>
      <vt:lpstr>Design Details</vt:lpstr>
      <vt:lpstr>Design Details</vt:lpstr>
      <vt:lpstr>Design Details</vt:lpstr>
      <vt:lpstr>Pilot Schedule </vt:lpstr>
      <vt:lpstr>ASIS vs TOBE Process Map</vt:lpstr>
      <vt:lpstr>Pilot Result</vt:lpstr>
      <vt:lpstr>Summary</vt:lpstr>
    </vt:vector>
  </TitlesOfParts>
  <Company>Thomson Reuters Markets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Sigma Project</dc:title>
  <dc:creator>ilham.nicolaidou</dc:creator>
  <cp:lastModifiedBy>u8004479</cp:lastModifiedBy>
  <cp:revision>311</cp:revision>
  <dcterms:created xsi:type="dcterms:W3CDTF">2013-10-05T11:07:16Z</dcterms:created>
  <dcterms:modified xsi:type="dcterms:W3CDTF">2014-03-11T14:15:19Z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