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rawings/drawing4.xml" ContentType="application/vnd.openxmlformats-officedocument.drawingml.chartshap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drawings/drawing2.xml" ContentType="application/vnd.openxmlformats-officedocument.drawingml.chartshap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charts/chart9.xml" ContentType="application/vnd.openxmlformats-officedocument.drawingml.chart+xml"/>
  <Override PartName="/docProps/custom.xml" ContentType="application/vnd.openxmlformats-officedocument.custom-properties+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rawings/drawing5.xml" ContentType="application/vnd.openxmlformats-officedocument.drawingml.chartshape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drawings/drawing3.xml" ContentType="application/vnd.openxmlformats-officedocument.drawingml.chartshap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charts/chart8.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87" r:id="rId2"/>
    <p:sldId id="302" r:id="rId3"/>
    <p:sldId id="318" r:id="rId4"/>
    <p:sldId id="310" r:id="rId5"/>
    <p:sldId id="312" r:id="rId6"/>
    <p:sldId id="317" r:id="rId7"/>
    <p:sldId id="319" r:id="rId8"/>
    <p:sldId id="320" r:id="rId9"/>
    <p:sldId id="31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Title Slides" id="{099C442C-6443-C846-972E-219FE1735AEE}">
          <p14:sldIdLst>
            <p14:sldId id="287"/>
          </p14:sldIdLst>
        </p14:section>
        <p14:section name="Content Slides" id="{5F1AB2A0-418D-4F3F-AAF7-DD992E84FE89}">
          <p14:sldIdLst>
            <p14:sldId id="302"/>
            <p14:sldId id="303"/>
            <p14:sldId id="304"/>
          </p14:sldIdLst>
        </p14:section>
        <p14:section name="Divider Slides" id="{C729F708-8AAA-E94E-ACDC-D99C8E9409BC}">
          <p14:sldIdLst/>
        </p14:section>
        <p14:section name="End Slides" id="{8155FCE6-2ECE-7A44-A62D-9FD8BB0BD2EA}">
          <p14:sldIdLst/>
        </p14:section>
        <p14:section name="Instuctions" id="{7C26B087-99CF-4148-990A-C985109E3A6A}">
          <p14:sldIdLst/>
        </p14:section>
        <p14:section name="Example Slides" id="{4F4610F5-0D1A-4073-B848-2E3B1F2355B7}">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EFF"/>
    <a:srgbClr val="00E2A1"/>
    <a:srgbClr val="25DBB0"/>
    <a:srgbClr val="00C389"/>
    <a:srgbClr val="666666"/>
    <a:srgbClr val="D9D9D9"/>
    <a:srgbClr val="FF5000"/>
    <a:srgbClr val="FFC800"/>
    <a:srgbClr val="00D0D4"/>
    <a:srgbClr val="9064C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0024" autoAdjust="0"/>
  </p:normalViewPr>
  <p:slideViewPr>
    <p:cSldViewPr snapToGrid="0" snapToObjects="1">
      <p:cViewPr varScale="1">
        <p:scale>
          <a:sx n="101" d="100"/>
          <a:sy n="101" d="100"/>
        </p:scale>
        <p:origin x="-1146" y="-90"/>
      </p:cViewPr>
      <p:guideLst>
        <p:guide orient="horz" pos="2160"/>
        <p:guide pos="3840"/>
      </p:guideLst>
    </p:cSldViewPr>
  </p:slideViewPr>
  <p:outlineViewPr>
    <p:cViewPr>
      <p:scale>
        <a:sx n="33" d="100"/>
        <a:sy n="33" d="100"/>
      </p:scale>
      <p:origin x="0" y="-2710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52" d="100"/>
          <a:sy n="152" d="100"/>
        </p:scale>
        <p:origin x="3824" y="20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u8004479\Downloads\Book2%20%5b1%5d%20%5b1%5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8004479\Documents\2019%20Goals\DSCR%202019\PP%20service%20Master%20file%20Q1.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u8004479\Documents\2019%20Goals\DSCR%202019\PP%20service%20Master%20file%20Q1.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u8004479\Documents\2019%20Goals\DSCR%202019\DC_1%20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u8004479\Documents\2019%20Goals\DSCR%202019\PP%20service%20Master%20file%20Q1.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Book1"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Book1"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3"/>
          <c:order val="2"/>
          <c:tx>
            <c:strRef>
              <c:f>Sheet1!$F$1</c:f>
              <c:strCache>
                <c:ptCount val="1"/>
                <c:pt idx="0">
                  <c:v>All P&amp;P Case</c:v>
                </c:pt>
              </c:strCache>
            </c:strRef>
          </c:tx>
          <c:spPr>
            <a:solidFill>
              <a:schemeClr val="accent4"/>
            </a:solidFill>
            <a:ln>
              <a:noFill/>
            </a:ln>
            <a:effectLst/>
          </c:spPr>
          <c:dLbls>
            <c:dLbl>
              <c:idx val="11"/>
              <c:layout>
                <c:manualLayout>
                  <c:x val="0"/>
                  <c:y val="-0.18620887467342426"/>
                </c:manualLayout>
              </c:layout>
              <c:tx>
                <c:rich>
                  <a:bodyPr/>
                  <a:lstStyle/>
                  <a:p>
                    <a:r>
                      <a:rPr lang="en-US" smtClean="0"/>
                      <a:t>433</a:t>
                    </a:r>
                    <a:endParaRPr lang="en-US" dirty="0"/>
                  </a:p>
                </c:rich>
              </c:tx>
              <c:dLblPos val="outEnd"/>
              <c:showVal val="1"/>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Sheet1!$A$2:$B$14</c:f>
              <c:multiLvlStrCache>
                <c:ptCount val="13"/>
                <c:lvl>
                  <c:pt idx="0">
                    <c:v>March</c:v>
                  </c:pt>
                  <c:pt idx="1">
                    <c:v>April</c:v>
                  </c:pt>
                  <c:pt idx="2">
                    <c:v>May </c:v>
                  </c:pt>
                  <c:pt idx="3">
                    <c:v>June </c:v>
                  </c:pt>
                  <c:pt idx="4">
                    <c:v>July </c:v>
                  </c:pt>
                  <c:pt idx="5">
                    <c:v>August  </c:v>
                  </c:pt>
                  <c:pt idx="6">
                    <c:v>September </c:v>
                  </c:pt>
                  <c:pt idx="7">
                    <c:v>October  </c:v>
                  </c:pt>
                  <c:pt idx="8">
                    <c:v>November </c:v>
                  </c:pt>
                  <c:pt idx="9">
                    <c:v>December </c:v>
                  </c:pt>
                  <c:pt idx="10">
                    <c:v>January </c:v>
                  </c:pt>
                  <c:pt idx="11">
                    <c:v>February </c:v>
                  </c:pt>
                  <c:pt idx="12">
                    <c:v>March</c:v>
                  </c:pt>
                </c:lvl>
                <c:lvl>
                  <c:pt idx="1">
                    <c:v>Q2</c:v>
                  </c:pt>
                  <c:pt idx="4">
                    <c:v>Q3</c:v>
                  </c:pt>
                  <c:pt idx="7">
                    <c:v>Q4</c:v>
                  </c:pt>
                  <c:pt idx="10">
                    <c:v>Q1</c:v>
                  </c:pt>
                </c:lvl>
              </c:multiLvlStrCache>
            </c:multiLvlStrRef>
          </c:cat>
          <c:val>
            <c:numRef>
              <c:f>Sheet1!$F$2:$F$14</c:f>
              <c:numCache>
                <c:formatCode>General</c:formatCode>
                <c:ptCount val="13"/>
                <c:pt idx="0">
                  <c:v>462</c:v>
                </c:pt>
                <c:pt idx="1">
                  <c:v>356</c:v>
                </c:pt>
                <c:pt idx="2">
                  <c:v>370</c:v>
                </c:pt>
                <c:pt idx="3">
                  <c:v>334</c:v>
                </c:pt>
                <c:pt idx="4">
                  <c:v>328</c:v>
                </c:pt>
                <c:pt idx="5">
                  <c:v>266</c:v>
                </c:pt>
                <c:pt idx="6">
                  <c:v>219</c:v>
                </c:pt>
                <c:pt idx="7">
                  <c:v>256</c:v>
                </c:pt>
                <c:pt idx="8">
                  <c:v>246</c:v>
                </c:pt>
                <c:pt idx="9">
                  <c:v>370</c:v>
                </c:pt>
                <c:pt idx="10">
                  <c:v>464</c:v>
                </c:pt>
                <c:pt idx="11">
                  <c:v>288</c:v>
                </c:pt>
                <c:pt idx="12">
                  <c:v>411</c:v>
                </c:pt>
              </c:numCache>
            </c:numRef>
          </c:val>
          <c:extLst xmlns:c16r2="http://schemas.microsoft.com/office/drawing/2015/06/chart">
            <c:ext xmlns:c16="http://schemas.microsoft.com/office/drawing/2014/chart" uri="{C3380CC4-5D6E-409C-BE32-E72D297353CC}">
              <c16:uniqueId val="{00000003-7E49-48AB-ACDA-9C74BB1D80CF}"/>
            </c:ext>
          </c:extLst>
        </c:ser>
        <c:dLbls>
          <c:showVal val="1"/>
        </c:dLbls>
        <c:gapWidth val="219"/>
        <c:axId val="192470400"/>
        <c:axId val="235155456"/>
      </c:barChart>
      <c:lineChart>
        <c:grouping val="standard"/>
        <c:ser>
          <c:idx val="0"/>
          <c:order val="0"/>
          <c:tx>
            <c:strRef>
              <c:f>Sheet1!$C$1</c:f>
              <c:strCache>
                <c:ptCount val="1"/>
                <c:pt idx="0">
                  <c:v>DCSR 2019</c:v>
                </c:pt>
              </c:strCache>
            </c:strRef>
          </c:tx>
          <c:spPr>
            <a:ln w="28575" cap="rnd">
              <a:solidFill>
                <a:schemeClr val="accent1"/>
              </a:solidFill>
              <a:round/>
            </a:ln>
            <a:effectLst/>
          </c:spPr>
          <c:marker>
            <c:symbol val="none"/>
          </c:marker>
          <c:dLbls>
            <c:dLbl>
              <c:idx val="0"/>
              <c:layout>
                <c:manualLayout>
                  <c:x val="0"/>
                  <c:y val="-2.8895355583515574E-2"/>
                </c:manualLayout>
              </c:layout>
              <c:showVal val="1"/>
            </c:dLbl>
            <c:dLbl>
              <c:idx val="1"/>
              <c:layout>
                <c:manualLayout>
                  <c:x val="0"/>
                  <c:y val="-2.8895355583515619E-2"/>
                </c:manualLayout>
              </c:layout>
              <c:showVal val="1"/>
            </c:dLbl>
            <c:dLbl>
              <c:idx val="2"/>
              <c:layout>
                <c:manualLayout>
                  <c:x val="-2.4456106776517602E-3"/>
                  <c:y val="8.1870174153294048E-2"/>
                </c:manualLayout>
              </c:layout>
              <c:showVal val="1"/>
            </c:dLbl>
            <c:dLbl>
              <c:idx val="3"/>
              <c:layout>
                <c:manualLayout>
                  <c:x val="0"/>
                  <c:y val="-2.8895355583515619E-2"/>
                </c:manualLayout>
              </c:layout>
              <c:showVal val="1"/>
            </c:dLbl>
            <c:dLbl>
              <c:idx val="4"/>
              <c:layout>
                <c:manualLayout>
                  <c:x val="0"/>
                  <c:y val="3.8527140778020767E-2"/>
                </c:manualLayout>
              </c:layout>
              <c:showVal val="1"/>
            </c:dLbl>
            <c:dLbl>
              <c:idx val="5"/>
              <c:layout>
                <c:manualLayout>
                  <c:x val="2.4456106776517602E-3"/>
                  <c:y val="4.8158925972525898E-2"/>
                </c:manualLayout>
              </c:layout>
              <c:showVal val="1"/>
            </c:dLbl>
            <c:dLbl>
              <c:idx val="10"/>
              <c:layout>
                <c:manualLayout>
                  <c:x val="2.4456106776516696E-3"/>
                  <c:y val="5.7790711167031245E-2"/>
                </c:manualLayout>
              </c:layout>
              <c:showVal val="1"/>
            </c:dLbl>
            <c:dLbl>
              <c:idx val="11"/>
              <c:layout>
                <c:manualLayout>
                  <c:x val="0"/>
                  <c:y val="2.8895355583515619E-2"/>
                </c:manualLayout>
              </c:layout>
              <c:showVal val="1"/>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Sheet1!$A$2:$B$14</c:f>
              <c:multiLvlStrCache>
                <c:ptCount val="13"/>
                <c:lvl>
                  <c:pt idx="0">
                    <c:v>March</c:v>
                  </c:pt>
                  <c:pt idx="1">
                    <c:v>April</c:v>
                  </c:pt>
                  <c:pt idx="2">
                    <c:v>May </c:v>
                  </c:pt>
                  <c:pt idx="3">
                    <c:v>June </c:v>
                  </c:pt>
                  <c:pt idx="4">
                    <c:v>July </c:v>
                  </c:pt>
                  <c:pt idx="5">
                    <c:v>August  </c:v>
                  </c:pt>
                  <c:pt idx="6">
                    <c:v>September </c:v>
                  </c:pt>
                  <c:pt idx="7">
                    <c:v>October  </c:v>
                  </c:pt>
                  <c:pt idx="8">
                    <c:v>November </c:v>
                  </c:pt>
                  <c:pt idx="9">
                    <c:v>December </c:v>
                  </c:pt>
                  <c:pt idx="10">
                    <c:v>January </c:v>
                  </c:pt>
                  <c:pt idx="11">
                    <c:v>February </c:v>
                  </c:pt>
                  <c:pt idx="12">
                    <c:v>March</c:v>
                  </c:pt>
                </c:lvl>
                <c:lvl>
                  <c:pt idx="1">
                    <c:v>Q2</c:v>
                  </c:pt>
                  <c:pt idx="4">
                    <c:v>Q3</c:v>
                  </c:pt>
                  <c:pt idx="7">
                    <c:v>Q4</c:v>
                  </c:pt>
                  <c:pt idx="10">
                    <c:v>Q1</c:v>
                  </c:pt>
                </c:lvl>
              </c:multiLvlStrCache>
            </c:multiLvlStrRef>
          </c:cat>
          <c:val>
            <c:numRef>
              <c:f>Sheet1!$C$2:$C$14</c:f>
              <c:numCache>
                <c:formatCode>General</c:formatCode>
                <c:ptCount val="13"/>
                <c:pt idx="0">
                  <c:v>194</c:v>
                </c:pt>
                <c:pt idx="1">
                  <c:v>178</c:v>
                </c:pt>
                <c:pt idx="2">
                  <c:v>185</c:v>
                </c:pt>
                <c:pt idx="3">
                  <c:v>178</c:v>
                </c:pt>
                <c:pt idx="4">
                  <c:v>164</c:v>
                </c:pt>
                <c:pt idx="5">
                  <c:v>133</c:v>
                </c:pt>
                <c:pt idx="6">
                  <c:v>109</c:v>
                </c:pt>
                <c:pt idx="7">
                  <c:v>128</c:v>
                </c:pt>
                <c:pt idx="8">
                  <c:v>123</c:v>
                </c:pt>
                <c:pt idx="9">
                  <c:v>100</c:v>
                </c:pt>
                <c:pt idx="10">
                  <c:v>150</c:v>
                </c:pt>
                <c:pt idx="11">
                  <c:v>138</c:v>
                </c:pt>
                <c:pt idx="12">
                  <c:v>123</c:v>
                </c:pt>
              </c:numCache>
            </c:numRef>
          </c:val>
          <c:extLst xmlns:c16r2="http://schemas.microsoft.com/office/drawing/2015/06/chart">
            <c:ext xmlns:c16="http://schemas.microsoft.com/office/drawing/2014/chart" uri="{C3380CC4-5D6E-409C-BE32-E72D297353CC}">
              <c16:uniqueId val="{00000000-7E49-48AB-ACDA-9C74BB1D80CF}"/>
            </c:ext>
          </c:extLst>
        </c:ser>
        <c:ser>
          <c:idx val="1"/>
          <c:order val="1"/>
          <c:tx>
            <c:strRef>
              <c:f>Sheet1!$D$1</c:f>
              <c:strCache>
                <c:ptCount val="1"/>
                <c:pt idx="0">
                  <c:v>Target </c:v>
                </c:pt>
              </c:strCache>
            </c:strRef>
          </c:tx>
          <c:spPr>
            <a:ln w="28575" cap="rnd">
              <a:solidFill>
                <a:schemeClr val="accent2"/>
              </a:solidFill>
              <a:round/>
            </a:ln>
            <a:effectLst/>
          </c:spPr>
          <c:marker>
            <c:symbol val="none"/>
          </c:marker>
          <c:dLbls>
            <c:dLbl>
              <c:idx val="0"/>
              <c:layout>
                <c:manualLayout>
                  <c:x val="0"/>
                  <c:y val="2.8895355583515619E-2"/>
                </c:manualLayout>
              </c:layout>
              <c:showVal val="1"/>
            </c:dLbl>
            <c:dLbl>
              <c:idx val="2"/>
              <c:layout>
                <c:manualLayout>
                  <c:x val="0"/>
                  <c:y val="-4.3343033375273274E-2"/>
                </c:manualLayout>
              </c:layout>
              <c:showVal val="1"/>
            </c:dLbl>
            <c:dLbl>
              <c:idx val="4"/>
              <c:layout>
                <c:manualLayout>
                  <c:x val="-2.4456106776517602E-3"/>
                  <c:y val="-6.7422496361536424E-2"/>
                </c:manualLayout>
              </c:layout>
              <c:showVal val="1"/>
            </c:dLbl>
            <c:dLbl>
              <c:idx val="5"/>
              <c:layout>
                <c:manualLayout>
                  <c:x val="-2.4456106776517602E-3"/>
                  <c:y val="-3.8527140778020767E-2"/>
                </c:manualLayout>
              </c:layout>
              <c:showVal val="1"/>
            </c:dLbl>
            <c:dLbl>
              <c:idx val="6"/>
              <c:layout>
                <c:manualLayout>
                  <c:x val="0"/>
                  <c:y val="-6.2606603764283703E-2"/>
                </c:manualLayout>
              </c:layout>
              <c:showVal val="1"/>
            </c:dLbl>
            <c:dLbl>
              <c:idx val="7"/>
              <c:layout>
                <c:manualLayout>
                  <c:x val="0"/>
                  <c:y val="-1.9263570389010408E-2"/>
                </c:manualLayout>
              </c:layout>
              <c:showVal val="1"/>
            </c:dLbl>
            <c:dLbl>
              <c:idx val="8"/>
              <c:layout>
                <c:manualLayout>
                  <c:x val="0"/>
                  <c:y val="-1.9263570389010408E-2"/>
                </c:manualLayout>
              </c:layout>
              <c:showVal val="1"/>
            </c:dLbl>
            <c:dLbl>
              <c:idx val="9"/>
              <c:layout>
                <c:manualLayout>
                  <c:x val="0"/>
                  <c:y val="-3.8527140778020767E-2"/>
                </c:manualLayout>
              </c:layout>
              <c:showVal val="1"/>
            </c:dLbl>
            <c:dLbl>
              <c:idx val="10"/>
              <c:layout>
                <c:manualLayout>
                  <c:x val="-8.9671355622746311E-17"/>
                  <c:y val="-1.9263570389010408E-2"/>
                </c:manualLayout>
              </c:layout>
              <c:showVal val="1"/>
            </c:dLbl>
            <c:dLbl>
              <c:idx val="11"/>
              <c:layout>
                <c:manualLayout>
                  <c:x val="0"/>
                  <c:y val="-5.2974818569778433E-2"/>
                </c:manualLayout>
              </c:layout>
              <c:showVal val="1"/>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Sheet1!$A$2:$B$14</c:f>
              <c:multiLvlStrCache>
                <c:ptCount val="13"/>
                <c:lvl>
                  <c:pt idx="0">
                    <c:v>March</c:v>
                  </c:pt>
                  <c:pt idx="1">
                    <c:v>April</c:v>
                  </c:pt>
                  <c:pt idx="2">
                    <c:v>May </c:v>
                  </c:pt>
                  <c:pt idx="3">
                    <c:v>June </c:v>
                  </c:pt>
                  <c:pt idx="4">
                    <c:v>July </c:v>
                  </c:pt>
                  <c:pt idx="5">
                    <c:v>August  </c:v>
                  </c:pt>
                  <c:pt idx="6">
                    <c:v>September </c:v>
                  </c:pt>
                  <c:pt idx="7">
                    <c:v>October  </c:v>
                  </c:pt>
                  <c:pt idx="8">
                    <c:v>November </c:v>
                  </c:pt>
                  <c:pt idx="9">
                    <c:v>December </c:v>
                  </c:pt>
                  <c:pt idx="10">
                    <c:v>January </c:v>
                  </c:pt>
                  <c:pt idx="11">
                    <c:v>February </c:v>
                  </c:pt>
                  <c:pt idx="12">
                    <c:v>March</c:v>
                  </c:pt>
                </c:lvl>
                <c:lvl>
                  <c:pt idx="1">
                    <c:v>Q2</c:v>
                  </c:pt>
                  <c:pt idx="4">
                    <c:v>Q3</c:v>
                  </c:pt>
                  <c:pt idx="7">
                    <c:v>Q4</c:v>
                  </c:pt>
                  <c:pt idx="10">
                    <c:v>Q1</c:v>
                  </c:pt>
                </c:lvl>
              </c:multiLvlStrCache>
            </c:multiLvlStrRef>
          </c:cat>
          <c:val>
            <c:numRef>
              <c:f>Sheet1!$D$2:$D$14</c:f>
              <c:numCache>
                <c:formatCode>General</c:formatCode>
                <c:ptCount val="13"/>
                <c:pt idx="0">
                  <c:v>153</c:v>
                </c:pt>
                <c:pt idx="1">
                  <c:v>143</c:v>
                </c:pt>
                <c:pt idx="2">
                  <c:v>178</c:v>
                </c:pt>
                <c:pt idx="3">
                  <c:v>126</c:v>
                </c:pt>
                <c:pt idx="4">
                  <c:v>153</c:v>
                </c:pt>
                <c:pt idx="5">
                  <c:v>149</c:v>
                </c:pt>
                <c:pt idx="6">
                  <c:v>129</c:v>
                </c:pt>
                <c:pt idx="7">
                  <c:v>168</c:v>
                </c:pt>
                <c:pt idx="8">
                  <c:v>171</c:v>
                </c:pt>
                <c:pt idx="9">
                  <c:v>161</c:v>
                </c:pt>
                <c:pt idx="10">
                  <c:v>185</c:v>
                </c:pt>
                <c:pt idx="11">
                  <c:v>149</c:v>
                </c:pt>
                <c:pt idx="12">
                  <c:v>165</c:v>
                </c:pt>
              </c:numCache>
            </c:numRef>
          </c:val>
          <c:extLst xmlns:c16r2="http://schemas.microsoft.com/office/drawing/2015/06/chart">
            <c:ext xmlns:c16="http://schemas.microsoft.com/office/drawing/2014/chart" uri="{C3380CC4-5D6E-409C-BE32-E72D297353CC}">
              <c16:uniqueId val="{00000001-7E49-48AB-ACDA-9C74BB1D80CF}"/>
            </c:ext>
          </c:extLst>
        </c:ser>
        <c:dLbls>
          <c:showVal val="1"/>
        </c:dLbls>
        <c:marker val="1"/>
        <c:axId val="192470400"/>
        <c:axId val="235155456"/>
        <c:extLst xmlns:c16r2="http://schemas.microsoft.com/office/drawing/2015/06/chart">
          <c:ext xmlns:c15="http://schemas.microsoft.com/office/drawing/2012/chart" uri="{02D57815-91ED-43cb-92C2-25804820EDAC}">
            <c15:filteredLineSeries>
              <c15:ser>
                <c:idx val="2"/>
                <c:order val="2"/>
                <c:tx>
                  <c:strRef>
                    <c:extLst>
                      <c:ext uri="{02D57815-91ED-43cb-92C2-25804820EDAC}">
                        <c15:formulaRef>
                          <c15:sqref>Sheet1!$E$1</c15:sqref>
                        </c15:formulaRef>
                      </c:ext>
                    </c:extLst>
                    <c:strCache>
                      <c:ptCount val="1"/>
                      <c:pt idx="0">
                        <c:v>Non-DSCR</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extLst>
                      <c:ext uri="{02D57815-91ED-43cb-92C2-25804820EDAC}">
                        <c15:formulaRef>
                          <c15:sqref>Sheet1!$A$2:$B$14</c15:sqref>
                        </c15:formulaRef>
                      </c:ext>
                    </c:extLst>
                    <c:multiLvlStrCache>
                      <c:ptCount val="13"/>
                      <c:lvl>
                        <c:pt idx="0">
                          <c:v>March</c:v>
                        </c:pt>
                        <c:pt idx="1">
                          <c:v>April</c:v>
                        </c:pt>
                        <c:pt idx="2">
                          <c:v>May </c:v>
                        </c:pt>
                        <c:pt idx="3">
                          <c:v>June </c:v>
                        </c:pt>
                        <c:pt idx="4">
                          <c:v>July </c:v>
                        </c:pt>
                        <c:pt idx="5">
                          <c:v>August  </c:v>
                        </c:pt>
                        <c:pt idx="6">
                          <c:v>September </c:v>
                        </c:pt>
                        <c:pt idx="7">
                          <c:v>October  </c:v>
                        </c:pt>
                        <c:pt idx="8">
                          <c:v>November </c:v>
                        </c:pt>
                        <c:pt idx="9">
                          <c:v>December </c:v>
                        </c:pt>
                        <c:pt idx="10">
                          <c:v>January </c:v>
                        </c:pt>
                        <c:pt idx="11">
                          <c:v>February </c:v>
                        </c:pt>
                        <c:pt idx="12">
                          <c:v>March</c:v>
                        </c:pt>
                      </c:lvl>
                      <c:lvl>
                        <c:pt idx="1">
                          <c:v>Q2</c:v>
                        </c:pt>
                        <c:pt idx="4">
                          <c:v>Q3</c:v>
                        </c:pt>
                        <c:pt idx="7">
                          <c:v>Q4</c:v>
                        </c:pt>
                        <c:pt idx="10">
                          <c:v>Q1</c:v>
                        </c:pt>
                      </c:lvl>
                    </c:multiLvlStrCache>
                  </c:multiLvlStrRef>
                </c:cat>
                <c:val>
                  <c:numRef>
                    <c:extLst>
                      <c:ext uri="{02D57815-91ED-43cb-92C2-25804820EDAC}">
                        <c15:formulaRef>
                          <c15:sqref>Sheet1!$E$2:$E$14</c15:sqref>
                        </c15:formulaRef>
                      </c:ext>
                    </c:extLst>
                    <c:numCache>
                      <c:formatCode>General</c:formatCode>
                      <c:ptCount val="13"/>
                      <c:pt idx="0">
                        <c:v>268</c:v>
                      </c:pt>
                      <c:pt idx="1">
                        <c:v>178</c:v>
                      </c:pt>
                      <c:pt idx="2">
                        <c:v>185</c:v>
                      </c:pt>
                      <c:pt idx="3">
                        <c:v>156</c:v>
                      </c:pt>
                      <c:pt idx="4">
                        <c:v>164</c:v>
                      </c:pt>
                      <c:pt idx="5">
                        <c:v>133</c:v>
                      </c:pt>
                      <c:pt idx="6">
                        <c:v>110</c:v>
                      </c:pt>
                      <c:pt idx="7">
                        <c:v>128</c:v>
                      </c:pt>
                      <c:pt idx="8">
                        <c:v>123</c:v>
                      </c:pt>
                      <c:pt idx="9">
                        <c:v>270</c:v>
                      </c:pt>
                      <c:pt idx="10">
                        <c:v>314</c:v>
                      </c:pt>
                      <c:pt idx="11">
                        <c:v>150</c:v>
                      </c:pt>
                      <c:pt idx="12">
                        <c:v>288</c:v>
                      </c:pt>
                    </c:numCache>
                  </c:numRef>
                </c:val>
                <c:smooth val="0"/>
                <c:extLst>
                  <c:ext xmlns:c16="http://schemas.microsoft.com/office/drawing/2014/chart" uri="{C3380CC4-5D6E-409C-BE32-E72D297353CC}">
                    <c16:uniqueId val="{00000002-7E49-48AB-ACDA-9C74BB1D80CF}"/>
                  </c:ext>
                </c:extLst>
              </c15:ser>
            </c15:filteredLineSeries>
          </c:ext>
        </c:extLst>
      </c:lineChart>
      <c:catAx>
        <c:axId val="19247040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155456"/>
        <c:crosses val="autoZero"/>
        <c:auto val="1"/>
        <c:lblAlgn val="ctr"/>
        <c:lblOffset val="100"/>
      </c:catAx>
      <c:valAx>
        <c:axId val="23515545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tickLblPos val="none"/>
        <c:crossAx val="192470400"/>
        <c:crosses val="autoZero"/>
        <c:crossBetween val="between"/>
      </c:valAx>
      <c:spPr>
        <a:noFill/>
        <a:ln>
          <a:noFill/>
        </a:ln>
        <a:effectLst/>
      </c:spPr>
    </c:plotArea>
    <c:legend>
      <c:legendPos val="t"/>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[PP service Master file Q1.xlsx]Sheet9!PivotTable10</c:name>
    <c:fmtId val="2"/>
  </c:pivotSource>
  <c:chart>
    <c:pivotFmts>
      <c:pivotFmt>
        <c:idx val="0"/>
        <c:marker>
          <c:symbol val="none"/>
        </c:marker>
        <c:dLbl>
          <c:idx val="0"/>
          <c:spPr/>
          <c:txPr>
            <a:bodyPr/>
            <a:lstStyle/>
            <a:p>
              <a:pPr>
                <a:defRPr/>
              </a:pPr>
              <a:endParaRPr lang="en-US"/>
            </a:p>
          </c:txPr>
          <c:showVal val="1"/>
        </c:dLbl>
      </c:pivotFmt>
      <c:pivotFmt>
        <c:idx val="1"/>
        <c:marker>
          <c:symbol val="none"/>
        </c:marker>
        <c:dLbl>
          <c:idx val="0"/>
          <c:spPr/>
          <c:txPr>
            <a:bodyPr/>
            <a:lstStyle/>
            <a:p>
              <a:pPr>
                <a:defRPr/>
              </a:pPr>
              <a:endParaRPr lang="en-US"/>
            </a:p>
          </c:txPr>
          <c:showVal val="1"/>
        </c:dLbl>
      </c:pivotFmt>
      <c:pivotFmt>
        <c:idx val="2"/>
        <c:marker>
          <c:symbol val="none"/>
        </c:marker>
        <c:dLbl>
          <c:idx val="0"/>
          <c:spPr/>
          <c:txPr>
            <a:bodyPr/>
            <a:lstStyle/>
            <a:p>
              <a:pPr>
                <a:defRPr/>
              </a:pPr>
              <a:endParaRPr lang="en-US"/>
            </a:p>
          </c:txPr>
          <c:showVal val="1"/>
        </c:dLbl>
      </c:pivotFmt>
      <c:pivotFmt>
        <c:idx val="3"/>
        <c:marker>
          <c:symbol val="none"/>
        </c:marker>
        <c:dLbl>
          <c:idx val="0"/>
          <c:spPr/>
          <c:txPr>
            <a:bodyPr/>
            <a:lstStyle/>
            <a:p>
              <a:pPr>
                <a:defRPr/>
              </a:pPr>
              <a:endParaRPr lang="en-US"/>
            </a:p>
          </c:txPr>
          <c:showVal val="1"/>
        </c:dLbl>
      </c:pivotFmt>
      <c:pivotFmt>
        <c:idx val="4"/>
        <c:marker>
          <c:symbol val="none"/>
        </c:marker>
        <c:dLbl>
          <c:idx val="0"/>
          <c:spPr/>
          <c:txPr>
            <a:bodyPr/>
            <a:lstStyle/>
            <a:p>
              <a:pPr>
                <a:defRPr/>
              </a:pPr>
              <a:endParaRPr lang="en-US"/>
            </a:p>
          </c:txPr>
          <c:showVal val="1"/>
        </c:dLbl>
      </c:pivotFmt>
      <c:pivotFmt>
        <c:idx val="5"/>
        <c:marker>
          <c:symbol val="none"/>
        </c:marker>
        <c:dLbl>
          <c:idx val="0"/>
          <c:spPr/>
          <c:txPr>
            <a:bodyPr/>
            <a:lstStyle/>
            <a:p>
              <a:pPr>
                <a:defRPr/>
              </a:pPr>
              <a:endParaRPr lang="en-US"/>
            </a:p>
          </c:txPr>
          <c:showVal val="1"/>
        </c:dLbl>
      </c:pivotFmt>
    </c:pivotFmts>
    <c:plotArea>
      <c:layout>
        <c:manualLayout>
          <c:layoutTarget val="inner"/>
          <c:xMode val="edge"/>
          <c:yMode val="edge"/>
          <c:x val="5.6293332156992192E-2"/>
          <c:y val="4.1825195234143249E-2"/>
          <c:w val="0.92009533771723229"/>
          <c:h val="0.61173973651025182"/>
        </c:manualLayout>
      </c:layout>
      <c:barChart>
        <c:barDir val="col"/>
        <c:grouping val="stacked"/>
        <c:ser>
          <c:idx val="0"/>
          <c:order val="0"/>
          <c:tx>
            <c:strRef>
              <c:f>Sheet9!$AN$1:$AN$2</c:f>
              <c:strCache>
                <c:ptCount val="1"/>
                <c:pt idx="0">
                  <c:v>FEB 2019</c:v>
                </c:pt>
              </c:strCache>
            </c:strRef>
          </c:tx>
          <c:dLbls>
            <c:dLbl>
              <c:idx val="13"/>
              <c:layout>
                <c:manualLayout>
                  <c:x val="0"/>
                  <c:y val="-7.6045809516624091E-3"/>
                </c:manualLayout>
              </c:layout>
              <c:showVal val="1"/>
            </c:dLbl>
            <c:txPr>
              <a:bodyPr/>
              <a:lstStyle/>
              <a:p>
                <a:pPr>
                  <a:defRPr b="1">
                    <a:solidFill>
                      <a:srgbClr val="FF0000"/>
                    </a:solidFill>
                  </a:defRPr>
                </a:pPr>
                <a:endParaRPr lang="en-US"/>
              </a:p>
            </c:txPr>
            <c:showVal val="1"/>
          </c:dLbls>
          <c:cat>
            <c:strRef>
              <c:f>Sheet9!$AM$3:$AM$24</c:f>
              <c:strCache>
                <c:ptCount val="21"/>
                <c:pt idx="0">
                  <c:v>Attributes</c:v>
                </c:pt>
                <c:pt idx="1">
                  <c:v>Benchmark/Indices</c:v>
                </c:pt>
                <c:pt idx="2">
                  <c:v>Cross Reference Code</c:v>
                </c:pt>
                <c:pt idx="3">
                  <c:v>Currency</c:v>
                </c:pt>
                <c:pt idx="4">
                  <c:v>Fees/Charges/Loads</c:v>
                </c:pt>
                <c:pt idx="5">
                  <c:v>FPO/Launch Date</c:v>
                </c:pt>
                <c:pt idx="6">
                  <c:v>Fund Performance</c:v>
                </c:pt>
                <c:pt idx="7">
                  <c:v>Fund Status</c:v>
                </c:pt>
                <c:pt idx="8">
                  <c:v>Income Distributions</c:v>
                </c:pt>
                <c:pt idx="9">
                  <c:v>Indices</c:v>
                </c:pt>
                <c:pt idx="10">
                  <c:v>Lipper Global Classification</c:v>
                </c:pt>
                <c:pt idx="11">
                  <c:v>New Fund</c:v>
                </c:pt>
                <c:pt idx="12">
                  <c:v>Portfolio/Fund Manager(s)</c:v>
                </c:pt>
                <c:pt idx="13">
                  <c:v>Prices - NAV</c:v>
                </c:pt>
                <c:pt idx="14">
                  <c:v>Primary Fund Name</c:v>
                </c:pt>
                <c:pt idx="15">
                  <c:v>RFS Country</c:v>
                </c:pt>
                <c:pt idx="16">
                  <c:v>Service Providers (Companies)</c:v>
                </c:pt>
                <c:pt idx="17">
                  <c:v>Share Classes</c:v>
                </c:pt>
                <c:pt idx="18">
                  <c:v>TER</c:v>
                </c:pt>
                <c:pt idx="19">
                  <c:v>TNA</c:v>
                </c:pt>
                <c:pt idx="20">
                  <c:v>(blank)</c:v>
                </c:pt>
              </c:strCache>
            </c:strRef>
          </c:cat>
          <c:val>
            <c:numRef>
              <c:f>Sheet9!$AN$3:$AN$24</c:f>
              <c:numCache>
                <c:formatCode>General</c:formatCode>
                <c:ptCount val="21"/>
                <c:pt idx="0">
                  <c:v>6</c:v>
                </c:pt>
                <c:pt idx="1">
                  <c:v>3</c:v>
                </c:pt>
                <c:pt idx="2">
                  <c:v>1</c:v>
                </c:pt>
                <c:pt idx="4">
                  <c:v>9</c:v>
                </c:pt>
                <c:pt idx="6">
                  <c:v>7</c:v>
                </c:pt>
                <c:pt idx="7">
                  <c:v>2</c:v>
                </c:pt>
                <c:pt idx="8">
                  <c:v>17</c:v>
                </c:pt>
                <c:pt idx="9">
                  <c:v>3</c:v>
                </c:pt>
                <c:pt idx="10">
                  <c:v>8</c:v>
                </c:pt>
                <c:pt idx="11">
                  <c:v>10</c:v>
                </c:pt>
                <c:pt idx="12">
                  <c:v>2</c:v>
                </c:pt>
                <c:pt idx="13">
                  <c:v>33</c:v>
                </c:pt>
                <c:pt idx="14">
                  <c:v>6</c:v>
                </c:pt>
                <c:pt idx="15">
                  <c:v>8</c:v>
                </c:pt>
                <c:pt idx="16">
                  <c:v>1</c:v>
                </c:pt>
                <c:pt idx="17">
                  <c:v>5</c:v>
                </c:pt>
                <c:pt idx="19">
                  <c:v>5</c:v>
                </c:pt>
              </c:numCache>
            </c:numRef>
          </c:val>
        </c:ser>
        <c:ser>
          <c:idx val="1"/>
          <c:order val="1"/>
          <c:tx>
            <c:strRef>
              <c:f>Sheet9!$AO$1:$AO$2</c:f>
              <c:strCache>
                <c:ptCount val="1"/>
                <c:pt idx="0">
                  <c:v>JAN 2019</c:v>
                </c:pt>
              </c:strCache>
            </c:strRef>
          </c:tx>
          <c:cat>
            <c:strRef>
              <c:f>Sheet9!$AM$3:$AM$24</c:f>
              <c:strCache>
                <c:ptCount val="21"/>
                <c:pt idx="0">
                  <c:v>Attributes</c:v>
                </c:pt>
                <c:pt idx="1">
                  <c:v>Benchmark/Indices</c:v>
                </c:pt>
                <c:pt idx="2">
                  <c:v>Cross Reference Code</c:v>
                </c:pt>
                <c:pt idx="3">
                  <c:v>Currency</c:v>
                </c:pt>
                <c:pt idx="4">
                  <c:v>Fees/Charges/Loads</c:v>
                </c:pt>
                <c:pt idx="5">
                  <c:v>FPO/Launch Date</c:v>
                </c:pt>
                <c:pt idx="6">
                  <c:v>Fund Performance</c:v>
                </c:pt>
                <c:pt idx="7">
                  <c:v>Fund Status</c:v>
                </c:pt>
                <c:pt idx="8">
                  <c:v>Income Distributions</c:v>
                </c:pt>
                <c:pt idx="9">
                  <c:v>Indices</c:v>
                </c:pt>
                <c:pt idx="10">
                  <c:v>Lipper Global Classification</c:v>
                </c:pt>
                <c:pt idx="11">
                  <c:v>New Fund</c:v>
                </c:pt>
                <c:pt idx="12">
                  <c:v>Portfolio/Fund Manager(s)</c:v>
                </c:pt>
                <c:pt idx="13">
                  <c:v>Prices - NAV</c:v>
                </c:pt>
                <c:pt idx="14">
                  <c:v>Primary Fund Name</c:v>
                </c:pt>
                <c:pt idx="15">
                  <c:v>RFS Country</c:v>
                </c:pt>
                <c:pt idx="16">
                  <c:v>Service Providers (Companies)</c:v>
                </c:pt>
                <c:pt idx="17">
                  <c:v>Share Classes</c:v>
                </c:pt>
                <c:pt idx="18">
                  <c:v>TER</c:v>
                </c:pt>
                <c:pt idx="19">
                  <c:v>TNA</c:v>
                </c:pt>
                <c:pt idx="20">
                  <c:v>(blank)</c:v>
                </c:pt>
              </c:strCache>
            </c:strRef>
          </c:cat>
          <c:val>
            <c:numRef>
              <c:f>Sheet9!$AO$3:$AO$24</c:f>
              <c:numCache>
                <c:formatCode>General</c:formatCode>
                <c:ptCount val="21"/>
                <c:pt idx="0">
                  <c:v>9</c:v>
                </c:pt>
                <c:pt idx="1">
                  <c:v>1</c:v>
                </c:pt>
                <c:pt idx="2">
                  <c:v>3</c:v>
                </c:pt>
                <c:pt idx="4">
                  <c:v>8</c:v>
                </c:pt>
                <c:pt idx="5">
                  <c:v>1</c:v>
                </c:pt>
                <c:pt idx="6">
                  <c:v>19</c:v>
                </c:pt>
                <c:pt idx="7">
                  <c:v>6</c:v>
                </c:pt>
                <c:pt idx="8">
                  <c:v>18</c:v>
                </c:pt>
                <c:pt idx="9">
                  <c:v>2</c:v>
                </c:pt>
                <c:pt idx="10">
                  <c:v>9</c:v>
                </c:pt>
                <c:pt idx="11">
                  <c:v>14</c:v>
                </c:pt>
                <c:pt idx="13">
                  <c:v>27</c:v>
                </c:pt>
                <c:pt idx="14">
                  <c:v>4</c:v>
                </c:pt>
                <c:pt idx="15">
                  <c:v>7</c:v>
                </c:pt>
                <c:pt idx="16">
                  <c:v>2</c:v>
                </c:pt>
                <c:pt idx="17">
                  <c:v>3</c:v>
                </c:pt>
                <c:pt idx="18">
                  <c:v>5</c:v>
                </c:pt>
                <c:pt idx="19">
                  <c:v>6</c:v>
                </c:pt>
              </c:numCache>
            </c:numRef>
          </c:val>
        </c:ser>
        <c:ser>
          <c:idx val="2"/>
          <c:order val="2"/>
          <c:tx>
            <c:strRef>
              <c:f>Sheet9!$AP$1:$AP$2</c:f>
              <c:strCache>
                <c:ptCount val="1"/>
                <c:pt idx="0">
                  <c:v>MAR 2019</c:v>
                </c:pt>
              </c:strCache>
            </c:strRef>
          </c:tx>
          <c:cat>
            <c:strRef>
              <c:f>Sheet9!$AM$3:$AM$24</c:f>
              <c:strCache>
                <c:ptCount val="21"/>
                <c:pt idx="0">
                  <c:v>Attributes</c:v>
                </c:pt>
                <c:pt idx="1">
                  <c:v>Benchmark/Indices</c:v>
                </c:pt>
                <c:pt idx="2">
                  <c:v>Cross Reference Code</c:v>
                </c:pt>
                <c:pt idx="3">
                  <c:v>Currency</c:v>
                </c:pt>
                <c:pt idx="4">
                  <c:v>Fees/Charges/Loads</c:v>
                </c:pt>
                <c:pt idx="5">
                  <c:v>FPO/Launch Date</c:v>
                </c:pt>
                <c:pt idx="6">
                  <c:v>Fund Performance</c:v>
                </c:pt>
                <c:pt idx="7">
                  <c:v>Fund Status</c:v>
                </c:pt>
                <c:pt idx="8">
                  <c:v>Income Distributions</c:v>
                </c:pt>
                <c:pt idx="9">
                  <c:v>Indices</c:v>
                </c:pt>
                <c:pt idx="10">
                  <c:v>Lipper Global Classification</c:v>
                </c:pt>
                <c:pt idx="11">
                  <c:v>New Fund</c:v>
                </c:pt>
                <c:pt idx="12">
                  <c:v>Portfolio/Fund Manager(s)</c:v>
                </c:pt>
                <c:pt idx="13">
                  <c:v>Prices - NAV</c:v>
                </c:pt>
                <c:pt idx="14">
                  <c:v>Primary Fund Name</c:v>
                </c:pt>
                <c:pt idx="15">
                  <c:v>RFS Country</c:v>
                </c:pt>
                <c:pt idx="16">
                  <c:v>Service Providers (Companies)</c:v>
                </c:pt>
                <c:pt idx="17">
                  <c:v>Share Classes</c:v>
                </c:pt>
                <c:pt idx="18">
                  <c:v>TER</c:v>
                </c:pt>
                <c:pt idx="19">
                  <c:v>TNA</c:v>
                </c:pt>
                <c:pt idx="20">
                  <c:v>(blank)</c:v>
                </c:pt>
              </c:strCache>
            </c:strRef>
          </c:cat>
          <c:val>
            <c:numRef>
              <c:f>Sheet9!$AP$3:$AP$24</c:f>
              <c:numCache>
                <c:formatCode>General</c:formatCode>
                <c:ptCount val="21"/>
                <c:pt idx="0">
                  <c:v>11</c:v>
                </c:pt>
                <c:pt idx="1">
                  <c:v>5</c:v>
                </c:pt>
                <c:pt idx="2">
                  <c:v>4</c:v>
                </c:pt>
                <c:pt idx="3">
                  <c:v>2</c:v>
                </c:pt>
                <c:pt idx="4">
                  <c:v>1</c:v>
                </c:pt>
                <c:pt idx="5">
                  <c:v>3</c:v>
                </c:pt>
                <c:pt idx="6">
                  <c:v>10</c:v>
                </c:pt>
                <c:pt idx="7">
                  <c:v>6</c:v>
                </c:pt>
                <c:pt idx="8">
                  <c:v>15</c:v>
                </c:pt>
                <c:pt idx="9">
                  <c:v>8</c:v>
                </c:pt>
                <c:pt idx="10">
                  <c:v>6</c:v>
                </c:pt>
                <c:pt idx="11">
                  <c:v>10</c:v>
                </c:pt>
                <c:pt idx="12">
                  <c:v>2</c:v>
                </c:pt>
                <c:pt idx="13">
                  <c:v>16</c:v>
                </c:pt>
                <c:pt idx="14">
                  <c:v>5</c:v>
                </c:pt>
                <c:pt idx="15">
                  <c:v>3</c:v>
                </c:pt>
                <c:pt idx="16">
                  <c:v>1</c:v>
                </c:pt>
                <c:pt idx="17">
                  <c:v>3</c:v>
                </c:pt>
                <c:pt idx="19">
                  <c:v>9</c:v>
                </c:pt>
              </c:numCache>
            </c:numRef>
          </c:val>
        </c:ser>
        <c:dLbls>
          <c:showVal val="1"/>
        </c:dLbls>
        <c:gapWidth val="75"/>
        <c:overlap val="100"/>
        <c:axId val="259069440"/>
        <c:axId val="260505600"/>
      </c:barChart>
      <c:catAx>
        <c:axId val="259069440"/>
        <c:scaling>
          <c:orientation val="minMax"/>
        </c:scaling>
        <c:axPos val="b"/>
        <c:majorTickMark val="none"/>
        <c:tickLblPos val="nextTo"/>
        <c:txPr>
          <a:bodyPr/>
          <a:lstStyle/>
          <a:p>
            <a:pPr>
              <a:defRPr sz="800">
                <a:latin typeface="Arial" pitchFamily="34" charset="0"/>
                <a:cs typeface="Arial" pitchFamily="34" charset="0"/>
              </a:defRPr>
            </a:pPr>
            <a:endParaRPr lang="en-US"/>
          </a:p>
        </c:txPr>
        <c:crossAx val="260505600"/>
        <c:crosses val="autoZero"/>
        <c:auto val="1"/>
        <c:lblAlgn val="ctr"/>
        <c:lblOffset val="100"/>
      </c:catAx>
      <c:valAx>
        <c:axId val="260505600"/>
        <c:scaling>
          <c:orientation val="minMax"/>
        </c:scaling>
        <c:axPos val="l"/>
        <c:numFmt formatCode="General" sourceLinked="1"/>
        <c:majorTickMark val="none"/>
        <c:tickLblPos val="nextTo"/>
        <c:crossAx val="259069440"/>
        <c:crosses val="autoZero"/>
        <c:crossBetween val="between"/>
      </c:valAx>
    </c:plotArea>
    <c:legend>
      <c:legendPos val="b"/>
      <c:layout>
        <c:manualLayout>
          <c:xMode val="edge"/>
          <c:yMode val="edge"/>
          <c:x val="0.20705750601142436"/>
          <c:y val="1.1164063744351948E-2"/>
          <c:w val="0.4270449617528565"/>
          <c:h val="6.4879350628665317E-2"/>
        </c:manualLayout>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pivotSource>
    <c:name>[PP service Master file Q1.xlsx]RCA Vs team!PivotTable4</c:name>
    <c:fmtId val="2"/>
  </c:pivotSource>
  <c:chart>
    <c:pivotFmts>
      <c:pivotFmt>
        <c:idx val="0"/>
        <c:marker>
          <c:symbol val="none"/>
        </c:marker>
        <c:dLbl>
          <c:idx val="0"/>
          <c:spPr/>
          <c:txPr>
            <a:bodyPr/>
            <a:lstStyle/>
            <a:p>
              <a:pPr>
                <a:defRPr/>
              </a:pPr>
              <a:endParaRPr lang="en-US"/>
            </a:p>
          </c:txPr>
          <c:showVal val="1"/>
        </c:dLbl>
      </c:pivotFmt>
      <c:pivotFmt>
        <c:idx val="1"/>
        <c:marker>
          <c:symbol val="none"/>
        </c:marker>
        <c:dLbl>
          <c:idx val="0"/>
          <c:spPr/>
          <c:txPr>
            <a:bodyPr/>
            <a:lstStyle/>
            <a:p>
              <a:pPr>
                <a:defRPr/>
              </a:pPr>
              <a:endParaRPr lang="en-US"/>
            </a:p>
          </c:txPr>
          <c:showVal val="1"/>
        </c:dLbl>
      </c:pivotFmt>
      <c:pivotFmt>
        <c:idx val="2"/>
        <c:marker>
          <c:symbol val="none"/>
        </c:marker>
        <c:dLbl>
          <c:idx val="0"/>
          <c:spPr/>
          <c:txPr>
            <a:bodyPr/>
            <a:lstStyle/>
            <a:p>
              <a:pPr>
                <a:defRPr/>
              </a:pPr>
              <a:endParaRPr lang="en-US"/>
            </a:p>
          </c:txPr>
          <c:showVal val="1"/>
        </c:dLbl>
      </c:pivotFmt>
      <c:pivotFmt>
        <c:idx val="3"/>
        <c:marker>
          <c:symbol val="none"/>
        </c:marker>
        <c:dLbl>
          <c:idx val="0"/>
          <c:spPr/>
          <c:txPr>
            <a:bodyPr/>
            <a:lstStyle/>
            <a:p>
              <a:pPr>
                <a:defRPr/>
              </a:pPr>
              <a:endParaRPr lang="en-US"/>
            </a:p>
          </c:txPr>
          <c:showVal val="1"/>
        </c:dLbl>
      </c:pivotFmt>
      <c:pivotFmt>
        <c:idx val="4"/>
        <c:marker>
          <c:symbol val="none"/>
        </c:marker>
        <c:dLbl>
          <c:idx val="0"/>
          <c:spPr/>
          <c:txPr>
            <a:bodyPr/>
            <a:lstStyle/>
            <a:p>
              <a:pPr>
                <a:defRPr/>
              </a:pPr>
              <a:endParaRPr lang="en-US"/>
            </a:p>
          </c:txPr>
          <c:showVal val="1"/>
        </c:dLbl>
      </c:pivotFmt>
      <c:pivotFmt>
        <c:idx val="5"/>
        <c:marker>
          <c:symbol val="none"/>
        </c:marker>
        <c:dLbl>
          <c:idx val="0"/>
          <c:spPr/>
          <c:txPr>
            <a:bodyPr/>
            <a:lstStyle/>
            <a:p>
              <a:pPr>
                <a:defRPr/>
              </a:pPr>
              <a:endParaRPr lang="en-US"/>
            </a:p>
          </c:txPr>
          <c:showVal val="1"/>
        </c:dLbl>
      </c:pivotFmt>
      <c:pivotFmt>
        <c:idx val="6"/>
        <c:marker>
          <c:symbol val="none"/>
        </c:marker>
        <c:dLbl>
          <c:idx val="0"/>
          <c:spPr/>
          <c:txPr>
            <a:bodyPr/>
            <a:lstStyle/>
            <a:p>
              <a:pPr>
                <a:defRPr/>
              </a:pPr>
              <a:endParaRPr lang="en-US"/>
            </a:p>
          </c:txPr>
          <c:showVal val="1"/>
        </c:dLbl>
      </c:pivotFmt>
      <c:pivotFmt>
        <c:idx val="7"/>
        <c:marker>
          <c:symbol val="none"/>
        </c:marker>
        <c:dLbl>
          <c:idx val="0"/>
          <c:spPr/>
          <c:txPr>
            <a:bodyPr/>
            <a:lstStyle/>
            <a:p>
              <a:pPr>
                <a:defRPr/>
              </a:pPr>
              <a:endParaRPr lang="en-US"/>
            </a:p>
          </c:txPr>
          <c:showVal val="1"/>
        </c:dLbl>
      </c:pivotFmt>
      <c:pivotFmt>
        <c:idx val="8"/>
        <c:marker>
          <c:symbol val="none"/>
        </c:marker>
        <c:dLbl>
          <c:idx val="0"/>
          <c:spPr/>
          <c:txPr>
            <a:bodyPr/>
            <a:lstStyle/>
            <a:p>
              <a:pPr>
                <a:defRPr/>
              </a:pPr>
              <a:endParaRPr lang="en-US"/>
            </a:p>
          </c:txPr>
          <c:showVal val="1"/>
        </c:dLbl>
      </c:pivotFmt>
      <c:pivotFmt>
        <c:idx val="9"/>
        <c:marker>
          <c:symbol val="none"/>
        </c:marker>
        <c:dLbl>
          <c:idx val="0"/>
          <c:spPr/>
          <c:txPr>
            <a:bodyPr/>
            <a:lstStyle/>
            <a:p>
              <a:pPr>
                <a:defRPr/>
              </a:pPr>
              <a:endParaRPr lang="en-US"/>
            </a:p>
          </c:txPr>
          <c:showVal val="1"/>
        </c:dLbl>
      </c:pivotFmt>
      <c:pivotFmt>
        <c:idx val="10"/>
        <c:marker>
          <c:symbol val="none"/>
        </c:marker>
        <c:dLbl>
          <c:idx val="0"/>
          <c:spPr/>
          <c:txPr>
            <a:bodyPr/>
            <a:lstStyle/>
            <a:p>
              <a:pPr>
                <a:defRPr/>
              </a:pPr>
              <a:endParaRPr lang="en-US"/>
            </a:p>
          </c:txPr>
          <c:showVal val="1"/>
        </c:dLbl>
      </c:pivotFmt>
      <c:pivotFmt>
        <c:idx val="11"/>
        <c:marker>
          <c:symbol val="none"/>
        </c:marker>
        <c:dLbl>
          <c:idx val="0"/>
          <c:spPr/>
          <c:txPr>
            <a:bodyPr/>
            <a:lstStyle/>
            <a:p>
              <a:pPr>
                <a:defRPr/>
              </a:pPr>
              <a:endParaRPr lang="en-US"/>
            </a:p>
          </c:txPr>
          <c:showVal val="1"/>
        </c:dLbl>
      </c:pivotFmt>
      <c:pivotFmt>
        <c:idx val="12"/>
        <c:marker>
          <c:symbol val="none"/>
        </c:marker>
        <c:dLbl>
          <c:idx val="0"/>
          <c:spPr/>
          <c:txPr>
            <a:bodyPr/>
            <a:lstStyle/>
            <a:p>
              <a:pPr>
                <a:defRPr/>
              </a:pPr>
              <a:endParaRPr lang="en-US"/>
            </a:p>
          </c:txPr>
          <c:showVal val="1"/>
        </c:dLbl>
      </c:pivotFmt>
      <c:pivotFmt>
        <c:idx val="13"/>
        <c:marker>
          <c:symbol val="none"/>
        </c:marker>
        <c:dLbl>
          <c:idx val="0"/>
          <c:spPr/>
          <c:txPr>
            <a:bodyPr/>
            <a:lstStyle/>
            <a:p>
              <a:pPr>
                <a:defRPr/>
              </a:pPr>
              <a:endParaRPr lang="en-US"/>
            </a:p>
          </c:txPr>
          <c:showVal val="1"/>
        </c:dLbl>
      </c:pivotFmt>
      <c:pivotFmt>
        <c:idx val="14"/>
        <c:marker>
          <c:symbol val="none"/>
        </c:marker>
        <c:dLbl>
          <c:idx val="0"/>
          <c:spPr/>
          <c:txPr>
            <a:bodyPr/>
            <a:lstStyle/>
            <a:p>
              <a:pPr>
                <a:defRPr/>
              </a:pPr>
              <a:endParaRPr lang="en-US"/>
            </a:p>
          </c:txPr>
          <c:showVal val="1"/>
        </c:dLbl>
      </c:pivotFmt>
      <c:pivotFmt>
        <c:idx val="15"/>
        <c:dLbl>
          <c:idx val="0"/>
          <c:layout>
            <c:manualLayout>
              <c:x val="9.2850517466169346E-4"/>
              <c:y val="-1.0723860589812322E-2"/>
            </c:manualLayout>
          </c:layout>
          <c:showVal val="1"/>
        </c:dLbl>
      </c:pivotFmt>
      <c:pivotFmt>
        <c:idx val="16"/>
        <c:dLbl>
          <c:idx val="0"/>
          <c:layout>
            <c:manualLayout>
              <c:x val="1.9498608667895566E-2"/>
              <c:y val="1.0723860589812341E-2"/>
            </c:manualLayout>
          </c:layout>
          <c:showVal val="1"/>
        </c:dLbl>
      </c:pivotFmt>
      <c:pivotFmt>
        <c:idx val="17"/>
        <c:marker>
          <c:symbol val="none"/>
        </c:marker>
        <c:dLbl>
          <c:idx val="0"/>
          <c:spPr/>
          <c:txPr>
            <a:bodyPr/>
            <a:lstStyle/>
            <a:p>
              <a:pPr>
                <a:defRPr/>
              </a:pPr>
              <a:endParaRPr lang="en-US"/>
            </a:p>
          </c:txPr>
          <c:showVal val="1"/>
        </c:dLbl>
      </c:pivotFmt>
      <c:pivotFmt>
        <c:idx val="18"/>
        <c:marker>
          <c:symbol val="none"/>
        </c:marker>
        <c:dLbl>
          <c:idx val="0"/>
          <c:spPr/>
          <c:txPr>
            <a:bodyPr/>
            <a:lstStyle/>
            <a:p>
              <a:pPr>
                <a:defRPr/>
              </a:pPr>
              <a:endParaRPr lang="en-US"/>
            </a:p>
          </c:txPr>
          <c:showVal val="1"/>
        </c:dLbl>
      </c:pivotFmt>
      <c:pivotFmt>
        <c:idx val="19"/>
        <c:marker>
          <c:symbol val="none"/>
        </c:marker>
        <c:dLbl>
          <c:idx val="0"/>
          <c:spPr/>
          <c:txPr>
            <a:bodyPr/>
            <a:lstStyle/>
            <a:p>
              <a:pPr>
                <a:defRPr/>
              </a:pPr>
              <a:endParaRPr lang="en-US"/>
            </a:p>
          </c:txPr>
          <c:showVal val="1"/>
        </c:dLbl>
      </c:pivotFmt>
      <c:pivotFmt>
        <c:idx val="20"/>
        <c:marker>
          <c:symbol val="none"/>
        </c:marker>
        <c:dLbl>
          <c:idx val="0"/>
          <c:spPr/>
          <c:txPr>
            <a:bodyPr/>
            <a:lstStyle/>
            <a:p>
              <a:pPr>
                <a:defRPr/>
              </a:pPr>
              <a:endParaRPr lang="en-US"/>
            </a:p>
          </c:txPr>
          <c:showVal val="1"/>
        </c:dLbl>
      </c:pivotFmt>
      <c:pivotFmt>
        <c:idx val="21"/>
        <c:marker>
          <c:symbol val="none"/>
        </c:marker>
        <c:dLbl>
          <c:idx val="0"/>
          <c:spPr/>
          <c:txPr>
            <a:bodyPr/>
            <a:lstStyle/>
            <a:p>
              <a:pPr>
                <a:defRPr/>
              </a:pPr>
              <a:endParaRPr lang="en-US"/>
            </a:p>
          </c:txPr>
          <c:showVal val="1"/>
        </c:dLbl>
      </c:pivotFmt>
      <c:pivotFmt>
        <c:idx val="22"/>
        <c:marker>
          <c:symbol val="none"/>
        </c:marker>
        <c:dLbl>
          <c:idx val="0"/>
          <c:spPr/>
          <c:txPr>
            <a:bodyPr/>
            <a:lstStyle/>
            <a:p>
              <a:pPr>
                <a:defRPr/>
              </a:pPr>
              <a:endParaRPr lang="en-US"/>
            </a:p>
          </c:txPr>
          <c:showVal val="1"/>
        </c:dLbl>
      </c:pivotFmt>
      <c:pivotFmt>
        <c:idx val="23"/>
        <c:marker>
          <c:symbol val="none"/>
        </c:marker>
        <c:dLbl>
          <c:idx val="0"/>
          <c:spPr/>
          <c:txPr>
            <a:bodyPr/>
            <a:lstStyle/>
            <a:p>
              <a:pPr>
                <a:defRPr/>
              </a:pPr>
              <a:endParaRPr lang="en-US"/>
            </a:p>
          </c:txPr>
          <c:showVal val="1"/>
        </c:dLbl>
      </c:pivotFmt>
      <c:pivotFmt>
        <c:idx val="24"/>
        <c:marker>
          <c:symbol val="none"/>
        </c:marker>
        <c:dLbl>
          <c:idx val="0"/>
          <c:spPr/>
          <c:txPr>
            <a:bodyPr/>
            <a:lstStyle/>
            <a:p>
              <a:pPr>
                <a:defRPr/>
              </a:pPr>
              <a:endParaRPr lang="en-US"/>
            </a:p>
          </c:txPr>
          <c:showVal val="1"/>
        </c:dLbl>
      </c:pivotFmt>
      <c:pivotFmt>
        <c:idx val="25"/>
        <c:marker>
          <c:symbol val="none"/>
        </c:marker>
        <c:dLbl>
          <c:idx val="0"/>
          <c:spPr/>
          <c:txPr>
            <a:bodyPr/>
            <a:lstStyle/>
            <a:p>
              <a:pPr>
                <a:defRPr/>
              </a:pPr>
              <a:endParaRPr lang="en-US"/>
            </a:p>
          </c:txPr>
          <c:showVal val="1"/>
        </c:dLbl>
      </c:pivotFmt>
      <c:pivotFmt>
        <c:idx val="26"/>
        <c:marker>
          <c:symbol val="none"/>
        </c:marker>
        <c:dLbl>
          <c:idx val="0"/>
          <c:spPr/>
          <c:txPr>
            <a:bodyPr/>
            <a:lstStyle/>
            <a:p>
              <a:pPr>
                <a:defRPr/>
              </a:pPr>
              <a:endParaRPr lang="en-US"/>
            </a:p>
          </c:txPr>
          <c:showVal val="1"/>
        </c:dLbl>
      </c:pivotFmt>
      <c:pivotFmt>
        <c:idx val="27"/>
        <c:marker>
          <c:symbol val="none"/>
        </c:marker>
        <c:dLbl>
          <c:idx val="0"/>
          <c:spPr/>
          <c:txPr>
            <a:bodyPr/>
            <a:lstStyle/>
            <a:p>
              <a:pPr>
                <a:defRPr/>
              </a:pPr>
              <a:endParaRPr lang="en-US"/>
            </a:p>
          </c:txPr>
          <c:showVal val="1"/>
        </c:dLbl>
      </c:pivotFmt>
      <c:pivotFmt>
        <c:idx val="28"/>
        <c:marker>
          <c:symbol val="none"/>
        </c:marker>
        <c:dLbl>
          <c:idx val="0"/>
          <c:spPr/>
          <c:txPr>
            <a:bodyPr/>
            <a:lstStyle/>
            <a:p>
              <a:pPr>
                <a:defRPr/>
              </a:pPr>
              <a:endParaRPr lang="en-US"/>
            </a:p>
          </c:txPr>
          <c:showVal val="1"/>
        </c:dLbl>
      </c:pivotFmt>
      <c:pivotFmt>
        <c:idx val="29"/>
        <c:dLbl>
          <c:idx val="0"/>
          <c:layout>
            <c:manualLayout>
              <c:x val="1.9498608667895566E-2"/>
              <c:y val="1.0723860589812341E-2"/>
            </c:manualLayout>
          </c:layout>
          <c:showVal val="1"/>
        </c:dLbl>
      </c:pivotFmt>
      <c:pivotFmt>
        <c:idx val="30"/>
        <c:marker>
          <c:symbol val="none"/>
        </c:marker>
        <c:dLbl>
          <c:idx val="0"/>
          <c:spPr/>
          <c:txPr>
            <a:bodyPr/>
            <a:lstStyle/>
            <a:p>
              <a:pPr>
                <a:defRPr/>
              </a:pPr>
              <a:endParaRPr lang="en-US"/>
            </a:p>
          </c:txPr>
          <c:showVal val="1"/>
        </c:dLbl>
      </c:pivotFmt>
      <c:pivotFmt>
        <c:idx val="31"/>
        <c:marker>
          <c:symbol val="none"/>
        </c:marker>
        <c:dLbl>
          <c:idx val="0"/>
          <c:spPr/>
          <c:txPr>
            <a:bodyPr/>
            <a:lstStyle/>
            <a:p>
              <a:pPr>
                <a:defRPr/>
              </a:pPr>
              <a:endParaRPr lang="en-US"/>
            </a:p>
          </c:txPr>
          <c:showVal val="1"/>
        </c:dLbl>
      </c:pivotFmt>
      <c:pivotFmt>
        <c:idx val="32"/>
        <c:dLbl>
          <c:idx val="0"/>
          <c:layout>
            <c:manualLayout>
              <c:x val="9.2850517466169346E-4"/>
              <c:y val="-1.0723860589812322E-2"/>
            </c:manualLayout>
          </c:layout>
          <c:showVal val="1"/>
        </c:dLbl>
      </c:pivotFmt>
      <c:pivotFmt>
        <c:idx val="33"/>
        <c:marker>
          <c:symbol val="none"/>
        </c:marker>
        <c:dLbl>
          <c:idx val="0"/>
          <c:spPr/>
          <c:txPr>
            <a:bodyPr/>
            <a:lstStyle/>
            <a:p>
              <a:pPr>
                <a:defRPr/>
              </a:pPr>
              <a:endParaRPr lang="en-US"/>
            </a:p>
          </c:txPr>
          <c:showVal val="1"/>
        </c:dLbl>
      </c:pivotFmt>
    </c:pivotFmts>
    <c:view3D>
      <c:rAngAx val="1"/>
    </c:view3D>
    <c:plotArea>
      <c:layout/>
      <c:bar3DChart>
        <c:barDir val="col"/>
        <c:grouping val="stacked"/>
        <c:ser>
          <c:idx val="0"/>
          <c:order val="0"/>
          <c:tx>
            <c:strRef>
              <c:f>'RCA Vs team'!$D$1:$D$2</c:f>
              <c:strCache>
                <c:ptCount val="1"/>
                <c:pt idx="0">
                  <c:v>Asian feed</c:v>
                </c:pt>
              </c:strCache>
            </c:strRef>
          </c:tx>
          <c:cat>
            <c:strRef>
              <c:f>'RCA Vs team'!$C$3:$C$16</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'RCA Vs team'!$D$3:$D$16</c:f>
              <c:numCache>
                <c:formatCode>General</c:formatCode>
                <c:ptCount val="13"/>
                <c:pt idx="11">
                  <c:v>1</c:v>
                </c:pt>
                <c:pt idx="12">
                  <c:v>1</c:v>
                </c:pt>
              </c:numCache>
            </c:numRef>
          </c:val>
        </c:ser>
        <c:ser>
          <c:idx val="1"/>
          <c:order val="1"/>
          <c:tx>
            <c:strRef>
              <c:f>'RCA Vs team'!$E$1:$E$2</c:f>
              <c:strCache>
                <c:ptCount val="1"/>
                <c:pt idx="0">
                  <c:v>Bangkok</c:v>
                </c:pt>
              </c:strCache>
            </c:strRef>
          </c:tx>
          <c:cat>
            <c:strRef>
              <c:f>'RCA Vs team'!$C$3:$C$16</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'RCA Vs team'!$E$3:$E$16</c:f>
              <c:numCache>
                <c:formatCode>General</c:formatCode>
                <c:ptCount val="13"/>
                <c:pt idx="0">
                  <c:v>3</c:v>
                </c:pt>
                <c:pt idx="1">
                  <c:v>2</c:v>
                </c:pt>
                <c:pt idx="2">
                  <c:v>1</c:v>
                </c:pt>
                <c:pt idx="3">
                  <c:v>2</c:v>
                </c:pt>
                <c:pt idx="4">
                  <c:v>7</c:v>
                </c:pt>
                <c:pt idx="5">
                  <c:v>1</c:v>
                </c:pt>
                <c:pt idx="6">
                  <c:v>8</c:v>
                </c:pt>
                <c:pt idx="7">
                  <c:v>2</c:v>
                </c:pt>
                <c:pt idx="8">
                  <c:v>1</c:v>
                </c:pt>
                <c:pt idx="9">
                  <c:v>8</c:v>
                </c:pt>
                <c:pt idx="10">
                  <c:v>2</c:v>
                </c:pt>
                <c:pt idx="11">
                  <c:v>8</c:v>
                </c:pt>
              </c:numCache>
            </c:numRef>
          </c:val>
        </c:ser>
        <c:ser>
          <c:idx val="2"/>
          <c:order val="2"/>
          <c:tx>
            <c:strRef>
              <c:f>'RCA Vs team'!$F$1:$F$2</c:f>
              <c:strCache>
                <c:ptCount val="1"/>
                <c:pt idx="0">
                  <c:v>Gdynia AGS CEE Russia Nordic</c:v>
                </c:pt>
              </c:strCache>
            </c:strRef>
          </c:tx>
          <c:cat>
            <c:strRef>
              <c:f>'RCA Vs team'!$C$3:$C$16</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'RCA Vs team'!$F$3:$F$16</c:f>
              <c:numCache>
                <c:formatCode>General</c:formatCode>
                <c:ptCount val="13"/>
                <c:pt idx="0">
                  <c:v>3</c:v>
                </c:pt>
                <c:pt idx="1">
                  <c:v>7</c:v>
                </c:pt>
                <c:pt idx="2">
                  <c:v>1</c:v>
                </c:pt>
                <c:pt idx="3">
                  <c:v>3</c:v>
                </c:pt>
                <c:pt idx="4">
                  <c:v>1</c:v>
                </c:pt>
                <c:pt idx="6">
                  <c:v>26</c:v>
                </c:pt>
                <c:pt idx="7">
                  <c:v>2</c:v>
                </c:pt>
                <c:pt idx="8">
                  <c:v>24</c:v>
                </c:pt>
                <c:pt idx="9">
                  <c:v>1</c:v>
                </c:pt>
                <c:pt idx="10">
                  <c:v>2</c:v>
                </c:pt>
                <c:pt idx="11">
                  <c:v>1</c:v>
                </c:pt>
                <c:pt idx="12">
                  <c:v>1</c:v>
                </c:pt>
              </c:numCache>
            </c:numRef>
          </c:val>
        </c:ser>
        <c:ser>
          <c:idx val="3"/>
          <c:order val="3"/>
          <c:tx>
            <c:strRef>
              <c:f>'RCA Vs team'!$G$1:$G$2</c:f>
              <c:strCache>
                <c:ptCount val="1"/>
                <c:pt idx="0">
                  <c:v>Gdynia Benelux</c:v>
                </c:pt>
              </c:strCache>
            </c:strRef>
          </c:tx>
          <c:cat>
            <c:strRef>
              <c:f>'RCA Vs team'!$C$3:$C$16</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'RCA Vs team'!$G$3:$G$16</c:f>
              <c:numCache>
                <c:formatCode>General</c:formatCode>
                <c:ptCount val="13"/>
                <c:pt idx="0">
                  <c:v>1</c:v>
                </c:pt>
                <c:pt idx="1">
                  <c:v>7</c:v>
                </c:pt>
                <c:pt idx="2">
                  <c:v>1</c:v>
                </c:pt>
                <c:pt idx="3">
                  <c:v>3</c:v>
                </c:pt>
                <c:pt idx="4">
                  <c:v>1</c:v>
                </c:pt>
                <c:pt idx="5">
                  <c:v>3</c:v>
                </c:pt>
                <c:pt idx="6">
                  <c:v>2</c:v>
                </c:pt>
                <c:pt idx="8">
                  <c:v>1</c:v>
                </c:pt>
                <c:pt idx="9">
                  <c:v>2</c:v>
                </c:pt>
                <c:pt idx="11">
                  <c:v>1</c:v>
                </c:pt>
              </c:numCache>
            </c:numRef>
          </c:val>
        </c:ser>
        <c:ser>
          <c:idx val="4"/>
          <c:order val="4"/>
          <c:tx>
            <c:strRef>
              <c:f>'RCA Vs team'!$H$1:$H$2</c:f>
              <c:strCache>
                <c:ptCount val="1"/>
                <c:pt idx="0">
                  <c:v>Gdynia ISA</c:v>
                </c:pt>
              </c:strCache>
            </c:strRef>
          </c:tx>
          <c:cat>
            <c:strRef>
              <c:f>'RCA Vs team'!$C$3:$C$16</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'RCA Vs team'!$H$3:$H$16</c:f>
              <c:numCache>
                <c:formatCode>General</c:formatCode>
                <c:ptCount val="13"/>
                <c:pt idx="0">
                  <c:v>4</c:v>
                </c:pt>
                <c:pt idx="1">
                  <c:v>8</c:v>
                </c:pt>
                <c:pt idx="2">
                  <c:v>1</c:v>
                </c:pt>
                <c:pt idx="3">
                  <c:v>5</c:v>
                </c:pt>
                <c:pt idx="4">
                  <c:v>2</c:v>
                </c:pt>
                <c:pt idx="5">
                  <c:v>4</c:v>
                </c:pt>
                <c:pt idx="6">
                  <c:v>7</c:v>
                </c:pt>
                <c:pt idx="7">
                  <c:v>6</c:v>
                </c:pt>
                <c:pt idx="11">
                  <c:v>6</c:v>
                </c:pt>
                <c:pt idx="12">
                  <c:v>8</c:v>
                </c:pt>
              </c:numCache>
            </c:numRef>
          </c:val>
        </c:ser>
        <c:ser>
          <c:idx val="5"/>
          <c:order val="5"/>
          <c:tx>
            <c:strRef>
              <c:f>'RCA Vs team'!$I$1:$I$2</c:f>
              <c:strCache>
                <c:ptCount val="1"/>
                <c:pt idx="0">
                  <c:v>Gdynia LATAM &amp; IBERIA</c:v>
                </c:pt>
              </c:strCache>
            </c:strRef>
          </c:tx>
          <c:cat>
            <c:strRef>
              <c:f>'RCA Vs team'!$C$3:$C$16</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'RCA Vs team'!$I$3:$I$16</c:f>
              <c:numCache>
                <c:formatCode>General</c:formatCode>
                <c:ptCount val="13"/>
                <c:pt idx="1">
                  <c:v>5</c:v>
                </c:pt>
                <c:pt idx="4">
                  <c:v>1</c:v>
                </c:pt>
                <c:pt idx="6">
                  <c:v>6</c:v>
                </c:pt>
                <c:pt idx="11">
                  <c:v>3</c:v>
                </c:pt>
              </c:numCache>
            </c:numRef>
          </c:val>
        </c:ser>
        <c:ser>
          <c:idx val="6"/>
          <c:order val="6"/>
          <c:tx>
            <c:strRef>
              <c:f>'RCA Vs team'!$J$1:$J$2</c:f>
              <c:strCache>
                <c:ptCount val="1"/>
                <c:pt idx="0">
                  <c:v>Gdynia UK</c:v>
                </c:pt>
              </c:strCache>
            </c:strRef>
          </c:tx>
          <c:cat>
            <c:strRef>
              <c:f>'RCA Vs team'!$C$3:$C$16</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'RCA Vs team'!$J$3:$J$16</c:f>
              <c:numCache>
                <c:formatCode>General</c:formatCode>
                <c:ptCount val="13"/>
                <c:pt idx="0">
                  <c:v>3</c:v>
                </c:pt>
                <c:pt idx="1">
                  <c:v>4</c:v>
                </c:pt>
                <c:pt idx="2">
                  <c:v>2</c:v>
                </c:pt>
                <c:pt idx="3">
                  <c:v>4</c:v>
                </c:pt>
                <c:pt idx="4">
                  <c:v>3</c:v>
                </c:pt>
                <c:pt idx="6">
                  <c:v>2</c:v>
                </c:pt>
                <c:pt idx="7">
                  <c:v>4</c:v>
                </c:pt>
                <c:pt idx="9">
                  <c:v>1</c:v>
                </c:pt>
                <c:pt idx="11">
                  <c:v>4</c:v>
                </c:pt>
              </c:numCache>
            </c:numRef>
          </c:val>
        </c:ser>
        <c:ser>
          <c:idx val="7"/>
          <c:order val="7"/>
          <c:tx>
            <c:strRef>
              <c:f>'RCA Vs team'!$K$1:$K$2</c:f>
              <c:strCache>
                <c:ptCount val="1"/>
                <c:pt idx="0">
                  <c:v>holding</c:v>
                </c:pt>
              </c:strCache>
            </c:strRef>
          </c:tx>
          <c:cat>
            <c:strRef>
              <c:f>'RCA Vs team'!$C$3:$C$16</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'RCA Vs team'!$K$3:$K$16</c:f>
              <c:numCache>
                <c:formatCode>General</c:formatCode>
                <c:ptCount val="13"/>
                <c:pt idx="3">
                  <c:v>1</c:v>
                </c:pt>
                <c:pt idx="5">
                  <c:v>1</c:v>
                </c:pt>
              </c:numCache>
            </c:numRef>
          </c:val>
        </c:ser>
        <c:ser>
          <c:idx val="8"/>
          <c:order val="8"/>
          <c:tx>
            <c:strRef>
              <c:f>'RCA Vs team'!$L$1:$L$2</c:f>
              <c:strCache>
                <c:ptCount val="1"/>
                <c:pt idx="0">
                  <c:v>LGDF</c:v>
                </c:pt>
              </c:strCache>
            </c:strRef>
          </c:tx>
          <c:cat>
            <c:strRef>
              <c:f>'RCA Vs team'!$C$3:$C$16</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'RCA Vs team'!$L$3:$L$16</c:f>
              <c:numCache>
                <c:formatCode>General</c:formatCode>
                <c:ptCount val="13"/>
                <c:pt idx="10">
                  <c:v>1</c:v>
                </c:pt>
              </c:numCache>
            </c:numRef>
          </c:val>
        </c:ser>
        <c:ser>
          <c:idx val="9"/>
          <c:order val="9"/>
          <c:tx>
            <c:strRef>
              <c:f>'RCA Vs team'!$M$1:$M$2</c:f>
              <c:strCache>
                <c:ptCount val="1"/>
                <c:pt idx="0">
                  <c:v>LGDS</c:v>
                </c:pt>
              </c:strCache>
            </c:strRef>
          </c:tx>
          <c:cat>
            <c:strRef>
              <c:f>'RCA Vs team'!$C$3:$C$16</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'RCA Vs team'!$M$3:$M$16</c:f>
              <c:numCache>
                <c:formatCode>General</c:formatCode>
                <c:ptCount val="13"/>
                <c:pt idx="5">
                  <c:v>1</c:v>
                </c:pt>
              </c:numCache>
            </c:numRef>
          </c:val>
        </c:ser>
        <c:ser>
          <c:idx val="10"/>
          <c:order val="10"/>
          <c:tx>
            <c:strRef>
              <c:f>'RCA Vs team'!$N$1:$N$2</c:f>
              <c:strCache>
                <c:ptCount val="1"/>
                <c:pt idx="0">
                  <c:v>Manila</c:v>
                </c:pt>
              </c:strCache>
            </c:strRef>
          </c:tx>
          <c:cat>
            <c:strRef>
              <c:f>'RCA Vs team'!$C$3:$C$16</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'RCA Vs team'!$N$3:$N$16</c:f>
              <c:numCache>
                <c:formatCode>General</c:formatCode>
                <c:ptCount val="13"/>
                <c:pt idx="1">
                  <c:v>4</c:v>
                </c:pt>
                <c:pt idx="2">
                  <c:v>4</c:v>
                </c:pt>
                <c:pt idx="3">
                  <c:v>6</c:v>
                </c:pt>
                <c:pt idx="4">
                  <c:v>16</c:v>
                </c:pt>
                <c:pt idx="5">
                  <c:v>3</c:v>
                </c:pt>
                <c:pt idx="6">
                  <c:v>28</c:v>
                </c:pt>
                <c:pt idx="7">
                  <c:v>8</c:v>
                </c:pt>
                <c:pt idx="8">
                  <c:v>1</c:v>
                </c:pt>
                <c:pt idx="9">
                  <c:v>3</c:v>
                </c:pt>
                <c:pt idx="10">
                  <c:v>1</c:v>
                </c:pt>
                <c:pt idx="11">
                  <c:v>6</c:v>
                </c:pt>
                <c:pt idx="12">
                  <c:v>52</c:v>
                </c:pt>
              </c:numCache>
            </c:numRef>
          </c:val>
        </c:ser>
        <c:ser>
          <c:idx val="11"/>
          <c:order val="11"/>
          <c:tx>
            <c:strRef>
              <c:f>'RCA Vs team'!$O$1:$O$2</c:f>
              <c:strCache>
                <c:ptCount val="1"/>
                <c:pt idx="0">
                  <c:v>Nicosia</c:v>
                </c:pt>
              </c:strCache>
            </c:strRef>
          </c:tx>
          <c:dLbls>
            <c:dLbl>
              <c:idx val="6"/>
              <c:layout>
                <c:manualLayout>
                  <c:x val="1.9498608667895566E-2"/>
                  <c:y val="1.0723860589812341E-2"/>
                </c:manualLayout>
              </c:layout>
              <c:showVal val="1"/>
            </c:dLbl>
            <c:txPr>
              <a:bodyPr/>
              <a:lstStyle/>
              <a:p>
                <a:pPr>
                  <a:defRPr/>
                </a:pPr>
                <a:endParaRPr lang="en-US"/>
              </a:p>
            </c:txPr>
            <c:showVal val="1"/>
          </c:dLbls>
          <c:cat>
            <c:strRef>
              <c:f>'RCA Vs team'!$C$3:$C$16</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'RCA Vs team'!$O$3:$O$16</c:f>
              <c:numCache>
                <c:formatCode>General</c:formatCode>
                <c:ptCount val="13"/>
                <c:pt idx="0">
                  <c:v>2</c:v>
                </c:pt>
                <c:pt idx="1">
                  <c:v>9</c:v>
                </c:pt>
                <c:pt idx="2">
                  <c:v>2</c:v>
                </c:pt>
                <c:pt idx="3">
                  <c:v>1</c:v>
                </c:pt>
                <c:pt idx="4">
                  <c:v>1</c:v>
                </c:pt>
                <c:pt idx="5">
                  <c:v>1</c:v>
                </c:pt>
                <c:pt idx="6">
                  <c:v>1</c:v>
                </c:pt>
                <c:pt idx="8">
                  <c:v>1</c:v>
                </c:pt>
                <c:pt idx="9">
                  <c:v>1</c:v>
                </c:pt>
                <c:pt idx="11">
                  <c:v>1</c:v>
                </c:pt>
                <c:pt idx="12">
                  <c:v>5</c:v>
                </c:pt>
              </c:numCache>
            </c:numRef>
          </c:val>
        </c:ser>
        <c:ser>
          <c:idx val="12"/>
          <c:order val="12"/>
          <c:tx>
            <c:strRef>
              <c:f>'RCA Vs team'!$P$1:$P$2</c:f>
              <c:strCache>
                <c:ptCount val="1"/>
                <c:pt idx="0">
                  <c:v>Product team</c:v>
                </c:pt>
              </c:strCache>
            </c:strRef>
          </c:tx>
          <c:cat>
            <c:strRef>
              <c:f>'RCA Vs team'!$C$3:$C$16</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'RCA Vs team'!$P$3:$P$16</c:f>
              <c:numCache>
                <c:formatCode>General</c:formatCode>
                <c:ptCount val="13"/>
                <c:pt idx="6">
                  <c:v>1</c:v>
                </c:pt>
              </c:numCache>
            </c:numRef>
          </c:val>
        </c:ser>
        <c:ser>
          <c:idx val="13"/>
          <c:order val="13"/>
          <c:tx>
            <c:strRef>
              <c:f>'RCA Vs team'!$Q$1:$Q$2</c:f>
              <c:strCache>
                <c:ptCount val="1"/>
                <c:pt idx="0">
                  <c:v>Reference team</c:v>
                </c:pt>
              </c:strCache>
            </c:strRef>
          </c:tx>
          <c:dLbls>
            <c:dLbl>
              <c:idx val="6"/>
              <c:layout>
                <c:manualLayout>
                  <c:x val="9.2850517466169346E-4"/>
                  <c:y val="-1.0723860589812322E-2"/>
                </c:manualLayout>
              </c:layout>
              <c:showVal val="1"/>
            </c:dLbl>
            <c:txPr>
              <a:bodyPr/>
              <a:lstStyle/>
              <a:p>
                <a:pPr>
                  <a:defRPr/>
                </a:pPr>
                <a:endParaRPr lang="en-US"/>
              </a:p>
            </c:txPr>
            <c:showVal val="1"/>
          </c:dLbls>
          <c:cat>
            <c:strRef>
              <c:f>'RCA Vs team'!$C$3:$C$16</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'RCA Vs team'!$Q$3:$Q$16</c:f>
              <c:numCache>
                <c:formatCode>General</c:formatCode>
                <c:ptCount val="13"/>
                <c:pt idx="6">
                  <c:v>1</c:v>
                </c:pt>
              </c:numCache>
            </c:numRef>
          </c:val>
        </c:ser>
        <c:ser>
          <c:idx val="14"/>
          <c:order val="14"/>
          <c:tx>
            <c:strRef>
              <c:f>'RCA Vs team'!$R$1:$R$2</c:f>
              <c:strCache>
                <c:ptCount val="1"/>
                <c:pt idx="0">
                  <c:v>UK</c:v>
                </c:pt>
              </c:strCache>
            </c:strRef>
          </c:tx>
          <c:cat>
            <c:strRef>
              <c:f>'RCA Vs team'!$C$3:$C$16</c:f>
              <c:strCache>
                <c:ptCount val="13"/>
                <c:pt idx="0">
                  <c:v>Content Partner - Data received late from Content Partner</c:v>
                </c:pt>
                <c:pt idx="1">
                  <c:v>Content Partner - Did not provide notification of change</c:v>
                </c:pt>
                <c:pt idx="2">
                  <c:v>Content Partner - Incomplete data received</c:v>
                </c:pt>
                <c:pt idx="3">
                  <c:v>Content Partner- Incorrect Data From Content Partner</c:v>
                </c:pt>
                <c:pt idx="4">
                  <c:v>Production - Misunderstanding</c:v>
                </c:pt>
                <c:pt idx="5">
                  <c:v>Production - Oversight</c:v>
                </c:pt>
                <c:pt idx="6">
                  <c:v>Production - Process Step Not Executed</c:v>
                </c:pt>
                <c:pt idx="7">
                  <c:v>Production - Typing Error</c:v>
                </c:pt>
                <c:pt idx="8">
                  <c:v>Production - Update not captured by TR</c:v>
                </c:pt>
                <c:pt idx="9">
                  <c:v>Source - Limited Information Available</c:v>
                </c:pt>
                <c:pt idx="10">
                  <c:v>Technical - Application / Product Interface</c:v>
                </c:pt>
                <c:pt idx="11">
                  <c:v>Technical - Technical issue at Content Database</c:v>
                </c:pt>
                <c:pt idx="12">
                  <c:v>Unable to Determine Cause</c:v>
                </c:pt>
              </c:strCache>
            </c:strRef>
          </c:cat>
          <c:val>
            <c:numRef>
              <c:f>'RCA Vs team'!$R$3:$R$16</c:f>
              <c:numCache>
                <c:formatCode>General</c:formatCode>
                <c:ptCount val="13"/>
                <c:pt idx="2">
                  <c:v>2</c:v>
                </c:pt>
                <c:pt idx="3">
                  <c:v>2</c:v>
                </c:pt>
                <c:pt idx="4">
                  <c:v>3</c:v>
                </c:pt>
                <c:pt idx="5">
                  <c:v>2</c:v>
                </c:pt>
                <c:pt idx="11">
                  <c:v>5</c:v>
                </c:pt>
              </c:numCache>
            </c:numRef>
          </c:val>
        </c:ser>
        <c:dLbls>
          <c:showVal val="1"/>
        </c:dLbls>
        <c:gapWidth val="75"/>
        <c:shape val="box"/>
        <c:axId val="534245760"/>
        <c:axId val="534247680"/>
        <c:axId val="0"/>
      </c:bar3DChart>
      <c:catAx>
        <c:axId val="534245760"/>
        <c:scaling>
          <c:orientation val="minMax"/>
        </c:scaling>
        <c:axPos val="b"/>
        <c:majorTickMark val="none"/>
        <c:tickLblPos val="nextTo"/>
        <c:txPr>
          <a:bodyPr/>
          <a:lstStyle/>
          <a:p>
            <a:pPr>
              <a:defRPr sz="800"/>
            </a:pPr>
            <a:endParaRPr lang="en-US"/>
          </a:p>
        </c:txPr>
        <c:crossAx val="534247680"/>
        <c:crosses val="autoZero"/>
        <c:auto val="1"/>
        <c:lblAlgn val="ctr"/>
        <c:lblOffset val="100"/>
      </c:catAx>
      <c:valAx>
        <c:axId val="534247680"/>
        <c:scaling>
          <c:orientation val="minMax"/>
        </c:scaling>
        <c:axPos val="l"/>
        <c:numFmt formatCode="General" sourceLinked="1"/>
        <c:majorTickMark val="none"/>
        <c:tickLblPos val="nextTo"/>
        <c:crossAx val="534245760"/>
        <c:crosses val="autoZero"/>
        <c:crossBetween val="between"/>
      </c:valAx>
    </c:plotArea>
    <c:legend>
      <c:legendPos val="b"/>
      <c:layout>
        <c:manualLayout>
          <c:xMode val="edge"/>
          <c:yMode val="edge"/>
          <c:x val="5.6646558581000532E-2"/>
          <c:y val="0.88774130538922613"/>
          <c:w val="0.89999999268893582"/>
          <c:h val="3.2319773701209614E-2"/>
        </c:manualLayout>
      </c:layout>
    </c:legend>
    <c:plotVisOnly val="1"/>
  </c:chart>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Timeliness</a:t>
            </a:r>
          </a:p>
        </c:rich>
      </c:tx>
      <c:layout/>
    </c:title>
    <c:plotArea>
      <c:layout/>
      <c:lineChart>
        <c:grouping val="standard"/>
        <c:ser>
          <c:idx val="0"/>
          <c:order val="0"/>
          <c:tx>
            <c:strRef>
              <c:f>'case age'!$B$1</c:f>
              <c:strCache>
                <c:ptCount val="1"/>
                <c:pt idx="0">
                  <c:v>Target in days</c:v>
                </c:pt>
              </c:strCache>
            </c:strRef>
          </c:tx>
          <c:dLbls>
            <c:delete val="1"/>
          </c:dLbls>
          <c:cat>
            <c:numRef>
              <c:f>'case age'!$A$2:$A$15</c:f>
              <c:numCache>
                <c:formatCode>mmm\-yy</c:formatCode>
                <c:ptCount val="14"/>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pt idx="13">
                  <c:v>43497</c:v>
                </c:pt>
              </c:numCache>
            </c:numRef>
          </c:cat>
          <c:val>
            <c:numRef>
              <c:f>'case age'!$B$2:$B$15</c:f>
              <c:numCache>
                <c:formatCode>General</c:formatCode>
                <c:ptCount val="14"/>
                <c:pt idx="0">
                  <c:v>1</c:v>
                </c:pt>
                <c:pt idx="1">
                  <c:v>1</c:v>
                </c:pt>
                <c:pt idx="2">
                  <c:v>1</c:v>
                </c:pt>
                <c:pt idx="3">
                  <c:v>1</c:v>
                </c:pt>
                <c:pt idx="4">
                  <c:v>1</c:v>
                </c:pt>
                <c:pt idx="5">
                  <c:v>1</c:v>
                </c:pt>
                <c:pt idx="6">
                  <c:v>1</c:v>
                </c:pt>
                <c:pt idx="7">
                  <c:v>1</c:v>
                </c:pt>
                <c:pt idx="8">
                  <c:v>1</c:v>
                </c:pt>
                <c:pt idx="9">
                  <c:v>1</c:v>
                </c:pt>
                <c:pt idx="10">
                  <c:v>1</c:v>
                </c:pt>
                <c:pt idx="11">
                  <c:v>1</c:v>
                </c:pt>
                <c:pt idx="12">
                  <c:v>1</c:v>
                </c:pt>
                <c:pt idx="13">
                  <c:v>1</c:v>
                </c:pt>
              </c:numCache>
            </c:numRef>
          </c:val>
        </c:ser>
        <c:ser>
          <c:idx val="1"/>
          <c:order val="1"/>
          <c:tx>
            <c:strRef>
              <c:f>'case age'!$C$1</c:f>
              <c:strCache>
                <c:ptCount val="1"/>
                <c:pt idx="0">
                  <c:v>Case timeliness</c:v>
                </c:pt>
              </c:strCache>
            </c:strRef>
          </c:tx>
          <c:dLbls>
            <c:dLbl>
              <c:idx val="13"/>
              <c:layout>
                <c:manualLayout>
                  <c:x val="-2.2671243758713804E-2"/>
                  <c:y val="-4.0661908636373284E-2"/>
                </c:manualLayout>
              </c:layout>
              <c:tx>
                <c:rich>
                  <a:bodyPr/>
                  <a:lstStyle/>
                  <a:p>
                    <a:r>
                      <a:rPr lang="en-US" smtClean="0"/>
                      <a:t>4.2</a:t>
                    </a:r>
                    <a:endParaRPr lang="en-US"/>
                  </a:p>
                </c:rich>
              </c:tx>
              <c:showVal val="1"/>
            </c:dLbl>
            <c:showVal val="1"/>
          </c:dLbls>
          <c:cat>
            <c:numRef>
              <c:f>'case age'!$A$2:$A$15</c:f>
              <c:numCache>
                <c:formatCode>mmm\-yy</c:formatCode>
                <c:ptCount val="14"/>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pt idx="13">
                  <c:v>43497</c:v>
                </c:pt>
              </c:numCache>
            </c:numRef>
          </c:cat>
          <c:val>
            <c:numRef>
              <c:f>'case age'!$C$2:$C$15</c:f>
              <c:numCache>
                <c:formatCode>General</c:formatCode>
                <c:ptCount val="14"/>
                <c:pt idx="0">
                  <c:v>5.8599999999999985</c:v>
                </c:pt>
                <c:pt idx="1">
                  <c:v>2.2999999999999998</c:v>
                </c:pt>
                <c:pt idx="2">
                  <c:v>2.9499999999999997</c:v>
                </c:pt>
                <c:pt idx="3">
                  <c:v>1.9400000000000028</c:v>
                </c:pt>
                <c:pt idx="4">
                  <c:v>2.86</c:v>
                </c:pt>
                <c:pt idx="5">
                  <c:v>2.09</c:v>
                </c:pt>
                <c:pt idx="6">
                  <c:v>2.3199999999999967</c:v>
                </c:pt>
                <c:pt idx="7">
                  <c:v>2.5</c:v>
                </c:pt>
                <c:pt idx="8">
                  <c:v>1.48</c:v>
                </c:pt>
                <c:pt idx="9">
                  <c:v>2.9899999999999998</c:v>
                </c:pt>
                <c:pt idx="10">
                  <c:v>3</c:v>
                </c:pt>
                <c:pt idx="11">
                  <c:v>3.3899999999999997</c:v>
                </c:pt>
                <c:pt idx="12">
                  <c:v>3.3</c:v>
                </c:pt>
                <c:pt idx="13">
                  <c:v>4.2098418491486314</c:v>
                </c:pt>
              </c:numCache>
            </c:numRef>
          </c:val>
        </c:ser>
        <c:ser>
          <c:idx val="2"/>
          <c:order val="2"/>
          <c:tx>
            <c:strRef>
              <c:f>'case age'!$D$1</c:f>
              <c:strCache>
                <c:ptCount val="1"/>
                <c:pt idx="0">
                  <c:v>Revised timeliness</c:v>
                </c:pt>
              </c:strCache>
            </c:strRef>
          </c:tx>
          <c:dLbls>
            <c:dLbl>
              <c:idx val="13"/>
              <c:layout>
                <c:manualLayout>
                  <c:x val="-1.3602746255228221E-2"/>
                  <c:y val="8.1323817272746513E-2"/>
                </c:manualLayout>
              </c:layout>
              <c:tx>
                <c:rich>
                  <a:bodyPr/>
                  <a:lstStyle/>
                  <a:p>
                    <a:r>
                      <a:rPr lang="en-US" smtClean="0"/>
                      <a:t>3.6</a:t>
                    </a:r>
                    <a:endParaRPr lang="en-US" dirty="0"/>
                  </a:p>
                </c:rich>
              </c:tx>
              <c:showVal val="1"/>
            </c:dLbl>
            <c:showVal val="1"/>
          </c:dLbls>
          <c:cat>
            <c:numRef>
              <c:f>'case age'!$A$2:$A$15</c:f>
              <c:numCache>
                <c:formatCode>mmm\-yy</c:formatCode>
                <c:ptCount val="14"/>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pt idx="13">
                  <c:v>43497</c:v>
                </c:pt>
              </c:numCache>
            </c:numRef>
          </c:cat>
          <c:val>
            <c:numRef>
              <c:f>'case age'!$D$2:$D$15</c:f>
              <c:numCache>
                <c:formatCode>General</c:formatCode>
                <c:ptCount val="14"/>
                <c:pt idx="0">
                  <c:v>3.4899999999999998</c:v>
                </c:pt>
                <c:pt idx="1">
                  <c:v>1.6500000000000001</c:v>
                </c:pt>
                <c:pt idx="2">
                  <c:v>2.2000000000000002</c:v>
                </c:pt>
                <c:pt idx="3">
                  <c:v>1.1599999999999968</c:v>
                </c:pt>
                <c:pt idx="4">
                  <c:v>1.55</c:v>
                </c:pt>
                <c:pt idx="5">
                  <c:v>1.2</c:v>
                </c:pt>
                <c:pt idx="6">
                  <c:v>1.42</c:v>
                </c:pt>
                <c:pt idx="7">
                  <c:v>1.42</c:v>
                </c:pt>
                <c:pt idx="8">
                  <c:v>1.05</c:v>
                </c:pt>
                <c:pt idx="9">
                  <c:v>1.6900000000000028</c:v>
                </c:pt>
                <c:pt idx="10">
                  <c:v>1.46</c:v>
                </c:pt>
                <c:pt idx="11">
                  <c:v>1.9000000000000001</c:v>
                </c:pt>
                <c:pt idx="12">
                  <c:v>2.6</c:v>
                </c:pt>
                <c:pt idx="13">
                  <c:v>3.6254643146797587</c:v>
                </c:pt>
              </c:numCache>
            </c:numRef>
          </c:val>
        </c:ser>
        <c:dLbls>
          <c:showVal val="1"/>
        </c:dLbls>
        <c:marker val="1"/>
        <c:axId val="237916160"/>
        <c:axId val="237918848"/>
      </c:lineChart>
      <c:dateAx>
        <c:axId val="237916160"/>
        <c:scaling>
          <c:orientation val="minMax"/>
        </c:scaling>
        <c:axPos val="b"/>
        <c:numFmt formatCode="mmm\-yy" sourceLinked="1"/>
        <c:majorTickMark val="none"/>
        <c:tickLblPos val="nextTo"/>
        <c:txPr>
          <a:bodyPr/>
          <a:lstStyle/>
          <a:p>
            <a:pPr>
              <a:defRPr sz="800"/>
            </a:pPr>
            <a:endParaRPr lang="en-US"/>
          </a:p>
        </c:txPr>
        <c:crossAx val="237918848"/>
        <c:crosses val="autoZero"/>
        <c:auto val="1"/>
        <c:lblOffset val="100"/>
      </c:dateAx>
      <c:valAx>
        <c:axId val="237918848"/>
        <c:scaling>
          <c:orientation val="minMax"/>
        </c:scaling>
        <c:axPos val="l"/>
        <c:majorGridlines/>
        <c:numFmt formatCode="General" sourceLinked="1"/>
        <c:majorTickMark val="none"/>
        <c:tickLblPos val="nextTo"/>
        <c:txPr>
          <a:bodyPr/>
          <a:lstStyle/>
          <a:p>
            <a:pPr>
              <a:defRPr sz="900"/>
            </a:pPr>
            <a:endParaRPr lang="en-US"/>
          </a:p>
        </c:txPr>
        <c:crossAx val="237916160"/>
        <c:crosses val="autoZero"/>
        <c:crossBetween val="between"/>
      </c:valAx>
    </c:plotArea>
    <c:legend>
      <c:legendPos val="r"/>
      <c:layout>
        <c:manualLayout>
          <c:xMode val="edge"/>
          <c:yMode val="edge"/>
          <c:x val="0.81118527125139761"/>
          <c:y val="8.9644191745037238E-2"/>
          <c:w val="0.17030454885955618"/>
          <c:h val="0.54595055816073701"/>
        </c:manualLayout>
      </c:layout>
      <c:txPr>
        <a:bodyPr/>
        <a:lstStyle/>
        <a:p>
          <a:pPr>
            <a:defRPr sz="900"/>
          </a:pPr>
          <a:endParaRPr lang="en-US"/>
        </a:p>
      </c:txPr>
    </c:legend>
    <c:plotVisOnly val="1"/>
  </c:chart>
  <c:externalData r:id="rId1"/>
  <c:userShapes r:id="rId2"/>
</c:chartSpace>
</file>

<file path=ppt/charts/chart5.xml><?xml version="1.0" encoding="utf-8"?>
<c:chartSpace xmlns:c="http://schemas.openxmlformats.org/drawingml/2006/chart" xmlns:a="http://schemas.openxmlformats.org/drawingml/2006/main" xmlns:r="http://schemas.openxmlformats.org/officeDocument/2006/relationships">
  <c:lang val="en-US"/>
  <c:pivotSource>
    <c:name>[PP service Master file Q1.xlsx]Non DCSR aggregated Q1!PivotTable14</c:name>
    <c:fmtId val="2"/>
  </c:pivotSource>
  <c:chart>
    <c:title>
      <c:tx>
        <c:rich>
          <a:bodyPr/>
          <a:lstStyle/>
          <a:p>
            <a:pPr>
              <a:defRPr/>
            </a:pPr>
            <a:r>
              <a:rPr lang="en-US" dirty="0" smtClean="0"/>
              <a:t>Case </a:t>
            </a:r>
            <a:r>
              <a:rPr lang="en-US" dirty="0"/>
              <a:t>Volume</a:t>
            </a:r>
          </a:p>
        </c:rich>
      </c:tx>
      <c:layout/>
    </c:title>
    <c:pivotFmts>
      <c:pivotFmt>
        <c:idx val="0"/>
        <c:dLbl>
          <c:idx val="0"/>
          <c:spPr/>
          <c:txPr>
            <a:bodyPr/>
            <a:lstStyle/>
            <a:p>
              <a:pPr>
                <a:defRPr/>
              </a:pPr>
              <a:endParaRPr lang="en-US"/>
            </a:p>
          </c:txPr>
          <c:showVal val="1"/>
        </c:dLbl>
      </c:pivotFmt>
      <c:pivotFmt>
        <c:idx val="1"/>
        <c:dLbl>
          <c:idx val="0"/>
          <c:spPr/>
          <c:txPr>
            <a:bodyPr/>
            <a:lstStyle/>
            <a:p>
              <a:pPr>
                <a:defRPr/>
              </a:pPr>
              <a:endParaRPr lang="en-US"/>
            </a:p>
          </c:txPr>
          <c:showVal val="1"/>
        </c:dLbl>
      </c:pivotFmt>
    </c:pivotFmts>
    <c:plotArea>
      <c:layout/>
      <c:lineChart>
        <c:grouping val="standard"/>
        <c:ser>
          <c:idx val="0"/>
          <c:order val="0"/>
          <c:tx>
            <c:strRef>
              <c:f>'Non DCSR aggregated Q1'!$AN$1</c:f>
              <c:strCache>
                <c:ptCount val="1"/>
                <c:pt idx="0">
                  <c:v>Total</c:v>
                </c:pt>
              </c:strCache>
            </c:strRef>
          </c:tx>
          <c:dLbls>
            <c:dLbl>
              <c:idx val="0"/>
              <c:layout>
                <c:manualLayout>
                  <c:x val="-5.0233466959629325E-2"/>
                  <c:y val="6.4814814814814811E-2"/>
                </c:manualLayout>
              </c:layout>
              <c:showVal val="1"/>
            </c:dLbl>
            <c:dLbl>
              <c:idx val="1"/>
              <c:layout>
                <c:manualLayout>
                  <c:x val="-2.7400072887070529E-2"/>
                  <c:y val="-3.2407407407407406E-2"/>
                </c:manualLayout>
              </c:layout>
              <c:showVal val="1"/>
            </c:dLbl>
            <c:dLbl>
              <c:idx val="2"/>
              <c:layout>
                <c:manualLayout>
                  <c:x val="-3.8816769923349911E-2"/>
                  <c:y val="6.4814814814814811E-2"/>
                </c:manualLayout>
              </c:layout>
              <c:showVal val="1"/>
            </c:dLbl>
            <c:txPr>
              <a:bodyPr/>
              <a:lstStyle/>
              <a:p>
                <a:pPr>
                  <a:defRPr b="1">
                    <a:solidFill>
                      <a:srgbClr val="FF0000"/>
                    </a:solidFill>
                  </a:defRPr>
                </a:pPr>
                <a:endParaRPr lang="en-US"/>
              </a:p>
            </c:txPr>
            <c:showVal val="1"/>
          </c:dLbls>
          <c:cat>
            <c:strRef>
              <c:f>'Non DCSR aggregated Q1'!$AM$2:$AM$5</c:f>
              <c:strCache>
                <c:ptCount val="3"/>
                <c:pt idx="0">
                  <c:v>FEB 2019</c:v>
                </c:pt>
                <c:pt idx="1">
                  <c:v>JAN 2019</c:v>
                </c:pt>
                <c:pt idx="2">
                  <c:v>MAR 2019</c:v>
                </c:pt>
              </c:strCache>
            </c:strRef>
          </c:cat>
          <c:val>
            <c:numRef>
              <c:f>'Non DCSR aggregated Q1'!$AN$2:$AN$5</c:f>
              <c:numCache>
                <c:formatCode>General</c:formatCode>
                <c:ptCount val="3"/>
                <c:pt idx="0">
                  <c:v>295</c:v>
                </c:pt>
                <c:pt idx="1">
                  <c:v>256</c:v>
                </c:pt>
                <c:pt idx="2">
                  <c:v>225</c:v>
                </c:pt>
              </c:numCache>
            </c:numRef>
          </c:val>
        </c:ser>
        <c:dLbls>
          <c:showVal val="1"/>
        </c:dLbls>
        <c:marker val="1"/>
        <c:axId val="375682944"/>
        <c:axId val="375684480"/>
      </c:lineChart>
      <c:catAx>
        <c:axId val="375682944"/>
        <c:scaling>
          <c:orientation val="minMax"/>
        </c:scaling>
        <c:axPos val="b"/>
        <c:majorTickMark val="none"/>
        <c:tickLblPos val="nextTo"/>
        <c:crossAx val="375684480"/>
        <c:crosses val="autoZero"/>
        <c:auto val="1"/>
        <c:lblAlgn val="ctr"/>
        <c:lblOffset val="100"/>
      </c:catAx>
      <c:valAx>
        <c:axId val="375684480"/>
        <c:scaling>
          <c:orientation val="minMax"/>
        </c:scaling>
        <c:delete val="1"/>
        <c:axPos val="l"/>
        <c:numFmt formatCode="General" sourceLinked="1"/>
        <c:majorTickMark val="none"/>
        <c:tickLblPos val="none"/>
        <c:crossAx val="375682944"/>
        <c:crosses val="autoZero"/>
        <c:crossBetween val="between"/>
      </c:valAx>
    </c:plotArea>
    <c:legend>
      <c:legendPos val="t"/>
      <c:layout>
        <c:manualLayout>
          <c:xMode val="edge"/>
          <c:yMode val="edge"/>
          <c:x val="0.42753139187156342"/>
          <c:y val="0.75787037037037031"/>
          <c:w val="0.12667050099882615"/>
          <c:h val="7.8996427529892096E-2"/>
        </c:manualLayout>
      </c:layout>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smtClean="0"/>
              <a:t>Most </a:t>
            </a:r>
            <a:r>
              <a:rPr lang="en-US" dirty="0"/>
              <a:t>Data </a:t>
            </a:r>
            <a:r>
              <a:rPr lang="en-US" dirty="0" smtClean="0"/>
              <a:t>Field Queried</a:t>
            </a:r>
            <a:endParaRPr lang="en-US" dirty="0"/>
          </a:p>
        </c:rich>
      </c:tx>
      <c:layout/>
    </c:title>
    <c:view3D>
      <c:rAngAx val="1"/>
    </c:view3D>
    <c:plotArea>
      <c:layout>
        <c:manualLayout>
          <c:layoutTarget val="inner"/>
          <c:xMode val="edge"/>
          <c:yMode val="edge"/>
          <c:x val="9.3898678425402921E-2"/>
          <c:y val="0.13750000000000001"/>
          <c:w val="0.88219899363842191"/>
          <c:h val="0.46261410032079325"/>
        </c:manualLayout>
      </c:layout>
      <c:bar3DChart>
        <c:barDir val="col"/>
        <c:grouping val="stacked"/>
        <c:ser>
          <c:idx val="0"/>
          <c:order val="0"/>
          <c:tx>
            <c:strRef>
              <c:f>Sheet1!$B$1</c:f>
              <c:strCache>
                <c:ptCount val="1"/>
                <c:pt idx="0">
                  <c:v>Count of Data Field</c:v>
                </c:pt>
              </c:strCache>
            </c:strRef>
          </c:tx>
          <c:cat>
            <c:strRef>
              <c:f>Sheet1!$A$2:$A$11</c:f>
              <c:strCache>
                <c:ptCount val="10"/>
                <c:pt idx="0">
                  <c:v>Shareholder positions</c:v>
                </c:pt>
                <c:pt idx="1">
                  <c:v>Prices - NAV</c:v>
                </c:pt>
                <c:pt idx="2">
                  <c:v>Income Distributions</c:v>
                </c:pt>
                <c:pt idx="3">
                  <c:v>Fund Performance</c:v>
                </c:pt>
                <c:pt idx="4">
                  <c:v>New Fund</c:v>
                </c:pt>
                <c:pt idx="5">
                  <c:v>Attributes</c:v>
                </c:pt>
                <c:pt idx="6">
                  <c:v>Full Holdings</c:v>
                </c:pt>
                <c:pt idx="7">
                  <c:v>Lipper Global Classification</c:v>
                </c:pt>
                <c:pt idx="8">
                  <c:v>Shareholder/Investor name</c:v>
                </c:pt>
                <c:pt idx="9">
                  <c:v>TNA</c:v>
                </c:pt>
              </c:strCache>
            </c:strRef>
          </c:cat>
          <c:val>
            <c:numRef>
              <c:f>Sheet1!$B$2:$B$11</c:f>
              <c:numCache>
                <c:formatCode>General</c:formatCode>
                <c:ptCount val="10"/>
                <c:pt idx="0">
                  <c:v>164</c:v>
                </c:pt>
                <c:pt idx="1">
                  <c:v>75</c:v>
                </c:pt>
                <c:pt idx="2">
                  <c:v>50</c:v>
                </c:pt>
                <c:pt idx="3">
                  <c:v>36</c:v>
                </c:pt>
                <c:pt idx="4">
                  <c:v>33</c:v>
                </c:pt>
                <c:pt idx="5">
                  <c:v>26</c:v>
                </c:pt>
                <c:pt idx="6">
                  <c:v>25</c:v>
                </c:pt>
                <c:pt idx="7">
                  <c:v>23</c:v>
                </c:pt>
                <c:pt idx="8">
                  <c:v>21</c:v>
                </c:pt>
                <c:pt idx="9">
                  <c:v>20</c:v>
                </c:pt>
              </c:numCache>
            </c:numRef>
          </c:val>
        </c:ser>
        <c:shape val="box"/>
        <c:axId val="392653056"/>
        <c:axId val="400183680"/>
        <c:axId val="0"/>
      </c:bar3DChart>
      <c:catAx>
        <c:axId val="392653056"/>
        <c:scaling>
          <c:orientation val="minMax"/>
        </c:scaling>
        <c:axPos val="b"/>
        <c:tickLblPos val="nextTo"/>
        <c:txPr>
          <a:bodyPr/>
          <a:lstStyle/>
          <a:p>
            <a:pPr>
              <a:defRPr sz="800"/>
            </a:pPr>
            <a:endParaRPr lang="en-US"/>
          </a:p>
        </c:txPr>
        <c:crossAx val="400183680"/>
        <c:crosses val="autoZero"/>
        <c:auto val="1"/>
        <c:lblAlgn val="ctr"/>
        <c:lblOffset val="100"/>
      </c:catAx>
      <c:valAx>
        <c:axId val="400183680"/>
        <c:scaling>
          <c:orientation val="minMax"/>
        </c:scaling>
        <c:axPos val="l"/>
        <c:majorGridlines/>
        <c:numFmt formatCode="General" sourceLinked="1"/>
        <c:tickLblPos val="nextTo"/>
        <c:txPr>
          <a:bodyPr/>
          <a:lstStyle/>
          <a:p>
            <a:pPr>
              <a:defRPr sz="800"/>
            </a:pPr>
            <a:endParaRPr lang="en-US"/>
          </a:p>
        </c:txPr>
        <c:crossAx val="392653056"/>
        <c:crosses val="autoZero"/>
        <c:crossBetween val="between"/>
      </c:valAx>
    </c:plotArea>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chart>
    <c:view3D>
      <c:rAngAx val="1"/>
    </c:view3D>
    <c:plotArea>
      <c:layout/>
      <c:bar3DChart>
        <c:barDir val="col"/>
        <c:grouping val="stacked"/>
        <c:ser>
          <c:idx val="0"/>
          <c:order val="0"/>
          <c:cat>
            <c:strRef>
              <c:f>Sheet2!$A$2:$A$8</c:f>
              <c:strCache>
                <c:ptCount val="7"/>
                <c:pt idx="0">
                  <c:v>Broadridge Financial Solutions (India) Pvt Ltd</c:v>
                </c:pt>
                <c:pt idx="1">
                  <c:v>Citigroup, Inc</c:v>
                </c:pt>
                <c:pt idx="2">
                  <c:v>HSBC HOLDINGS PLC</c:v>
                </c:pt>
                <c:pt idx="3">
                  <c:v>Capita Plc</c:v>
                </c:pt>
                <c:pt idx="4">
                  <c:v>Ammb Holdings Berhad</c:v>
                </c:pt>
                <c:pt idx="5">
                  <c:v>Bridgewater Associates, LP</c:v>
                </c:pt>
                <c:pt idx="6">
                  <c:v>FEEX, INC.</c:v>
                </c:pt>
              </c:strCache>
            </c:strRef>
          </c:cat>
          <c:val>
            <c:numRef>
              <c:f>Sheet2!$B$2:$B$8</c:f>
              <c:numCache>
                <c:formatCode>General</c:formatCode>
                <c:ptCount val="7"/>
                <c:pt idx="0">
                  <c:v>53</c:v>
                </c:pt>
                <c:pt idx="1">
                  <c:v>13</c:v>
                </c:pt>
                <c:pt idx="2">
                  <c:v>10</c:v>
                </c:pt>
                <c:pt idx="3">
                  <c:v>6</c:v>
                </c:pt>
                <c:pt idx="4">
                  <c:v>5</c:v>
                </c:pt>
                <c:pt idx="5">
                  <c:v>5</c:v>
                </c:pt>
                <c:pt idx="6">
                  <c:v>5</c:v>
                </c:pt>
              </c:numCache>
            </c:numRef>
          </c:val>
        </c:ser>
        <c:dLbls>
          <c:showVal val="1"/>
        </c:dLbls>
        <c:gapWidth val="75"/>
        <c:shape val="box"/>
        <c:axId val="245362688"/>
        <c:axId val="245678464"/>
        <c:axId val="0"/>
      </c:bar3DChart>
      <c:catAx>
        <c:axId val="245362688"/>
        <c:scaling>
          <c:orientation val="minMax"/>
        </c:scaling>
        <c:axPos val="b"/>
        <c:majorTickMark val="none"/>
        <c:tickLblPos val="nextTo"/>
        <c:txPr>
          <a:bodyPr/>
          <a:lstStyle/>
          <a:p>
            <a:pPr>
              <a:defRPr sz="800"/>
            </a:pPr>
            <a:endParaRPr lang="en-US"/>
          </a:p>
        </c:txPr>
        <c:crossAx val="245678464"/>
        <c:crosses val="autoZero"/>
        <c:auto val="1"/>
        <c:lblAlgn val="ctr"/>
        <c:lblOffset val="100"/>
      </c:catAx>
      <c:valAx>
        <c:axId val="245678464"/>
        <c:scaling>
          <c:orientation val="minMax"/>
        </c:scaling>
        <c:axPos val="l"/>
        <c:numFmt formatCode="General" sourceLinked="1"/>
        <c:majorTickMark val="none"/>
        <c:tickLblPos val="nextTo"/>
        <c:txPr>
          <a:bodyPr/>
          <a:lstStyle/>
          <a:p>
            <a:pPr>
              <a:defRPr sz="800"/>
            </a:pPr>
            <a:endParaRPr lang="en-US"/>
          </a:p>
        </c:txPr>
        <c:crossAx val="245362688"/>
        <c:crosses val="autoZero"/>
        <c:crossBetween val="between"/>
      </c:valAx>
    </c:plotArea>
    <c:plotVisOnly val="1"/>
  </c:chart>
  <c:externalData r:id="rId1"/>
  <c:userShapes r:id="rId2"/>
</c:chartSpace>
</file>

<file path=ppt/charts/chart8.xml><?xml version="1.0" encoding="utf-8"?>
<c:chartSpace xmlns:c="http://schemas.openxmlformats.org/drawingml/2006/chart" xmlns:a="http://schemas.openxmlformats.org/drawingml/2006/main" xmlns:r="http://schemas.openxmlformats.org/officeDocument/2006/relationships">
  <c:lang val="en-US"/>
  <c:chart>
    <c:autoTitleDeleted val="1"/>
    <c:view3D>
      <c:rAngAx val="1"/>
    </c:view3D>
    <c:sideWall>
      <c:spPr>
        <a:noFill/>
        <a:ln w="25400">
          <a:noFill/>
        </a:ln>
      </c:spPr>
    </c:sideWall>
    <c:backWall>
      <c:spPr>
        <a:noFill/>
        <a:ln w="25400">
          <a:noFill/>
        </a:ln>
      </c:spPr>
    </c:backWall>
    <c:plotArea>
      <c:layout/>
      <c:bar3DChart>
        <c:barDir val="col"/>
        <c:grouping val="stacked"/>
        <c:ser>
          <c:idx val="0"/>
          <c:order val="0"/>
          <c:tx>
            <c:strRef>
              <c:f>Sheet3!$B$1</c:f>
              <c:strCache>
                <c:ptCount val="1"/>
                <c:pt idx="0">
                  <c:v>Count of Data Source Country</c:v>
                </c:pt>
              </c:strCache>
            </c:strRef>
          </c:tx>
          <c:cat>
            <c:strRef>
              <c:f>Sheet3!$A$2:$A$8</c:f>
              <c:strCache>
                <c:ptCount val="7"/>
                <c:pt idx="0">
                  <c:v>United States</c:v>
                </c:pt>
                <c:pt idx="1">
                  <c:v>Ireland</c:v>
                </c:pt>
                <c:pt idx="2">
                  <c:v>Luxembourg</c:v>
                </c:pt>
                <c:pt idx="3">
                  <c:v>United Kingdom</c:v>
                </c:pt>
                <c:pt idx="4">
                  <c:v>Hong Kong</c:v>
                </c:pt>
                <c:pt idx="5">
                  <c:v>Germany</c:v>
                </c:pt>
                <c:pt idx="6">
                  <c:v>China</c:v>
                </c:pt>
              </c:strCache>
            </c:strRef>
          </c:cat>
          <c:val>
            <c:numRef>
              <c:f>Sheet3!$B$2:$B$8</c:f>
              <c:numCache>
                <c:formatCode>General</c:formatCode>
                <c:ptCount val="7"/>
                <c:pt idx="0">
                  <c:v>193</c:v>
                </c:pt>
                <c:pt idx="1">
                  <c:v>59</c:v>
                </c:pt>
                <c:pt idx="2">
                  <c:v>58</c:v>
                </c:pt>
                <c:pt idx="3">
                  <c:v>57</c:v>
                </c:pt>
                <c:pt idx="4">
                  <c:v>49</c:v>
                </c:pt>
                <c:pt idx="5">
                  <c:v>24</c:v>
                </c:pt>
                <c:pt idx="6">
                  <c:v>21</c:v>
                </c:pt>
              </c:numCache>
            </c:numRef>
          </c:val>
        </c:ser>
        <c:dLbls>
          <c:showVal val="1"/>
        </c:dLbls>
        <c:gapWidth val="75"/>
        <c:shape val="box"/>
        <c:axId val="381977344"/>
        <c:axId val="382042496"/>
        <c:axId val="0"/>
      </c:bar3DChart>
      <c:catAx>
        <c:axId val="381977344"/>
        <c:scaling>
          <c:orientation val="minMax"/>
        </c:scaling>
        <c:axPos val="b"/>
        <c:majorTickMark val="none"/>
        <c:tickLblPos val="nextTo"/>
        <c:txPr>
          <a:bodyPr/>
          <a:lstStyle/>
          <a:p>
            <a:pPr>
              <a:defRPr sz="800"/>
            </a:pPr>
            <a:endParaRPr lang="en-US"/>
          </a:p>
        </c:txPr>
        <c:crossAx val="382042496"/>
        <c:crosses val="autoZero"/>
        <c:auto val="1"/>
        <c:lblAlgn val="ctr"/>
        <c:lblOffset val="100"/>
      </c:catAx>
      <c:valAx>
        <c:axId val="382042496"/>
        <c:scaling>
          <c:orientation val="minMax"/>
        </c:scaling>
        <c:axPos val="l"/>
        <c:numFmt formatCode="General" sourceLinked="1"/>
        <c:majorTickMark val="none"/>
        <c:tickLblPos val="nextTo"/>
        <c:txPr>
          <a:bodyPr/>
          <a:lstStyle/>
          <a:p>
            <a:pPr>
              <a:defRPr sz="800"/>
            </a:pPr>
            <a:endParaRPr lang="en-US"/>
          </a:p>
        </c:txPr>
        <c:crossAx val="381977344"/>
        <c:crosses val="autoZero"/>
        <c:crossBetween val="between"/>
      </c:valAx>
    </c:plotArea>
    <c:plotVisOnly val="1"/>
  </c:chart>
  <c:externalData r:id="rId1"/>
  <c:userShapes r:id="rId2"/>
</c:chartSpace>
</file>

<file path=ppt/charts/chart9.xml><?xml version="1.0" encoding="utf-8"?>
<c:chartSpace xmlns:c="http://schemas.openxmlformats.org/drawingml/2006/chart" xmlns:a="http://schemas.openxmlformats.org/drawingml/2006/main" xmlns:r="http://schemas.openxmlformats.org/officeDocument/2006/relationships">
  <c:lang val="en-US"/>
  <c:chart>
    <c:autoTitleDeleted val="1"/>
    <c:plotArea>
      <c:layout/>
      <c:lineChart>
        <c:grouping val="standard"/>
        <c:ser>
          <c:idx val="0"/>
          <c:order val="0"/>
          <c:dLbls>
            <c:txPr>
              <a:bodyPr/>
              <a:lstStyle/>
              <a:p>
                <a:pPr>
                  <a:defRPr b="1">
                    <a:solidFill>
                      <a:srgbClr val="FF0000"/>
                    </a:solidFill>
                  </a:defRPr>
                </a:pPr>
                <a:endParaRPr lang="en-US"/>
              </a:p>
            </c:txPr>
            <c:showVal val="1"/>
          </c:dLbls>
          <c:cat>
            <c:strRef>
              <c:f>Sheet5!$N$6:$N$8</c:f>
              <c:strCache>
                <c:ptCount val="3"/>
                <c:pt idx="0">
                  <c:v>Jan</c:v>
                </c:pt>
                <c:pt idx="1">
                  <c:v>Feb</c:v>
                </c:pt>
                <c:pt idx="2">
                  <c:v>Mar</c:v>
                </c:pt>
              </c:strCache>
            </c:strRef>
          </c:cat>
          <c:val>
            <c:numRef>
              <c:f>Sheet5!$O$6:$O$8</c:f>
              <c:numCache>
                <c:formatCode>General</c:formatCode>
                <c:ptCount val="3"/>
                <c:pt idx="0">
                  <c:v>4.3</c:v>
                </c:pt>
                <c:pt idx="1">
                  <c:v>5.8</c:v>
                </c:pt>
                <c:pt idx="2">
                  <c:v>4.2</c:v>
                </c:pt>
              </c:numCache>
            </c:numRef>
          </c:val>
        </c:ser>
        <c:dLbls>
          <c:showVal val="1"/>
        </c:dLbls>
        <c:marker val="1"/>
        <c:axId val="140278400"/>
        <c:axId val="142993664"/>
      </c:lineChart>
      <c:catAx>
        <c:axId val="140278400"/>
        <c:scaling>
          <c:orientation val="minMax"/>
        </c:scaling>
        <c:axPos val="b"/>
        <c:majorTickMark val="none"/>
        <c:tickLblPos val="nextTo"/>
        <c:crossAx val="142993664"/>
        <c:crosses val="autoZero"/>
        <c:auto val="1"/>
        <c:lblAlgn val="ctr"/>
        <c:lblOffset val="100"/>
      </c:catAx>
      <c:valAx>
        <c:axId val="142993664"/>
        <c:scaling>
          <c:orientation val="minMax"/>
        </c:scaling>
        <c:delete val="1"/>
        <c:axPos val="l"/>
        <c:numFmt formatCode="General" sourceLinked="1"/>
        <c:majorTickMark val="none"/>
        <c:tickLblPos val="none"/>
        <c:crossAx val="140278400"/>
        <c:crosses val="autoZero"/>
        <c:crossBetween val="between"/>
      </c:valAx>
    </c:plotArea>
    <c:plotVisOnly val="1"/>
  </c:chart>
  <c:externalData r:id="rId1"/>
</c:chartSpace>
</file>

<file path=ppt/drawings/drawing1.xml><?xml version="1.0" encoding="utf-8"?>
<c:userShapes xmlns:c="http://schemas.openxmlformats.org/drawingml/2006/chart">
  <cdr:relSizeAnchor xmlns:cdr="http://schemas.openxmlformats.org/drawingml/2006/chartDrawing">
    <cdr:from>
      <cdr:x>0.85622</cdr:x>
      <cdr:y>0.19661</cdr:y>
    </cdr:from>
    <cdr:to>
      <cdr:x>0.87463</cdr:x>
      <cdr:y>0.37514</cdr:y>
    </cdr:to>
    <cdr:sp macro="" textlink="">
      <cdr:nvSpPr>
        <cdr:cNvPr id="3" name="Rectangle 2"/>
        <cdr:cNvSpPr/>
      </cdr:nvSpPr>
      <cdr:spPr>
        <a:xfrm xmlns:a="http://schemas.openxmlformats.org/drawingml/2006/main">
          <a:off x="5028326" y="643666"/>
          <a:ext cx="108108" cy="584462"/>
        </a:xfrm>
        <a:prstGeom xmlns:a="http://schemas.openxmlformats.org/drawingml/2006/main" prst="rect">
          <a:avLst/>
        </a:prstGeom>
        <a:solidFill xmlns:a="http://schemas.openxmlformats.org/drawingml/2006/main">
          <a:srgbClr val="00E2A1"/>
        </a:solidFill>
        <a:ln xmlns:a="http://schemas.openxmlformats.org/drawingml/2006/main">
          <a:solidFill>
            <a:srgbClr val="00C389"/>
          </a:solidFill>
        </a:ln>
      </cdr:spPr>
      <cdr:style>
        <a:lnRef xmlns:a="http://schemas.openxmlformats.org/drawingml/2006/main" idx="2">
          <a:schemeClr val="accent4"/>
        </a:lnRef>
        <a:fillRef xmlns:a="http://schemas.openxmlformats.org/drawingml/2006/main" idx="1">
          <a:schemeClr val="lt1"/>
        </a:fillRef>
        <a:effectRef xmlns:a="http://schemas.openxmlformats.org/drawingml/2006/main" idx="0">
          <a:schemeClr val="accent4"/>
        </a:effectRef>
        <a:fontRef xmlns:a="http://schemas.openxmlformats.org/drawingml/2006/main" idx="minor">
          <a:schemeClr val="dk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dr:relSizeAnchor xmlns:cdr="http://schemas.openxmlformats.org/drawingml/2006/chartDrawing">
    <cdr:from>
      <cdr:x>0.84947</cdr:x>
      <cdr:y>0.1563</cdr:y>
    </cdr:from>
    <cdr:to>
      <cdr:x>0.87463</cdr:x>
      <cdr:y>0.19949</cdr:y>
    </cdr:to>
    <cdr:sp macro="" textlink="">
      <cdr:nvSpPr>
        <cdr:cNvPr id="4" name="TextBox 3"/>
        <cdr:cNvSpPr txBox="1"/>
      </cdr:nvSpPr>
      <cdr:spPr>
        <a:xfrm xmlns:a="http://schemas.openxmlformats.org/drawingml/2006/main">
          <a:off x="4988698" y="511690"/>
          <a:ext cx="147735" cy="14140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0.4736</cdr:x>
      <cdr:y>0.02335</cdr:y>
    </cdr:from>
    <cdr:to>
      <cdr:x>0.53613</cdr:x>
      <cdr:y>0.12722</cdr:y>
    </cdr:to>
    <cdr:sp macro="" textlink="">
      <cdr:nvSpPr>
        <cdr:cNvPr id="3" name="Straight Arrow Connector 2"/>
        <cdr:cNvSpPr/>
      </cdr:nvSpPr>
      <cdr:spPr>
        <a:xfrm xmlns:a="http://schemas.openxmlformats.org/drawingml/2006/main">
          <a:off x="5283806" y="120771"/>
          <a:ext cx="697584" cy="537328"/>
        </a:xfrm>
        <a:prstGeom xmlns:a="http://schemas.openxmlformats.org/drawingml/2006/main" prst="straightConnector1">
          <a:avLst/>
        </a:prstGeom>
        <a:ln xmlns:a="http://schemas.openxmlformats.org/drawingml/2006/main" w="38100">
          <a:solidFill>
            <a:schemeClr val="tx2"/>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userShapes>
</file>

<file path=ppt/drawings/drawing3.xml><?xml version="1.0" encoding="utf-8"?>
<c:userShapes xmlns:c="http://schemas.openxmlformats.org/drawingml/2006/chart">
  <cdr:relSizeAnchor xmlns:cdr="http://schemas.openxmlformats.org/drawingml/2006/chartDrawing">
    <cdr:from>
      <cdr:x>0.7788</cdr:x>
      <cdr:y>0.44011</cdr:y>
    </cdr:from>
    <cdr:to>
      <cdr:x>0.81961</cdr:x>
      <cdr:y>0.49771</cdr:y>
    </cdr:to>
    <cdr:sp macro="" textlink="">
      <cdr:nvSpPr>
        <cdr:cNvPr id="3" name="Straight Connector 2"/>
        <cdr:cNvSpPr/>
      </cdr:nvSpPr>
      <cdr:spPr>
        <a:xfrm xmlns:a="http://schemas.openxmlformats.org/drawingml/2006/main">
          <a:off x="6093237" y="2400110"/>
          <a:ext cx="319292" cy="314120"/>
        </a:xfrm>
        <a:prstGeom xmlns:a="http://schemas.openxmlformats.org/drawingml/2006/main" prst="line">
          <a:avLst/>
        </a:prstGeom>
        <a:ln xmlns:a="http://schemas.openxmlformats.org/drawingml/2006/main">
          <a:solidFill>
            <a:srgbClr val="FF0000"/>
          </a:solidFill>
        </a:ln>
        <a:effectLst xmlns:a="http://schemas.openxmlformats.org/drawingml/2006/main">
          <a:glow rad="101600">
            <a:schemeClr val="accent2">
              <a:satMod val="175000"/>
              <a:alpha val="40000"/>
            </a:schemeClr>
          </a:glow>
        </a:effectLst>
      </cdr:spPr>
      <cdr:style>
        <a:lnRef xmlns:a="http://schemas.openxmlformats.org/drawingml/2006/main" idx="3">
          <a:schemeClr val="accent2"/>
        </a:lnRef>
        <a:fillRef xmlns:a="http://schemas.openxmlformats.org/drawingml/2006/main" idx="0">
          <a:schemeClr val="accent2"/>
        </a:fillRef>
        <a:effectRef xmlns:a="http://schemas.openxmlformats.org/drawingml/2006/main" idx="2">
          <a:schemeClr val="accent2"/>
        </a:effectRef>
        <a:fontRef xmlns:a="http://schemas.openxmlformats.org/drawingml/2006/main" idx="minor">
          <a:schemeClr val="tx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dr:relSizeAnchor xmlns:cdr="http://schemas.openxmlformats.org/drawingml/2006/chartDrawing">
    <cdr:from>
      <cdr:x>0.79357</cdr:x>
      <cdr:y>0.43596</cdr:y>
    </cdr:from>
    <cdr:to>
      <cdr:x>0.86612</cdr:x>
      <cdr:y>0.51729</cdr:y>
    </cdr:to>
    <cdr:sp macro="" textlink="">
      <cdr:nvSpPr>
        <cdr:cNvPr id="5" name="TextBox 4"/>
        <cdr:cNvSpPr txBox="1"/>
      </cdr:nvSpPr>
      <cdr:spPr>
        <a:xfrm xmlns:a="http://schemas.openxmlformats.org/drawingml/2006/main">
          <a:off x="5176444" y="2377517"/>
          <a:ext cx="473241" cy="44353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000" b="1" dirty="0" smtClean="0">
              <a:solidFill>
                <a:srgbClr val="001EFF"/>
              </a:solidFill>
            </a:rPr>
            <a:t>2.9</a:t>
          </a:r>
          <a:endParaRPr lang="en-US" sz="1000" b="1" dirty="0">
            <a:solidFill>
              <a:srgbClr val="001EFF"/>
            </a:solidFill>
          </a:endParaRPr>
        </a:p>
      </cdr:txBody>
    </cdr:sp>
  </cdr:relSizeAnchor>
  <cdr:relSizeAnchor xmlns:cdr="http://schemas.openxmlformats.org/drawingml/2006/chartDrawing">
    <cdr:from>
      <cdr:x>0.81165</cdr:x>
      <cdr:y>0.55668</cdr:y>
    </cdr:from>
    <cdr:to>
      <cdr:x>0.88118</cdr:x>
      <cdr:y>0.64139</cdr:y>
    </cdr:to>
    <cdr:sp macro="" textlink="">
      <cdr:nvSpPr>
        <cdr:cNvPr id="6" name="TextBox 5"/>
        <cdr:cNvSpPr txBox="1"/>
      </cdr:nvSpPr>
      <cdr:spPr>
        <a:xfrm xmlns:a="http://schemas.openxmlformats.org/drawingml/2006/main">
          <a:off x="6350242" y="3035855"/>
          <a:ext cx="543994" cy="46196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b="1" dirty="0" smtClean="0">
              <a:solidFill>
                <a:srgbClr val="001EFF"/>
              </a:solidFill>
            </a:rPr>
            <a:t>1.3</a:t>
          </a:r>
          <a:endParaRPr lang="en-US" b="1" dirty="0">
            <a:solidFill>
              <a:srgbClr val="001EFF"/>
            </a:solidFill>
          </a:endParaRPr>
        </a:p>
      </cdr:txBody>
    </cdr:sp>
  </cdr:relSizeAnchor>
  <cdr:relSizeAnchor xmlns:cdr="http://schemas.openxmlformats.org/drawingml/2006/chartDrawing">
    <cdr:from>
      <cdr:x>0.7765</cdr:x>
      <cdr:y>0.5091</cdr:y>
    </cdr:from>
    <cdr:to>
      <cdr:x>0.82419</cdr:x>
      <cdr:y>0.5575</cdr:y>
    </cdr:to>
    <cdr:sp macro="" textlink="">
      <cdr:nvSpPr>
        <cdr:cNvPr id="8" name="Straight Connector 7"/>
        <cdr:cNvSpPr/>
      </cdr:nvSpPr>
      <cdr:spPr>
        <a:xfrm xmlns:a="http://schemas.openxmlformats.org/drawingml/2006/main">
          <a:off x="6075230" y="2776373"/>
          <a:ext cx="373126" cy="263950"/>
        </a:xfrm>
        <a:prstGeom xmlns:a="http://schemas.openxmlformats.org/drawingml/2006/main" prst="line">
          <a:avLst/>
        </a:prstGeom>
        <a:ln xmlns:a="http://schemas.openxmlformats.org/drawingml/2006/main"/>
        <a:effectLst xmlns:a="http://schemas.openxmlformats.org/drawingml/2006/main">
          <a:glow rad="228600">
            <a:schemeClr val="accent3">
              <a:satMod val="175000"/>
              <a:alpha val="40000"/>
            </a:schemeClr>
          </a:glow>
        </a:effectLst>
      </cdr:spPr>
      <cdr:style>
        <a:lnRef xmlns:a="http://schemas.openxmlformats.org/drawingml/2006/main" idx="1">
          <a:schemeClr val="accent3"/>
        </a:lnRef>
        <a:fillRef xmlns:a="http://schemas.openxmlformats.org/drawingml/2006/main" idx="0">
          <a:schemeClr val="accent3"/>
        </a:fillRef>
        <a:effectRef xmlns:a="http://schemas.openxmlformats.org/drawingml/2006/main" idx="0">
          <a:schemeClr val="accent3"/>
        </a:effectRef>
        <a:fontRef xmlns:a="http://schemas.openxmlformats.org/drawingml/2006/main" idx="minor">
          <a:schemeClr val="tx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dr:relSizeAnchor xmlns:cdr="http://schemas.openxmlformats.org/drawingml/2006/chartDrawing">
    <cdr:from>
      <cdr:x>0.79035</cdr:x>
      <cdr:y>0.95681</cdr:y>
    </cdr:from>
    <cdr:to>
      <cdr:x>0.85541</cdr:x>
      <cdr:y>0.99138</cdr:y>
    </cdr:to>
    <cdr:sp macro="" textlink="">
      <cdr:nvSpPr>
        <cdr:cNvPr id="9" name="TextBox 8"/>
        <cdr:cNvSpPr txBox="1"/>
      </cdr:nvSpPr>
      <cdr:spPr>
        <a:xfrm xmlns:a="http://schemas.openxmlformats.org/drawingml/2006/main">
          <a:off x="6183606" y="5217915"/>
          <a:ext cx="509048" cy="18853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800" dirty="0" smtClean="0"/>
            <a:t>Mar-19</a:t>
          </a:r>
          <a:endParaRPr lang="en-US" sz="800" dirty="0"/>
        </a:p>
      </cdr:txBody>
    </cdr:sp>
  </cdr:relSizeAnchor>
</c:userShapes>
</file>

<file path=ppt/drawings/drawing4.xml><?xml version="1.0" encoding="utf-8"?>
<c:userShapes xmlns:c="http://schemas.openxmlformats.org/drawingml/2006/chart">
  <cdr:relSizeAnchor xmlns:cdr="http://schemas.openxmlformats.org/drawingml/2006/chartDrawing">
    <cdr:from>
      <cdr:x>0.23445</cdr:x>
      <cdr:y>0</cdr:y>
    </cdr:from>
    <cdr:to>
      <cdr:x>0.79745</cdr:x>
      <cdr:y>0.19931</cdr:y>
    </cdr:to>
    <cdr:sp macro="" textlink="">
      <cdr:nvSpPr>
        <cdr:cNvPr id="2" name="TextBox 1"/>
        <cdr:cNvSpPr txBox="1"/>
      </cdr:nvSpPr>
      <cdr:spPr>
        <a:xfrm xmlns:a="http://schemas.openxmlformats.org/drawingml/2006/main">
          <a:off x="1385741" y="0"/>
          <a:ext cx="3327662" cy="54675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800" b="1" dirty="0" smtClean="0"/>
            <a:t>Top Clients</a:t>
          </a:r>
          <a:endParaRPr lang="en-US" sz="1800" b="1" dirty="0"/>
        </a:p>
      </cdr:txBody>
    </cdr:sp>
  </cdr:relSizeAnchor>
</c:userShapes>
</file>

<file path=ppt/drawings/drawing5.xml><?xml version="1.0" encoding="utf-8"?>
<c:userShapes xmlns:c="http://schemas.openxmlformats.org/drawingml/2006/chart">
  <cdr:relSizeAnchor xmlns:cdr="http://schemas.openxmlformats.org/drawingml/2006/chartDrawing">
    <cdr:from>
      <cdr:x>0.26771</cdr:x>
      <cdr:y>0</cdr:y>
    </cdr:from>
    <cdr:to>
      <cdr:x>0.95243</cdr:x>
      <cdr:y>0.13464</cdr:y>
    </cdr:to>
    <cdr:sp macro="" textlink="">
      <cdr:nvSpPr>
        <cdr:cNvPr id="2" name="TextBox 1"/>
        <cdr:cNvSpPr txBox="1"/>
      </cdr:nvSpPr>
      <cdr:spPr>
        <a:xfrm xmlns:a="http://schemas.openxmlformats.org/drawingml/2006/main">
          <a:off x="1485295" y="0"/>
          <a:ext cx="3799002" cy="3693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800" b="1" dirty="0" smtClean="0"/>
            <a:t>Most Questioned Countries</a:t>
          </a:r>
          <a:endParaRPr lang="en-US" sz="1800" b="1"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F5700D-296D-7F49-A7E5-61F8CC39D1CA}" type="datetimeFigureOut">
              <a:rPr lang="en-US" smtClean="0"/>
              <a:pPr/>
              <a:t>4/18/2019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44BCC-904F-E346-9C21-97396FCDE839}" type="slidenum">
              <a:rPr lang="en-US" smtClean="0"/>
              <a:pPr/>
              <a:t>‹#›</a:t>
            </a:fld>
            <a:endParaRPr lang="en-US"/>
          </a:p>
        </p:txBody>
      </p:sp>
    </p:spTree>
    <p:extLst>
      <p:ext uri="{BB962C8B-B14F-4D97-AF65-F5344CB8AC3E}">
        <p14:creationId xmlns="" xmlns:p14="http://schemas.microsoft.com/office/powerpoint/2010/main" val="316837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Proxima Nov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Proxima Nova Regular" charset="0"/>
              </a:defRPr>
            </a:lvl1pPr>
          </a:lstStyle>
          <a:p>
            <a:fld id="{FD545FEF-5642-8644-A8CE-1A8BE6E2920A}" type="datetimeFigureOut">
              <a:rPr lang="en-US" smtClean="0"/>
              <a:pPr/>
              <a:t>4/18/2019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Proxima Nov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Proxima Nova Regular" charset="0"/>
              </a:defRPr>
            </a:lvl1pPr>
          </a:lstStyle>
          <a:p>
            <a:fld id="{2AA32789-747F-984C-9252-FF408A05DF55}" type="slidenum">
              <a:rPr lang="en-US" smtClean="0"/>
              <a:pPr/>
              <a:t>‹#›</a:t>
            </a:fld>
            <a:endParaRPr lang="en-US" dirty="0"/>
          </a:p>
        </p:txBody>
      </p:sp>
    </p:spTree>
    <p:extLst>
      <p:ext uri="{BB962C8B-B14F-4D97-AF65-F5344CB8AC3E}">
        <p14:creationId xmlns="" xmlns:p14="http://schemas.microsoft.com/office/powerpoint/2010/main" val="1517001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Proxima Nova Regular" charset="0"/>
        <a:ea typeface="+mn-ea"/>
        <a:cs typeface="+mn-cs"/>
      </a:defRPr>
    </a:lvl1pPr>
    <a:lvl2pPr marL="457200" algn="l" defTabSz="914400" rtl="0" eaLnBrk="1" latinLnBrk="0" hangingPunct="1">
      <a:defRPr sz="1200" b="0" i="0" kern="1200">
        <a:solidFill>
          <a:schemeClr val="tx1"/>
        </a:solidFill>
        <a:latin typeface="Proxima Nova Regular" charset="0"/>
        <a:ea typeface="+mn-ea"/>
        <a:cs typeface="+mn-cs"/>
      </a:defRPr>
    </a:lvl2pPr>
    <a:lvl3pPr marL="914400" algn="l" defTabSz="914400" rtl="0" eaLnBrk="1" latinLnBrk="0" hangingPunct="1">
      <a:defRPr sz="1200" b="0" i="0" kern="1200">
        <a:solidFill>
          <a:schemeClr val="tx1"/>
        </a:solidFill>
        <a:latin typeface="Proxima Nova Regular" charset="0"/>
        <a:ea typeface="+mn-ea"/>
        <a:cs typeface="+mn-cs"/>
      </a:defRPr>
    </a:lvl3pPr>
    <a:lvl4pPr marL="1371600" algn="l" defTabSz="914400" rtl="0" eaLnBrk="1" latinLnBrk="0" hangingPunct="1">
      <a:defRPr sz="1200" b="0" i="0" kern="1200">
        <a:solidFill>
          <a:schemeClr val="tx1"/>
        </a:solidFill>
        <a:latin typeface="Proxima Nova Regular" charset="0"/>
        <a:ea typeface="+mn-ea"/>
        <a:cs typeface="+mn-cs"/>
      </a:defRPr>
    </a:lvl4pPr>
    <a:lvl5pPr marL="1828800" algn="l" defTabSz="914400" rtl="0" eaLnBrk="1" latinLnBrk="0" hangingPunct="1">
      <a:defRPr sz="1200" b="0" i="0" kern="1200">
        <a:solidFill>
          <a:schemeClr val="tx1"/>
        </a:solidFill>
        <a:latin typeface="Proxima Nova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7523" y="177801"/>
            <a:ext cx="10836728" cy="2607330"/>
          </a:xfrm>
        </p:spPr>
        <p:txBody>
          <a:bodyPr anchor="b"/>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29184" y="2797832"/>
            <a:ext cx="10834117"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Date Placeholder 2"/>
          <p:cNvSpPr>
            <a:spLocks noGrp="1"/>
          </p:cNvSpPr>
          <p:nvPr>
            <p:ph type="dt" idx="10"/>
          </p:nvPr>
        </p:nvSpPr>
        <p:spPr>
          <a:xfrm>
            <a:off x="326572" y="4019440"/>
            <a:ext cx="3508827" cy="400160"/>
          </a:xfrm>
          <a:prstGeom prst="rect">
            <a:avLst/>
          </a:prstGeom>
        </p:spPr>
        <p:txBody>
          <a:bodyPr vert="horz" lIns="0" tIns="0" rIns="0" bIns="0" rtlCol="0"/>
          <a:lstStyle>
            <a:lvl1pPr algn="l">
              <a:defRPr sz="1200" b="1" i="0">
                <a:solidFill>
                  <a:schemeClr val="bg1"/>
                </a:solidFill>
                <a:latin typeface="Proxima Nova Regular" charset="0"/>
              </a:defRPr>
            </a:lvl1pPr>
          </a:lstStyle>
          <a:p>
            <a:fld id="{5BD4AFC6-4750-2141-8F4F-DAA9466C500E}" type="datetime4">
              <a:rPr lang="en-US" smtClean="0"/>
              <a:pPr/>
              <a:t>April 18, 2019</a:t>
            </a:fld>
            <a:endParaRPr lang="en-US" dirty="0"/>
          </a:p>
        </p:txBody>
      </p:sp>
      <p:pic>
        <p:nvPicPr>
          <p:cNvPr id="7" name="Picture 6">
            <a:extLst>
              <a:ext uri="{FF2B5EF4-FFF2-40B4-BE49-F238E27FC236}">
                <a16:creationId xmlns="" xmlns:a16="http://schemas.microsoft.com/office/drawing/2014/main" id="{56F1E21B-03CE-024B-AAB6-5DE166D235F3}"/>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9617691" y="5737814"/>
            <a:ext cx="2321683" cy="868758"/>
          </a:xfrm>
          <a:prstGeom prst="rect">
            <a:avLst/>
          </a:prstGeom>
        </p:spPr>
      </p:pic>
      <p:sp>
        <p:nvSpPr>
          <p:cNvPr id="4" name="TextBox 3"/>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extLst>
      <p:ext uri="{BB962C8B-B14F-4D97-AF65-F5344CB8AC3E}">
        <p14:creationId xmlns="" xmlns:p14="http://schemas.microsoft.com/office/powerpoint/2010/main" val="338896726"/>
      </p:ext>
    </p:extLst>
  </p:cSld>
  <p:clrMapOvr>
    <a:masterClrMapping/>
  </p:clrMapOvr>
  <p:extLst mod="1">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Top Photo">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7680"/>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 xmlns:a16="http://schemas.microsoft.com/office/drawing/2014/main" id="{3253E1D3-D1C0-6F46-AEF9-83DDFF735158}"/>
              </a:ext>
            </a:extLst>
          </p:cNvPr>
          <p:cNvSpPr>
            <a:spLocks noGrp="1"/>
          </p:cNvSpPr>
          <p:nvPr>
            <p:ph type="pic" sz="quarter" idx="10" hasCustomPrompt="1"/>
          </p:nvPr>
        </p:nvSpPr>
        <p:spPr>
          <a:xfrm>
            <a:off x="0" y="0"/>
            <a:ext cx="12188952" cy="3374136"/>
          </a:xfrm>
          <a:solidFill>
            <a:schemeClr val="bg1">
              <a:lumMod val="85000"/>
            </a:schemeClr>
          </a:solidFill>
        </p:spPr>
        <p:txBody>
          <a:bodyPr/>
          <a:lstStyle>
            <a:lvl1pPr>
              <a:defRPr sz="1400"/>
            </a:lvl1pPr>
          </a:lstStyle>
          <a:p>
            <a:r>
              <a:rPr lang="en-US" dirty="0"/>
              <a:t>Picture here. Place photo credit on top of picture.</a:t>
            </a:r>
          </a:p>
        </p:txBody>
      </p:sp>
      <p:pic>
        <p:nvPicPr>
          <p:cNvPr id="7" name="Picture 6">
            <a:extLst>
              <a:ext uri="{FF2B5EF4-FFF2-40B4-BE49-F238E27FC236}">
                <a16:creationId xmlns=""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10523024" y="6180924"/>
            <a:ext cx="1428898" cy="533089"/>
          </a:xfrm>
          <a:prstGeom prst="rect">
            <a:avLst/>
          </a:prstGeom>
        </p:spPr>
      </p:pic>
    </p:spTree>
    <p:extLst>
      <p:ext uri="{BB962C8B-B14F-4D97-AF65-F5344CB8AC3E}">
        <p14:creationId xmlns="" xmlns:p14="http://schemas.microsoft.com/office/powerpoint/2010/main" val="3857124974"/>
      </p:ext>
    </p:extLst>
  </p:cSld>
  <p:clrMapOvr>
    <a:masterClrMapping/>
  </p:clrMapOvr>
  <p:extLst mod="1">
    <p:ext uri="{DCECCB84-F9BA-43D5-87BE-67443E8EF086}">
      <p15:sldGuideLst xmlns=""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Slide Blue Background Top Photo">
    <p:spTree>
      <p:nvGrpSpPr>
        <p:cNvPr id="1" name=""/>
        <p:cNvGrpSpPr/>
        <p:nvPr/>
      </p:nvGrpSpPr>
      <p:grpSpPr>
        <a:xfrm>
          <a:off x="0" y="0"/>
          <a:ext cx="0" cy="0"/>
          <a:chOff x="0" y="0"/>
          <a:chExt cx="0" cy="0"/>
        </a:xfrm>
      </p:grpSpPr>
      <p:sp>
        <p:nvSpPr>
          <p:cNvPr id="4" name="Rectangle 3"/>
          <p:cNvSpPr/>
          <p:nvPr userDrawn="1"/>
        </p:nvSpPr>
        <p:spPr>
          <a:xfrm>
            <a:off x="0" y="3374136"/>
            <a:ext cx="12192000" cy="3483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 xmlns:a16="http://schemas.microsoft.com/office/drawing/2014/main" id="{3253E1D3-D1C0-6F46-AEF9-83DDFF735158}"/>
              </a:ext>
            </a:extLst>
          </p:cNvPr>
          <p:cNvSpPr>
            <a:spLocks noGrp="1"/>
          </p:cNvSpPr>
          <p:nvPr>
            <p:ph type="pic" sz="quarter" idx="10" hasCustomPrompt="1"/>
          </p:nvPr>
        </p:nvSpPr>
        <p:spPr>
          <a:xfrm>
            <a:off x="0" y="0"/>
            <a:ext cx="12188952" cy="3374136"/>
          </a:xfrm>
          <a:solidFill>
            <a:schemeClr val="bg1">
              <a:lumMod val="85000"/>
            </a:schemeClr>
          </a:solidFill>
        </p:spPr>
        <p:txBody>
          <a:bodyPr>
            <a:noAutofit/>
          </a:bodyPr>
          <a:lstStyle>
            <a:lvl1pPr>
              <a:defRPr sz="1400"/>
            </a:lvl1pPr>
          </a:lstStyle>
          <a:p>
            <a:r>
              <a:rPr lang="en-US" dirty="0"/>
              <a:t>Picture here. Place photo credit on top of picture.</a:t>
            </a:r>
          </a:p>
        </p:txBody>
      </p:sp>
      <p:sp>
        <p:nvSpPr>
          <p:cNvPr id="6" name="TextBox 5"/>
          <p:cNvSpPr txBox="1"/>
          <p:nvPr userDrawn="1"/>
        </p:nvSpPr>
        <p:spPr>
          <a:xfrm>
            <a:off x="6045200" y="-423333"/>
            <a:ext cx="184731" cy="369332"/>
          </a:xfrm>
          <a:prstGeom prst="rect">
            <a:avLst/>
          </a:prstGeom>
          <a:noFill/>
        </p:spPr>
        <p:txBody>
          <a:bodyPr wrap="none" rtlCol="0">
            <a:noAutofit/>
          </a:bodyPr>
          <a:lstStyle/>
          <a:p>
            <a:endParaRPr lang="en-US" b="0" i="0" dirty="0">
              <a:latin typeface="Arial" charset="0"/>
            </a:endParaRPr>
          </a:p>
        </p:txBody>
      </p:sp>
      <p:pic>
        <p:nvPicPr>
          <p:cNvPr id="10" name="Picture 9">
            <a:extLst>
              <a:ext uri="{FF2B5EF4-FFF2-40B4-BE49-F238E27FC236}">
                <a16:creationId xmlns="" xmlns:a16="http://schemas.microsoft.com/office/drawing/2014/main" id="{4243F010-B815-C047-B033-19B08A5031DD}"/>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0525156" y="6180924"/>
            <a:ext cx="1424634" cy="533089"/>
          </a:xfrm>
          <a:prstGeom prst="rect">
            <a:avLst/>
          </a:prstGeom>
        </p:spPr>
      </p:pic>
    </p:spTree>
    <p:extLst/>
  </p:cSld>
  <p:clrMapOvr>
    <a:masterClrMapping/>
  </p:clrMapOvr>
  <p:extLst mod="1">
    <p:ext uri="{DCECCB84-F9BA-43D5-87BE-67443E8EF086}">
      <p15:sldGuideLst xmlns=""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10523024" y="6180924"/>
            <a:ext cx="1428898" cy="533089"/>
          </a:xfrm>
          <a:prstGeom prst="rect">
            <a:avLst/>
          </a:prstGeom>
        </p:spPr>
      </p:pic>
      <p:sp>
        <p:nvSpPr>
          <p:cNvPr id="4" name="Rectangle 3"/>
          <p:cNvSpPr/>
          <p:nvPr userDrawn="1"/>
        </p:nvSpPr>
        <p:spPr>
          <a:xfrm>
            <a:off x="0" y="0"/>
            <a:ext cx="12192000"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8" name="Picture 7"/>
          <p:cNvPicPr>
            <a:picLocks noChangeAspect="1"/>
          </p:cNvPicPr>
          <p:nvPr userDrawn="1"/>
        </p:nvPicPr>
        <p:blipFill rotWithShape="1">
          <a:blip r:embed="rId3" cstate="screen">
            <a:extLst>
              <a:ext uri="{28A0092B-C50C-407E-A947-70E740481C1C}">
                <a14:useLocalDpi xmlns="" xmlns:a14="http://schemas.microsoft.com/office/drawing/2010/main"/>
              </a:ext>
            </a:extLst>
          </a:blip>
          <a:srcRect l="16166"/>
          <a:stretch/>
        </p:blipFill>
        <p:spPr>
          <a:xfrm>
            <a:off x="0" y="529861"/>
            <a:ext cx="11239718" cy="2327451"/>
          </a:xfrm>
          <a:prstGeom prst="rect">
            <a:avLst/>
          </a:prstGeom>
        </p:spPr>
      </p:pic>
    </p:spTree>
    <p:extLst/>
  </p:cSld>
  <p:clrMapOvr>
    <a:masterClrMapping/>
  </p:clrMapOvr>
  <p:extLst mod="1">
    <p:ext uri="{DCECCB84-F9BA-43D5-87BE-67443E8EF086}">
      <p15:sldGuideLst xmlns=""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Data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10523024" y="6180924"/>
            <a:ext cx="1428898" cy="533089"/>
          </a:xfrm>
          <a:prstGeom prst="rect">
            <a:avLst/>
          </a:prstGeom>
        </p:spPr>
      </p:pic>
      <p:sp>
        <p:nvSpPr>
          <p:cNvPr id="4" name="Rectangle 3"/>
          <p:cNvSpPr/>
          <p:nvPr userDrawn="1"/>
        </p:nvSpPr>
        <p:spPr>
          <a:xfrm>
            <a:off x="0" y="0"/>
            <a:ext cx="12188952"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6" name="Picture 5"/>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0" y="355600"/>
            <a:ext cx="11895138" cy="2683367"/>
          </a:xfrm>
          <a:prstGeom prst="rect">
            <a:avLst/>
          </a:prstGeom>
        </p:spPr>
      </p:pic>
    </p:spTree>
    <p:extLst/>
  </p:cSld>
  <p:clrMapOvr>
    <a:masterClrMapping/>
  </p:clrMapOvr>
  <p:extLst mod="1">
    <p:ext uri="{DCECCB84-F9BA-43D5-87BE-67443E8EF086}">
      <p15:sldGuideLst xmlns=""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Left Photo">
    <p:spTree>
      <p:nvGrpSpPr>
        <p:cNvPr id="1" name=""/>
        <p:cNvGrpSpPr/>
        <p:nvPr/>
      </p:nvGrpSpPr>
      <p:grpSpPr>
        <a:xfrm>
          <a:off x="0" y="0"/>
          <a:ext cx="0" cy="0"/>
          <a:chOff x="0" y="0"/>
          <a:chExt cx="0" cy="0"/>
        </a:xfrm>
      </p:grpSpPr>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 xmlns:a16="http://schemas.microsoft.com/office/drawing/2014/main" id="{3253E1D3-D1C0-6F46-AEF9-83DDFF735158}"/>
              </a:ext>
            </a:extLst>
          </p:cNvPr>
          <p:cNvSpPr>
            <a:spLocks noGrp="1"/>
          </p:cNvSpPr>
          <p:nvPr>
            <p:ph type="pic" sz="quarter" idx="10" hasCustomPrompt="1"/>
          </p:nvPr>
        </p:nvSpPr>
        <p:spPr>
          <a:xfrm>
            <a:off x="0" y="0"/>
            <a:ext cx="6096000" cy="6858000"/>
          </a:xfrm>
          <a:solidFill>
            <a:schemeClr val="bg1">
              <a:lumMod val="85000"/>
            </a:schemeClr>
          </a:solidFill>
        </p:spPr>
        <p:txBody>
          <a:bodyPr>
            <a:noAutofit/>
          </a:bodyPr>
          <a:lstStyle>
            <a:lvl1pPr>
              <a:defRPr sz="1400"/>
            </a:lvl1pPr>
          </a:lstStyle>
          <a:p>
            <a:r>
              <a:rPr lang="en-US" dirty="0"/>
              <a:t>Picture here. Place photo credit on top of picture.</a:t>
            </a:r>
          </a:p>
        </p:txBody>
      </p:sp>
      <p:pic>
        <p:nvPicPr>
          <p:cNvPr id="7" name="Picture 6">
            <a:extLst>
              <a:ext uri="{FF2B5EF4-FFF2-40B4-BE49-F238E27FC236}">
                <a16:creationId xmlns=""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10523024" y="6180924"/>
            <a:ext cx="1428898" cy="533089"/>
          </a:xfrm>
          <a:prstGeom prst="rect">
            <a:avLst/>
          </a:prstGeom>
        </p:spPr>
      </p:pic>
    </p:spTree>
    <p:extLst/>
  </p:cSld>
  <p:clrMapOvr>
    <a:masterClrMapping/>
  </p:clrMapOvr>
  <p:extLst mod="1">
    <p:ext uri="{DCECCB84-F9BA-43D5-87BE-67443E8EF086}">
      <p15:sldGuideLst xmlns=""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Slide Blue Background Left Photo">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lstStyle>
            <a:lvl1pPr algn="l">
              <a:lnSpc>
                <a:spcPct val="80000"/>
              </a:lnSpc>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 xmlns:a16="http://schemas.microsoft.com/office/drawing/2014/main" id="{3253E1D3-D1C0-6F46-AEF9-83DDFF735158}"/>
              </a:ext>
            </a:extLst>
          </p:cNvPr>
          <p:cNvSpPr>
            <a:spLocks noGrp="1"/>
          </p:cNvSpPr>
          <p:nvPr>
            <p:ph type="pic" sz="quarter" idx="10" hasCustomPrompt="1"/>
          </p:nvPr>
        </p:nvSpPr>
        <p:spPr>
          <a:xfrm>
            <a:off x="0" y="0"/>
            <a:ext cx="6096000" cy="6858000"/>
          </a:xfrm>
          <a:solidFill>
            <a:schemeClr val="bg1">
              <a:lumMod val="85000"/>
            </a:schemeClr>
          </a:solidFill>
        </p:spPr>
        <p:txBody>
          <a:bodyPr/>
          <a:lstStyle>
            <a:lvl1pPr>
              <a:defRPr sz="1400"/>
            </a:lvl1pPr>
          </a:lstStyle>
          <a:p>
            <a:r>
              <a:rPr lang="en-US" dirty="0"/>
              <a:t>Picture here. Place photo credit on top of picture.</a:t>
            </a:r>
          </a:p>
        </p:txBody>
      </p:sp>
      <p:pic>
        <p:nvPicPr>
          <p:cNvPr id="8" name="Picture 7">
            <a:extLst>
              <a:ext uri="{FF2B5EF4-FFF2-40B4-BE49-F238E27FC236}">
                <a16:creationId xmlns="" xmlns:a16="http://schemas.microsoft.com/office/drawing/2014/main" id="{4243F010-B815-C047-B033-19B08A5031DD}"/>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0525156" y="6180924"/>
            <a:ext cx="1424634" cy="533089"/>
          </a:xfrm>
          <a:prstGeom prst="rect">
            <a:avLst/>
          </a:prstGeom>
        </p:spPr>
      </p:pic>
    </p:spTree>
    <p:extLst/>
  </p:cSld>
  <p:clrMapOvr>
    <a:masterClrMapping/>
  </p:clrMapOvr>
  <p:extLst mod="1">
    <p:ext uri="{DCECCB84-F9BA-43D5-87BE-67443E8EF086}">
      <p15:sldGuideLst xmlns=""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Left Arrow">
    <p:spTree>
      <p:nvGrpSpPr>
        <p:cNvPr id="1" name=""/>
        <p:cNvGrpSpPr/>
        <p:nvPr/>
      </p:nvGrpSpPr>
      <p:grpSpPr>
        <a:xfrm>
          <a:off x="0" y="0"/>
          <a:ext cx="0" cy="0"/>
          <a:chOff x="0" y="0"/>
          <a:chExt cx="0" cy="0"/>
        </a:xfrm>
      </p:grpSpPr>
      <p:sp>
        <p:nvSpPr>
          <p:cNvPr id="4" name="Rectangle 3"/>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10523024" y="6180924"/>
            <a:ext cx="1428898" cy="533089"/>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 xmlns:a14="http://schemas.microsoft.com/office/drawing/2010/main"/>
              </a:ext>
            </a:extLst>
          </a:blip>
          <a:srcRect l="62933"/>
          <a:stretch/>
        </p:blipFill>
        <p:spPr>
          <a:xfrm rot="16200000">
            <a:off x="50444" y="2541005"/>
            <a:ext cx="5880101" cy="2753890"/>
          </a:xfrm>
          <a:prstGeom prst="rect">
            <a:avLst/>
          </a:prstGeom>
        </p:spPr>
      </p:pic>
    </p:spTree>
    <p:extLst/>
  </p:cSld>
  <p:clrMapOvr>
    <a:masterClrMapping/>
  </p:clrMapOvr>
  <p:extLst mod="1">
    <p:ext uri="{DCECCB84-F9BA-43D5-87BE-67443E8EF086}">
      <p15:sldGuideLst xmlns=""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Left Data Arrow">
    <p:spTree>
      <p:nvGrpSpPr>
        <p:cNvPr id="1" name=""/>
        <p:cNvGrpSpPr/>
        <p:nvPr/>
      </p:nvGrpSpPr>
      <p:grpSpPr>
        <a:xfrm>
          <a:off x="0" y="0"/>
          <a:ext cx="0" cy="0"/>
          <a:chOff x="0" y="0"/>
          <a:chExt cx="0" cy="0"/>
        </a:xfrm>
      </p:grpSpPr>
      <p:sp>
        <p:nvSpPr>
          <p:cNvPr id="4" name="Rectangle 3"/>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10523024" y="6180924"/>
            <a:ext cx="1428898" cy="533089"/>
          </a:xfrm>
          <a:prstGeom prst="rect">
            <a:avLst/>
          </a:prstGeom>
        </p:spPr>
      </p:pic>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11" name="Picture 10"/>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646687" y="1109133"/>
            <a:ext cx="4835094" cy="4278816"/>
          </a:xfrm>
          <a:prstGeom prst="rect">
            <a:avLst/>
          </a:prstGeom>
        </p:spPr>
      </p:pic>
    </p:spTree>
    <p:extLst/>
  </p:cSld>
  <p:clrMapOvr>
    <a:masterClrMapping/>
  </p:clrMapOvr>
  <p:extLst mod="1">
    <p:ext uri="{DCECCB84-F9BA-43D5-87BE-67443E8EF086}">
      <p15:sldGuideLst xmlns=""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Light Bulb">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3456432"/>
            <a:ext cx="5525786"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10" name="Picture 9"/>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7350234" y="0"/>
            <a:ext cx="3576199" cy="5084064"/>
          </a:xfrm>
          <a:prstGeom prst="rect">
            <a:avLst/>
          </a:prstGeom>
        </p:spPr>
      </p:pic>
      <p:pic>
        <p:nvPicPr>
          <p:cNvPr id="11" name="Picture 10">
            <a:extLst>
              <a:ext uri="{FF2B5EF4-FFF2-40B4-BE49-F238E27FC236}">
                <a16:creationId xmlns="" xmlns:a16="http://schemas.microsoft.com/office/drawing/2014/main" id="{4243F010-B815-C047-B033-19B08A5031DD}"/>
              </a:ext>
            </a:extLst>
          </p:cNvPr>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525156" y="6180924"/>
            <a:ext cx="1424634" cy="533089"/>
          </a:xfrm>
          <a:prstGeom prst="rect">
            <a:avLst/>
          </a:prstGeom>
        </p:spPr>
      </p:pic>
    </p:spTree>
    <p:extLst/>
  </p:cSld>
  <p:clrMapOvr>
    <a:masterClrMapping/>
  </p:clrMapOvr>
  <p:extLst mod="1">
    <p:ext uri="{DCECCB84-F9BA-43D5-87BE-67443E8EF086}">
      <p15:sldGuideLst xmlns=""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Data Symbol">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896"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6" name="Picture 5"/>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7387167" y="1219200"/>
            <a:ext cx="3650551" cy="5638799"/>
          </a:xfrm>
          <a:prstGeom prst="rect">
            <a:avLst/>
          </a:prstGeom>
        </p:spPr>
      </p:pic>
      <p:pic>
        <p:nvPicPr>
          <p:cNvPr id="10" name="Picture 9">
            <a:extLst>
              <a:ext uri="{FF2B5EF4-FFF2-40B4-BE49-F238E27FC236}">
                <a16:creationId xmlns="" xmlns:a16="http://schemas.microsoft.com/office/drawing/2014/main" id="{4243F010-B815-C047-B033-19B08A5031DD}"/>
              </a:ext>
            </a:extLst>
          </p:cNvPr>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525156" y="6180924"/>
            <a:ext cx="1424634" cy="533089"/>
          </a:xfrm>
          <a:prstGeom prst="rect">
            <a:avLst/>
          </a:prstGeom>
        </p:spPr>
      </p:pic>
    </p:spTree>
    <p:extLst/>
  </p:cSld>
  <p:clrMapOvr>
    <a:masterClrMapping/>
  </p:clrMapOvr>
  <p:extLst mod="1">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10834117"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DA56455B-B280-5C44-8C4E-81F4C44C451B}" type="datetime4">
              <a:rPr lang="en-US" smtClean="0"/>
              <a:pPr/>
              <a:t>April 18, 2019</a:t>
            </a:fld>
            <a:endParaRPr lang="en-US" dirty="0"/>
          </a:p>
        </p:txBody>
      </p:sp>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extLst>
      <p:ext uri="{BB962C8B-B14F-4D97-AF65-F5344CB8AC3E}">
        <p14:creationId xmlns="" xmlns:p14="http://schemas.microsoft.com/office/powerpoint/2010/main" val="4039448440"/>
      </p:ext>
    </p:extLst>
  </p:cSld>
  <p:clrMapOvr>
    <a:masterClrMapping/>
  </p:clrMapOvr>
  <p:extLst mod="1">
    <p:ext uri="{DCECCB84-F9BA-43D5-87BE-67443E8EF086}">
      <p15:sldGuideLst xmlns=""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head and Content 1-Col">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92607" y="1494697"/>
            <a:ext cx="11594592" cy="4572000"/>
          </a:xfrm>
        </p:spPr>
        <p:txBody>
          <a:bodyPr/>
          <a:lstStyle>
            <a:lvl1pPr marL="285750" marR="0" indent="-285750" algn="l" defTabSz="914400" rtl="0" eaLnBrk="1" fontAlgn="auto" latinLnBrk="0" hangingPunct="1">
              <a:lnSpc>
                <a:spcPct val="100000"/>
              </a:lnSpc>
              <a:spcBef>
                <a:spcPts val="0"/>
              </a:spcBef>
              <a:spcAft>
                <a:spcPts val="600"/>
              </a:spcAft>
              <a:buClrTx/>
              <a:buSzTx/>
              <a:buFont typeface="Arial" charset="0"/>
              <a:buChar char="•"/>
              <a:tabLst/>
              <a:defRPr sz="1600" b="0" i="0">
                <a:latin typeface="Arial" charset="0"/>
              </a:defRPr>
            </a:lvl1pPr>
            <a:lvl2pPr marL="0" marR="0" indent="0" algn="l" defTabSz="914400" rtl="0" eaLnBrk="1" fontAlgn="auto" latinLnBrk="0" hangingPunct="1">
              <a:lnSpc>
                <a:spcPct val="100000"/>
              </a:lnSpc>
              <a:spcBef>
                <a:spcPts val="0"/>
              </a:spcBef>
              <a:spcAft>
                <a:spcPts val="600"/>
              </a:spcAft>
              <a:buClrTx/>
              <a:buSzTx/>
              <a:buFont typeface="System Font Regular"/>
              <a:buNone/>
              <a:tabLst/>
              <a:defRPr sz="1600" b="0" i="0">
                <a:latin typeface="Arial" charset="0"/>
              </a:defRPr>
            </a:lvl2pPr>
            <a:lvl3pPr marL="342900" marR="0" indent="-171450" algn="l" defTabSz="914400" rtl="0" eaLnBrk="1" fontAlgn="auto" latinLnBrk="0" hangingPunct="1">
              <a:lnSpc>
                <a:spcPct val="100000"/>
              </a:lnSpc>
              <a:spcBef>
                <a:spcPts val="0"/>
              </a:spcBef>
              <a:spcAft>
                <a:spcPts val="600"/>
              </a:spcAft>
              <a:buClrTx/>
              <a:buSzTx/>
              <a:buFont typeface="System Font Regular"/>
              <a:buChar char="–"/>
              <a:tabLst/>
              <a:defRPr sz="1600" b="0" i="0">
                <a:latin typeface="Arial" charset="0"/>
              </a:defRPr>
            </a:lvl3pPr>
            <a:lvl4pPr marL="5143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4pPr>
            <a:lvl5pPr marL="6858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5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Edit Master text styles</a:t>
            </a:r>
          </a:p>
          <a:p>
            <a:pPr marL="171450" marR="0" lvl="1"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Second level</a:t>
            </a:r>
          </a:p>
          <a:p>
            <a:pPr marL="342900" marR="0" lvl="2"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a:t>
            </a:r>
          </a:p>
          <a:p>
            <a:pPr marL="514350" marR="0" lvl="3"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Fourth level</a:t>
            </a:r>
          </a:p>
          <a:p>
            <a:pPr marL="685800" marR="0" lvl="4"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p:txBody>
      </p:sp>
      <p:sp>
        <p:nvSpPr>
          <p:cNvPr id="8" name="Footer Placeholder 7"/>
          <p:cNvSpPr>
            <a:spLocks noGrp="1"/>
          </p:cNvSpPr>
          <p:nvPr>
            <p:ph type="ftr" sz="quarter" idx="11"/>
          </p:nvPr>
        </p:nvSpPr>
        <p:spPr/>
        <p:txBody>
          <a:bodyPr/>
          <a:lstStyle/>
          <a:p>
            <a:r>
              <a:rPr lang="en-US"/>
              <a:t>Edit presentation title on Slide Master using Insert &gt; Header &amp; Footer</a:t>
            </a:r>
            <a:endParaRPr lang="en-US" dirty="0"/>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9" name="Text Placeholder 2">
            <a:extLst>
              <a:ext uri="{FF2B5EF4-FFF2-40B4-BE49-F238E27FC236}">
                <a16:creationId xmlns=""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cxnSp>
        <p:nvCxnSpPr>
          <p:cNvPr id="4" name="Straight Connector 3"/>
          <p:cNvCxnSpPr/>
          <p:nvPr userDrawn="1"/>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28608590"/>
      </p:ext>
    </p:extLst>
  </p:cSld>
  <p:clrMapOvr>
    <a:masterClrMapping/>
  </p:clrMapOvr>
  <p:extLst mod="1">
    <p:ext uri="{DCECCB84-F9BA-43D5-87BE-67443E8EF086}">
      <p15:sldGuideLst xmlns=""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1-Col">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Edit presentation title on Slide Master using Insert &gt; Header &amp; Footer</a:t>
            </a:r>
            <a:endParaRPr lang="en-US" dirty="0"/>
          </a:p>
        </p:txBody>
      </p:sp>
      <p:sp>
        <p:nvSpPr>
          <p:cNvPr id="7" name="Title 1"/>
          <p:cNvSpPr>
            <a:spLocks noGrp="1"/>
          </p:cNvSpPr>
          <p:nvPr>
            <p:ph type="title"/>
          </p:nvPr>
        </p:nvSpPr>
        <p:spPr>
          <a:xfrm>
            <a:off x="292609" y="310896"/>
            <a:ext cx="11594592" cy="391837"/>
          </a:xfrm>
        </p:spPr>
        <p:txBody>
          <a:bodyPr/>
          <a:lstStyle>
            <a:lvl1pPr>
              <a:defRPr>
                <a:solidFill>
                  <a:schemeClr val="tx2"/>
                </a:solidFill>
              </a:defRPr>
            </a:lvl1pPr>
          </a:lstStyle>
          <a:p>
            <a:r>
              <a:rPr lang="en-US"/>
              <a:t>Click to edit Master title style</a:t>
            </a:r>
            <a:endParaRPr lang="en-US" dirty="0"/>
          </a:p>
        </p:txBody>
      </p:sp>
      <p:sp>
        <p:nvSpPr>
          <p:cNvPr id="9" name="Content Placeholder 2"/>
          <p:cNvSpPr>
            <a:spLocks noGrp="1"/>
          </p:cNvSpPr>
          <p:nvPr>
            <p:ph idx="1" hasCustomPrompt="1"/>
          </p:nvPr>
        </p:nvSpPr>
        <p:spPr>
          <a:xfrm>
            <a:off x="292607" y="1494697"/>
            <a:ext cx="11594592" cy="4572000"/>
          </a:xfrm>
        </p:spPr>
        <p:txBody>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b="0" i="0">
                <a:latin typeface="Arial" charset="0"/>
              </a:defRPr>
            </a:lvl1pPr>
            <a:lvl2pPr marL="1714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2pPr>
            <a:lvl3pPr marL="3429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3pPr>
            <a:lvl4pPr marL="5143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4pPr>
            <a:lvl5pPr marL="6858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5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Edit Master text styles</a:t>
            </a:r>
          </a:p>
          <a:p>
            <a:pPr marL="171450" marR="0" lvl="1"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Second level</a:t>
            </a:r>
          </a:p>
          <a:p>
            <a:pPr marL="342900" marR="0" lvl="2"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a:t>
            </a:r>
          </a:p>
          <a:p>
            <a:pPr marL="514350" marR="0" lvl="3"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Fourth level</a:t>
            </a:r>
          </a:p>
          <a:p>
            <a:pPr marL="685800" marR="0" lvl="4"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p:txBody>
      </p:sp>
      <p:cxnSp>
        <p:nvCxnSpPr>
          <p:cNvPr id="6" name="Straight Connector 5"/>
          <p:cNvCxnSpPr/>
          <p:nvPr userDrawn="1"/>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979276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head and Content 2-Co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2608" y="1494536"/>
            <a:ext cx="547725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7882" y="1494536"/>
            <a:ext cx="547725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11"/>
          </p:nvPr>
        </p:nvSpPr>
        <p:spPr/>
        <p:txBody>
          <a:bodyPr/>
          <a:lstStyle/>
          <a:p>
            <a:r>
              <a:rPr lang="en-US"/>
              <a:t>Edit presentation title on Slide Master using Insert &gt; Header &amp; Footer</a:t>
            </a:r>
            <a:endParaRPr lang="en-US" dirty="0"/>
          </a:p>
        </p:txBody>
      </p:sp>
      <p:sp>
        <p:nvSpPr>
          <p:cNvPr id="12"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13" name="Text Placeholder 2">
            <a:extLst>
              <a:ext uri="{FF2B5EF4-FFF2-40B4-BE49-F238E27FC236}">
                <a16:creationId xmlns=""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cxnSp>
        <p:nvCxnSpPr>
          <p:cNvPr id="9" name="Straight Connector 8"/>
          <p:cNvCxnSpPr/>
          <p:nvPr userDrawn="1"/>
        </p:nvCxnSpPr>
        <p:spPr>
          <a:xfrm>
            <a:off x="292607" y="1401763"/>
            <a:ext cx="54772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409944" y="1401763"/>
            <a:ext cx="54772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84259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head and Content 3-Co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92608"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346034"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 xmlns:a16="http://schemas.microsoft.com/office/drawing/2014/main" id="{6D6585EC-1486-4F4F-A9D0-FFC149C3A177}"/>
              </a:ext>
            </a:extLst>
          </p:cNvPr>
          <p:cNvSpPr>
            <a:spLocks noGrp="1"/>
          </p:cNvSpPr>
          <p:nvPr>
            <p:ph sz="half" idx="10" hasCustomPrompt="1"/>
          </p:nvPr>
        </p:nvSpPr>
        <p:spPr>
          <a:xfrm>
            <a:off x="8383842"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2"/>
          </p:nvPr>
        </p:nvSpPr>
        <p:spPr/>
        <p:txBody>
          <a:bodyPr/>
          <a:lstStyle/>
          <a:p>
            <a:r>
              <a:rPr lang="en-US"/>
              <a:t>Edit presentation title on Slide Master using Insert &gt; Header &amp; Footer</a:t>
            </a:r>
            <a:endParaRPr lang="en-US" dirty="0"/>
          </a:p>
        </p:txBody>
      </p:sp>
      <p:sp>
        <p:nvSpPr>
          <p:cNvPr id="16"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17" name="Text Placeholder 2">
            <a:extLst>
              <a:ext uri="{FF2B5EF4-FFF2-40B4-BE49-F238E27FC236}">
                <a16:creationId xmlns=""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cxnSp>
        <p:nvCxnSpPr>
          <p:cNvPr id="11" name="Straight Connector 10"/>
          <p:cNvCxnSpPr/>
          <p:nvPr userDrawn="1"/>
        </p:nvCxnSpPr>
        <p:spPr>
          <a:xfrm>
            <a:off x="292607"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4346034"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8375904"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411098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head, Light Text and Content 2-Co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92608"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346034"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 xmlns:a16="http://schemas.microsoft.com/office/drawing/2014/main" id="{6D6585EC-1486-4F4F-A9D0-FFC149C3A177}"/>
              </a:ext>
            </a:extLst>
          </p:cNvPr>
          <p:cNvSpPr>
            <a:spLocks noGrp="1"/>
          </p:cNvSpPr>
          <p:nvPr>
            <p:ph sz="half" idx="10" hasCustomPrompt="1"/>
          </p:nvPr>
        </p:nvSpPr>
        <p:spPr>
          <a:xfrm>
            <a:off x="8383842"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2"/>
          </p:nvPr>
        </p:nvSpPr>
        <p:spPr/>
        <p:txBody>
          <a:bodyPr>
            <a:noAutofit/>
          </a:bodyPr>
          <a:lstStyle/>
          <a:p>
            <a:r>
              <a:rPr lang="en-US"/>
              <a:t>Edit presentation title on Slide Master using Insert &gt; Header &amp; Footer</a:t>
            </a:r>
            <a:endParaRPr lang="en-US" dirty="0"/>
          </a:p>
        </p:txBody>
      </p:sp>
      <p:sp>
        <p:nvSpPr>
          <p:cNvPr id="8" name="Title 1"/>
          <p:cNvSpPr>
            <a:spLocks noGrp="1"/>
          </p:cNvSpPr>
          <p:nvPr>
            <p:ph type="title"/>
          </p:nvPr>
        </p:nvSpPr>
        <p:spPr>
          <a:xfrm>
            <a:off x="292609" y="310897"/>
            <a:ext cx="11594592" cy="352315"/>
          </a:xfrm>
        </p:spPr>
        <p:txBody>
          <a:bodyPr>
            <a:noAutofit/>
          </a:bodyPr>
          <a:lstStyle>
            <a:lvl1pPr>
              <a:defRPr>
                <a:solidFill>
                  <a:schemeClr val="tx2"/>
                </a:solidFill>
              </a:defRPr>
            </a:lvl1pPr>
          </a:lstStyle>
          <a:p>
            <a:r>
              <a:rPr lang="en-US"/>
              <a:t>Click to edit Master title style</a:t>
            </a:r>
            <a:endParaRPr lang="en-US" dirty="0"/>
          </a:p>
        </p:txBody>
      </p:sp>
      <p:sp>
        <p:nvSpPr>
          <p:cNvPr id="10" name="Text Placeholder 2">
            <a:extLst>
              <a:ext uri="{FF2B5EF4-FFF2-40B4-BE49-F238E27FC236}">
                <a16:creationId xmlns=""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
        <p:nvSpPr>
          <p:cNvPr id="16" name="Text Placeholder 2">
            <a:extLst>
              <a:ext uri="{FF2B5EF4-FFF2-40B4-BE49-F238E27FC236}">
                <a16:creationId xmlns="" xmlns:a16="http://schemas.microsoft.com/office/drawing/2014/main" id="{FA853864-68BA-724A-9672-AE0DBBCFC96E}"/>
              </a:ext>
            </a:extLst>
          </p:cNvPr>
          <p:cNvSpPr>
            <a:spLocks noGrp="1"/>
          </p:cNvSpPr>
          <p:nvPr>
            <p:ph type="body" idx="14"/>
          </p:nvPr>
        </p:nvSpPr>
        <p:spPr>
          <a:xfrm>
            <a:off x="292608" y="1355633"/>
            <a:ext cx="11594592" cy="914400"/>
          </a:xfrm>
        </p:spPr>
        <p:txBody>
          <a:bodyPr vert="horz" lIns="0" tIns="0" rIns="0" bIns="0" rtlCol="0" anchor="t" anchorCtr="0">
            <a:noAutofit/>
          </a:bodyPr>
          <a:lstStyle>
            <a:lvl1pPr>
              <a:defRPr lang="en-US" sz="1600" b="0" i="0" dirty="0" smtClean="0">
                <a:solidFill>
                  <a:schemeClr val="tx1"/>
                </a:solidFill>
                <a:latin typeface="Arial" charset="0"/>
                <a:ea typeface="+mj-ea"/>
                <a:cs typeface="+mj-cs"/>
              </a:defRPr>
            </a:lvl1pPr>
          </a:lstStyle>
          <a:p>
            <a:pPr lvl="0">
              <a:lnSpc>
                <a:spcPct val="90000"/>
              </a:lnSpc>
              <a:spcBef>
                <a:spcPct val="0"/>
              </a:spcBef>
            </a:pPr>
            <a:r>
              <a:rPr lang="en-US" dirty="0"/>
              <a:t>Click to edit Master text styles</a:t>
            </a:r>
          </a:p>
        </p:txBody>
      </p:sp>
      <p:cxnSp>
        <p:nvCxnSpPr>
          <p:cNvPr id="12" name="Straight Connector 11"/>
          <p:cNvCxnSpPr/>
          <p:nvPr userDrawn="1"/>
        </p:nvCxnSpPr>
        <p:spPr>
          <a:xfrm>
            <a:off x="292607"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346034"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375904"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head, and Content 4-Col">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r>
              <a:rPr lang="en-US"/>
              <a:t>Edit presentation title on Slide Master using Insert &gt; Header &amp; Footer</a:t>
            </a:r>
            <a:endParaRPr lang="en-US" dirty="0"/>
          </a:p>
        </p:txBody>
      </p:sp>
      <p:sp>
        <p:nvSpPr>
          <p:cNvPr id="13" name="Content Placeholder 2"/>
          <p:cNvSpPr>
            <a:spLocks noGrp="1"/>
          </p:cNvSpPr>
          <p:nvPr>
            <p:ph sz="half" idx="1" hasCustomPrompt="1"/>
          </p:nvPr>
        </p:nvSpPr>
        <p:spPr>
          <a:xfrm>
            <a:off x="292608"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3" name="Content Placeholder 2"/>
          <p:cNvSpPr>
            <a:spLocks noGrp="1"/>
          </p:cNvSpPr>
          <p:nvPr>
            <p:ph sz="half" idx="15" hasCustomPrompt="1"/>
          </p:nvPr>
        </p:nvSpPr>
        <p:spPr>
          <a:xfrm>
            <a:off x="3270053"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5" name="Content Placeholder 2"/>
          <p:cNvSpPr>
            <a:spLocks noGrp="1"/>
          </p:cNvSpPr>
          <p:nvPr>
            <p:ph sz="half" idx="16" hasCustomPrompt="1"/>
          </p:nvPr>
        </p:nvSpPr>
        <p:spPr>
          <a:xfrm>
            <a:off x="6247498"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7" name="Content Placeholder 2"/>
          <p:cNvSpPr>
            <a:spLocks noGrp="1"/>
          </p:cNvSpPr>
          <p:nvPr>
            <p:ph sz="half" idx="17" hasCustomPrompt="1"/>
          </p:nvPr>
        </p:nvSpPr>
        <p:spPr>
          <a:xfrm>
            <a:off x="9224942"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1"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22" name="Text Placeholder 2">
            <a:extLst>
              <a:ext uri="{FF2B5EF4-FFF2-40B4-BE49-F238E27FC236}">
                <a16:creationId xmlns="" xmlns:a16="http://schemas.microsoft.com/office/drawing/2014/main" id="{EA780704-18EC-CC4B-B26F-DE1A4800B0B1}"/>
              </a:ext>
            </a:extLst>
          </p:cNvPr>
          <p:cNvSpPr>
            <a:spLocks noGrp="1"/>
          </p:cNvSpPr>
          <p:nvPr>
            <p:ph type="body" idx="22"/>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
        <p:nvSpPr>
          <p:cNvPr id="29" name="Text Placeholder 2">
            <a:extLst>
              <a:ext uri="{FF2B5EF4-FFF2-40B4-BE49-F238E27FC236}">
                <a16:creationId xmlns="" xmlns:a16="http://schemas.microsoft.com/office/drawing/2014/main" id="{FA853864-68BA-724A-9672-AE0DBBCFC96E}"/>
              </a:ext>
            </a:extLst>
          </p:cNvPr>
          <p:cNvSpPr>
            <a:spLocks noGrp="1"/>
          </p:cNvSpPr>
          <p:nvPr>
            <p:ph type="body" idx="14"/>
          </p:nvPr>
        </p:nvSpPr>
        <p:spPr>
          <a:xfrm>
            <a:off x="292608" y="1355632"/>
            <a:ext cx="11594592" cy="1796685"/>
          </a:xfrm>
        </p:spPr>
        <p:txBody>
          <a:bodyPr vert="horz" lIns="0" tIns="0" rIns="0" bIns="0" rtlCol="0" anchor="t" anchorCtr="0">
            <a:noAutofit/>
          </a:bodyPr>
          <a:lstStyle>
            <a:lvl1pPr>
              <a:defRPr lang="en-US" sz="1600" b="0" i="0" dirty="0" smtClean="0">
                <a:solidFill>
                  <a:schemeClr val="tx1"/>
                </a:solidFill>
                <a:latin typeface="Arial" charset="0"/>
                <a:ea typeface="+mj-ea"/>
                <a:cs typeface="+mj-cs"/>
              </a:defRPr>
            </a:lvl1pPr>
          </a:lstStyle>
          <a:p>
            <a:pPr lvl="0">
              <a:lnSpc>
                <a:spcPct val="90000"/>
              </a:lnSpc>
              <a:spcBef>
                <a:spcPct val="0"/>
              </a:spcBef>
            </a:pPr>
            <a:r>
              <a:rPr lang="en-US" dirty="0"/>
              <a:t>Click to edit Master text styles</a:t>
            </a:r>
          </a:p>
        </p:txBody>
      </p:sp>
      <p:cxnSp>
        <p:nvCxnSpPr>
          <p:cNvPr id="14" name="Straight Connector 13"/>
          <p:cNvCxnSpPr/>
          <p:nvPr userDrawn="1"/>
        </p:nvCxnSpPr>
        <p:spPr>
          <a:xfrm>
            <a:off x="292607"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270052"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247498"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224943"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78452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head, and Content 4-Col 2-Rows">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r>
              <a:rPr lang="en-US"/>
              <a:t>Edit presentation title on Slide Master using Insert &gt; Header &amp; Footer</a:t>
            </a:r>
            <a:endParaRPr lang="en-US" dirty="0"/>
          </a:p>
        </p:txBody>
      </p:sp>
      <p:sp>
        <p:nvSpPr>
          <p:cNvPr id="13" name="Content Placeholder 2"/>
          <p:cNvSpPr>
            <a:spLocks noGrp="1"/>
          </p:cNvSpPr>
          <p:nvPr>
            <p:ph sz="half" idx="1" hasCustomPrompt="1"/>
          </p:nvPr>
        </p:nvSpPr>
        <p:spPr>
          <a:xfrm>
            <a:off x="292608"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3" name="Content Placeholder 2"/>
          <p:cNvSpPr>
            <a:spLocks noGrp="1"/>
          </p:cNvSpPr>
          <p:nvPr>
            <p:ph sz="half" idx="15" hasCustomPrompt="1"/>
          </p:nvPr>
        </p:nvSpPr>
        <p:spPr>
          <a:xfrm>
            <a:off x="3270053"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5" name="Content Placeholder 2"/>
          <p:cNvSpPr>
            <a:spLocks noGrp="1"/>
          </p:cNvSpPr>
          <p:nvPr>
            <p:ph sz="half" idx="16" hasCustomPrompt="1"/>
          </p:nvPr>
        </p:nvSpPr>
        <p:spPr>
          <a:xfrm>
            <a:off x="6247498"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7" name="Content Placeholder 2"/>
          <p:cNvSpPr>
            <a:spLocks noGrp="1"/>
          </p:cNvSpPr>
          <p:nvPr>
            <p:ph sz="half" idx="17" hasCustomPrompt="1"/>
          </p:nvPr>
        </p:nvSpPr>
        <p:spPr>
          <a:xfrm>
            <a:off x="9224942"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1"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22" name="Text Placeholder 2">
            <a:extLst>
              <a:ext uri="{FF2B5EF4-FFF2-40B4-BE49-F238E27FC236}">
                <a16:creationId xmlns="" xmlns:a16="http://schemas.microsoft.com/office/drawing/2014/main" id="{EA780704-18EC-CC4B-B26F-DE1A4800B0B1}"/>
              </a:ext>
            </a:extLst>
          </p:cNvPr>
          <p:cNvSpPr>
            <a:spLocks noGrp="1"/>
          </p:cNvSpPr>
          <p:nvPr>
            <p:ph type="body" idx="22"/>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
        <p:nvSpPr>
          <p:cNvPr id="14" name="Content Placeholder 2"/>
          <p:cNvSpPr>
            <a:spLocks noGrp="1"/>
          </p:cNvSpPr>
          <p:nvPr>
            <p:ph sz="half" idx="23" hasCustomPrompt="1"/>
          </p:nvPr>
        </p:nvSpPr>
        <p:spPr>
          <a:xfrm>
            <a:off x="292608"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17" name="Content Placeholder 2"/>
          <p:cNvSpPr>
            <a:spLocks noGrp="1"/>
          </p:cNvSpPr>
          <p:nvPr>
            <p:ph sz="half" idx="24" hasCustomPrompt="1"/>
          </p:nvPr>
        </p:nvSpPr>
        <p:spPr>
          <a:xfrm>
            <a:off x="3270053"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19" name="Content Placeholder 2"/>
          <p:cNvSpPr>
            <a:spLocks noGrp="1"/>
          </p:cNvSpPr>
          <p:nvPr>
            <p:ph sz="half" idx="25" hasCustomPrompt="1"/>
          </p:nvPr>
        </p:nvSpPr>
        <p:spPr>
          <a:xfrm>
            <a:off x="6247498"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30" name="Content Placeholder 2"/>
          <p:cNvSpPr>
            <a:spLocks noGrp="1"/>
          </p:cNvSpPr>
          <p:nvPr>
            <p:ph sz="half" idx="26" hasCustomPrompt="1"/>
          </p:nvPr>
        </p:nvSpPr>
        <p:spPr>
          <a:xfrm>
            <a:off x="9224942"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cxnSp>
        <p:nvCxnSpPr>
          <p:cNvPr id="29" name="Straight Connector 28"/>
          <p:cNvCxnSpPr/>
          <p:nvPr userDrawn="1"/>
        </p:nvCxnSpPr>
        <p:spPr>
          <a:xfrm>
            <a:off x="292607"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3270052"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6247498"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9224943"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292607"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9225089"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270052"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6247497"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dirty="0"/>
              <a:t>Edit presentation title on Slide Master using Insert &gt; Header &amp; Footer</a:t>
            </a:r>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8" name="Text Placeholder 2">
            <a:extLst>
              <a:ext uri="{FF2B5EF4-FFF2-40B4-BE49-F238E27FC236}">
                <a16:creationId xmlns=""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Tree>
    <p:extLst>
      <p:ext uri="{BB962C8B-B14F-4D97-AF65-F5344CB8AC3E}">
        <p14:creationId xmlns="" xmlns:p14="http://schemas.microsoft.com/office/powerpoint/2010/main" val="1272658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Edit presentation title on Slide Master using Insert &gt; Header &amp; Footer</a:t>
            </a:r>
            <a:endParaRPr lang="en-US" dirty="0"/>
          </a:p>
        </p:txBody>
      </p:sp>
    </p:spTree>
    <p:extLst>
      <p:ext uri="{BB962C8B-B14F-4D97-AF65-F5344CB8AC3E}">
        <p14:creationId xmlns="" xmlns:p14="http://schemas.microsoft.com/office/powerpoint/2010/main" val="4157792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ack Page Screen Only">
    <p:bg>
      <p:bgPr>
        <a:solidFill>
          <a:schemeClr val="tx2"/>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07523" y="177801"/>
            <a:ext cx="10836728" cy="2607330"/>
          </a:xfrm>
        </p:spPr>
        <p:txBody>
          <a:bodyPr anchor="b"/>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pic>
        <p:nvPicPr>
          <p:cNvPr id="8" name="Picture 7">
            <a:extLst>
              <a:ext uri="{FF2B5EF4-FFF2-40B4-BE49-F238E27FC236}">
                <a16:creationId xmlns="" xmlns:a16="http://schemas.microsoft.com/office/drawing/2014/main" id="{56F1E21B-03CE-024B-AAB6-5DE166D235F3}"/>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9617691" y="5737814"/>
            <a:ext cx="2321683" cy="868758"/>
          </a:xfrm>
          <a:prstGeom prst="rect">
            <a:avLst/>
          </a:prstGeom>
        </p:spPr>
      </p:pic>
    </p:spTree>
    <p:extLst>
      <p:ext uri="{BB962C8B-B14F-4D97-AF65-F5344CB8AC3E}">
        <p14:creationId xmlns="" xmlns:p14="http://schemas.microsoft.com/office/powerpoint/2010/main" val="80171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White Backgroun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858000"/>
          </a:xfrm>
        </p:spPr>
        <p:txBody>
          <a:bodyPr>
            <a:noAutofit/>
          </a:bodyPr>
          <a:lstStyle/>
          <a:p>
            <a:r>
              <a:rPr lang="en-US"/>
              <a:t>Drag picture to placeholder or click icon to add</a:t>
            </a:r>
          </a:p>
        </p:txBody>
      </p:sp>
      <p:sp>
        <p:nvSpPr>
          <p:cNvPr id="6"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10834117" cy="450828"/>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1823323D-B9D1-CD43-A6C7-68FD8DB5F140}" type="datetime4">
              <a:rPr lang="en-US" smtClean="0"/>
              <a:pPr/>
              <a:t>April 18, 2019</a:t>
            </a:fld>
            <a:endParaRPr lang="en-US" dirty="0"/>
          </a:p>
        </p:txBody>
      </p:sp>
    </p:spTree>
    <p:extLst/>
  </p:cSld>
  <p:clrMapOvr>
    <a:masterClrMapping/>
  </p:clrMapOvr>
  <p:extLst mod="1">
    <p:ext uri="{DCECCB84-F9BA-43D5-87BE-67443E8EF086}">
      <p15:sldGuideLst xmlns=""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ack Page Printer-Friend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pic>
        <p:nvPicPr>
          <p:cNvPr id="4" name="Picture 3">
            <a:extLst>
              <a:ext uri="{FF2B5EF4-FFF2-40B4-BE49-F238E27FC236}">
                <a16:creationId xmlns=""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9617691" y="5737814"/>
            <a:ext cx="2321683" cy="868759"/>
          </a:xfrm>
          <a:prstGeom prst="rect">
            <a:avLst/>
          </a:prstGeom>
        </p:spPr>
      </p:pic>
    </p:spTree>
    <p:extLst>
      <p:ext uri="{BB962C8B-B14F-4D97-AF65-F5344CB8AC3E}">
        <p14:creationId xmlns="" xmlns:p14="http://schemas.microsoft.com/office/powerpoint/2010/main" val="2435103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Up Content">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A2899253-8BE3-4066-8193-F2A3A4533D25}"/>
              </a:ext>
            </a:extLst>
          </p:cNvPr>
          <p:cNvCxnSpPr/>
          <p:nvPr userDrawn="1"/>
        </p:nvCxnSpPr>
        <p:spPr>
          <a:xfrm>
            <a:off x="6099176" y="1143000"/>
            <a:ext cx="0" cy="5030788"/>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xmlns="" id="{390355F6-95C6-4DD2-B78C-2A19E48DAE1E}"/>
              </a:ext>
            </a:extLst>
          </p:cNvPr>
          <p:cNvCxnSpPr/>
          <p:nvPr userDrawn="1"/>
        </p:nvCxnSpPr>
        <p:spPr>
          <a:xfrm flipH="1">
            <a:off x="371573" y="3646488"/>
            <a:ext cx="11448856" cy="0"/>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1572" y="1108660"/>
            <a:ext cx="5483065" cy="2423160"/>
          </a:xfrm>
        </p:spPr>
        <p:txBody>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3"/>
          </p:nvPr>
        </p:nvSpPr>
        <p:spPr>
          <a:xfrm>
            <a:off x="6338952" y="1108660"/>
            <a:ext cx="5483065" cy="2423160"/>
          </a:xfrm>
        </p:spPr>
        <p:txBody>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idx="14"/>
          </p:nvPr>
        </p:nvSpPr>
        <p:spPr>
          <a:xfrm>
            <a:off x="371572" y="3841115"/>
            <a:ext cx="5483065" cy="2423160"/>
          </a:xfrm>
        </p:spPr>
        <p:txBody>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idx="15"/>
          </p:nvPr>
        </p:nvSpPr>
        <p:spPr>
          <a:xfrm>
            <a:off x="6338952" y="3841115"/>
            <a:ext cx="5483065" cy="2423160"/>
          </a:xfrm>
        </p:spPr>
        <p:txBody>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a:extLst>
              <a:ext uri="{FF2B5EF4-FFF2-40B4-BE49-F238E27FC236}">
                <a16:creationId xmlns:a16="http://schemas.microsoft.com/office/drawing/2014/main" xmlns="" id="{5B1C9B44-29F6-470F-8271-4EF69FCD4244}"/>
              </a:ext>
            </a:extLst>
          </p:cNvPr>
          <p:cNvSpPr>
            <a:spLocks noGrp="1"/>
          </p:cNvSpPr>
          <p:nvPr>
            <p:ph type="sldNum" sz="quarter" idx="16"/>
          </p:nvPr>
        </p:nvSpPr>
        <p:spPr>
          <a:xfrm>
            <a:off x="373160" y="6553200"/>
            <a:ext cx="387451" cy="304800"/>
          </a:xfrm>
          <a:prstGeom prst="rect">
            <a:avLst/>
          </a:prstGeom>
        </p:spPr>
        <p:txBody>
          <a:bodyPr/>
          <a:lstStyle>
            <a:lvl1pPr>
              <a:defRPr/>
            </a:lvl1pPr>
          </a:lstStyle>
          <a:p>
            <a:fld id="{C9FA7F4F-44B5-46BF-B5E3-2992CD1D081A}" type="slidenum">
              <a:rPr lang="en-US" altLang="en-US"/>
              <a:pPr/>
              <a:t>‹#›</a:t>
            </a:fld>
            <a:endParaRPr lang="en-US" altLang="en-US" dirty="0"/>
          </a:p>
        </p:txBody>
      </p:sp>
      <p:sp>
        <p:nvSpPr>
          <p:cNvPr id="10" name="Footer Placeholder 4">
            <a:extLst>
              <a:ext uri="{FF2B5EF4-FFF2-40B4-BE49-F238E27FC236}">
                <a16:creationId xmlns:a16="http://schemas.microsoft.com/office/drawing/2014/main" xmlns="" id="{F4F449B9-E64B-4B46-82BF-C46E36BFFE70}"/>
              </a:ext>
            </a:extLst>
          </p:cNvPr>
          <p:cNvSpPr>
            <a:spLocks noGrp="1"/>
          </p:cNvSpPr>
          <p:nvPr>
            <p:ph type="ftr" sz="quarter" idx="17"/>
          </p:nvPr>
        </p:nvSpPr>
        <p:spPr/>
        <p:txBody>
          <a:bodyPr/>
          <a:lstStyle>
            <a:lvl1pPr>
              <a:defRPr/>
            </a:lvl1pPr>
          </a:lstStyle>
          <a:p>
            <a:pPr>
              <a:defRPr/>
            </a:pPr>
            <a:r>
              <a:rPr lang="en-US" dirty="0"/>
              <a:t>Edit presentation title on Slide Master using Insert &gt; Header &amp; Footer</a:t>
            </a:r>
          </a:p>
        </p:txBody>
      </p:sp>
    </p:spTree>
    <p:extLst>
      <p:ext uri="{BB962C8B-B14F-4D97-AF65-F5344CB8AC3E}">
        <p14:creationId xmlns:p14="http://schemas.microsoft.com/office/powerpoint/2010/main" xmlns="" val="404240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with Arrow">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 xmlns:a14="http://schemas.microsoft.com/office/drawing/2010/main"/>
              </a:ext>
            </a:extLst>
          </a:blip>
          <a:srcRect l="29490"/>
          <a:stretch/>
        </p:blipFill>
        <p:spPr>
          <a:xfrm>
            <a:off x="-2" y="857448"/>
            <a:ext cx="9656379" cy="2377440"/>
          </a:xfrm>
          <a:prstGeom prst="rect">
            <a:avLst/>
          </a:prstGeom>
        </p:spPr>
      </p:pic>
      <p:sp>
        <p:nvSpPr>
          <p:cNvPr id="6" name="Title 1"/>
          <p:cNvSpPr>
            <a:spLocks noGrp="1"/>
          </p:cNvSpPr>
          <p:nvPr>
            <p:ph type="ctrTitle" hasCustomPrompt="1"/>
          </p:nvPr>
        </p:nvSpPr>
        <p:spPr>
          <a:xfrm>
            <a:off x="307524" y="2175932"/>
            <a:ext cx="7437360" cy="1961279"/>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7434750"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 xmlns:a16="http://schemas.microsoft.com/office/drawing/2014/main" id="{56F1E21B-03CE-024B-AAB6-5DE166D235F3}"/>
              </a:ext>
            </a:extLst>
          </p:cNvPr>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896508"/>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A926F648-C8C0-BE41-91A4-455C8E403BFD}" type="datetime4">
              <a:rPr lang="en-US" smtClean="0"/>
              <a:pPr/>
              <a:t>April 18, 2019</a:t>
            </a:fld>
            <a:endParaRPr lang="en-US" dirty="0"/>
          </a:p>
        </p:txBody>
      </p:sp>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with Arrow">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 xmlns:a14="http://schemas.microsoft.com/office/drawing/2010/main"/>
              </a:ext>
            </a:extLst>
          </a:blip>
          <a:srcRect l="29358"/>
          <a:stretch/>
        </p:blipFill>
        <p:spPr>
          <a:xfrm>
            <a:off x="-2" y="851295"/>
            <a:ext cx="9674418" cy="2377440"/>
          </a:xfrm>
          <a:prstGeom prst="rect">
            <a:avLst/>
          </a:prstGeom>
        </p:spPr>
      </p:pic>
      <p:sp>
        <p:nvSpPr>
          <p:cNvPr id="6" name="Title 1"/>
          <p:cNvSpPr>
            <a:spLocks noGrp="1"/>
          </p:cNvSpPr>
          <p:nvPr>
            <p:ph type="ctrTitle" hasCustomPrompt="1"/>
          </p:nvPr>
        </p:nvSpPr>
        <p:spPr>
          <a:xfrm>
            <a:off x="307524" y="2175932"/>
            <a:ext cx="7437360" cy="1961279"/>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7434750"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5205271"/>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A55EAFBF-7A47-9C49-8386-4083CB246577}" type="datetime4">
              <a:rPr lang="en-US" smtClean="0"/>
              <a:pPr/>
              <a:t>April 18, 2019</a:t>
            </a:fld>
            <a:endParaRPr lang="en-US" dirty="0"/>
          </a:p>
        </p:txBody>
      </p:sp>
      <p:pic>
        <p:nvPicPr>
          <p:cNvPr id="13" name="Picture 12">
            <a:extLst>
              <a:ext uri="{FF2B5EF4-FFF2-40B4-BE49-F238E27FC236}">
                <a16:creationId xmlns="" xmlns:a16="http://schemas.microsoft.com/office/drawing/2014/main" id="{56F1E21B-03CE-024B-AAB6-5DE166D235F3}"/>
              </a:ext>
            </a:extLst>
          </p:cNvPr>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617691" y="5737814"/>
            <a:ext cx="2321683" cy="868758"/>
          </a:xfrm>
          <a:prstGeom prst="rect">
            <a:avLst/>
          </a:prstGeom>
        </p:spPr>
      </p:pic>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Light Bulb">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177801"/>
            <a:ext cx="6260494"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6257883"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03A3518A-20AE-6B44-8F27-D9A81E7AB0A8}" type="datetime4">
              <a:rPr lang="en-US" smtClean="0"/>
              <a:pPr/>
              <a:t>April 18, 2019</a:t>
            </a:fld>
            <a:endParaRPr lang="en-US" dirty="0"/>
          </a:p>
        </p:txBody>
      </p:sp>
      <p:pic>
        <p:nvPicPr>
          <p:cNvPr id="10" name="Picture 9"/>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6675944" y="0"/>
            <a:ext cx="3628370" cy="5158231"/>
          </a:xfrm>
          <a:prstGeom prst="rect">
            <a:avLst/>
          </a:prstGeom>
        </p:spPr>
      </p:pic>
      <p:sp>
        <p:nvSpPr>
          <p:cNvPr id="11" name="TextBox 10"/>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extLst/>
  </p:cSld>
  <p:clrMapOvr>
    <a:masterClrMapping/>
  </p:clrMapOvr>
  <p:extLst mod="1">
    <p:ext uri="{DCECCB84-F9BA-43D5-87BE-67443E8EF086}">
      <p15:sldGuideLst xmlns=""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Light Bulb">
    <p:bg>
      <p:bgPr>
        <a:solidFill>
          <a:schemeClr val="tx2"/>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177801"/>
            <a:ext cx="6260494" cy="2607330"/>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6257883"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BA75C168-905C-8C46-BFF2-E40BDEE41690}" type="datetime4">
              <a:rPr lang="en-US" smtClean="0"/>
              <a:pPr/>
              <a:t>April 18, 2019</a:t>
            </a:fld>
            <a:endParaRPr lang="en-US" dirty="0"/>
          </a:p>
        </p:txBody>
      </p:sp>
      <p:pic>
        <p:nvPicPr>
          <p:cNvPr id="8" name="Picture 7"/>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6675944" y="0"/>
            <a:ext cx="3628370" cy="5158232"/>
          </a:xfrm>
          <a:prstGeom prst="rect">
            <a:avLst/>
          </a:prstGeom>
        </p:spPr>
      </p:pic>
      <p:pic>
        <p:nvPicPr>
          <p:cNvPr id="12" name="Picture 11">
            <a:extLst>
              <a:ext uri="{FF2B5EF4-FFF2-40B4-BE49-F238E27FC236}">
                <a16:creationId xmlns="" xmlns:a16="http://schemas.microsoft.com/office/drawing/2014/main" id="{56F1E21B-03CE-024B-AAB6-5DE166D235F3}"/>
              </a:ext>
            </a:extLst>
          </p:cNvPr>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617691" y="5737814"/>
            <a:ext cx="2321683" cy="868758"/>
          </a:xfrm>
          <a:prstGeom prst="rect">
            <a:avLst/>
          </a:prstGeom>
        </p:spPr>
      </p:pic>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extLst/>
  </p:cSld>
  <p:clrMapOvr>
    <a:masterClrMapping/>
  </p:clrMapOvr>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Data Symbol">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2175932"/>
            <a:ext cx="5667826" cy="1961279"/>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62613"/>
            <a:ext cx="5665216"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896508"/>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D131E516-DECB-8C49-96B2-38C9D0502881}" type="datetime4">
              <a:rPr lang="en-US" smtClean="0"/>
              <a:pPr/>
              <a:t>April 18, 2019</a:t>
            </a:fld>
            <a:endParaRPr lang="en-US" dirty="0"/>
          </a:p>
        </p:txBody>
      </p:sp>
      <p:pic>
        <p:nvPicPr>
          <p:cNvPr id="11" name="Picture 10"/>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6096000" y="960964"/>
            <a:ext cx="5196809" cy="4011329"/>
          </a:xfrm>
          <a:prstGeom prst="rect">
            <a:avLst/>
          </a:prstGeom>
        </p:spPr>
      </p:pic>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extLst/>
  </p:cSld>
  <p:clrMapOvr>
    <a:masterClrMapping/>
  </p:clrMapOvr>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Data Symbol">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096000" y="960964"/>
            <a:ext cx="5191760" cy="4005072"/>
          </a:xfrm>
          <a:prstGeom prst="rect">
            <a:avLst/>
          </a:prstGeom>
        </p:spPr>
      </p:pic>
      <p:sp>
        <p:nvSpPr>
          <p:cNvPr id="6" name="Title 1"/>
          <p:cNvSpPr>
            <a:spLocks noGrp="1"/>
          </p:cNvSpPr>
          <p:nvPr>
            <p:ph type="ctrTitle" hasCustomPrompt="1"/>
          </p:nvPr>
        </p:nvSpPr>
        <p:spPr>
          <a:xfrm>
            <a:off x="307524" y="2175932"/>
            <a:ext cx="5667826" cy="1961279"/>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5665216"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896510"/>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50BA0A35-0271-E94F-8295-304203FC3BCF}" type="datetime4">
              <a:rPr lang="en-US" smtClean="0"/>
              <a:pPr/>
              <a:t>April 18, 2019</a:t>
            </a:fld>
            <a:endParaRPr lang="en-US" dirty="0"/>
          </a:p>
        </p:txBody>
      </p:sp>
      <p:pic>
        <p:nvPicPr>
          <p:cNvPr id="12" name="Picture 11">
            <a:extLst>
              <a:ext uri="{FF2B5EF4-FFF2-40B4-BE49-F238E27FC236}">
                <a16:creationId xmlns="" xmlns:a16="http://schemas.microsoft.com/office/drawing/2014/main" id="{56F1E21B-03CE-024B-AAB6-5DE166D235F3}"/>
              </a:ext>
            </a:extLst>
          </p:cNvPr>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617691" y="5737814"/>
            <a:ext cx="2321683" cy="868758"/>
          </a:xfrm>
          <a:prstGeom prst="rect">
            <a:avLst/>
          </a:prstGeom>
        </p:spPr>
      </p:pic>
      <p:sp>
        <p:nvSpPr>
          <p:cNvPr id="8" name="TextBox 7"/>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extLst/>
  </p:cSld>
  <p:clrMapOvr>
    <a:masterClrMapping/>
  </p:clrMapOvr>
  <p:extLst mod="1">
    <p:ext uri="{DCECCB84-F9BA-43D5-87BE-67443E8EF086}">
      <p15:sldGuideLst xmlns=""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608" y="311767"/>
            <a:ext cx="11594592" cy="4572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296864" y="1351722"/>
            <a:ext cx="11598274" cy="45720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 xmlns:a16="http://schemas.microsoft.com/office/drawing/2014/main" id="{002A5AF3-F9F6-8743-AA58-1F987E301413}"/>
              </a:ext>
            </a:extLst>
          </p:cNvPr>
          <p:cNvSpPr txBox="1"/>
          <p:nvPr/>
        </p:nvSpPr>
        <p:spPr>
          <a:xfrm>
            <a:off x="315637" y="6454557"/>
            <a:ext cx="547380" cy="244475"/>
          </a:xfrm>
          <a:prstGeom prst="rect">
            <a:avLst/>
          </a:prstGeom>
          <a:noFill/>
        </p:spPr>
        <p:txBody>
          <a:bodyPr wrap="none" lIns="0" tIns="0" rIns="0" bIns="0" rtlCol="0" anchor="b" anchorCtr="0">
            <a:noAutofit/>
          </a:bodyPr>
          <a:lstStyle/>
          <a:p>
            <a:pPr algn="l"/>
            <a:fld id="{27DCC45D-C2B1-7349-9093-5403214644AE}" type="slidenum">
              <a:rPr lang="en-US" sz="1000" b="0" i="0" smtClean="0">
                <a:latin typeface="Arial" charset="0"/>
                <a:ea typeface="Arial" charset="0"/>
                <a:cs typeface="Arial" charset="0"/>
              </a:rPr>
              <a:pPr algn="l"/>
              <a:t>‹#›</a:t>
            </a:fld>
            <a:endParaRPr lang="en-US" sz="1000" b="0" i="0" dirty="0">
              <a:latin typeface="Arial" charset="0"/>
              <a:ea typeface="Arial" charset="0"/>
              <a:cs typeface="Arial" charset="0"/>
            </a:endParaRPr>
          </a:p>
        </p:txBody>
      </p:sp>
      <p:pic>
        <p:nvPicPr>
          <p:cNvPr id="10" name="Picture 9">
            <a:extLst>
              <a:ext uri="{FF2B5EF4-FFF2-40B4-BE49-F238E27FC236}">
                <a16:creationId xmlns="" xmlns:a16="http://schemas.microsoft.com/office/drawing/2014/main" id="{15EFFB89-C430-C244-B201-EF5EB20EA912}"/>
              </a:ext>
            </a:extLst>
          </p:cNvPr>
          <p:cNvPicPr>
            <a:picLocks noChangeAspect="1"/>
          </p:cNvPicPr>
          <p:nvPr/>
        </p:nvPicPr>
        <p:blipFill>
          <a:blip r:embed="rId33" cstate="screen">
            <a:extLst>
              <a:ext uri="{28A0092B-C50C-407E-A947-70E740481C1C}">
                <a14:useLocalDpi xmlns="" xmlns:a14="http://schemas.microsoft.com/office/drawing/2010/main"/>
              </a:ext>
            </a:extLst>
          </a:blip>
          <a:stretch>
            <a:fillRect/>
          </a:stretch>
        </p:blipFill>
        <p:spPr>
          <a:xfrm>
            <a:off x="10795850" y="6280151"/>
            <a:ext cx="1147383" cy="428062"/>
          </a:xfrm>
          <a:prstGeom prst="rect">
            <a:avLst/>
          </a:prstGeom>
        </p:spPr>
      </p:pic>
      <p:sp>
        <p:nvSpPr>
          <p:cNvPr id="4" name="Footer Placeholder 3"/>
          <p:cNvSpPr>
            <a:spLocks noGrp="1"/>
          </p:cNvSpPr>
          <p:nvPr>
            <p:ph type="ftr" sz="quarter" idx="3"/>
          </p:nvPr>
        </p:nvSpPr>
        <p:spPr>
          <a:xfrm>
            <a:off x="736017" y="6438393"/>
            <a:ext cx="7626096" cy="244475"/>
          </a:xfrm>
          <a:prstGeom prst="rect">
            <a:avLst/>
          </a:prstGeom>
        </p:spPr>
        <p:txBody>
          <a:bodyPr vert="horz" lIns="0" tIns="0" rIns="0" bIns="0" rtlCol="0" anchor="b" anchorCtr="0">
            <a:noAutofit/>
          </a:bodyPr>
          <a:lstStyle>
            <a:lvl1pPr algn="l">
              <a:defRPr sz="800" b="0" i="0">
                <a:solidFill>
                  <a:schemeClr val="tx1"/>
                </a:solidFill>
                <a:latin typeface="Arial" charset="0"/>
              </a:defRPr>
            </a:lvl1pPr>
          </a:lstStyle>
          <a:p>
            <a:r>
              <a:rPr lang="en-US" dirty="0"/>
              <a:t>Edit presentation title on Slide Master using Insert &gt; Header &amp; Footer</a:t>
            </a:r>
          </a:p>
        </p:txBody>
      </p:sp>
    </p:spTree>
    <p:extLst>
      <p:ext uri="{BB962C8B-B14F-4D97-AF65-F5344CB8AC3E}">
        <p14:creationId xmlns="" xmlns:p14="http://schemas.microsoft.com/office/powerpoint/2010/main" val="1555375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95" r:id="rId3"/>
    <p:sldLayoutId id="2147483679" r:id="rId4"/>
    <p:sldLayoutId id="2147483680" r:id="rId5"/>
    <p:sldLayoutId id="2147483681" r:id="rId6"/>
    <p:sldLayoutId id="2147483682" r:id="rId7"/>
    <p:sldLayoutId id="2147483683" r:id="rId8"/>
    <p:sldLayoutId id="2147483684" r:id="rId9"/>
    <p:sldLayoutId id="2147483663" r:id="rId10"/>
    <p:sldLayoutId id="2147483692" r:id="rId11"/>
    <p:sldLayoutId id="2147483685" r:id="rId12"/>
    <p:sldLayoutId id="2147483686" r:id="rId13"/>
    <p:sldLayoutId id="2147483687" r:id="rId14"/>
    <p:sldLayoutId id="2147483693" r:id="rId15"/>
    <p:sldLayoutId id="2147483688" r:id="rId16"/>
    <p:sldLayoutId id="2147483689" r:id="rId17"/>
    <p:sldLayoutId id="2147483690" r:id="rId18"/>
    <p:sldLayoutId id="2147483691" r:id="rId19"/>
    <p:sldLayoutId id="2147483664" r:id="rId20"/>
    <p:sldLayoutId id="2147483665" r:id="rId21"/>
    <p:sldLayoutId id="2147483669" r:id="rId22"/>
    <p:sldLayoutId id="2147483670" r:id="rId23"/>
    <p:sldLayoutId id="2147483677" r:id="rId24"/>
    <p:sldLayoutId id="2147483671" r:id="rId25"/>
    <p:sldLayoutId id="2147483694" r:id="rId26"/>
    <p:sldLayoutId id="2147483673" r:id="rId27"/>
    <p:sldLayoutId id="2147483674" r:id="rId28"/>
    <p:sldLayoutId id="2147483675" r:id="rId29"/>
    <p:sldLayoutId id="2147483676" r:id="rId30"/>
    <p:sldLayoutId id="2147483696" r:id="rId31"/>
  </p:sldLayoutIdLst>
  <p:hf hdr="0"/>
  <p:txStyles>
    <p:titleStyle>
      <a:lvl1pPr algn="l" defTabSz="914400" rtl="0" eaLnBrk="1" latinLnBrk="0" hangingPunct="1">
        <a:lnSpc>
          <a:spcPct val="90000"/>
        </a:lnSpc>
        <a:spcBef>
          <a:spcPct val="0"/>
        </a:spcBef>
        <a:buNone/>
        <a:defRPr sz="2400" b="0" i="0" kern="1200">
          <a:solidFill>
            <a:schemeClr val="tx1"/>
          </a:solidFill>
          <a:latin typeface="Arial Regular" charset="0"/>
          <a:ea typeface="Arial Regular" charset="0"/>
          <a:cs typeface="Arial Regular" charset="0"/>
        </a:defRPr>
      </a:lvl1pPr>
    </p:titleStyle>
    <p:bodyStyle>
      <a:lvl1pPr marL="0" indent="0" algn="l" defTabSz="914400" rtl="0" eaLnBrk="1" latinLnBrk="0" hangingPunct="1">
        <a:lnSpc>
          <a:spcPct val="100000"/>
        </a:lnSpc>
        <a:spcBef>
          <a:spcPts val="0"/>
        </a:spcBef>
        <a:spcAft>
          <a:spcPts val="600"/>
        </a:spcAft>
        <a:buFont typeface="Arial" charset="0"/>
        <a:buNone/>
        <a:defRPr sz="1600" b="0" i="0" kern="1200">
          <a:solidFill>
            <a:schemeClr val="tx1"/>
          </a:solidFill>
          <a:latin typeface="Arial" charset="0"/>
          <a:ea typeface="+mn-ea"/>
          <a:cs typeface="+mn-cs"/>
        </a:defRPr>
      </a:lvl1pPr>
      <a:lvl2pPr marL="17145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2pPr>
      <a:lvl3pPr marL="34290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3pPr>
      <a:lvl4pPr marL="51435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4pPr>
      <a:lvl5pPr marL="68580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2" pos="187" userDrawn="1">
          <p15:clr>
            <a:srgbClr val="F26B43"/>
          </p15:clr>
        </p15:guide>
        <p15:guide id="4" orient="horz" pos="883">
          <p15:clr>
            <a:srgbClr val="F26B43"/>
          </p15:clr>
        </p15:guide>
        <p15:guide id="8" pos="7493" userDrawn="1">
          <p15:clr>
            <a:srgbClr val="F26B43"/>
          </p15:clr>
        </p15:guide>
        <p15:guide id="9"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5.png"/><Relationship Id="rId7" Type="http://schemas.openxmlformats.org/officeDocument/2006/relationships/chart" Target="../charts/chart1.xml"/><Relationship Id="rId2" Type="http://schemas.openxmlformats.org/officeDocument/2006/relationships/image" Target="../media/image14.png"/><Relationship Id="rId1" Type="http://schemas.openxmlformats.org/officeDocument/2006/relationships/slideLayout" Target="../slideLayouts/slideLayout27.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1.xml"/><Relationship Id="rId5" Type="http://schemas.openxmlformats.org/officeDocument/2006/relationships/chart" Target="../charts/chart8.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524" y="1864308"/>
            <a:ext cx="7856088" cy="1731362"/>
          </a:xfrm>
        </p:spPr>
        <p:txBody>
          <a:bodyPr/>
          <a:lstStyle/>
          <a:p>
            <a:r>
              <a:rPr lang="en-US" sz="2800" dirty="0" smtClean="0">
                <a:latin typeface="Arial" charset="0"/>
                <a:ea typeface="Arial" charset="0"/>
                <a:cs typeface="Arial" charset="0"/>
              </a:rPr>
              <a:t>Pricing &amp; Performance </a:t>
            </a:r>
            <a:br>
              <a:rPr lang="en-US" sz="2800" dirty="0" smtClean="0">
                <a:latin typeface="Arial" charset="0"/>
                <a:ea typeface="Arial" charset="0"/>
                <a:cs typeface="Arial" charset="0"/>
              </a:rPr>
            </a:br>
            <a:r>
              <a:rPr lang="en-US" sz="2800" dirty="0" smtClean="0">
                <a:latin typeface="Arial" charset="0"/>
                <a:ea typeface="Arial" charset="0"/>
                <a:cs typeface="Arial" charset="0"/>
              </a:rPr>
              <a:t>Service </a:t>
            </a:r>
            <a:r>
              <a:rPr lang="en-US" sz="2800" dirty="0" smtClean="0">
                <a:latin typeface="Arial" charset="0"/>
                <a:ea typeface="Arial" charset="0"/>
                <a:cs typeface="Arial" charset="0"/>
              </a:rPr>
              <a:t>case Volume Analysis </a:t>
            </a:r>
            <a:r>
              <a:rPr lang="en-US" sz="2800" dirty="0" smtClean="0">
                <a:latin typeface="Arial" charset="0"/>
                <a:ea typeface="Arial" charset="0"/>
                <a:cs typeface="Arial" charset="0"/>
              </a:rPr>
              <a:t>– Q 1 2019</a:t>
            </a:r>
            <a:endParaRPr lang="en-US" sz="2800" dirty="0">
              <a:latin typeface="Arial" charset="0"/>
              <a:ea typeface="Arial" charset="0"/>
              <a:cs typeface="Arial" charset="0"/>
            </a:endParaRPr>
          </a:p>
        </p:txBody>
      </p:sp>
      <p:sp>
        <p:nvSpPr>
          <p:cNvPr id="4" name="Date Placeholder 3"/>
          <p:cNvSpPr>
            <a:spLocks noGrp="1"/>
          </p:cNvSpPr>
          <p:nvPr>
            <p:ph type="dt" idx="10"/>
          </p:nvPr>
        </p:nvSpPr>
        <p:spPr/>
        <p:txBody>
          <a:bodyPr/>
          <a:lstStyle/>
          <a:p>
            <a:r>
              <a:rPr lang="en-US" dirty="0" smtClean="0"/>
              <a:t>April </a:t>
            </a:r>
            <a:r>
              <a:rPr lang="en-US" dirty="0" smtClean="0"/>
              <a:t>2019</a:t>
            </a:r>
          </a:p>
          <a:p>
            <a:endParaRPr lang="en-US" dirty="0" smtClean="0"/>
          </a:p>
          <a:p>
            <a:r>
              <a:rPr lang="en-US" dirty="0" err="1" smtClean="0"/>
              <a:t>lham</a:t>
            </a:r>
            <a:r>
              <a:rPr lang="en-US" dirty="0" smtClean="0"/>
              <a:t> Benzina</a:t>
            </a:r>
            <a:endParaRPr lang="en-US" dirty="0"/>
          </a:p>
        </p:txBody>
      </p:sp>
    </p:spTree>
    <p:extLst>
      <p:ext uri="{BB962C8B-B14F-4D97-AF65-F5344CB8AC3E}">
        <p14:creationId xmlns="" xmlns:p14="http://schemas.microsoft.com/office/powerpoint/2010/main" val="681931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D089353D-8D82-473E-9008-9AA8C42D9991}"/>
              </a:ext>
            </a:extLst>
          </p:cNvPr>
          <p:cNvSpPr>
            <a:spLocks noGrp="1"/>
          </p:cNvSpPr>
          <p:nvPr>
            <p:ph type="title"/>
          </p:nvPr>
        </p:nvSpPr>
        <p:spPr>
          <a:xfrm>
            <a:off x="187525" y="139626"/>
            <a:ext cx="11594592" cy="352315"/>
          </a:xfrm>
        </p:spPr>
        <p:txBody>
          <a:bodyPr/>
          <a:lstStyle/>
          <a:p>
            <a:r>
              <a:rPr lang="en-US" dirty="0"/>
              <a:t>Content Corrected </a:t>
            </a:r>
            <a:r>
              <a:rPr lang="en-US" dirty="0" smtClean="0"/>
              <a:t>Cases – </a:t>
            </a:r>
            <a:r>
              <a:rPr lang="en-US" dirty="0" smtClean="0"/>
              <a:t>Q-1 </a:t>
            </a:r>
            <a:r>
              <a:rPr lang="en-US" dirty="0" smtClean="0"/>
              <a:t>2019</a:t>
            </a:r>
            <a:endParaRPr lang="en-US" dirty="0"/>
          </a:p>
        </p:txBody>
      </p:sp>
      <p:sp>
        <p:nvSpPr>
          <p:cNvPr id="7" name="Rectangle 6">
            <a:extLst>
              <a:ext uri="{FF2B5EF4-FFF2-40B4-BE49-F238E27FC236}">
                <a16:creationId xmlns="" xmlns:a16="http://schemas.microsoft.com/office/drawing/2014/main" id="{44505F62-A77B-4C56-95DA-5B6545830B90}"/>
              </a:ext>
            </a:extLst>
          </p:cNvPr>
          <p:cNvSpPr/>
          <p:nvPr/>
        </p:nvSpPr>
        <p:spPr bwMode="auto">
          <a:xfrm>
            <a:off x="207574" y="1920427"/>
            <a:ext cx="5770147" cy="288176"/>
          </a:xfrm>
          <a:prstGeom prst="rect">
            <a:avLst/>
          </a:prstGeom>
          <a:solidFill>
            <a:srgbClr val="001EFF"/>
          </a:solidFill>
          <a:ln w="19050" cap="flat" cmpd="sng" algn="ctr">
            <a:noFill/>
            <a:prstDash val="solid"/>
            <a:round/>
            <a:headEnd type="none" w="med" len="med"/>
            <a:tailEnd type="none" w="med" len="med"/>
          </a:ln>
          <a:effectLst/>
        </p:spPr>
        <p:txBody>
          <a:bodyPr lIns="45720" rIns="45720"/>
          <a:lstStyle/>
          <a:p>
            <a:pPr marL="115888" indent="-115888" algn="ctr">
              <a:spcBef>
                <a:spcPct val="50000"/>
              </a:spcBef>
              <a:buClr>
                <a:srgbClr val="FF8000"/>
              </a:buClr>
              <a:defRPr/>
            </a:pPr>
            <a:r>
              <a:rPr lang="en-US" sz="1200" b="1" kern="0" dirty="0">
                <a:solidFill>
                  <a:schemeClr val="bg1"/>
                </a:solidFill>
                <a:latin typeface="Knowledge Black" panose="020B0503000000020004" pitchFamily="34" charset="0"/>
                <a:ea typeface="Segoe UI" panose="020B0502040204020203" pitchFamily="34" charset="0"/>
                <a:cs typeface="Segoe UI" panose="020B0502040204020203" pitchFamily="34" charset="0"/>
              </a:rPr>
              <a:t>Content Corrected Cases against Total Volume of </a:t>
            </a:r>
            <a:r>
              <a:rPr lang="en-US" sz="1200" b="1" kern="0" dirty="0" smtClean="0">
                <a:solidFill>
                  <a:schemeClr val="bg1"/>
                </a:solidFill>
                <a:latin typeface="Knowledge Black" panose="020B0503000000020004" pitchFamily="34" charset="0"/>
                <a:ea typeface="Segoe UI" panose="020B0502040204020203" pitchFamily="34" charset="0"/>
                <a:cs typeface="Segoe UI" panose="020B0502040204020203" pitchFamily="34" charset="0"/>
              </a:rPr>
              <a:t>Cases</a:t>
            </a:r>
            <a:endParaRPr lang="en-US" sz="1200" b="1" kern="0" dirty="0">
              <a:solidFill>
                <a:schemeClr val="bg1"/>
              </a:solidFill>
              <a:latin typeface="Knowledge Black" panose="020B0503000000020004" pitchFamily="34" charset="0"/>
              <a:ea typeface="Segoe UI" panose="020B0502040204020203" pitchFamily="34" charset="0"/>
              <a:cs typeface="Segoe UI" panose="020B0502040204020203" pitchFamily="34" charset="0"/>
            </a:endParaRPr>
          </a:p>
        </p:txBody>
      </p:sp>
      <p:sp>
        <p:nvSpPr>
          <p:cNvPr id="8" name="Rectangle 7">
            <a:extLst>
              <a:ext uri="{FF2B5EF4-FFF2-40B4-BE49-F238E27FC236}">
                <a16:creationId xmlns="" xmlns:a16="http://schemas.microsoft.com/office/drawing/2014/main" id="{10831BA4-60F5-4F64-A175-28602CFC2BBB}"/>
              </a:ext>
            </a:extLst>
          </p:cNvPr>
          <p:cNvSpPr/>
          <p:nvPr/>
        </p:nvSpPr>
        <p:spPr>
          <a:xfrm>
            <a:off x="207574" y="748149"/>
            <a:ext cx="3782239" cy="1116890"/>
          </a:xfrm>
          <a:prstGeom prst="rect">
            <a:avLst/>
          </a:prstGeom>
          <a:noFill/>
          <a:ln w="38100">
            <a:solidFill>
              <a:srgbClr val="001E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9" name="Rectangle 8">
            <a:extLst>
              <a:ext uri="{FF2B5EF4-FFF2-40B4-BE49-F238E27FC236}">
                <a16:creationId xmlns="" xmlns:a16="http://schemas.microsoft.com/office/drawing/2014/main" id="{896DADF0-FB13-461C-AA5B-61724E0CE12E}"/>
              </a:ext>
            </a:extLst>
          </p:cNvPr>
          <p:cNvSpPr/>
          <p:nvPr/>
        </p:nvSpPr>
        <p:spPr bwMode="auto">
          <a:xfrm>
            <a:off x="2674032" y="1131216"/>
            <a:ext cx="1283971" cy="1119149"/>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base">
              <a:spcBef>
                <a:spcPts val="1200"/>
              </a:spcBef>
              <a:spcAft>
                <a:spcPct val="0"/>
              </a:spcAft>
              <a:buClr>
                <a:srgbClr val="B4035E"/>
              </a:buClr>
              <a:defRPr/>
            </a:pPr>
            <a:endParaRPr lang="en-US" sz="800" b="1" spc="50" dirty="0" smtClean="0">
              <a:ln w="0"/>
              <a:solidFill>
                <a:srgbClr val="001EFF"/>
              </a:solidFill>
              <a:effectLst>
                <a:innerShdw blurRad="63500" dist="50800" dir="13500000">
                  <a:srgbClr val="000000">
                    <a:alpha val="50000"/>
                  </a:srgbClr>
                </a:innerShdw>
              </a:effectLst>
            </a:endParaRPr>
          </a:p>
          <a:p>
            <a:pPr algn="ctr" fontAlgn="base">
              <a:spcBef>
                <a:spcPts val="1200"/>
              </a:spcBef>
              <a:spcAft>
                <a:spcPct val="0"/>
              </a:spcAft>
              <a:buClr>
                <a:srgbClr val="B4035E"/>
              </a:buClr>
              <a:defRPr/>
            </a:pPr>
            <a:endParaRPr lang="en-US" sz="900" spc="50" dirty="0" smtClean="0">
              <a:ln w="0"/>
              <a:effectLst>
                <a:innerShdw blurRad="63500" dist="50800" dir="13500000">
                  <a:srgbClr val="000000">
                    <a:alpha val="50000"/>
                  </a:srgbClr>
                </a:innerShdw>
              </a:effectLst>
              <a:latin typeface="Arial" panose="020B0604020202020204" pitchFamily="34" charset="0"/>
              <a:cs typeface="Arial" panose="020B0604020202020204" pitchFamily="34" charset="0"/>
            </a:endParaRPr>
          </a:p>
          <a:p>
            <a:pPr algn="ctr" fontAlgn="base">
              <a:spcBef>
                <a:spcPts val="1200"/>
              </a:spcBef>
              <a:spcAft>
                <a:spcPct val="0"/>
              </a:spcAft>
              <a:buClr>
                <a:srgbClr val="B4035E"/>
              </a:buClr>
              <a:defRPr/>
            </a:pPr>
            <a:endParaRPr lang="en-US" sz="1000" b="1" spc="50" dirty="0" smtClean="0">
              <a:ln w="0"/>
              <a:solidFill>
                <a:srgbClr val="001EFF"/>
              </a:solidFill>
              <a:effectLst>
                <a:innerShdw blurRad="63500" dist="50800" dir="13500000">
                  <a:srgbClr val="000000">
                    <a:alpha val="50000"/>
                  </a:srgbClr>
                </a:innerShdw>
              </a:effectLst>
            </a:endParaRPr>
          </a:p>
          <a:p>
            <a:pPr algn="ctr" fontAlgn="base">
              <a:spcBef>
                <a:spcPts val="1200"/>
              </a:spcBef>
              <a:spcAft>
                <a:spcPct val="0"/>
              </a:spcAft>
              <a:buClr>
                <a:srgbClr val="B4035E"/>
              </a:buClr>
              <a:defRPr/>
            </a:pPr>
            <a:endParaRPr lang="en-US" sz="2000" b="1" spc="50" dirty="0">
              <a:ln w="0"/>
              <a:solidFill>
                <a:srgbClr val="001EFF"/>
              </a:solidFill>
              <a:effectLst>
                <a:innerShdw blurRad="63500" dist="50800" dir="13500000">
                  <a:srgbClr val="000000">
                    <a:alpha val="50000"/>
                  </a:srgbClr>
                </a:innerShdw>
              </a:effectLst>
            </a:endParaRPr>
          </a:p>
        </p:txBody>
      </p:sp>
      <p:sp>
        <p:nvSpPr>
          <p:cNvPr id="10" name="Rectangle 9">
            <a:extLst>
              <a:ext uri="{FF2B5EF4-FFF2-40B4-BE49-F238E27FC236}">
                <a16:creationId xmlns="" xmlns:a16="http://schemas.microsoft.com/office/drawing/2014/main" id="{4A13E97C-88A3-425E-90BE-BD9F41264E6E}"/>
              </a:ext>
            </a:extLst>
          </p:cNvPr>
          <p:cNvSpPr/>
          <p:nvPr/>
        </p:nvSpPr>
        <p:spPr>
          <a:xfrm>
            <a:off x="1378427" y="745764"/>
            <a:ext cx="1423768" cy="1123384"/>
          </a:xfrm>
          <a:prstGeom prst="rect">
            <a:avLst/>
          </a:prstGeom>
          <a:noFill/>
        </p:spPr>
        <p:txBody>
          <a:bodyPr wrap="square" lIns="91440" tIns="45720" rIns="91440" bIns="45720">
            <a:spAutoFit/>
          </a:bodyPr>
          <a:lstStyle/>
          <a:p>
            <a:pPr algn="ctr"/>
            <a:r>
              <a:rPr lang="en-US" sz="2000" b="1" spc="50" dirty="0" smtClean="0">
                <a:ln w="0"/>
                <a:solidFill>
                  <a:srgbClr val="001EFF"/>
                </a:solidFill>
                <a:effectLst>
                  <a:innerShdw blurRad="63500" dist="50800" dir="13500000">
                    <a:srgbClr val="000000">
                      <a:alpha val="50000"/>
                    </a:srgbClr>
                  </a:innerShdw>
                </a:effectLst>
              </a:rPr>
              <a:t>370</a:t>
            </a:r>
            <a:endParaRPr lang="en-US" sz="1200" b="1" cap="none" spc="50" dirty="0">
              <a:ln w="0"/>
              <a:effectLst>
                <a:innerShdw blurRad="63500" dist="50800" dir="13500000">
                  <a:srgbClr val="000000">
                    <a:alpha val="50000"/>
                  </a:srgbClr>
                </a:innerShdw>
              </a:effectLst>
            </a:endParaRPr>
          </a:p>
          <a:p>
            <a:pPr algn="ctr"/>
            <a:r>
              <a:rPr lang="en-US" sz="900" cap="none"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rPr>
              <a:t>Content </a:t>
            </a:r>
            <a:r>
              <a:rPr lang="en-US" sz="900"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rPr>
              <a:t>Corrected Cases of which </a:t>
            </a:r>
            <a:r>
              <a:rPr lang="en-US" sz="1000" b="1" spc="50" dirty="0" smtClean="0">
                <a:ln w="0"/>
                <a:solidFill>
                  <a:srgbClr val="001EFF"/>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411</a:t>
            </a:r>
            <a:r>
              <a:rPr lang="en-US" sz="900" spc="50" dirty="0" smtClean="0">
                <a:ln w="0"/>
                <a:effectLst>
                  <a:innerShdw blurRad="63500" dist="50800" dir="13500000">
                    <a:srgbClr val="000000">
                      <a:alpha val="50000"/>
                    </a:srgbClr>
                  </a:innerShdw>
                </a:effectLst>
                <a:latin typeface="Arial" panose="020B0604020202020204" pitchFamily="34" charset="0"/>
                <a:cs typeface="Arial" panose="020B0604020202020204" pitchFamily="34" charset="0"/>
              </a:rPr>
              <a:t> </a:t>
            </a:r>
            <a:r>
              <a:rPr lang="en-US" sz="900"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rPr>
              <a:t>cases were owned by </a:t>
            </a:r>
            <a:r>
              <a:rPr lang="en-US" sz="900" spc="50" dirty="0" smtClean="0">
                <a:ln w="0"/>
                <a:effectLst>
                  <a:innerShdw blurRad="63500" dist="50800" dir="13500000">
                    <a:srgbClr val="000000">
                      <a:alpha val="50000"/>
                    </a:srgbClr>
                  </a:innerShdw>
                </a:effectLst>
                <a:latin typeface="Arial" panose="020B0604020202020204" pitchFamily="34" charset="0"/>
                <a:cs typeface="Arial" panose="020B0604020202020204" pitchFamily="34" charset="0"/>
              </a:rPr>
              <a:t>Lipper ST </a:t>
            </a:r>
            <a:endParaRPr lang="en-US" sz="900"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endParaRPr>
          </a:p>
          <a:p>
            <a:pPr algn="ctr"/>
            <a:endParaRPr lang="en-US" sz="1000" b="1" spc="50" dirty="0">
              <a:ln w="0"/>
              <a:effectLst>
                <a:innerShdw blurRad="63500" dist="50800" dir="13500000">
                  <a:srgbClr val="000000">
                    <a:alpha val="50000"/>
                  </a:srgbClr>
                </a:innerShdw>
              </a:effectLst>
            </a:endParaRPr>
          </a:p>
        </p:txBody>
      </p:sp>
      <p:pic>
        <p:nvPicPr>
          <p:cNvPr id="11" name="Picture 4" descr="C:\Users\u6042437\Desktop\Work\References\Graphics\refinitiv inspired icons\operations.png">
            <a:extLst>
              <a:ext uri="{FF2B5EF4-FFF2-40B4-BE49-F238E27FC236}">
                <a16:creationId xmlns="" xmlns:a16="http://schemas.microsoft.com/office/drawing/2014/main" id="{B8326A48-9E5C-4987-B70A-31CF425E7792}"/>
              </a:ext>
            </a:extLst>
          </p:cNvPr>
          <p:cNvPicPr>
            <a:picLocks noChangeAspect="1" noChangeArrowheads="1"/>
          </p:cNvPicPr>
          <p:nvPr/>
        </p:nvPicPr>
        <p:blipFill>
          <a:blip r:embed="rId2" cstate="print"/>
          <a:srcRect l="10762" t="5251" r="11830" b="19886"/>
          <a:stretch>
            <a:fillRect/>
          </a:stretch>
        </p:blipFill>
        <p:spPr bwMode="auto">
          <a:xfrm>
            <a:off x="575480" y="893303"/>
            <a:ext cx="472460" cy="477382"/>
          </a:xfrm>
          <a:prstGeom prst="rect">
            <a:avLst/>
          </a:prstGeom>
          <a:noFill/>
        </p:spPr>
      </p:pic>
      <p:sp>
        <p:nvSpPr>
          <p:cNvPr id="12" name="Rectangle 11">
            <a:extLst>
              <a:ext uri="{FF2B5EF4-FFF2-40B4-BE49-F238E27FC236}">
                <a16:creationId xmlns="" xmlns:a16="http://schemas.microsoft.com/office/drawing/2014/main" id="{D026E5AF-AC55-4570-AF25-E26BAB2EB8E6}"/>
              </a:ext>
            </a:extLst>
          </p:cNvPr>
          <p:cNvSpPr/>
          <p:nvPr/>
        </p:nvSpPr>
        <p:spPr bwMode="auto">
          <a:xfrm>
            <a:off x="172630" y="1306593"/>
            <a:ext cx="1243215" cy="459817"/>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400" b="1" kern="0" dirty="0">
                <a:latin typeface="Arial" panose="020B0604020202020204" pitchFamily="34" charset="0"/>
                <a:ea typeface="Segoe UI" panose="020B0502040204020203" pitchFamily="34" charset="0"/>
                <a:cs typeface="Arial" panose="020B0604020202020204" pitchFamily="34" charset="0"/>
              </a:rPr>
              <a:t>Performance</a:t>
            </a:r>
          </a:p>
        </p:txBody>
      </p:sp>
      <p:sp>
        <p:nvSpPr>
          <p:cNvPr id="14" name="Rectangle 13">
            <a:extLst>
              <a:ext uri="{FF2B5EF4-FFF2-40B4-BE49-F238E27FC236}">
                <a16:creationId xmlns="" xmlns:a16="http://schemas.microsoft.com/office/drawing/2014/main" id="{0A0D148A-F643-4314-93E2-A3568F7EB76F}"/>
              </a:ext>
            </a:extLst>
          </p:cNvPr>
          <p:cNvSpPr/>
          <p:nvPr/>
        </p:nvSpPr>
        <p:spPr>
          <a:xfrm>
            <a:off x="8104962" y="750429"/>
            <a:ext cx="3782239" cy="1116890"/>
          </a:xfrm>
          <a:prstGeom prst="rect">
            <a:avLst/>
          </a:prstGeom>
          <a:noFill/>
          <a:ln w="38100">
            <a:solidFill>
              <a:srgbClr val="001E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pic>
        <p:nvPicPr>
          <p:cNvPr id="15" name="Picture 3" descr="C:\Users\u6042437\Desktop\Work\References\Graphics\refinitiv inspired icons\project 3.png">
            <a:extLst>
              <a:ext uri="{FF2B5EF4-FFF2-40B4-BE49-F238E27FC236}">
                <a16:creationId xmlns="" xmlns:a16="http://schemas.microsoft.com/office/drawing/2014/main" id="{FCA7C352-3B4B-4964-A233-2643D700B9B1}"/>
              </a:ext>
            </a:extLst>
          </p:cNvPr>
          <p:cNvPicPr>
            <a:picLocks noChangeAspect="1" noChangeArrowheads="1"/>
          </p:cNvPicPr>
          <p:nvPr/>
        </p:nvPicPr>
        <p:blipFill>
          <a:blip r:embed="rId3" cstate="print"/>
          <a:srcRect l="7594" r="6939" b="19683"/>
          <a:stretch>
            <a:fillRect/>
          </a:stretch>
        </p:blipFill>
        <p:spPr bwMode="auto">
          <a:xfrm>
            <a:off x="8264003" y="993967"/>
            <a:ext cx="564112" cy="356205"/>
          </a:xfrm>
          <a:prstGeom prst="rect">
            <a:avLst/>
          </a:prstGeom>
          <a:noFill/>
        </p:spPr>
      </p:pic>
      <p:sp>
        <p:nvSpPr>
          <p:cNvPr id="16" name="Rectangle 15">
            <a:extLst>
              <a:ext uri="{FF2B5EF4-FFF2-40B4-BE49-F238E27FC236}">
                <a16:creationId xmlns="" xmlns:a16="http://schemas.microsoft.com/office/drawing/2014/main" id="{68500DBF-82F1-4D30-B565-F3FB9661BF6D}"/>
              </a:ext>
            </a:extLst>
          </p:cNvPr>
          <p:cNvSpPr/>
          <p:nvPr/>
        </p:nvSpPr>
        <p:spPr bwMode="auto">
          <a:xfrm>
            <a:off x="7924452" y="1306592"/>
            <a:ext cx="1243215" cy="459817"/>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400" b="1" kern="0" dirty="0">
                <a:latin typeface="Arial" panose="020B0604020202020204" pitchFamily="34" charset="0"/>
                <a:ea typeface="Segoe UI" panose="020B0502040204020203" pitchFamily="34" charset="0"/>
                <a:cs typeface="Arial" panose="020B0604020202020204" pitchFamily="34" charset="0"/>
              </a:rPr>
              <a:t>Products</a:t>
            </a:r>
          </a:p>
        </p:txBody>
      </p:sp>
      <p:sp>
        <p:nvSpPr>
          <p:cNvPr id="19" name="Rectangle 18">
            <a:extLst>
              <a:ext uri="{FF2B5EF4-FFF2-40B4-BE49-F238E27FC236}">
                <a16:creationId xmlns="" xmlns:a16="http://schemas.microsoft.com/office/drawing/2014/main" id="{032CCAE4-4479-4785-9381-B0DDA16B3CE8}"/>
              </a:ext>
            </a:extLst>
          </p:cNvPr>
          <p:cNvSpPr/>
          <p:nvPr/>
        </p:nvSpPr>
        <p:spPr bwMode="auto">
          <a:xfrm>
            <a:off x="5306300" y="645477"/>
            <a:ext cx="1481894" cy="1227667"/>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Bef>
                <a:spcPts val="1200"/>
              </a:spcBef>
              <a:spcAft>
                <a:spcPct val="0"/>
              </a:spcAft>
              <a:buClr>
                <a:srgbClr val="B4035E"/>
              </a:buClr>
              <a:defRPr/>
            </a:pPr>
            <a:endParaRPr lang="en-US" sz="1000" kern="0" dirty="0">
              <a:solidFill>
                <a:schemeClr val="tx1">
                  <a:lumMod val="50000"/>
                </a:schemeClr>
              </a:solidFill>
              <a:latin typeface="Arial" panose="020B0604020202020204" pitchFamily="34" charset="0"/>
              <a:ea typeface="Segoe UI" panose="020B0502040204020203" pitchFamily="34" charset="0"/>
              <a:cs typeface="Arial" panose="020B0604020202020204" pitchFamily="34" charset="0"/>
            </a:endParaRPr>
          </a:p>
        </p:txBody>
      </p:sp>
      <p:sp>
        <p:nvSpPr>
          <p:cNvPr id="21" name="Rectangle 20">
            <a:extLst>
              <a:ext uri="{FF2B5EF4-FFF2-40B4-BE49-F238E27FC236}">
                <a16:creationId xmlns="" xmlns:a16="http://schemas.microsoft.com/office/drawing/2014/main" id="{DEE2D66E-B50C-4469-AFC0-06B6445BECF5}"/>
              </a:ext>
            </a:extLst>
          </p:cNvPr>
          <p:cNvSpPr/>
          <p:nvPr/>
        </p:nvSpPr>
        <p:spPr bwMode="auto">
          <a:xfrm>
            <a:off x="6951685" y="798611"/>
            <a:ext cx="744970" cy="458240"/>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endParaRPr lang="en-US" sz="2000" b="1" kern="0" dirty="0">
              <a:solidFill>
                <a:srgbClr val="001EFF"/>
              </a:solidFill>
              <a:latin typeface="Arial" panose="020B0604020202020204" pitchFamily="34" charset="0"/>
              <a:ea typeface="Segoe UI" panose="020B0502040204020203" pitchFamily="34" charset="0"/>
              <a:cs typeface="Arial" panose="020B0604020202020204" pitchFamily="34" charset="0"/>
            </a:endParaRPr>
          </a:p>
        </p:txBody>
      </p:sp>
      <p:sp>
        <p:nvSpPr>
          <p:cNvPr id="22" name="Rectangle 21">
            <a:extLst>
              <a:ext uri="{FF2B5EF4-FFF2-40B4-BE49-F238E27FC236}">
                <a16:creationId xmlns="" xmlns:a16="http://schemas.microsoft.com/office/drawing/2014/main" id="{F6303018-C6A8-4C59-9EF7-77230FD351A1}"/>
              </a:ext>
            </a:extLst>
          </p:cNvPr>
          <p:cNvSpPr/>
          <p:nvPr/>
        </p:nvSpPr>
        <p:spPr bwMode="auto">
          <a:xfrm>
            <a:off x="6951685" y="1313321"/>
            <a:ext cx="744970" cy="458240"/>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endParaRPr lang="en-US" sz="2000" b="1" kern="0" dirty="0">
              <a:solidFill>
                <a:srgbClr val="001EFF"/>
              </a:solidFill>
              <a:latin typeface="Arial" panose="020B0604020202020204" pitchFamily="34" charset="0"/>
              <a:ea typeface="Segoe UI" panose="020B0502040204020203" pitchFamily="34" charset="0"/>
              <a:cs typeface="Arial" panose="020B0604020202020204" pitchFamily="34" charset="0"/>
            </a:endParaRPr>
          </a:p>
        </p:txBody>
      </p:sp>
      <p:grpSp>
        <p:nvGrpSpPr>
          <p:cNvPr id="52" name="Group 51">
            <a:extLst>
              <a:ext uri="{FF2B5EF4-FFF2-40B4-BE49-F238E27FC236}">
                <a16:creationId xmlns="" xmlns:a16="http://schemas.microsoft.com/office/drawing/2014/main" id="{F1FA0B0B-07B9-42D1-9C34-179130A019B7}"/>
              </a:ext>
            </a:extLst>
          </p:cNvPr>
          <p:cNvGrpSpPr/>
          <p:nvPr/>
        </p:nvGrpSpPr>
        <p:grpSpPr>
          <a:xfrm>
            <a:off x="9018829" y="981369"/>
            <a:ext cx="2769224" cy="844035"/>
            <a:chOff x="9588069" y="966621"/>
            <a:chExt cx="2199983" cy="844035"/>
          </a:xfrm>
        </p:grpSpPr>
        <p:sp>
          <p:nvSpPr>
            <p:cNvPr id="41" name="Rectangle 40">
              <a:extLst>
                <a:ext uri="{FF2B5EF4-FFF2-40B4-BE49-F238E27FC236}">
                  <a16:creationId xmlns="" xmlns:a16="http://schemas.microsoft.com/office/drawing/2014/main" id="{787DAA80-46EC-4EC8-9965-AD2EE9E46846}"/>
                </a:ext>
              </a:extLst>
            </p:cNvPr>
            <p:cNvSpPr/>
            <p:nvPr/>
          </p:nvSpPr>
          <p:spPr>
            <a:xfrm rot="5400000">
              <a:off x="9449606" y="1254677"/>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 xmlns:a16="http://schemas.microsoft.com/office/drawing/2014/main" id="{C6C6AB5D-01A1-4A41-BEE1-ED62091188DA}"/>
                </a:ext>
              </a:extLst>
            </p:cNvPr>
            <p:cNvSpPr/>
            <p:nvPr/>
          </p:nvSpPr>
          <p:spPr bwMode="auto">
            <a:xfrm>
              <a:off x="9588070" y="976602"/>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kumimoji="0" lang="en-US" sz="700" b="1" i="0" u="none" strike="noStrike" kern="0" cap="none" spc="0" normalizeH="0" baseline="0" noProof="0" dirty="0" smtClean="0">
                  <a:ln>
                    <a:noFill/>
                  </a:ln>
                  <a:effectLst/>
                  <a:uLnTx/>
                  <a:uFillTx/>
                  <a:latin typeface="Arial" panose="020B0604020202020204" pitchFamily="34" charset="0"/>
                  <a:ea typeface="Segoe UI" panose="020B0502040204020203" pitchFamily="34" charset="0"/>
                  <a:cs typeface="Arial" panose="020B0604020202020204" pitchFamily="34" charset="0"/>
                </a:rPr>
                <a:t>L-IM</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43" name="Rectangle 42">
              <a:extLst>
                <a:ext uri="{FF2B5EF4-FFF2-40B4-BE49-F238E27FC236}">
                  <a16:creationId xmlns="" xmlns:a16="http://schemas.microsoft.com/office/drawing/2014/main" id="{3CDB6699-8A8B-4CFF-A6AA-313C128C23D6}"/>
                </a:ext>
              </a:extLst>
            </p:cNvPr>
            <p:cNvSpPr/>
            <p:nvPr/>
          </p:nvSpPr>
          <p:spPr>
            <a:xfrm rot="5400000">
              <a:off x="9896223" y="1244696"/>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44" name="Rectangle 43">
              <a:extLst>
                <a:ext uri="{FF2B5EF4-FFF2-40B4-BE49-F238E27FC236}">
                  <a16:creationId xmlns="" xmlns:a16="http://schemas.microsoft.com/office/drawing/2014/main" id="{F46F3394-60D5-4D20-A20F-18E0B8CC3B8A}"/>
                </a:ext>
              </a:extLst>
            </p:cNvPr>
            <p:cNvSpPr/>
            <p:nvPr/>
          </p:nvSpPr>
          <p:spPr bwMode="auto">
            <a:xfrm>
              <a:off x="10034687" y="966621"/>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kumimoji="0" lang="en-US" sz="700" b="1" i="0" u="none" strike="noStrike" kern="0" cap="none" spc="0" normalizeH="0" baseline="0" noProof="0" dirty="0" smtClean="0">
                  <a:ln>
                    <a:noFill/>
                  </a:ln>
                  <a:effectLst/>
                  <a:uLnTx/>
                  <a:uFillTx/>
                  <a:latin typeface="Arial" panose="020B0604020202020204" pitchFamily="34" charset="0"/>
                  <a:ea typeface="Segoe UI" panose="020B0502040204020203" pitchFamily="34" charset="0"/>
                  <a:cs typeface="Arial" panose="020B0604020202020204" pitchFamily="34" charset="0"/>
                </a:rPr>
                <a:t>Feed</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45" name="Rectangle 44">
              <a:extLst>
                <a:ext uri="{FF2B5EF4-FFF2-40B4-BE49-F238E27FC236}">
                  <a16:creationId xmlns="" xmlns:a16="http://schemas.microsoft.com/office/drawing/2014/main" id="{A689366D-617F-49C5-AADF-DCB2318A2263}"/>
                </a:ext>
              </a:extLst>
            </p:cNvPr>
            <p:cNvSpPr/>
            <p:nvPr/>
          </p:nvSpPr>
          <p:spPr>
            <a:xfrm rot="5400000">
              <a:off x="10341931" y="1244697"/>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46" name="Rectangle 45">
              <a:extLst>
                <a:ext uri="{FF2B5EF4-FFF2-40B4-BE49-F238E27FC236}">
                  <a16:creationId xmlns="" xmlns:a16="http://schemas.microsoft.com/office/drawing/2014/main" id="{1AF713CD-FC81-4D6B-B074-92A56267925F}"/>
                </a:ext>
              </a:extLst>
            </p:cNvPr>
            <p:cNvSpPr/>
            <p:nvPr/>
          </p:nvSpPr>
          <p:spPr bwMode="auto">
            <a:xfrm>
              <a:off x="10480395" y="966622"/>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kumimoji="0" lang="en-US" sz="700" b="1" i="0" u="none" strike="noStrike" kern="0" cap="none" spc="0" normalizeH="0" baseline="0" noProof="0" dirty="0" err="1" smtClean="0">
                  <a:ln>
                    <a:noFill/>
                  </a:ln>
                  <a:effectLst/>
                  <a:uLnTx/>
                  <a:uFillTx/>
                  <a:latin typeface="Arial" panose="020B0604020202020204" pitchFamily="34" charset="0"/>
                  <a:ea typeface="Segoe UI" panose="020B0502040204020203" pitchFamily="34" charset="0"/>
                  <a:cs typeface="Arial" panose="020B0604020202020204" pitchFamily="34" charset="0"/>
                </a:rPr>
                <a:t>Eikon</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47" name="Rectangle 46">
              <a:extLst>
                <a:ext uri="{FF2B5EF4-FFF2-40B4-BE49-F238E27FC236}">
                  <a16:creationId xmlns="" xmlns:a16="http://schemas.microsoft.com/office/drawing/2014/main" id="{CE10E4A2-2B0A-4C81-A25A-FFCFEB7E4BF3}"/>
                </a:ext>
              </a:extLst>
            </p:cNvPr>
            <p:cNvSpPr/>
            <p:nvPr/>
          </p:nvSpPr>
          <p:spPr>
            <a:xfrm rot="5400000">
              <a:off x="10782716" y="1244698"/>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 xmlns:a16="http://schemas.microsoft.com/office/drawing/2014/main" id="{D20F321C-2D0A-4645-BA52-1934BCD72017}"/>
                </a:ext>
              </a:extLst>
            </p:cNvPr>
            <p:cNvSpPr/>
            <p:nvPr/>
          </p:nvSpPr>
          <p:spPr bwMode="auto">
            <a:xfrm>
              <a:off x="10921180" y="966623"/>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kumimoji="0" lang="en-US" sz="700" b="1" i="0" u="none" strike="noStrike" kern="0" cap="none" spc="0" normalizeH="0" baseline="0" noProof="0" dirty="0" smtClean="0">
                  <a:ln>
                    <a:noFill/>
                  </a:ln>
                  <a:effectLst/>
                  <a:uLnTx/>
                  <a:uFillTx/>
                  <a:latin typeface="Arial" panose="020B0604020202020204" pitchFamily="34" charset="0"/>
                  <a:ea typeface="Segoe UI" panose="020B0502040204020203" pitchFamily="34" charset="0"/>
                  <a:cs typeface="Arial" panose="020B0604020202020204" pitchFamily="34" charset="0"/>
                </a:rPr>
                <a:t>DSS</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49" name="Rectangle 48">
              <a:extLst>
                <a:ext uri="{FF2B5EF4-FFF2-40B4-BE49-F238E27FC236}">
                  <a16:creationId xmlns="" xmlns:a16="http://schemas.microsoft.com/office/drawing/2014/main" id="{44A005A5-EB7B-4198-A032-EE7CA3BF7552}"/>
                </a:ext>
              </a:extLst>
            </p:cNvPr>
            <p:cNvSpPr/>
            <p:nvPr/>
          </p:nvSpPr>
          <p:spPr>
            <a:xfrm rot="5400000">
              <a:off x="11232074" y="1244699"/>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 xmlns:a16="http://schemas.microsoft.com/office/drawing/2014/main" id="{E24778BE-F2EF-4682-A3D4-E875CF1D8823}"/>
                </a:ext>
              </a:extLst>
            </p:cNvPr>
            <p:cNvSpPr/>
            <p:nvPr/>
          </p:nvSpPr>
          <p:spPr bwMode="auto">
            <a:xfrm>
              <a:off x="11370538" y="966624"/>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kumimoji="0" lang="en-US" sz="700" b="1" i="0" u="none" strike="noStrike" kern="0" cap="none" spc="0" normalizeH="0" baseline="0" noProof="0" dirty="0" smtClean="0">
                  <a:ln>
                    <a:noFill/>
                  </a:ln>
                  <a:effectLst/>
                  <a:uLnTx/>
                  <a:uFillTx/>
                  <a:latin typeface="Arial" panose="020B0604020202020204" pitchFamily="34" charset="0"/>
                  <a:ea typeface="Segoe UI" panose="020B0502040204020203" pitchFamily="34" charset="0"/>
                  <a:cs typeface="Arial" panose="020B0604020202020204" pitchFamily="34" charset="0"/>
                </a:rPr>
                <a:t>15c</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grpSp>
      <p:sp>
        <p:nvSpPr>
          <p:cNvPr id="51" name="Rectangle 50">
            <a:extLst>
              <a:ext uri="{FF2B5EF4-FFF2-40B4-BE49-F238E27FC236}">
                <a16:creationId xmlns="" xmlns:a16="http://schemas.microsoft.com/office/drawing/2014/main" id="{6CF236F9-9BC0-47F6-8D4D-CB0EAAD364AB}"/>
              </a:ext>
            </a:extLst>
          </p:cNvPr>
          <p:cNvSpPr/>
          <p:nvPr/>
        </p:nvSpPr>
        <p:spPr bwMode="auto">
          <a:xfrm>
            <a:off x="9018828" y="803767"/>
            <a:ext cx="2769225" cy="187583"/>
          </a:xfrm>
          <a:prstGeom prst="rect">
            <a:avLst/>
          </a:prstGeom>
          <a:solidFill>
            <a:srgbClr val="001EFF"/>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kumimoji="0" lang="en-US" sz="1000" b="1" i="0" u="none" strike="noStrike" kern="0" cap="none" spc="0" normalizeH="0" baseline="0" noProof="0" dirty="0">
                <a:ln>
                  <a:noFill/>
                </a:ln>
                <a:solidFill>
                  <a:schemeClr val="bg1"/>
                </a:solidFill>
                <a:effectLst/>
                <a:uLnTx/>
                <a:uFillTx/>
                <a:latin typeface="Arial" panose="020B0604020202020204" pitchFamily="34" charset="0"/>
                <a:ea typeface="Segoe UI" panose="020B0502040204020203" pitchFamily="34" charset="0"/>
                <a:cs typeface="Arial" panose="020B0604020202020204" pitchFamily="34" charset="0"/>
              </a:rPr>
              <a:t>Top 5 Product Categories</a:t>
            </a:r>
          </a:p>
        </p:txBody>
      </p:sp>
      <p:sp>
        <p:nvSpPr>
          <p:cNvPr id="53" name="Rectangle 52">
            <a:extLst>
              <a:ext uri="{FF2B5EF4-FFF2-40B4-BE49-F238E27FC236}">
                <a16:creationId xmlns="" xmlns:a16="http://schemas.microsoft.com/office/drawing/2014/main" id="{A7CDFE1F-0103-4260-8F1A-B7942388CDB8}"/>
              </a:ext>
            </a:extLst>
          </p:cNvPr>
          <p:cNvSpPr/>
          <p:nvPr/>
        </p:nvSpPr>
        <p:spPr bwMode="auto">
          <a:xfrm>
            <a:off x="8993558" y="1269852"/>
            <a:ext cx="579980" cy="458240"/>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100" b="1" kern="0" dirty="0" smtClean="0">
                <a:solidFill>
                  <a:srgbClr val="001EFF"/>
                </a:solidFill>
                <a:latin typeface="Arial" panose="020B0604020202020204" pitchFamily="34" charset="0"/>
                <a:ea typeface="Segoe UI" panose="020B0502040204020203" pitchFamily="34" charset="0"/>
                <a:cs typeface="Arial" panose="020B0604020202020204" pitchFamily="34" charset="0"/>
              </a:rPr>
              <a:t>33%</a:t>
            </a:r>
            <a:endParaRPr lang="en-US" sz="1100" b="1" kern="0" dirty="0">
              <a:solidFill>
                <a:srgbClr val="001EFF"/>
              </a:solidFill>
              <a:latin typeface="Arial" panose="020B0604020202020204" pitchFamily="34" charset="0"/>
              <a:ea typeface="Segoe UI" panose="020B0502040204020203" pitchFamily="34" charset="0"/>
              <a:cs typeface="Arial" panose="020B0604020202020204" pitchFamily="34" charset="0"/>
            </a:endParaRPr>
          </a:p>
        </p:txBody>
      </p:sp>
      <p:sp>
        <p:nvSpPr>
          <p:cNvPr id="54" name="Rectangle 53">
            <a:extLst>
              <a:ext uri="{FF2B5EF4-FFF2-40B4-BE49-F238E27FC236}">
                <a16:creationId xmlns="" xmlns:a16="http://schemas.microsoft.com/office/drawing/2014/main" id="{64BE589E-D4B2-46B1-A977-839913BC179E}"/>
              </a:ext>
            </a:extLst>
          </p:cNvPr>
          <p:cNvSpPr/>
          <p:nvPr/>
        </p:nvSpPr>
        <p:spPr bwMode="auto">
          <a:xfrm>
            <a:off x="9525522" y="1268736"/>
            <a:ext cx="579980" cy="458240"/>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100" b="1" kern="0" dirty="0" smtClean="0">
                <a:solidFill>
                  <a:srgbClr val="001EFF"/>
                </a:solidFill>
                <a:latin typeface="Arial" panose="020B0604020202020204" pitchFamily="34" charset="0"/>
                <a:ea typeface="Segoe UI" panose="020B0502040204020203" pitchFamily="34" charset="0"/>
                <a:cs typeface="Arial" panose="020B0604020202020204" pitchFamily="34" charset="0"/>
              </a:rPr>
              <a:t>17%</a:t>
            </a:r>
            <a:endParaRPr lang="en-US" sz="1100" b="1" kern="0" dirty="0">
              <a:solidFill>
                <a:srgbClr val="001EFF"/>
              </a:solidFill>
              <a:latin typeface="Arial" panose="020B0604020202020204" pitchFamily="34" charset="0"/>
              <a:ea typeface="Segoe UI" panose="020B0502040204020203" pitchFamily="34" charset="0"/>
              <a:cs typeface="Arial" panose="020B0604020202020204" pitchFamily="34" charset="0"/>
            </a:endParaRPr>
          </a:p>
        </p:txBody>
      </p:sp>
      <p:sp>
        <p:nvSpPr>
          <p:cNvPr id="55" name="Rectangle 54">
            <a:extLst>
              <a:ext uri="{FF2B5EF4-FFF2-40B4-BE49-F238E27FC236}">
                <a16:creationId xmlns="" xmlns:a16="http://schemas.microsoft.com/office/drawing/2014/main" id="{53A08302-33C4-45D7-B981-0A93CFC11001}"/>
              </a:ext>
            </a:extLst>
          </p:cNvPr>
          <p:cNvSpPr/>
          <p:nvPr/>
        </p:nvSpPr>
        <p:spPr bwMode="auto">
          <a:xfrm>
            <a:off x="10104551" y="1282481"/>
            <a:ext cx="579980" cy="458240"/>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100" b="1" kern="0" dirty="0" smtClean="0">
                <a:solidFill>
                  <a:srgbClr val="001EFF"/>
                </a:solidFill>
                <a:latin typeface="Arial" panose="020B0604020202020204" pitchFamily="34" charset="0"/>
                <a:ea typeface="Segoe UI" panose="020B0502040204020203" pitchFamily="34" charset="0"/>
                <a:cs typeface="Arial" panose="020B0604020202020204" pitchFamily="34" charset="0"/>
              </a:rPr>
              <a:t>15%</a:t>
            </a:r>
            <a:endParaRPr lang="en-US" sz="1100" b="1" kern="0" dirty="0">
              <a:solidFill>
                <a:srgbClr val="001EFF"/>
              </a:solidFill>
              <a:latin typeface="Arial" panose="020B0604020202020204" pitchFamily="34" charset="0"/>
              <a:ea typeface="Segoe UI" panose="020B0502040204020203" pitchFamily="34" charset="0"/>
              <a:cs typeface="Arial" panose="020B0604020202020204" pitchFamily="34" charset="0"/>
            </a:endParaRPr>
          </a:p>
        </p:txBody>
      </p:sp>
      <p:sp>
        <p:nvSpPr>
          <p:cNvPr id="56" name="Rectangle 55">
            <a:extLst>
              <a:ext uri="{FF2B5EF4-FFF2-40B4-BE49-F238E27FC236}">
                <a16:creationId xmlns="" xmlns:a16="http://schemas.microsoft.com/office/drawing/2014/main" id="{05E6C6AB-1488-4CEB-8368-577C8C1F3AB1}"/>
              </a:ext>
            </a:extLst>
          </p:cNvPr>
          <p:cNvSpPr/>
          <p:nvPr/>
        </p:nvSpPr>
        <p:spPr bwMode="auto">
          <a:xfrm>
            <a:off x="10657325" y="1282481"/>
            <a:ext cx="579980" cy="458240"/>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100" b="1" kern="0" dirty="0" smtClean="0">
                <a:solidFill>
                  <a:srgbClr val="001EFF"/>
                </a:solidFill>
                <a:latin typeface="Arial" panose="020B0604020202020204" pitchFamily="34" charset="0"/>
                <a:ea typeface="Segoe UI" panose="020B0502040204020203" pitchFamily="34" charset="0"/>
                <a:cs typeface="Arial" panose="020B0604020202020204" pitchFamily="34" charset="0"/>
              </a:rPr>
              <a:t>12%</a:t>
            </a:r>
            <a:endParaRPr lang="en-US" sz="1100" b="1" kern="0" dirty="0">
              <a:solidFill>
                <a:srgbClr val="001EFF"/>
              </a:solidFill>
              <a:latin typeface="Arial" panose="020B0604020202020204" pitchFamily="34" charset="0"/>
              <a:ea typeface="Segoe UI" panose="020B0502040204020203" pitchFamily="34" charset="0"/>
              <a:cs typeface="Arial" panose="020B0604020202020204" pitchFamily="34" charset="0"/>
            </a:endParaRPr>
          </a:p>
        </p:txBody>
      </p:sp>
      <p:sp>
        <p:nvSpPr>
          <p:cNvPr id="57" name="Rectangle 56">
            <a:extLst>
              <a:ext uri="{FF2B5EF4-FFF2-40B4-BE49-F238E27FC236}">
                <a16:creationId xmlns="" xmlns:a16="http://schemas.microsoft.com/office/drawing/2014/main" id="{B9B93035-F48C-4669-8694-36B1ADED2883}"/>
              </a:ext>
            </a:extLst>
          </p:cNvPr>
          <p:cNvSpPr/>
          <p:nvPr/>
        </p:nvSpPr>
        <p:spPr bwMode="auto">
          <a:xfrm>
            <a:off x="11256487" y="1273054"/>
            <a:ext cx="630715" cy="458240"/>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100" b="1" kern="0" dirty="0" smtClean="0">
                <a:solidFill>
                  <a:srgbClr val="001EFF"/>
                </a:solidFill>
                <a:latin typeface="Arial" panose="020B0604020202020204" pitchFamily="34" charset="0"/>
                <a:ea typeface="Segoe UI" panose="020B0502040204020203" pitchFamily="34" charset="0"/>
                <a:cs typeface="Arial" panose="020B0604020202020204" pitchFamily="34" charset="0"/>
              </a:rPr>
              <a:t>10%</a:t>
            </a:r>
            <a:endParaRPr lang="en-US" sz="1100" b="1" kern="0" dirty="0">
              <a:solidFill>
                <a:srgbClr val="001EFF"/>
              </a:solidFill>
              <a:latin typeface="Arial" panose="020B0604020202020204" pitchFamily="34" charset="0"/>
              <a:ea typeface="Segoe UI" panose="020B0502040204020203" pitchFamily="34" charset="0"/>
              <a:cs typeface="Arial" panose="020B0604020202020204" pitchFamily="34" charset="0"/>
            </a:endParaRPr>
          </a:p>
        </p:txBody>
      </p:sp>
      <p:sp>
        <p:nvSpPr>
          <p:cNvPr id="59" name="Rectangle 58">
            <a:extLst>
              <a:ext uri="{FF2B5EF4-FFF2-40B4-BE49-F238E27FC236}">
                <a16:creationId xmlns="" xmlns:a16="http://schemas.microsoft.com/office/drawing/2014/main" id="{A3411749-EFAC-47CC-9718-D671A4A4A814}"/>
              </a:ext>
            </a:extLst>
          </p:cNvPr>
          <p:cNvSpPr/>
          <p:nvPr/>
        </p:nvSpPr>
        <p:spPr bwMode="auto">
          <a:xfrm>
            <a:off x="6167805" y="1922372"/>
            <a:ext cx="5691116" cy="289924"/>
          </a:xfrm>
          <a:prstGeom prst="rect">
            <a:avLst/>
          </a:prstGeom>
          <a:solidFill>
            <a:srgbClr val="001EFF"/>
          </a:solidFill>
          <a:ln w="19050" cap="flat" cmpd="sng" algn="ctr">
            <a:noFill/>
            <a:prstDash val="solid"/>
            <a:round/>
            <a:headEnd type="none" w="med" len="med"/>
            <a:tailEnd type="none" w="med" len="med"/>
          </a:ln>
          <a:effectLst/>
        </p:spPr>
        <p:txBody>
          <a:bodyPr lIns="45720" rIns="45720"/>
          <a:lstStyle/>
          <a:p>
            <a:pPr marL="115888" indent="-115888" algn="ctr">
              <a:spcBef>
                <a:spcPct val="50000"/>
              </a:spcBef>
              <a:buClr>
                <a:srgbClr val="FF8000"/>
              </a:buClr>
              <a:defRPr/>
            </a:pPr>
            <a:r>
              <a:rPr lang="en-US" sz="1200" b="1" kern="0" dirty="0" smtClean="0">
                <a:solidFill>
                  <a:schemeClr val="bg1"/>
                </a:solidFill>
                <a:latin typeface="Knowledge Black" panose="020B0503000000020004" pitchFamily="34" charset="0"/>
                <a:ea typeface="Segoe UI" panose="020B0502040204020203" pitchFamily="34" charset="0"/>
                <a:cs typeface="Segoe UI" panose="020B0502040204020203" pitchFamily="34" charset="0"/>
              </a:rPr>
              <a:t>Data Fields Q1</a:t>
            </a:r>
            <a:endParaRPr lang="en-US" sz="1200" b="1" kern="0" dirty="0">
              <a:solidFill>
                <a:schemeClr val="bg1"/>
              </a:solidFill>
              <a:latin typeface="Knowledge Black" panose="020B0503000000020004" pitchFamily="34" charset="0"/>
              <a:ea typeface="Segoe UI" panose="020B0502040204020203" pitchFamily="34" charset="0"/>
              <a:cs typeface="Segoe UI" panose="020B0502040204020203" pitchFamily="34" charset="0"/>
            </a:endParaRPr>
          </a:p>
        </p:txBody>
      </p:sp>
      <p:sp>
        <p:nvSpPr>
          <p:cNvPr id="70" name="Rectangle 69">
            <a:extLst>
              <a:ext uri="{FF2B5EF4-FFF2-40B4-BE49-F238E27FC236}">
                <a16:creationId xmlns="" xmlns:a16="http://schemas.microsoft.com/office/drawing/2014/main" id="{54C918A6-91C1-48C7-933F-B0589BAA3F91}"/>
              </a:ext>
            </a:extLst>
          </p:cNvPr>
          <p:cNvSpPr/>
          <p:nvPr/>
        </p:nvSpPr>
        <p:spPr>
          <a:xfrm>
            <a:off x="4049012" y="5528201"/>
            <a:ext cx="4308771" cy="1185421"/>
          </a:xfrm>
          <a:prstGeom prst="rect">
            <a:avLst/>
          </a:prstGeom>
          <a:noFill/>
          <a:ln w="38100">
            <a:solidFill>
              <a:srgbClr val="001E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pic>
        <p:nvPicPr>
          <p:cNvPr id="71" name="Picture 2" descr="C:\Users\u6042437\Desktop\Work\References\Graphics\refinitiv inspired icons\customer.png">
            <a:extLst>
              <a:ext uri="{FF2B5EF4-FFF2-40B4-BE49-F238E27FC236}">
                <a16:creationId xmlns="" xmlns:a16="http://schemas.microsoft.com/office/drawing/2014/main" id="{51242FB5-4257-4877-979E-249B08ABBB8A}"/>
              </a:ext>
            </a:extLst>
          </p:cNvPr>
          <p:cNvPicPr>
            <a:picLocks noChangeAspect="1" noChangeArrowheads="1"/>
          </p:cNvPicPr>
          <p:nvPr/>
        </p:nvPicPr>
        <p:blipFill>
          <a:blip r:embed="rId4" cstate="print"/>
          <a:srcRect b="16046"/>
          <a:stretch>
            <a:fillRect/>
          </a:stretch>
        </p:blipFill>
        <p:spPr bwMode="auto">
          <a:xfrm>
            <a:off x="4228961" y="5654717"/>
            <a:ext cx="641563" cy="533703"/>
          </a:xfrm>
          <a:prstGeom prst="rect">
            <a:avLst/>
          </a:prstGeom>
          <a:noFill/>
        </p:spPr>
      </p:pic>
      <p:sp>
        <p:nvSpPr>
          <p:cNvPr id="72" name="TextBox 71"/>
          <p:cNvSpPr txBox="1"/>
          <p:nvPr/>
        </p:nvSpPr>
        <p:spPr>
          <a:xfrm>
            <a:off x="3949071" y="6250879"/>
            <a:ext cx="1293374" cy="307777"/>
          </a:xfrm>
          <a:prstGeom prst="rect">
            <a:avLst/>
          </a:prstGeom>
          <a:noFill/>
        </p:spPr>
        <p:txBody>
          <a:bodyPr wrap="square" rtlCol="0">
            <a:spAutoFit/>
          </a:bodyPr>
          <a:lstStyle/>
          <a:p>
            <a:r>
              <a:rPr lang="en-US" sz="1400" b="1" dirty="0" smtClean="0"/>
              <a:t>Top 5 Clients</a:t>
            </a:r>
            <a:endParaRPr lang="en-US" sz="1400" b="1" dirty="0"/>
          </a:p>
        </p:txBody>
      </p:sp>
      <p:grpSp>
        <p:nvGrpSpPr>
          <p:cNvPr id="74" name="Group 73">
            <a:extLst>
              <a:ext uri="{FF2B5EF4-FFF2-40B4-BE49-F238E27FC236}">
                <a16:creationId xmlns="" xmlns:a16="http://schemas.microsoft.com/office/drawing/2014/main" id="{F1FA0B0B-07B9-42D1-9C34-179130A019B7}"/>
              </a:ext>
            </a:extLst>
          </p:cNvPr>
          <p:cNvGrpSpPr/>
          <p:nvPr/>
        </p:nvGrpSpPr>
        <p:grpSpPr>
          <a:xfrm>
            <a:off x="5158565" y="5671624"/>
            <a:ext cx="2868370" cy="844035"/>
            <a:chOff x="9588069" y="966621"/>
            <a:chExt cx="2199982" cy="844035"/>
          </a:xfrm>
        </p:grpSpPr>
        <p:sp>
          <p:nvSpPr>
            <p:cNvPr id="75" name="Rectangle 74">
              <a:extLst>
                <a:ext uri="{FF2B5EF4-FFF2-40B4-BE49-F238E27FC236}">
                  <a16:creationId xmlns="" xmlns:a16="http://schemas.microsoft.com/office/drawing/2014/main" id="{787DAA80-46EC-4EC8-9965-AD2EE9E46846}"/>
                </a:ext>
              </a:extLst>
            </p:cNvPr>
            <p:cNvSpPr/>
            <p:nvPr/>
          </p:nvSpPr>
          <p:spPr>
            <a:xfrm rot="5400000">
              <a:off x="9449606" y="1254677"/>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 xmlns:a16="http://schemas.microsoft.com/office/drawing/2014/main" id="{C6C6AB5D-01A1-4A41-BEE1-ED62091188DA}"/>
                </a:ext>
              </a:extLst>
            </p:cNvPr>
            <p:cNvSpPr/>
            <p:nvPr/>
          </p:nvSpPr>
          <p:spPr bwMode="auto">
            <a:xfrm>
              <a:off x="9588069" y="976602"/>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kumimoji="0" lang="en-US" sz="700" b="1" i="0" u="none" strike="noStrike" kern="0" cap="none" spc="0" normalizeH="0" baseline="0" noProof="0" dirty="0" smtClean="0">
                  <a:ln>
                    <a:noFill/>
                  </a:ln>
                  <a:effectLst/>
                  <a:uLnTx/>
                  <a:uFillTx/>
                  <a:latin typeface="Arial" panose="020B0604020202020204" pitchFamily="34" charset="0"/>
                  <a:ea typeface="Segoe UI" panose="020B0502040204020203" pitchFamily="34" charset="0"/>
                  <a:cs typeface="Arial" panose="020B0604020202020204" pitchFamily="34" charset="0"/>
                </a:rPr>
                <a:t>Broad ridge</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77" name="Rectangle 76">
              <a:extLst>
                <a:ext uri="{FF2B5EF4-FFF2-40B4-BE49-F238E27FC236}">
                  <a16:creationId xmlns="" xmlns:a16="http://schemas.microsoft.com/office/drawing/2014/main" id="{3CDB6699-8A8B-4CFF-A6AA-313C128C23D6}"/>
                </a:ext>
              </a:extLst>
            </p:cNvPr>
            <p:cNvSpPr/>
            <p:nvPr/>
          </p:nvSpPr>
          <p:spPr>
            <a:xfrm rot="5400000">
              <a:off x="9896223" y="1244696"/>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 xmlns:a16="http://schemas.microsoft.com/office/drawing/2014/main" id="{F46F3394-60D5-4D20-A20F-18E0B8CC3B8A}"/>
                </a:ext>
              </a:extLst>
            </p:cNvPr>
            <p:cNvSpPr/>
            <p:nvPr/>
          </p:nvSpPr>
          <p:spPr bwMode="auto">
            <a:xfrm>
              <a:off x="10034687" y="966621"/>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lang="en-US" sz="700" b="1" kern="0" dirty="0" smtClean="0">
                  <a:latin typeface="Arial" panose="020B0604020202020204" pitchFamily="34" charset="0"/>
                  <a:ea typeface="Segoe UI" panose="020B0502040204020203" pitchFamily="34" charset="0"/>
                  <a:cs typeface="Arial" panose="020B0604020202020204" pitchFamily="34" charset="0"/>
                </a:rPr>
                <a:t>MSCI</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79" name="Rectangle 78">
              <a:extLst>
                <a:ext uri="{FF2B5EF4-FFF2-40B4-BE49-F238E27FC236}">
                  <a16:creationId xmlns="" xmlns:a16="http://schemas.microsoft.com/office/drawing/2014/main" id="{A689366D-617F-49C5-AADF-DCB2318A2263}"/>
                </a:ext>
              </a:extLst>
            </p:cNvPr>
            <p:cNvSpPr/>
            <p:nvPr/>
          </p:nvSpPr>
          <p:spPr>
            <a:xfrm rot="5400000">
              <a:off x="10341931" y="1244697"/>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80" name="Rectangle 79">
              <a:extLst>
                <a:ext uri="{FF2B5EF4-FFF2-40B4-BE49-F238E27FC236}">
                  <a16:creationId xmlns="" xmlns:a16="http://schemas.microsoft.com/office/drawing/2014/main" id="{1AF713CD-FC81-4D6B-B074-92A56267925F}"/>
                </a:ext>
              </a:extLst>
            </p:cNvPr>
            <p:cNvSpPr/>
            <p:nvPr/>
          </p:nvSpPr>
          <p:spPr bwMode="auto">
            <a:xfrm>
              <a:off x="10480395" y="966622"/>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lang="en-US" sz="700" b="1" kern="0" dirty="0" smtClean="0">
                  <a:latin typeface="Arial" panose="020B0604020202020204" pitchFamily="34" charset="0"/>
                  <a:ea typeface="Segoe UI" panose="020B0502040204020203" pitchFamily="34" charset="0"/>
                  <a:cs typeface="Arial" panose="020B0604020202020204" pitchFamily="34" charset="0"/>
                </a:rPr>
                <a:t>Scope</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81" name="Rectangle 80">
              <a:extLst>
                <a:ext uri="{FF2B5EF4-FFF2-40B4-BE49-F238E27FC236}">
                  <a16:creationId xmlns="" xmlns:a16="http://schemas.microsoft.com/office/drawing/2014/main" id="{CE10E4A2-2B0A-4C81-A25A-FFCFEB7E4BF3}"/>
                </a:ext>
              </a:extLst>
            </p:cNvPr>
            <p:cNvSpPr/>
            <p:nvPr/>
          </p:nvSpPr>
          <p:spPr>
            <a:xfrm rot="5400000">
              <a:off x="10782716" y="1244698"/>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82" name="Rectangle 81">
              <a:extLst>
                <a:ext uri="{FF2B5EF4-FFF2-40B4-BE49-F238E27FC236}">
                  <a16:creationId xmlns="" xmlns:a16="http://schemas.microsoft.com/office/drawing/2014/main" id="{D20F321C-2D0A-4645-BA52-1934BCD72017}"/>
                </a:ext>
              </a:extLst>
            </p:cNvPr>
            <p:cNvSpPr/>
            <p:nvPr/>
          </p:nvSpPr>
          <p:spPr bwMode="auto">
            <a:xfrm>
              <a:off x="10921180" y="966623"/>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kumimoji="0" lang="en-US" sz="700" b="1" i="0" u="none" strike="noStrike" kern="0" cap="none" spc="0" normalizeH="0" baseline="0" noProof="0" dirty="0" err="1" smtClean="0">
                  <a:ln>
                    <a:noFill/>
                  </a:ln>
                  <a:effectLst/>
                  <a:uLnTx/>
                  <a:uFillTx/>
                  <a:latin typeface="Arial" panose="020B0604020202020204" pitchFamily="34" charset="0"/>
                  <a:ea typeface="Segoe UI" panose="020B0502040204020203" pitchFamily="34" charset="0"/>
                  <a:cs typeface="Arial" panose="020B0604020202020204" pitchFamily="34" charset="0"/>
                </a:rPr>
                <a:t>Citywire</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83" name="Rectangle 82">
              <a:extLst>
                <a:ext uri="{FF2B5EF4-FFF2-40B4-BE49-F238E27FC236}">
                  <a16:creationId xmlns="" xmlns:a16="http://schemas.microsoft.com/office/drawing/2014/main" id="{44A005A5-EB7B-4198-A032-EE7CA3BF7552}"/>
                </a:ext>
              </a:extLst>
            </p:cNvPr>
            <p:cNvSpPr/>
            <p:nvPr/>
          </p:nvSpPr>
          <p:spPr>
            <a:xfrm rot="5400000">
              <a:off x="11232073" y="1244699"/>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84" name="Rectangle 83">
              <a:extLst>
                <a:ext uri="{FF2B5EF4-FFF2-40B4-BE49-F238E27FC236}">
                  <a16:creationId xmlns="" xmlns:a16="http://schemas.microsoft.com/office/drawing/2014/main" id="{E24778BE-F2EF-4682-A3D4-E875CF1D8823}"/>
                </a:ext>
              </a:extLst>
            </p:cNvPr>
            <p:cNvSpPr/>
            <p:nvPr/>
          </p:nvSpPr>
          <p:spPr bwMode="auto">
            <a:xfrm>
              <a:off x="11370535" y="966624"/>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lang="en-US" sz="700" b="1" kern="0" dirty="0" err="1" smtClean="0">
                  <a:latin typeface="Arial" panose="020B0604020202020204" pitchFamily="34" charset="0"/>
                  <a:ea typeface="Segoe UI" panose="020B0502040204020203" pitchFamily="34" charset="0"/>
                  <a:cs typeface="Arial" panose="020B0604020202020204" pitchFamily="34" charset="0"/>
                </a:rPr>
                <a:t>ClearWater</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grpSp>
      <p:sp>
        <p:nvSpPr>
          <p:cNvPr id="86" name="TextBox 85"/>
          <p:cNvSpPr txBox="1"/>
          <p:nvPr/>
        </p:nvSpPr>
        <p:spPr>
          <a:xfrm>
            <a:off x="5247072" y="5987720"/>
            <a:ext cx="464319" cy="276999"/>
          </a:xfrm>
          <a:prstGeom prst="rect">
            <a:avLst/>
          </a:prstGeom>
          <a:noFill/>
        </p:spPr>
        <p:txBody>
          <a:bodyPr wrap="square" rtlCol="0">
            <a:spAutoFit/>
          </a:bodyPr>
          <a:lstStyle/>
          <a:p>
            <a:r>
              <a:rPr lang="en-US" sz="1200" b="1" dirty="0" smtClean="0">
                <a:solidFill>
                  <a:srgbClr val="001EFF"/>
                </a:solidFill>
              </a:rPr>
              <a:t>53</a:t>
            </a:r>
            <a:endParaRPr lang="en-US" sz="1200" b="1" dirty="0">
              <a:solidFill>
                <a:srgbClr val="001EFF"/>
              </a:solidFill>
            </a:endParaRPr>
          </a:p>
        </p:txBody>
      </p:sp>
      <p:sp>
        <p:nvSpPr>
          <p:cNvPr id="99" name="TextBox 98"/>
          <p:cNvSpPr txBox="1"/>
          <p:nvPr/>
        </p:nvSpPr>
        <p:spPr>
          <a:xfrm>
            <a:off x="5833230" y="5997147"/>
            <a:ext cx="357899" cy="276999"/>
          </a:xfrm>
          <a:prstGeom prst="rect">
            <a:avLst/>
          </a:prstGeom>
          <a:noFill/>
        </p:spPr>
        <p:txBody>
          <a:bodyPr wrap="square" rtlCol="0">
            <a:spAutoFit/>
          </a:bodyPr>
          <a:lstStyle/>
          <a:p>
            <a:r>
              <a:rPr lang="en-US" sz="1200" b="1" dirty="0" smtClean="0">
                <a:solidFill>
                  <a:srgbClr val="001EFF"/>
                </a:solidFill>
              </a:rPr>
              <a:t>23</a:t>
            </a:r>
            <a:endParaRPr lang="en-US" sz="1200" b="1" dirty="0">
              <a:solidFill>
                <a:srgbClr val="001EFF"/>
              </a:solidFill>
            </a:endParaRPr>
          </a:p>
        </p:txBody>
      </p:sp>
      <p:sp>
        <p:nvSpPr>
          <p:cNvPr id="100" name="TextBox 99"/>
          <p:cNvSpPr txBox="1"/>
          <p:nvPr/>
        </p:nvSpPr>
        <p:spPr>
          <a:xfrm>
            <a:off x="6421736" y="5978291"/>
            <a:ext cx="351310" cy="276999"/>
          </a:xfrm>
          <a:prstGeom prst="rect">
            <a:avLst/>
          </a:prstGeom>
          <a:noFill/>
        </p:spPr>
        <p:txBody>
          <a:bodyPr wrap="square" rtlCol="0">
            <a:spAutoFit/>
          </a:bodyPr>
          <a:lstStyle/>
          <a:p>
            <a:r>
              <a:rPr lang="en-US" sz="1200" b="1" dirty="0" smtClean="0">
                <a:solidFill>
                  <a:srgbClr val="001EFF"/>
                </a:solidFill>
              </a:rPr>
              <a:t>20</a:t>
            </a:r>
            <a:endParaRPr lang="en-US" sz="1200" b="1" dirty="0">
              <a:solidFill>
                <a:srgbClr val="001EFF"/>
              </a:solidFill>
            </a:endParaRPr>
          </a:p>
        </p:txBody>
      </p:sp>
      <p:sp>
        <p:nvSpPr>
          <p:cNvPr id="101" name="TextBox 100"/>
          <p:cNvSpPr txBox="1"/>
          <p:nvPr/>
        </p:nvSpPr>
        <p:spPr>
          <a:xfrm>
            <a:off x="7564926" y="5969996"/>
            <a:ext cx="351310" cy="276999"/>
          </a:xfrm>
          <a:prstGeom prst="rect">
            <a:avLst/>
          </a:prstGeom>
          <a:noFill/>
        </p:spPr>
        <p:txBody>
          <a:bodyPr wrap="square" rtlCol="0">
            <a:spAutoFit/>
          </a:bodyPr>
          <a:lstStyle/>
          <a:p>
            <a:r>
              <a:rPr lang="en-US" sz="1200" b="1" dirty="0" smtClean="0">
                <a:solidFill>
                  <a:srgbClr val="001EFF"/>
                </a:solidFill>
              </a:rPr>
              <a:t>10</a:t>
            </a:r>
            <a:endParaRPr lang="en-US" sz="1200" b="1" dirty="0">
              <a:solidFill>
                <a:srgbClr val="001EFF"/>
              </a:solidFill>
            </a:endParaRPr>
          </a:p>
        </p:txBody>
      </p:sp>
      <p:sp>
        <p:nvSpPr>
          <p:cNvPr id="102" name="TextBox 101"/>
          <p:cNvSpPr txBox="1"/>
          <p:nvPr/>
        </p:nvSpPr>
        <p:spPr>
          <a:xfrm>
            <a:off x="6996793" y="5967092"/>
            <a:ext cx="351310" cy="276999"/>
          </a:xfrm>
          <a:prstGeom prst="rect">
            <a:avLst/>
          </a:prstGeom>
          <a:noFill/>
        </p:spPr>
        <p:txBody>
          <a:bodyPr wrap="square" rtlCol="0">
            <a:spAutoFit/>
          </a:bodyPr>
          <a:lstStyle/>
          <a:p>
            <a:r>
              <a:rPr lang="en-US" sz="1200" b="1" dirty="0" smtClean="0">
                <a:solidFill>
                  <a:srgbClr val="001EFF"/>
                </a:solidFill>
              </a:rPr>
              <a:t>11</a:t>
            </a:r>
            <a:endParaRPr lang="en-US" sz="1200" b="1" dirty="0">
              <a:solidFill>
                <a:srgbClr val="001EFF"/>
              </a:solidFill>
            </a:endParaRPr>
          </a:p>
        </p:txBody>
      </p:sp>
      <p:sp>
        <p:nvSpPr>
          <p:cNvPr id="103" name="Rectangle 102">
            <a:extLst>
              <a:ext uri="{FF2B5EF4-FFF2-40B4-BE49-F238E27FC236}">
                <a16:creationId xmlns="" xmlns:a16="http://schemas.microsoft.com/office/drawing/2014/main" id="{54C918A6-91C1-48C7-933F-B0589BAA3F91}"/>
              </a:ext>
            </a:extLst>
          </p:cNvPr>
          <p:cNvSpPr/>
          <p:nvPr/>
        </p:nvSpPr>
        <p:spPr>
          <a:xfrm>
            <a:off x="4119436" y="742170"/>
            <a:ext cx="3823785" cy="1178257"/>
          </a:xfrm>
          <a:prstGeom prst="rect">
            <a:avLst/>
          </a:prstGeom>
          <a:noFill/>
          <a:ln w="38100">
            <a:solidFill>
              <a:srgbClr val="001E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105" name="TextBox 104"/>
          <p:cNvSpPr txBox="1"/>
          <p:nvPr/>
        </p:nvSpPr>
        <p:spPr>
          <a:xfrm>
            <a:off x="4152006" y="1497987"/>
            <a:ext cx="1176897" cy="369332"/>
          </a:xfrm>
          <a:prstGeom prst="rect">
            <a:avLst/>
          </a:prstGeom>
          <a:noFill/>
        </p:spPr>
        <p:txBody>
          <a:bodyPr wrap="square" rtlCol="0">
            <a:spAutoFit/>
          </a:bodyPr>
          <a:lstStyle/>
          <a:p>
            <a:r>
              <a:rPr lang="en-US" sz="1600" b="1" dirty="0" smtClean="0"/>
              <a:t>Diagnosis</a:t>
            </a:r>
            <a:r>
              <a:rPr lang="en-US" dirty="0" smtClean="0"/>
              <a:t> </a:t>
            </a:r>
            <a:endParaRPr lang="en-US" dirty="0"/>
          </a:p>
        </p:txBody>
      </p:sp>
      <p:sp>
        <p:nvSpPr>
          <p:cNvPr id="106" name="TextBox 105"/>
          <p:cNvSpPr txBox="1"/>
          <p:nvPr/>
        </p:nvSpPr>
        <p:spPr>
          <a:xfrm>
            <a:off x="4663096" y="911659"/>
            <a:ext cx="1161931" cy="738664"/>
          </a:xfrm>
          <a:prstGeom prst="rect">
            <a:avLst/>
          </a:prstGeom>
          <a:noFill/>
        </p:spPr>
        <p:txBody>
          <a:bodyPr wrap="square" rtlCol="0">
            <a:spAutoFit/>
          </a:bodyPr>
          <a:lstStyle/>
          <a:p>
            <a:pPr algn="ctr"/>
            <a:r>
              <a:rPr lang="en-US" sz="1400" b="1" dirty="0" smtClean="0">
                <a:latin typeface="Arial" pitchFamily="34" charset="0"/>
                <a:cs typeface="Arial" pitchFamily="34" charset="0"/>
              </a:rPr>
              <a:t>Content Incorrect</a:t>
            </a:r>
          </a:p>
          <a:p>
            <a:pPr algn="ctr"/>
            <a:r>
              <a:rPr lang="en-US" sz="1400" b="1" dirty="0" smtClean="0">
                <a:solidFill>
                  <a:srgbClr val="001EFF"/>
                </a:solidFill>
              </a:rPr>
              <a:t>56%</a:t>
            </a:r>
            <a:endParaRPr lang="en-US" sz="1400" b="1" dirty="0">
              <a:solidFill>
                <a:srgbClr val="001EFF"/>
              </a:solidFill>
            </a:endParaRPr>
          </a:p>
        </p:txBody>
      </p:sp>
      <p:sp>
        <p:nvSpPr>
          <p:cNvPr id="107" name="TextBox 106"/>
          <p:cNvSpPr txBox="1"/>
          <p:nvPr/>
        </p:nvSpPr>
        <p:spPr>
          <a:xfrm>
            <a:off x="5839321" y="892878"/>
            <a:ext cx="1046376" cy="738664"/>
          </a:xfrm>
          <a:prstGeom prst="rect">
            <a:avLst/>
          </a:prstGeom>
          <a:noFill/>
        </p:spPr>
        <p:txBody>
          <a:bodyPr wrap="square" rtlCol="0">
            <a:spAutoFit/>
          </a:bodyPr>
          <a:lstStyle/>
          <a:p>
            <a:pPr algn="ctr"/>
            <a:r>
              <a:rPr lang="en-US" sz="1400" b="1" dirty="0" smtClean="0"/>
              <a:t>Content Missing</a:t>
            </a:r>
          </a:p>
          <a:p>
            <a:pPr algn="ctr"/>
            <a:r>
              <a:rPr lang="en-US" sz="1400" b="1" dirty="0" smtClean="0">
                <a:solidFill>
                  <a:srgbClr val="001EFF"/>
                </a:solidFill>
              </a:rPr>
              <a:t>38%</a:t>
            </a:r>
            <a:endParaRPr lang="en-US" sz="1400" b="1" dirty="0">
              <a:solidFill>
                <a:srgbClr val="001EFF"/>
              </a:solidFill>
            </a:endParaRPr>
          </a:p>
        </p:txBody>
      </p:sp>
      <p:sp>
        <p:nvSpPr>
          <p:cNvPr id="108" name="TextBox 107"/>
          <p:cNvSpPr txBox="1"/>
          <p:nvPr/>
        </p:nvSpPr>
        <p:spPr>
          <a:xfrm>
            <a:off x="6873934" y="789111"/>
            <a:ext cx="1018722" cy="861774"/>
          </a:xfrm>
          <a:prstGeom prst="rect">
            <a:avLst/>
          </a:prstGeom>
          <a:noFill/>
        </p:spPr>
        <p:txBody>
          <a:bodyPr wrap="square" rtlCol="0">
            <a:spAutoFit/>
          </a:bodyPr>
          <a:lstStyle/>
          <a:p>
            <a:pPr algn="ctr"/>
            <a:r>
              <a:rPr lang="en-US" sz="1200" b="1" dirty="0" smtClean="0"/>
              <a:t>Content Not Available</a:t>
            </a:r>
          </a:p>
          <a:p>
            <a:pPr algn="ctr"/>
            <a:r>
              <a:rPr lang="en-US" sz="1400" b="1" dirty="0" smtClean="0">
                <a:solidFill>
                  <a:srgbClr val="001EFF"/>
                </a:solidFill>
              </a:rPr>
              <a:t>6%</a:t>
            </a:r>
            <a:endParaRPr lang="en-US" sz="1400" b="1" dirty="0">
              <a:solidFill>
                <a:srgbClr val="001EFF"/>
              </a:solidFill>
            </a:endParaRPr>
          </a:p>
        </p:txBody>
      </p:sp>
      <p:sp>
        <p:nvSpPr>
          <p:cNvPr id="109" name="Rectangle 108">
            <a:extLst>
              <a:ext uri="{FF2B5EF4-FFF2-40B4-BE49-F238E27FC236}">
                <a16:creationId xmlns="" xmlns:a16="http://schemas.microsoft.com/office/drawing/2014/main" id="{54C918A6-91C1-48C7-933F-B0589BAA3F91}"/>
              </a:ext>
            </a:extLst>
          </p:cNvPr>
          <p:cNvSpPr/>
          <p:nvPr/>
        </p:nvSpPr>
        <p:spPr>
          <a:xfrm>
            <a:off x="546755" y="5535485"/>
            <a:ext cx="3199407" cy="1178257"/>
          </a:xfrm>
          <a:prstGeom prst="rect">
            <a:avLst/>
          </a:prstGeom>
          <a:noFill/>
          <a:ln w="38100">
            <a:solidFill>
              <a:srgbClr val="001E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110" name="TextBox 109"/>
          <p:cNvSpPr txBox="1"/>
          <p:nvPr/>
        </p:nvSpPr>
        <p:spPr>
          <a:xfrm>
            <a:off x="537327" y="6234447"/>
            <a:ext cx="1960775" cy="307777"/>
          </a:xfrm>
          <a:prstGeom prst="rect">
            <a:avLst/>
          </a:prstGeom>
          <a:noFill/>
        </p:spPr>
        <p:txBody>
          <a:bodyPr wrap="square" rtlCol="0">
            <a:spAutoFit/>
          </a:bodyPr>
          <a:lstStyle/>
          <a:p>
            <a:r>
              <a:rPr lang="en-US" sz="1400" b="1" dirty="0" smtClean="0"/>
              <a:t>Top 3 data </a:t>
            </a:r>
            <a:r>
              <a:rPr lang="en-US" sz="1400" b="1" dirty="0" smtClean="0"/>
              <a:t>Fields</a:t>
            </a:r>
            <a:endParaRPr lang="en-US" sz="1400" b="1" dirty="0"/>
          </a:p>
        </p:txBody>
      </p:sp>
      <p:pic>
        <p:nvPicPr>
          <p:cNvPr id="111" name="Picture 110">
            <a:extLst>
              <a:ext uri="{FF2B5EF4-FFF2-40B4-BE49-F238E27FC236}">
                <a16:creationId xmlns="" xmlns:a16="http://schemas.microsoft.com/office/drawing/2014/main" id="{EA3930C3-6281-C04E-BF98-FB7C4D6D5F21}"/>
              </a:ext>
            </a:extLst>
          </p:cNvPr>
          <p:cNvPicPr>
            <a:picLocks noChangeAspect="1"/>
          </p:cNvPicPr>
          <p:nvPr/>
        </p:nvPicPr>
        <p:blipFill>
          <a:blip r:embed="rId5"/>
          <a:stretch>
            <a:fillRect/>
          </a:stretch>
        </p:blipFill>
        <p:spPr>
          <a:xfrm>
            <a:off x="690645" y="5642363"/>
            <a:ext cx="586974" cy="430800"/>
          </a:xfrm>
          <a:prstGeom prst="rect">
            <a:avLst/>
          </a:prstGeom>
        </p:spPr>
      </p:pic>
      <p:pic>
        <p:nvPicPr>
          <p:cNvPr id="112" name="Picture 111">
            <a:extLst>
              <a:ext uri="{FF2B5EF4-FFF2-40B4-BE49-F238E27FC236}">
                <a16:creationId xmlns="" xmlns:a16="http://schemas.microsoft.com/office/drawing/2014/main" id="{98E39BCA-DC58-204A-9812-D54D0782DFFB}"/>
              </a:ext>
            </a:extLst>
          </p:cNvPr>
          <p:cNvPicPr>
            <a:picLocks noChangeAspect="1"/>
          </p:cNvPicPr>
          <p:nvPr/>
        </p:nvPicPr>
        <p:blipFill>
          <a:blip r:embed="rId6"/>
          <a:stretch>
            <a:fillRect/>
          </a:stretch>
        </p:blipFill>
        <p:spPr>
          <a:xfrm>
            <a:off x="4152006" y="838801"/>
            <a:ext cx="574585" cy="584830"/>
          </a:xfrm>
          <a:prstGeom prst="rect">
            <a:avLst/>
          </a:prstGeom>
        </p:spPr>
      </p:pic>
      <p:sp>
        <p:nvSpPr>
          <p:cNvPr id="113" name="TextBox 112"/>
          <p:cNvSpPr txBox="1"/>
          <p:nvPr/>
        </p:nvSpPr>
        <p:spPr>
          <a:xfrm>
            <a:off x="1407201" y="5680646"/>
            <a:ext cx="545972" cy="400110"/>
          </a:xfrm>
          <a:prstGeom prst="rect">
            <a:avLst/>
          </a:prstGeom>
          <a:noFill/>
        </p:spPr>
        <p:txBody>
          <a:bodyPr wrap="square" rtlCol="0">
            <a:spAutoFit/>
          </a:bodyPr>
          <a:lstStyle/>
          <a:p>
            <a:pPr algn="ctr"/>
            <a:r>
              <a:rPr lang="en-US" sz="1000" b="1" dirty="0" smtClean="0"/>
              <a:t>NAV</a:t>
            </a:r>
          </a:p>
          <a:p>
            <a:pPr algn="ctr"/>
            <a:r>
              <a:rPr lang="en-US" sz="1000" dirty="0" smtClean="0">
                <a:solidFill>
                  <a:srgbClr val="001EFF"/>
                </a:solidFill>
              </a:rPr>
              <a:t> </a:t>
            </a:r>
            <a:r>
              <a:rPr lang="en-US" sz="1000" dirty="0" smtClean="0">
                <a:solidFill>
                  <a:srgbClr val="001EFF"/>
                </a:solidFill>
              </a:rPr>
              <a:t>76</a:t>
            </a:r>
            <a:endParaRPr lang="en-US" sz="1000" dirty="0">
              <a:solidFill>
                <a:srgbClr val="001EFF"/>
              </a:solidFill>
            </a:endParaRPr>
          </a:p>
        </p:txBody>
      </p:sp>
      <p:sp>
        <p:nvSpPr>
          <p:cNvPr id="115" name="TextBox 114"/>
          <p:cNvSpPr txBox="1"/>
          <p:nvPr/>
        </p:nvSpPr>
        <p:spPr>
          <a:xfrm>
            <a:off x="1909525" y="5673098"/>
            <a:ext cx="818307" cy="369332"/>
          </a:xfrm>
          <a:prstGeom prst="rect">
            <a:avLst/>
          </a:prstGeom>
          <a:noFill/>
        </p:spPr>
        <p:txBody>
          <a:bodyPr wrap="square" rtlCol="0">
            <a:spAutoFit/>
          </a:bodyPr>
          <a:lstStyle/>
          <a:p>
            <a:pPr algn="ctr"/>
            <a:r>
              <a:rPr lang="en-US" sz="900" b="1" dirty="0" smtClean="0"/>
              <a:t>Dividends</a:t>
            </a:r>
          </a:p>
          <a:p>
            <a:pPr algn="ctr"/>
            <a:r>
              <a:rPr lang="en-US" sz="900" b="1" dirty="0" smtClean="0">
                <a:solidFill>
                  <a:srgbClr val="001EFF"/>
                </a:solidFill>
              </a:rPr>
              <a:t>50</a:t>
            </a:r>
            <a:endParaRPr lang="en-US" sz="900" b="1" dirty="0">
              <a:solidFill>
                <a:srgbClr val="001EFF"/>
              </a:solidFill>
            </a:endParaRPr>
          </a:p>
        </p:txBody>
      </p:sp>
      <p:sp>
        <p:nvSpPr>
          <p:cNvPr id="116" name="TextBox 115"/>
          <p:cNvSpPr txBox="1"/>
          <p:nvPr/>
        </p:nvSpPr>
        <p:spPr>
          <a:xfrm>
            <a:off x="2646228" y="5673097"/>
            <a:ext cx="1002673" cy="400110"/>
          </a:xfrm>
          <a:prstGeom prst="rect">
            <a:avLst/>
          </a:prstGeom>
          <a:noFill/>
        </p:spPr>
        <p:txBody>
          <a:bodyPr wrap="square" rtlCol="0">
            <a:spAutoFit/>
          </a:bodyPr>
          <a:lstStyle/>
          <a:p>
            <a:pPr algn="ctr"/>
            <a:r>
              <a:rPr lang="en-US" sz="1000" b="1" dirty="0" smtClean="0"/>
              <a:t>Performance</a:t>
            </a:r>
            <a:endParaRPr lang="en-US" sz="1000" b="1" dirty="0" smtClean="0"/>
          </a:p>
          <a:p>
            <a:pPr algn="ctr"/>
            <a:r>
              <a:rPr lang="en-US" sz="1000" b="1" dirty="0" smtClean="0">
                <a:solidFill>
                  <a:srgbClr val="001EFF"/>
                </a:solidFill>
              </a:rPr>
              <a:t>36</a:t>
            </a:r>
            <a:endParaRPr lang="en-US" sz="1000" b="1" dirty="0">
              <a:solidFill>
                <a:srgbClr val="001EFF"/>
              </a:solidFill>
            </a:endParaRPr>
          </a:p>
        </p:txBody>
      </p:sp>
      <p:graphicFrame>
        <p:nvGraphicFramePr>
          <p:cNvPr id="73" name="Chart 72">
            <a:extLst>
              <a:ext uri="{FF2B5EF4-FFF2-40B4-BE49-F238E27FC236}">
                <a16:creationId xmlns:lc="http://schemas.openxmlformats.org/drawingml/2006/lockedCanvas" xmlns:a16="http://schemas.microsoft.com/office/drawing/2014/main" xmlns:xdr="http://schemas.openxmlformats.org/drawingml/2006/spreadsheetDrawing" xmlns="" id="{60781925-0595-4ACA-BCAE-CD0014A5A659}"/>
              </a:ext>
            </a:extLst>
          </p:cNvPr>
          <p:cNvGraphicFramePr/>
          <p:nvPr/>
        </p:nvGraphicFramePr>
        <p:xfrm>
          <a:off x="169867" y="2203230"/>
          <a:ext cx="5872715" cy="327374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5" name="Chart 84"/>
          <p:cNvGraphicFramePr/>
          <p:nvPr/>
        </p:nvGraphicFramePr>
        <p:xfrm>
          <a:off x="6052008" y="2212296"/>
          <a:ext cx="5916651" cy="3340092"/>
        </p:xfrm>
        <a:graphic>
          <a:graphicData uri="http://schemas.openxmlformats.org/drawingml/2006/chart">
            <c:chart xmlns:c="http://schemas.openxmlformats.org/drawingml/2006/chart" xmlns:r="http://schemas.openxmlformats.org/officeDocument/2006/relationships" r:id="rId8"/>
          </a:graphicData>
        </a:graphic>
      </p:graphicFrame>
      <p:sp>
        <p:nvSpPr>
          <p:cNvPr id="130" name="Rectangle 129">
            <a:extLst>
              <a:ext uri="{FF2B5EF4-FFF2-40B4-BE49-F238E27FC236}">
                <a16:creationId xmlns="" xmlns:a16="http://schemas.microsoft.com/office/drawing/2014/main" id="{54C918A6-91C1-48C7-933F-B0589BAA3F91}"/>
              </a:ext>
            </a:extLst>
          </p:cNvPr>
          <p:cNvSpPr/>
          <p:nvPr/>
        </p:nvSpPr>
        <p:spPr>
          <a:xfrm>
            <a:off x="8553370" y="5533881"/>
            <a:ext cx="3199407" cy="1178257"/>
          </a:xfrm>
          <a:prstGeom prst="rect">
            <a:avLst/>
          </a:prstGeom>
          <a:noFill/>
          <a:ln w="38100">
            <a:solidFill>
              <a:srgbClr val="001E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131" name="TextBox 130"/>
          <p:cNvSpPr txBox="1"/>
          <p:nvPr/>
        </p:nvSpPr>
        <p:spPr>
          <a:xfrm>
            <a:off x="8543942" y="6232843"/>
            <a:ext cx="1960775" cy="307777"/>
          </a:xfrm>
          <a:prstGeom prst="rect">
            <a:avLst/>
          </a:prstGeom>
          <a:noFill/>
        </p:spPr>
        <p:txBody>
          <a:bodyPr wrap="square" rtlCol="0">
            <a:spAutoFit/>
          </a:bodyPr>
          <a:lstStyle/>
          <a:p>
            <a:r>
              <a:rPr lang="en-US" sz="1400" b="1" dirty="0" smtClean="0"/>
              <a:t>Top 3 </a:t>
            </a:r>
            <a:r>
              <a:rPr lang="en-US" sz="1400" b="1" dirty="0" smtClean="0"/>
              <a:t>data </a:t>
            </a:r>
            <a:r>
              <a:rPr lang="en-US" sz="1400" b="1" dirty="0" smtClean="0"/>
              <a:t>team</a:t>
            </a:r>
            <a:endParaRPr lang="en-US" sz="1400" b="1" dirty="0"/>
          </a:p>
        </p:txBody>
      </p:sp>
      <p:pic>
        <p:nvPicPr>
          <p:cNvPr id="132" name="Picture 131">
            <a:extLst>
              <a:ext uri="{FF2B5EF4-FFF2-40B4-BE49-F238E27FC236}">
                <a16:creationId xmlns="" xmlns:a16="http://schemas.microsoft.com/office/drawing/2014/main" id="{EA3930C3-6281-C04E-BF98-FB7C4D6D5F21}"/>
              </a:ext>
            </a:extLst>
          </p:cNvPr>
          <p:cNvPicPr>
            <a:picLocks noChangeAspect="1"/>
          </p:cNvPicPr>
          <p:nvPr/>
        </p:nvPicPr>
        <p:blipFill>
          <a:blip r:embed="rId5"/>
          <a:stretch>
            <a:fillRect/>
          </a:stretch>
        </p:blipFill>
        <p:spPr>
          <a:xfrm>
            <a:off x="8697260" y="5640759"/>
            <a:ext cx="586974" cy="430800"/>
          </a:xfrm>
          <a:prstGeom prst="rect">
            <a:avLst/>
          </a:prstGeom>
        </p:spPr>
      </p:pic>
      <p:sp>
        <p:nvSpPr>
          <p:cNvPr id="133" name="TextBox 132"/>
          <p:cNvSpPr txBox="1"/>
          <p:nvPr/>
        </p:nvSpPr>
        <p:spPr>
          <a:xfrm>
            <a:off x="9317255" y="5679042"/>
            <a:ext cx="642533" cy="553998"/>
          </a:xfrm>
          <a:prstGeom prst="rect">
            <a:avLst/>
          </a:prstGeom>
          <a:noFill/>
        </p:spPr>
        <p:txBody>
          <a:bodyPr wrap="square" rtlCol="0">
            <a:spAutoFit/>
          </a:bodyPr>
          <a:lstStyle/>
          <a:p>
            <a:pPr algn="ctr"/>
            <a:r>
              <a:rPr lang="en-US" sz="1000" b="1" dirty="0" smtClean="0"/>
              <a:t>Manila</a:t>
            </a:r>
            <a:endParaRPr lang="en-US" sz="1000" b="1" dirty="0" smtClean="0"/>
          </a:p>
          <a:p>
            <a:pPr algn="ctr"/>
            <a:r>
              <a:rPr lang="en-US" sz="1000" dirty="0" smtClean="0">
                <a:solidFill>
                  <a:srgbClr val="001EFF"/>
                </a:solidFill>
              </a:rPr>
              <a:t> </a:t>
            </a:r>
            <a:r>
              <a:rPr lang="en-US" sz="1000" b="1" dirty="0" smtClean="0">
                <a:solidFill>
                  <a:srgbClr val="001EFF"/>
                </a:solidFill>
              </a:rPr>
              <a:t>33%</a:t>
            </a:r>
          </a:p>
          <a:p>
            <a:pPr algn="ctr"/>
            <a:r>
              <a:rPr lang="en-US" sz="1000" b="1" dirty="0" smtClean="0">
                <a:solidFill>
                  <a:srgbClr val="001EFF"/>
                </a:solidFill>
              </a:rPr>
              <a:t>#132</a:t>
            </a:r>
            <a:endParaRPr lang="en-US" sz="1000" b="1" dirty="0">
              <a:solidFill>
                <a:srgbClr val="001EFF"/>
              </a:solidFill>
            </a:endParaRPr>
          </a:p>
        </p:txBody>
      </p:sp>
      <p:sp>
        <p:nvSpPr>
          <p:cNvPr id="134" name="TextBox 133"/>
          <p:cNvSpPr txBox="1"/>
          <p:nvPr/>
        </p:nvSpPr>
        <p:spPr>
          <a:xfrm>
            <a:off x="9916140" y="5700370"/>
            <a:ext cx="818307" cy="646331"/>
          </a:xfrm>
          <a:prstGeom prst="rect">
            <a:avLst/>
          </a:prstGeom>
          <a:noFill/>
        </p:spPr>
        <p:txBody>
          <a:bodyPr wrap="square" rtlCol="0">
            <a:spAutoFit/>
          </a:bodyPr>
          <a:lstStyle/>
          <a:p>
            <a:pPr algn="ctr"/>
            <a:r>
              <a:rPr lang="en-US" sz="900" b="1" dirty="0" smtClean="0"/>
              <a:t>GDY AGS</a:t>
            </a:r>
          </a:p>
          <a:p>
            <a:pPr algn="ctr"/>
            <a:r>
              <a:rPr lang="en-US" sz="900" b="1" dirty="0" smtClean="0">
                <a:solidFill>
                  <a:srgbClr val="001EFF"/>
                </a:solidFill>
              </a:rPr>
              <a:t>18%</a:t>
            </a:r>
          </a:p>
          <a:p>
            <a:pPr algn="ctr"/>
            <a:r>
              <a:rPr lang="en-US" sz="900" b="1" dirty="0" smtClean="0">
                <a:solidFill>
                  <a:srgbClr val="001EFF"/>
                </a:solidFill>
              </a:rPr>
              <a:t>#72</a:t>
            </a:r>
            <a:endParaRPr lang="en-US" sz="900" b="1" dirty="0" smtClean="0">
              <a:solidFill>
                <a:srgbClr val="001EFF"/>
              </a:solidFill>
            </a:endParaRPr>
          </a:p>
          <a:p>
            <a:pPr algn="ctr"/>
            <a:endParaRPr lang="en-US" sz="900" b="1" dirty="0">
              <a:solidFill>
                <a:srgbClr val="001EFF"/>
              </a:solidFill>
            </a:endParaRPr>
          </a:p>
        </p:txBody>
      </p:sp>
      <p:sp>
        <p:nvSpPr>
          <p:cNvPr id="135" name="TextBox 134"/>
          <p:cNvSpPr txBox="1"/>
          <p:nvPr/>
        </p:nvSpPr>
        <p:spPr>
          <a:xfrm>
            <a:off x="10652843" y="5671493"/>
            <a:ext cx="1002673" cy="553998"/>
          </a:xfrm>
          <a:prstGeom prst="rect">
            <a:avLst/>
          </a:prstGeom>
          <a:noFill/>
        </p:spPr>
        <p:txBody>
          <a:bodyPr wrap="square" rtlCol="0">
            <a:spAutoFit/>
          </a:bodyPr>
          <a:lstStyle/>
          <a:p>
            <a:pPr algn="ctr"/>
            <a:r>
              <a:rPr lang="en-US" sz="1000" b="1" dirty="0" smtClean="0"/>
              <a:t>GDY Ireland</a:t>
            </a:r>
            <a:endParaRPr lang="en-US" sz="1000" b="1" dirty="0" smtClean="0"/>
          </a:p>
          <a:p>
            <a:pPr algn="ctr"/>
            <a:r>
              <a:rPr lang="en-US" sz="1000" b="1" dirty="0" smtClean="0">
                <a:solidFill>
                  <a:srgbClr val="001EFF"/>
                </a:solidFill>
              </a:rPr>
              <a:t>13%</a:t>
            </a:r>
          </a:p>
          <a:p>
            <a:pPr algn="ctr"/>
            <a:r>
              <a:rPr lang="en-US" sz="1000" b="1" dirty="0" smtClean="0">
                <a:solidFill>
                  <a:srgbClr val="001EFF"/>
                </a:solidFill>
              </a:rPr>
              <a:t>#51</a:t>
            </a:r>
            <a:endParaRPr lang="en-US" sz="1000" b="1" dirty="0">
              <a:solidFill>
                <a:srgbClr val="001EFF"/>
              </a:solidFill>
            </a:endParaRPr>
          </a:p>
        </p:txBody>
      </p:sp>
    </p:spTree>
    <p:extLst>
      <p:ext uri="{BB962C8B-B14F-4D97-AF65-F5344CB8AC3E}">
        <p14:creationId xmlns="" xmlns:p14="http://schemas.microsoft.com/office/powerpoint/2010/main" val="4165604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Edit presentation title on Slide Master using Insert &gt; Header &amp; Footer</a:t>
            </a:r>
            <a:endParaRPr lang="en-US" dirty="0"/>
          </a:p>
        </p:txBody>
      </p:sp>
      <p:sp>
        <p:nvSpPr>
          <p:cNvPr id="4" name="Title 3"/>
          <p:cNvSpPr>
            <a:spLocks noGrp="1"/>
          </p:cNvSpPr>
          <p:nvPr>
            <p:ph type="title"/>
          </p:nvPr>
        </p:nvSpPr>
        <p:spPr/>
        <p:txBody>
          <a:bodyPr/>
          <a:lstStyle/>
          <a:p>
            <a:r>
              <a:rPr lang="en-US" dirty="0" smtClean="0"/>
              <a:t>Root cause Analysis</a:t>
            </a:r>
            <a:endParaRPr lang="en-US" dirty="0"/>
          </a:p>
        </p:txBody>
      </p:sp>
      <p:sp>
        <p:nvSpPr>
          <p:cNvPr id="5" name="Text Placeholder 4"/>
          <p:cNvSpPr>
            <a:spLocks noGrp="1"/>
          </p:cNvSpPr>
          <p:nvPr>
            <p:ph type="body" idx="13"/>
          </p:nvPr>
        </p:nvSpPr>
        <p:spPr/>
        <p:txBody>
          <a:bodyPr/>
          <a:lstStyle/>
          <a:p>
            <a:r>
              <a:rPr lang="en-US" dirty="0" smtClean="0"/>
              <a:t>Aggregated DCSR – Q1 2019</a:t>
            </a:r>
            <a:endParaRPr lang="en-US" dirty="0"/>
          </a:p>
        </p:txBody>
      </p:sp>
      <p:graphicFrame>
        <p:nvGraphicFramePr>
          <p:cNvPr id="6" name="Chart 5"/>
          <p:cNvGraphicFramePr/>
          <p:nvPr/>
        </p:nvGraphicFramePr>
        <p:xfrm>
          <a:off x="296862" y="1510066"/>
          <a:ext cx="11156706" cy="517280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2607" y="1494696"/>
            <a:ext cx="11594592" cy="4783555"/>
          </a:xfrm>
        </p:spPr>
        <p:txBody>
          <a:bodyPr/>
          <a:lstStyle/>
          <a:p>
            <a:pPr>
              <a:buFont typeface="Wingdings" pitchFamily="2" charset="2"/>
              <a:buChar char="Ø"/>
            </a:pPr>
            <a:r>
              <a:rPr lang="en-US" sz="1200" dirty="0" smtClean="0"/>
              <a:t>40% of client queries in Q1 is related to price - NAV, Dividends and performance, respectively for Gdynia AGS (Lux), GDY </a:t>
            </a:r>
            <a:r>
              <a:rPr lang="en-US" sz="1200" dirty="0" err="1" smtClean="0"/>
              <a:t>Uk</a:t>
            </a:r>
            <a:r>
              <a:rPr lang="en-US" sz="1200" dirty="0" smtClean="0"/>
              <a:t> and Manila US.</a:t>
            </a:r>
          </a:p>
          <a:p>
            <a:pPr>
              <a:buNone/>
            </a:pPr>
            <a:r>
              <a:rPr lang="en-US" sz="1200" dirty="0" smtClean="0"/>
              <a:t>Main root cause analysis are:</a:t>
            </a:r>
          </a:p>
          <a:p>
            <a:pPr>
              <a:buFont typeface="Wingdings" pitchFamily="2" charset="2"/>
              <a:buChar char="Ø"/>
            </a:pPr>
            <a:r>
              <a:rPr lang="en-US" sz="1200" dirty="0" smtClean="0"/>
              <a:t>AGS: the team is under staff and </a:t>
            </a:r>
            <a:r>
              <a:rPr lang="en-US" sz="1200" dirty="0" err="1" smtClean="0"/>
              <a:t>Lcore</a:t>
            </a:r>
            <a:r>
              <a:rPr lang="en-US" sz="1200" dirty="0" smtClean="0"/>
              <a:t> queue is processed with </a:t>
            </a:r>
            <a:r>
              <a:rPr lang="en-US" sz="1200" dirty="0" smtClean="0"/>
              <a:t>delay.</a:t>
            </a:r>
            <a:endParaRPr lang="en-US" sz="1200" dirty="0" smtClean="0"/>
          </a:p>
          <a:p>
            <a:pPr>
              <a:buFont typeface="Wingdings" pitchFamily="2" charset="2"/>
              <a:buChar char="Ø"/>
            </a:pPr>
            <a:r>
              <a:rPr lang="en-US" sz="1200" dirty="0" smtClean="0"/>
              <a:t>UK : Technical issues related to Safari import and mail box.</a:t>
            </a:r>
          </a:p>
          <a:p>
            <a:pPr>
              <a:buFont typeface="Wingdings" pitchFamily="2" charset="2"/>
              <a:buChar char="Ø"/>
            </a:pPr>
            <a:r>
              <a:rPr lang="en-US" sz="1200" dirty="0" smtClean="0"/>
              <a:t>US : outdated database and Analyst knowledge gap.</a:t>
            </a:r>
          </a:p>
          <a:p>
            <a:pPr>
              <a:buFont typeface="Wingdings" pitchFamily="2" charset="2"/>
              <a:buChar char="Ø"/>
            </a:pPr>
            <a:r>
              <a:rPr lang="en-US" sz="1200" dirty="0" smtClean="0"/>
              <a:t>Other issues:</a:t>
            </a:r>
          </a:p>
          <a:p>
            <a:pPr>
              <a:buFont typeface="Wingdings" pitchFamily="2" charset="2"/>
              <a:buChar char="Ø"/>
            </a:pPr>
            <a:r>
              <a:rPr lang="en-US" sz="1200" dirty="0" smtClean="0"/>
              <a:t>ISA : Fund backlog</a:t>
            </a:r>
          </a:p>
          <a:p>
            <a:pPr>
              <a:buFont typeface="Wingdings" pitchFamily="2" charset="2"/>
              <a:buChar char="Ø"/>
            </a:pPr>
            <a:r>
              <a:rPr lang="en-US" sz="1200" dirty="0" smtClean="0"/>
              <a:t>All Locations : delay processing </a:t>
            </a:r>
            <a:r>
              <a:rPr lang="en-US" sz="1200" dirty="0" err="1" smtClean="0"/>
              <a:t>Lcore</a:t>
            </a:r>
            <a:r>
              <a:rPr lang="en-US" sz="1200" dirty="0" smtClean="0"/>
              <a:t> queue.</a:t>
            </a:r>
          </a:p>
          <a:p>
            <a:pPr>
              <a:buFont typeface="Wingdings" pitchFamily="2" charset="2"/>
              <a:buChar char="Ø"/>
            </a:pPr>
            <a:r>
              <a:rPr lang="en-US" sz="1200" dirty="0" smtClean="0"/>
              <a:t>AGS: RFS Germany</a:t>
            </a:r>
          </a:p>
          <a:p>
            <a:pPr>
              <a:buNone/>
            </a:pPr>
            <a:r>
              <a:rPr lang="en-US" dirty="0" smtClean="0"/>
              <a:t> </a:t>
            </a:r>
            <a:r>
              <a:rPr lang="en-US" b="1" dirty="0" smtClean="0">
                <a:solidFill>
                  <a:srgbClr val="001EFF"/>
                </a:solidFill>
              </a:rPr>
              <a:t>Action </a:t>
            </a:r>
            <a:r>
              <a:rPr lang="en-US" b="1" dirty="0" smtClean="0">
                <a:solidFill>
                  <a:srgbClr val="001EFF"/>
                </a:solidFill>
              </a:rPr>
              <a:t>Plan</a:t>
            </a:r>
          </a:p>
          <a:p>
            <a:pPr>
              <a:buFont typeface="Wingdings" pitchFamily="2" charset="2"/>
              <a:buChar char="Ø"/>
            </a:pPr>
            <a:r>
              <a:rPr lang="en-US" sz="1200" dirty="0" smtClean="0"/>
              <a:t>Created funds with prices monthly report to improve activation of New funds mainly for UK, Ireland, Luxembourg and Germany. </a:t>
            </a:r>
          </a:p>
          <a:p>
            <a:pPr>
              <a:buFont typeface="Wingdings" pitchFamily="2" charset="2"/>
              <a:buChar char="Ø"/>
            </a:pPr>
            <a:r>
              <a:rPr lang="en-US" sz="1200" dirty="0" smtClean="0"/>
              <a:t>Gdynia </a:t>
            </a:r>
            <a:r>
              <a:rPr lang="en-US" sz="1200" dirty="0" smtClean="0"/>
              <a:t>Benelux </a:t>
            </a:r>
            <a:r>
              <a:rPr lang="en-US" sz="1200" dirty="0" smtClean="0"/>
              <a:t>: Clear activation Backlog. T</a:t>
            </a:r>
            <a:r>
              <a:rPr lang="en-GB" sz="1200" dirty="0" smtClean="0"/>
              <a:t>he team already reduced the number from 1812 to </a:t>
            </a:r>
            <a:r>
              <a:rPr lang="en-GB" sz="1200" dirty="0" smtClean="0"/>
              <a:t>245 to date.</a:t>
            </a:r>
            <a:endParaRPr lang="en-GB" sz="1200" dirty="0" smtClean="0"/>
          </a:p>
          <a:p>
            <a:pPr>
              <a:buFont typeface="Wingdings" pitchFamily="2" charset="2"/>
              <a:buChar char="Ø"/>
            </a:pPr>
            <a:r>
              <a:rPr lang="en-GB" sz="1200" dirty="0" smtClean="0"/>
              <a:t>Nicosia team currently checking Ethical flag cleanse for French universe and the team identified 411 funds valid to this attribute.</a:t>
            </a:r>
          </a:p>
          <a:p>
            <a:pPr>
              <a:buFont typeface="Wingdings" pitchFamily="2" charset="2"/>
              <a:buChar char="Ø"/>
            </a:pPr>
            <a:r>
              <a:rPr lang="en-GB" sz="1200" dirty="0" err="1" smtClean="0"/>
              <a:t>Lcore</a:t>
            </a:r>
            <a:r>
              <a:rPr lang="en-GB" sz="1200" dirty="0" smtClean="0"/>
              <a:t> Report to track error notifications for all locations except US</a:t>
            </a:r>
            <a:r>
              <a:rPr lang="en-GB" sz="1200" dirty="0" smtClean="0"/>
              <a:t>.</a:t>
            </a:r>
          </a:p>
          <a:p>
            <a:pPr>
              <a:buFont typeface="Wingdings" pitchFamily="2" charset="2"/>
              <a:buChar char="Ø"/>
            </a:pPr>
            <a:r>
              <a:rPr lang="en-GB" sz="1200" dirty="0" smtClean="0"/>
              <a:t>PNF tracking internal QC for all locations</a:t>
            </a:r>
            <a:endParaRPr lang="en-GB" sz="1200" dirty="0" smtClean="0"/>
          </a:p>
          <a:p>
            <a:pPr>
              <a:buFont typeface="Wingdings" pitchFamily="2" charset="2"/>
              <a:buChar char="Ø"/>
            </a:pPr>
            <a:r>
              <a:rPr lang="en-GB" sz="1200" dirty="0" smtClean="0"/>
              <a:t>Internal Dividend report for US and UK .</a:t>
            </a:r>
          </a:p>
          <a:p>
            <a:pPr lvl="0" fontAlgn="b">
              <a:spcAft>
                <a:spcPts val="0"/>
              </a:spcAft>
              <a:buFont typeface="Arial" pitchFamily="34" charset="0"/>
              <a:buChar char="•"/>
              <a:defRPr/>
            </a:pPr>
            <a:r>
              <a:rPr lang="en-US" sz="1200" dirty="0" smtClean="0"/>
              <a:t>Improve internal QC for US universe until the team is moved from </a:t>
            </a:r>
            <a:r>
              <a:rPr lang="en-US" sz="1200" dirty="0" err="1" smtClean="0"/>
              <a:t>Dstar</a:t>
            </a:r>
            <a:r>
              <a:rPr lang="pl-PL" sz="1200" dirty="0" smtClean="0"/>
              <a:t> (legacy system)</a:t>
            </a:r>
            <a:r>
              <a:rPr lang="en-US" sz="1200" dirty="0" smtClean="0"/>
              <a:t> t</a:t>
            </a:r>
            <a:r>
              <a:rPr lang="pl-PL" sz="1200" dirty="0" smtClean="0"/>
              <a:t>o</a:t>
            </a:r>
            <a:r>
              <a:rPr lang="en-US" sz="1200" dirty="0" smtClean="0"/>
              <a:t> </a:t>
            </a:r>
            <a:r>
              <a:rPr lang="en-US" sz="1200" dirty="0" err="1" smtClean="0"/>
              <a:t>Lcore</a:t>
            </a:r>
            <a:r>
              <a:rPr lang="pl-PL" sz="1200" dirty="0" smtClean="0"/>
              <a:t> (strategic dBoR)</a:t>
            </a:r>
            <a:r>
              <a:rPr lang="en-US" sz="1200" dirty="0" smtClean="0"/>
              <a:t>.</a:t>
            </a:r>
            <a:r>
              <a:rPr lang="pl-PL" sz="1200" dirty="0" smtClean="0"/>
              <a:t>**</a:t>
            </a:r>
          </a:p>
          <a:p>
            <a:pPr lvl="0" fontAlgn="b">
              <a:spcAft>
                <a:spcPts val="0"/>
              </a:spcAft>
              <a:defRPr/>
            </a:pPr>
            <a:endParaRPr lang="pl-PL" sz="1200" dirty="0" smtClean="0"/>
          </a:p>
          <a:p>
            <a:pPr>
              <a:buNone/>
            </a:pPr>
            <a:endParaRPr lang="en-US" dirty="0" smtClean="0"/>
          </a:p>
          <a:p>
            <a:endParaRPr lang="en-US" dirty="0"/>
          </a:p>
        </p:txBody>
      </p:sp>
      <p:sp>
        <p:nvSpPr>
          <p:cNvPr id="3" name="Footer Placeholder 2"/>
          <p:cNvSpPr>
            <a:spLocks noGrp="1"/>
          </p:cNvSpPr>
          <p:nvPr>
            <p:ph type="ftr" sz="quarter" idx="11"/>
          </p:nvPr>
        </p:nvSpPr>
        <p:spPr/>
        <p:txBody>
          <a:bodyPr/>
          <a:lstStyle/>
          <a:p>
            <a:r>
              <a:rPr lang="en-US" smtClean="0"/>
              <a:t>Edit presentation title on Slide Master using Insert &gt; Header &amp; Footer</a:t>
            </a:r>
            <a:endParaRPr lang="en-US" dirty="0" smtClean="0"/>
          </a:p>
        </p:txBody>
      </p:sp>
      <p:sp>
        <p:nvSpPr>
          <p:cNvPr id="4" name="Title 3"/>
          <p:cNvSpPr>
            <a:spLocks noGrp="1"/>
          </p:cNvSpPr>
          <p:nvPr>
            <p:ph type="title"/>
          </p:nvPr>
        </p:nvSpPr>
        <p:spPr/>
        <p:txBody>
          <a:bodyPr/>
          <a:lstStyle/>
          <a:p>
            <a:pPr lvl="0"/>
            <a:r>
              <a:rPr lang="en-US" dirty="0" smtClean="0"/>
              <a:t>Data Corrected Insight</a:t>
            </a:r>
            <a:r>
              <a:rPr lang="en-US" dirty="0"/>
              <a:t/>
            </a:r>
            <a:br>
              <a:rPr lang="en-US" dirty="0"/>
            </a:br>
            <a:endParaRPr lang="en-US" dirty="0"/>
          </a:p>
        </p:txBody>
      </p:sp>
    </p:spTree>
    <p:extLst>
      <p:ext uri="{BB962C8B-B14F-4D97-AF65-F5344CB8AC3E}">
        <p14:creationId xmlns="" xmlns:p14="http://schemas.microsoft.com/office/powerpoint/2010/main" val="1567208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smtClean="0"/>
              <a:t>Edit presentation title on Slide Master using Insert &gt; Header &amp; Footer</a:t>
            </a:r>
            <a:endParaRPr lang="en-US" dirty="0"/>
          </a:p>
        </p:txBody>
      </p:sp>
      <p:sp>
        <p:nvSpPr>
          <p:cNvPr id="3" name="Title 2"/>
          <p:cNvSpPr>
            <a:spLocks noGrp="1"/>
          </p:cNvSpPr>
          <p:nvPr>
            <p:ph type="title"/>
          </p:nvPr>
        </p:nvSpPr>
        <p:spPr/>
        <p:txBody>
          <a:bodyPr/>
          <a:lstStyle/>
          <a:p>
            <a:r>
              <a:rPr lang="en-US" dirty="0" smtClean="0"/>
              <a:t>Content Team Timeliness in days</a:t>
            </a:r>
            <a:endParaRPr lang="en-US" dirty="0"/>
          </a:p>
        </p:txBody>
      </p:sp>
      <p:sp>
        <p:nvSpPr>
          <p:cNvPr id="4" name="Text Placeholder 3"/>
          <p:cNvSpPr>
            <a:spLocks noGrp="1"/>
          </p:cNvSpPr>
          <p:nvPr>
            <p:ph type="body" idx="13"/>
          </p:nvPr>
        </p:nvSpPr>
        <p:spPr/>
        <p:txBody>
          <a:bodyPr/>
          <a:lstStyle/>
          <a:p>
            <a:r>
              <a:rPr lang="en-US" dirty="0" smtClean="0"/>
              <a:t>Global case age &amp; Revised Case age</a:t>
            </a:r>
            <a:endParaRPr lang="en-US" dirty="0"/>
          </a:p>
        </p:txBody>
      </p:sp>
      <p:graphicFrame>
        <p:nvGraphicFramePr>
          <p:cNvPr id="6" name="Chart 5"/>
          <p:cNvGraphicFramePr/>
          <p:nvPr/>
        </p:nvGraphicFramePr>
        <p:xfrm>
          <a:off x="217194" y="928361"/>
          <a:ext cx="7823869" cy="545347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7786541" y="1027522"/>
            <a:ext cx="4440024" cy="1846659"/>
          </a:xfrm>
          <a:prstGeom prst="rect">
            <a:avLst/>
          </a:prstGeom>
          <a:noFill/>
        </p:spPr>
        <p:txBody>
          <a:bodyPr wrap="square" rtlCol="0">
            <a:spAutoFit/>
          </a:bodyPr>
          <a:lstStyle/>
          <a:p>
            <a:pPr algn="just"/>
            <a:r>
              <a:rPr lang="en-US" dirty="0" smtClean="0">
                <a:solidFill>
                  <a:srgbClr val="001EFF"/>
                </a:solidFill>
              </a:rPr>
              <a:t>Main issues:</a:t>
            </a:r>
          </a:p>
          <a:p>
            <a:pPr algn="just"/>
            <a:endParaRPr lang="en-US" dirty="0" smtClean="0">
              <a:solidFill>
                <a:srgbClr val="001EFF"/>
              </a:solidFill>
            </a:endParaRPr>
          </a:p>
          <a:p>
            <a:pPr algn="just">
              <a:buFont typeface="Wingdings" pitchFamily="2" charset="2"/>
              <a:buChar char="Ø"/>
            </a:pPr>
            <a:r>
              <a:rPr lang="en-US" dirty="0" smtClean="0">
                <a:solidFill>
                  <a:srgbClr val="001EFF"/>
                </a:solidFill>
              </a:rPr>
              <a:t>Jan   :  </a:t>
            </a:r>
            <a:r>
              <a:rPr lang="en-US" sz="1200" dirty="0" smtClean="0"/>
              <a:t>Awaiting time for data from </a:t>
            </a:r>
            <a:r>
              <a:rPr lang="en-US" sz="1200" dirty="0" err="1" smtClean="0"/>
              <a:t>sorce</a:t>
            </a:r>
            <a:r>
              <a:rPr lang="en-US" sz="1200" dirty="0" smtClean="0"/>
              <a:t>, technical issues required product team and Dev team.</a:t>
            </a:r>
          </a:p>
          <a:p>
            <a:pPr algn="just">
              <a:buFont typeface="Wingdings" pitchFamily="2" charset="2"/>
              <a:buChar char="Ø"/>
            </a:pPr>
            <a:r>
              <a:rPr lang="en-US" dirty="0" smtClean="0">
                <a:solidFill>
                  <a:srgbClr val="001EFF"/>
                </a:solidFill>
              </a:rPr>
              <a:t>Feb</a:t>
            </a:r>
            <a:r>
              <a:rPr lang="en-US" dirty="0" smtClean="0"/>
              <a:t> : </a:t>
            </a:r>
            <a:r>
              <a:rPr lang="en-US" sz="1200" dirty="0" smtClean="0"/>
              <a:t>out scope cases assigned to Lipper (DC@HD file not executed by CQM)</a:t>
            </a:r>
          </a:p>
          <a:p>
            <a:pPr algn="just">
              <a:buFont typeface="Wingdings" pitchFamily="2" charset="2"/>
              <a:buChar char="Ø"/>
            </a:pPr>
            <a:r>
              <a:rPr lang="en-US" dirty="0" smtClean="0">
                <a:solidFill>
                  <a:srgbClr val="001EFF"/>
                </a:solidFill>
              </a:rPr>
              <a:t>Mar</a:t>
            </a:r>
            <a:r>
              <a:rPr lang="en-US" dirty="0" smtClean="0"/>
              <a:t> : </a:t>
            </a:r>
            <a:r>
              <a:rPr lang="en-US" sz="1200" dirty="0" smtClean="0"/>
              <a:t>Late referral from HD.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608" y="32535"/>
            <a:ext cx="11594592" cy="457200"/>
          </a:xfrm>
        </p:spPr>
        <p:txBody>
          <a:bodyPr/>
          <a:lstStyle/>
          <a:p>
            <a:r>
              <a:rPr lang="en-US" dirty="0" smtClean="0"/>
              <a:t>Timeliness for DCSR Q 1</a:t>
            </a:r>
            <a:endParaRPr lang="en-US" dirty="0"/>
          </a:p>
        </p:txBody>
      </p:sp>
      <p:graphicFrame>
        <p:nvGraphicFramePr>
          <p:cNvPr id="13" name="Content Placeholder 12"/>
          <p:cNvGraphicFramePr>
            <a:graphicFrameLocks noGrp="1"/>
          </p:cNvGraphicFramePr>
          <p:nvPr>
            <p:ph idx="15"/>
          </p:nvPr>
        </p:nvGraphicFramePr>
        <p:xfrm>
          <a:off x="6338888" y="3841750"/>
          <a:ext cx="5680287" cy="2914600"/>
        </p:xfrm>
        <a:graphic>
          <a:graphicData uri="http://schemas.openxmlformats.org/drawingml/2006/table">
            <a:tbl>
              <a:tblPr/>
              <a:tblGrid>
                <a:gridCol w="863645"/>
                <a:gridCol w="670246"/>
                <a:gridCol w="768811"/>
                <a:gridCol w="729384"/>
                <a:gridCol w="2648201"/>
              </a:tblGrid>
              <a:tr h="293893">
                <a:tc>
                  <a:txBody>
                    <a:bodyPr/>
                    <a:lstStyle/>
                    <a:p>
                      <a:pPr algn="ctr" fontAlgn="b"/>
                      <a:r>
                        <a:rPr lang="en-US" sz="1000" b="0" i="0" u="none" strike="noStrike" dirty="0">
                          <a:solidFill>
                            <a:srgbClr val="000000"/>
                          </a:solidFill>
                          <a:latin typeface="Calibri"/>
                        </a:rPr>
                        <a:t>Case Number</a:t>
                      </a:r>
                    </a:p>
                  </a:txBody>
                  <a:tcPr marL="7057" marR="7057"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Team Location</a:t>
                      </a:r>
                    </a:p>
                  </a:txBody>
                  <a:tcPr marL="7057" marR="7057"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Global</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dirty="0">
                          <a:solidFill>
                            <a:srgbClr val="000000"/>
                          </a:solidFill>
                          <a:latin typeface="Calibri"/>
                        </a:rPr>
                        <a:t>Revised</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dirty="0">
                          <a:solidFill>
                            <a:srgbClr val="000000"/>
                          </a:solidFill>
                          <a:latin typeface="Calibri"/>
                        </a:rPr>
                        <a:t>Data Field</a:t>
                      </a:r>
                    </a:p>
                  </a:txBody>
                  <a:tcPr marL="7057" marR="7057" marT="7057" marB="0" anchor="b">
                    <a:lnL>
                      <a:noFill/>
                    </a:lnL>
                    <a:lnR>
                      <a:noFill/>
                    </a:lnR>
                    <a:lnT>
                      <a:noFill/>
                    </a:lnT>
                    <a:lnB>
                      <a:noFill/>
                    </a:lnB>
                  </a:tcPr>
                </a:tc>
              </a:tr>
              <a:tr h="283485">
                <a:tc>
                  <a:txBody>
                    <a:bodyPr/>
                    <a:lstStyle/>
                    <a:p>
                      <a:pPr algn="ctr" fontAlgn="b"/>
                      <a:r>
                        <a:rPr lang="en-US" sz="1000" b="0" i="0" u="none" strike="noStrike" dirty="0">
                          <a:solidFill>
                            <a:srgbClr val="000000"/>
                          </a:solidFill>
                          <a:latin typeface="Calibri"/>
                        </a:rPr>
                        <a:t>07422038</a:t>
                      </a:r>
                    </a:p>
                  </a:txBody>
                  <a:tcPr marL="7057" marR="7057"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MANILA US</a:t>
                      </a:r>
                    </a:p>
                  </a:txBody>
                  <a:tcPr marL="7057" marR="7057"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22.40972</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dirty="0">
                          <a:solidFill>
                            <a:srgbClr val="000000"/>
                          </a:solidFill>
                          <a:latin typeface="Calibri"/>
                        </a:rPr>
                        <a:t>0.926389</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dirty="0">
                          <a:solidFill>
                            <a:srgbClr val="000000"/>
                          </a:solidFill>
                          <a:latin typeface="Calibri"/>
                        </a:rPr>
                        <a:t>Fund Performance</a:t>
                      </a:r>
                    </a:p>
                  </a:txBody>
                  <a:tcPr marL="7057" marR="7057" marT="7057" marB="0" anchor="b">
                    <a:lnL>
                      <a:noFill/>
                    </a:lnL>
                    <a:lnR>
                      <a:noFill/>
                    </a:lnR>
                    <a:lnT>
                      <a:noFill/>
                    </a:lnT>
                    <a:lnB>
                      <a:noFill/>
                    </a:lnB>
                  </a:tcPr>
                </a:tc>
              </a:tr>
              <a:tr h="283485">
                <a:tc>
                  <a:txBody>
                    <a:bodyPr/>
                    <a:lstStyle/>
                    <a:p>
                      <a:pPr algn="ctr" fontAlgn="b"/>
                      <a:r>
                        <a:rPr lang="en-US" sz="1000" b="0" i="0" u="none" strike="noStrike" dirty="0">
                          <a:solidFill>
                            <a:srgbClr val="000000"/>
                          </a:solidFill>
                          <a:latin typeface="Calibri"/>
                        </a:rPr>
                        <a:t>07368122</a:t>
                      </a:r>
                    </a:p>
                  </a:txBody>
                  <a:tcPr marL="7057" marR="7057"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Gdynia ISA</a:t>
                      </a:r>
                    </a:p>
                  </a:txBody>
                  <a:tcPr marL="7057" marR="7057"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16.84792</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0.004167</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dirty="0">
                          <a:solidFill>
                            <a:srgbClr val="000000"/>
                          </a:solidFill>
                          <a:latin typeface="Calibri"/>
                        </a:rPr>
                        <a:t>Fees/Charges/Loads</a:t>
                      </a:r>
                    </a:p>
                  </a:txBody>
                  <a:tcPr marL="7057" marR="7057" marT="7057" marB="0" anchor="b">
                    <a:lnL>
                      <a:noFill/>
                    </a:lnL>
                    <a:lnR>
                      <a:noFill/>
                    </a:lnR>
                    <a:lnT>
                      <a:noFill/>
                    </a:lnT>
                    <a:lnB>
                      <a:noFill/>
                    </a:lnB>
                  </a:tcPr>
                </a:tc>
              </a:tr>
              <a:tr h="561604">
                <a:tc>
                  <a:txBody>
                    <a:bodyPr/>
                    <a:lstStyle/>
                    <a:p>
                      <a:pPr algn="ctr" fontAlgn="b"/>
                      <a:r>
                        <a:rPr lang="en-US" sz="1000" b="0" i="0" u="none" strike="noStrike">
                          <a:solidFill>
                            <a:srgbClr val="000000"/>
                          </a:solidFill>
                          <a:latin typeface="Calibri"/>
                        </a:rPr>
                        <a:t>07446103</a:t>
                      </a:r>
                    </a:p>
                  </a:txBody>
                  <a:tcPr marL="7057" marR="7057" marT="7057" marB="0" anchor="b">
                    <a:lnL>
                      <a:noFill/>
                    </a:lnL>
                    <a:lnR>
                      <a:noFill/>
                    </a:lnR>
                    <a:lnT>
                      <a:noFill/>
                    </a:lnT>
                    <a:lnB>
                      <a:noFill/>
                    </a:lnB>
                  </a:tcPr>
                </a:tc>
                <a:tc>
                  <a:txBody>
                    <a:bodyPr/>
                    <a:lstStyle/>
                    <a:p>
                      <a:pPr algn="ctr" fontAlgn="b"/>
                      <a:r>
                        <a:rPr lang="it-IT" sz="1000" b="0" i="0" u="none" strike="noStrike" dirty="0">
                          <a:solidFill>
                            <a:srgbClr val="000000"/>
                          </a:solidFill>
                          <a:latin typeface="Calibri"/>
                        </a:rPr>
                        <a:t>Gdynia AGS CEE Russia Nordic</a:t>
                      </a:r>
                    </a:p>
                  </a:txBody>
                  <a:tcPr marL="7057" marR="7057"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10.79236</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4.568056</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dirty="0">
                          <a:solidFill>
                            <a:srgbClr val="000000"/>
                          </a:solidFill>
                          <a:latin typeface="Calibri"/>
                        </a:rPr>
                        <a:t>Fund Performance</a:t>
                      </a:r>
                    </a:p>
                  </a:txBody>
                  <a:tcPr marL="7057" marR="7057" marT="7057" marB="0" anchor="b">
                    <a:lnL>
                      <a:noFill/>
                    </a:lnL>
                    <a:lnR>
                      <a:noFill/>
                    </a:lnR>
                    <a:lnT>
                      <a:noFill/>
                    </a:lnT>
                    <a:lnB>
                      <a:noFill/>
                    </a:lnB>
                  </a:tcPr>
                </a:tc>
              </a:tr>
              <a:tr h="293893">
                <a:tc>
                  <a:txBody>
                    <a:bodyPr/>
                    <a:lstStyle/>
                    <a:p>
                      <a:pPr algn="ctr" fontAlgn="b"/>
                      <a:r>
                        <a:rPr lang="en-US" sz="1000" b="0" i="0" u="none" strike="noStrike">
                          <a:solidFill>
                            <a:srgbClr val="000000"/>
                          </a:solidFill>
                          <a:latin typeface="Calibri"/>
                        </a:rPr>
                        <a:t>07429264</a:t>
                      </a:r>
                    </a:p>
                  </a:txBody>
                  <a:tcPr marL="7057" marR="7057"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Gdynia Benelux</a:t>
                      </a:r>
                    </a:p>
                  </a:txBody>
                  <a:tcPr marL="7057" marR="7057"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10.74306</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1.870833</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dirty="0">
                          <a:solidFill>
                            <a:srgbClr val="000000"/>
                          </a:solidFill>
                          <a:latin typeface="Calibri"/>
                        </a:rPr>
                        <a:t>Attributes</a:t>
                      </a:r>
                    </a:p>
                  </a:txBody>
                  <a:tcPr marL="7057" marR="7057" marT="7057" marB="0" anchor="b">
                    <a:lnL>
                      <a:noFill/>
                    </a:lnL>
                    <a:lnR>
                      <a:noFill/>
                    </a:lnR>
                    <a:lnT>
                      <a:noFill/>
                    </a:lnT>
                    <a:lnB>
                      <a:noFill/>
                    </a:lnB>
                  </a:tcPr>
                </a:tc>
              </a:tr>
              <a:tr h="283485">
                <a:tc>
                  <a:txBody>
                    <a:bodyPr/>
                    <a:lstStyle/>
                    <a:p>
                      <a:pPr algn="ctr" fontAlgn="b"/>
                      <a:r>
                        <a:rPr lang="en-US" sz="1000" b="0" i="0" u="none" strike="noStrike">
                          <a:solidFill>
                            <a:srgbClr val="000000"/>
                          </a:solidFill>
                          <a:latin typeface="Calibri"/>
                        </a:rPr>
                        <a:t>07437267</a:t>
                      </a:r>
                    </a:p>
                  </a:txBody>
                  <a:tcPr marL="7057" marR="7057"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MANILA US</a:t>
                      </a:r>
                    </a:p>
                  </a:txBody>
                  <a:tcPr marL="7057" marR="7057"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9.035417</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0.99375</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dirty="0">
                          <a:solidFill>
                            <a:srgbClr val="000000"/>
                          </a:solidFill>
                          <a:latin typeface="Calibri"/>
                        </a:rPr>
                        <a:t>Fund Status</a:t>
                      </a:r>
                    </a:p>
                  </a:txBody>
                  <a:tcPr marL="7057" marR="7057" marT="7057" marB="0" anchor="b">
                    <a:lnL>
                      <a:noFill/>
                    </a:lnL>
                    <a:lnR>
                      <a:noFill/>
                    </a:lnR>
                    <a:lnT>
                      <a:noFill/>
                    </a:lnT>
                    <a:lnB>
                      <a:noFill/>
                    </a:lnB>
                  </a:tcPr>
                </a:tc>
              </a:tr>
              <a:tr h="283485">
                <a:tc>
                  <a:txBody>
                    <a:bodyPr/>
                    <a:lstStyle/>
                    <a:p>
                      <a:pPr algn="ctr" fontAlgn="b"/>
                      <a:r>
                        <a:rPr lang="en-US" sz="1000" b="0" i="0" u="none" strike="noStrike">
                          <a:solidFill>
                            <a:srgbClr val="000000"/>
                          </a:solidFill>
                          <a:latin typeface="Calibri"/>
                        </a:rPr>
                        <a:t>07420241</a:t>
                      </a:r>
                    </a:p>
                  </a:txBody>
                  <a:tcPr marL="7057" marR="7057"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Gdynia UK</a:t>
                      </a:r>
                    </a:p>
                  </a:txBody>
                  <a:tcPr marL="7057" marR="7057"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8.761806</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0.840972</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dirty="0">
                          <a:solidFill>
                            <a:srgbClr val="000000"/>
                          </a:solidFill>
                          <a:latin typeface="Calibri"/>
                        </a:rPr>
                        <a:t>New Fund</a:t>
                      </a:r>
                    </a:p>
                  </a:txBody>
                  <a:tcPr marL="7057" marR="7057" marT="7057" marB="0" anchor="b">
                    <a:lnL>
                      <a:noFill/>
                    </a:lnL>
                    <a:lnR>
                      <a:noFill/>
                    </a:lnR>
                    <a:lnT>
                      <a:noFill/>
                    </a:lnT>
                    <a:lnB>
                      <a:noFill/>
                    </a:lnB>
                  </a:tcPr>
                </a:tc>
              </a:tr>
              <a:tr h="283485">
                <a:tc>
                  <a:txBody>
                    <a:bodyPr/>
                    <a:lstStyle/>
                    <a:p>
                      <a:pPr algn="ctr" fontAlgn="b"/>
                      <a:r>
                        <a:rPr lang="en-US" sz="1000" b="0" i="0" u="none" strike="noStrike">
                          <a:solidFill>
                            <a:srgbClr val="000000"/>
                          </a:solidFill>
                          <a:latin typeface="Calibri"/>
                        </a:rPr>
                        <a:t>07392676</a:t>
                      </a:r>
                    </a:p>
                  </a:txBody>
                  <a:tcPr marL="7057" marR="7057"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MANILA US</a:t>
                      </a:r>
                    </a:p>
                  </a:txBody>
                  <a:tcPr marL="7057" marR="7057" marT="7057" marB="0" anchor="b">
                    <a:lnL>
                      <a:noFill/>
                    </a:lnL>
                    <a:lnR>
                      <a:noFill/>
                    </a:lnR>
                    <a:lnT>
                      <a:noFill/>
                    </a:lnT>
                    <a:lnB>
                      <a:noFill/>
                    </a:lnB>
                  </a:tcPr>
                </a:tc>
                <a:tc>
                  <a:txBody>
                    <a:bodyPr/>
                    <a:lstStyle/>
                    <a:p>
                      <a:pPr algn="ctr" fontAlgn="b"/>
                      <a:r>
                        <a:rPr lang="en-US" sz="1000" b="0" i="0" u="none" strike="noStrike">
                          <a:solidFill>
                            <a:srgbClr val="000000"/>
                          </a:solidFill>
                          <a:latin typeface="Calibri"/>
                        </a:rPr>
                        <a:t>8.211111</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1.072222</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dirty="0">
                          <a:solidFill>
                            <a:srgbClr val="000000"/>
                          </a:solidFill>
                          <a:latin typeface="Calibri"/>
                        </a:rPr>
                        <a:t>Fund Performance</a:t>
                      </a:r>
                    </a:p>
                  </a:txBody>
                  <a:tcPr marL="7057" marR="7057" marT="7057" marB="0" anchor="b">
                    <a:lnL>
                      <a:noFill/>
                    </a:lnL>
                    <a:lnR>
                      <a:noFill/>
                    </a:lnR>
                    <a:lnT>
                      <a:noFill/>
                    </a:lnT>
                    <a:lnB>
                      <a:noFill/>
                    </a:lnB>
                  </a:tcPr>
                </a:tc>
              </a:tr>
              <a:tr h="293893">
                <a:tc>
                  <a:txBody>
                    <a:bodyPr/>
                    <a:lstStyle/>
                    <a:p>
                      <a:pPr algn="ctr" fontAlgn="b"/>
                      <a:r>
                        <a:rPr lang="en-US" sz="1000" b="0" i="0" u="none" strike="noStrike" dirty="0">
                          <a:solidFill>
                            <a:srgbClr val="000000"/>
                          </a:solidFill>
                          <a:latin typeface="Calibri"/>
                        </a:rPr>
                        <a:t>07444187</a:t>
                      </a:r>
                    </a:p>
                  </a:txBody>
                  <a:tcPr marL="7057" marR="7057"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Gdynia Benelux</a:t>
                      </a:r>
                    </a:p>
                  </a:txBody>
                  <a:tcPr marL="7057" marR="7057" marT="7057" marB="0" anchor="b">
                    <a:lnL>
                      <a:noFill/>
                    </a:lnL>
                    <a:lnR>
                      <a:noFill/>
                    </a:lnR>
                    <a:lnT>
                      <a:noFill/>
                    </a:lnT>
                    <a:lnB>
                      <a:noFill/>
                    </a:lnB>
                  </a:tcPr>
                </a:tc>
                <a:tc>
                  <a:txBody>
                    <a:bodyPr/>
                    <a:lstStyle/>
                    <a:p>
                      <a:pPr algn="ctr" fontAlgn="b"/>
                      <a:r>
                        <a:rPr lang="en-US" sz="1000" b="0" i="0" u="none" strike="noStrike" dirty="0">
                          <a:solidFill>
                            <a:srgbClr val="000000"/>
                          </a:solidFill>
                          <a:latin typeface="Calibri"/>
                        </a:rPr>
                        <a:t>8.163889</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dirty="0">
                          <a:solidFill>
                            <a:srgbClr val="000000"/>
                          </a:solidFill>
                          <a:latin typeface="Calibri"/>
                        </a:rPr>
                        <a:t>3.491667</a:t>
                      </a:r>
                    </a:p>
                  </a:txBody>
                  <a:tcPr marL="7057" marR="7057" marT="7057" marB="0" anchor="b">
                    <a:lnL>
                      <a:noFill/>
                    </a:lnL>
                    <a:lnR>
                      <a:noFill/>
                    </a:lnR>
                    <a:lnT>
                      <a:noFill/>
                    </a:lnT>
                    <a:lnB>
                      <a:noFill/>
                    </a:lnB>
                    <a:solidFill>
                      <a:srgbClr val="FFFF00"/>
                    </a:solidFill>
                  </a:tcPr>
                </a:tc>
                <a:tc>
                  <a:txBody>
                    <a:bodyPr/>
                    <a:lstStyle/>
                    <a:p>
                      <a:pPr algn="ctr" fontAlgn="b"/>
                      <a:r>
                        <a:rPr lang="en-US" sz="1000" b="0" i="0" u="none" strike="noStrike" dirty="0">
                          <a:solidFill>
                            <a:srgbClr val="000000"/>
                          </a:solidFill>
                          <a:latin typeface="Calibri"/>
                        </a:rPr>
                        <a:t>Portfolio/Fund Manager(s)</a:t>
                      </a:r>
                    </a:p>
                  </a:txBody>
                  <a:tcPr marL="7057" marR="7057" marT="7057" marB="0" anchor="b">
                    <a:lnL>
                      <a:noFill/>
                    </a:lnL>
                    <a:lnR>
                      <a:noFill/>
                    </a:lnR>
                    <a:lnT>
                      <a:noFill/>
                    </a:lnT>
                    <a:lnB>
                      <a:noFill/>
                    </a:lnB>
                  </a:tcPr>
                </a:tc>
              </a:tr>
            </a:tbl>
          </a:graphicData>
        </a:graphic>
      </p:graphicFrame>
      <p:sp>
        <p:nvSpPr>
          <p:cNvPr id="8" name="Content Placeholder 11">
            <a:extLst>
              <a:ext uri="{FF2B5EF4-FFF2-40B4-BE49-F238E27FC236}">
                <a16:creationId xmlns="" xmlns:a16="http://schemas.microsoft.com/office/drawing/2014/main" id="{501736AB-FA9F-42F9-A03A-AAF37F687B0F}"/>
              </a:ext>
            </a:extLst>
          </p:cNvPr>
          <p:cNvSpPr>
            <a:spLocks noGrp="1"/>
          </p:cNvSpPr>
          <p:nvPr>
            <p:ph idx="15"/>
          </p:nvPr>
        </p:nvSpPr>
        <p:spPr>
          <a:xfrm>
            <a:off x="0" y="807631"/>
            <a:ext cx="6073181" cy="2809646"/>
          </a:xfrm>
        </p:spPr>
        <p:txBody>
          <a:bodyPr/>
          <a:lstStyle/>
          <a:p>
            <a:r>
              <a:rPr lang="en-PH" dirty="0" smtClean="0">
                <a:solidFill>
                  <a:schemeClr val="tx2"/>
                </a:solidFill>
              </a:rPr>
              <a:t>HIGHLIGHTS -  Jan-19</a:t>
            </a:r>
            <a:endParaRPr lang="en-PH" dirty="0" smtClean="0">
              <a:solidFill>
                <a:schemeClr val="tx2"/>
              </a:solidFill>
            </a:endParaRPr>
          </a:p>
          <a:p>
            <a:pPr>
              <a:buFont typeface="Arial" pitchFamily="34" charset="0"/>
              <a:buChar char="•"/>
            </a:pPr>
            <a:r>
              <a:rPr lang="en-PH" sz="1100" dirty="0" smtClean="0"/>
              <a:t> </a:t>
            </a:r>
            <a:r>
              <a:rPr lang="en-PH" sz="1100" b="0" dirty="0" smtClean="0"/>
              <a:t>Average Case Life: </a:t>
            </a:r>
            <a:r>
              <a:rPr lang="en-PH" sz="1100" dirty="0" smtClean="0"/>
              <a:t>3.3 days</a:t>
            </a:r>
          </a:p>
          <a:p>
            <a:pPr>
              <a:buFont typeface="Arial" pitchFamily="34" charset="0"/>
              <a:buChar char="•"/>
            </a:pPr>
            <a:r>
              <a:rPr lang="en-PH" sz="1100" dirty="0" smtClean="0"/>
              <a:t> </a:t>
            </a:r>
            <a:r>
              <a:rPr lang="en-PH" sz="1100" b="0" dirty="0" smtClean="0"/>
              <a:t>Revised Case Life: </a:t>
            </a:r>
            <a:r>
              <a:rPr lang="en-PH" sz="1100" dirty="0" smtClean="0"/>
              <a:t>2.6 days</a:t>
            </a:r>
          </a:p>
          <a:p>
            <a:pPr lvl="4">
              <a:buFont typeface="Wingdings" pitchFamily="2" charset="2"/>
              <a:buChar char="Ø"/>
            </a:pPr>
            <a:r>
              <a:rPr lang="en-PH" sz="1100" dirty="0" smtClean="0"/>
              <a:t>Primarily </a:t>
            </a:r>
            <a:r>
              <a:rPr lang="en-PH" sz="1100" dirty="0" smtClean="0"/>
              <a:t>caused by adding missing fund which initially was private </a:t>
            </a:r>
            <a:r>
              <a:rPr lang="en-PH" sz="1100" b="1" dirty="0" smtClean="0">
                <a:solidFill>
                  <a:srgbClr val="001EFF"/>
                </a:solidFill>
              </a:rPr>
              <a:t>#</a:t>
            </a:r>
            <a:r>
              <a:rPr lang="en-US" sz="1100" b="1" dirty="0" smtClean="0">
                <a:solidFill>
                  <a:srgbClr val="001EFF"/>
                </a:solidFill>
              </a:rPr>
              <a:t>7168108</a:t>
            </a:r>
          </a:p>
          <a:p>
            <a:pPr lvl="4">
              <a:buFont typeface="Wingdings" pitchFamily="2" charset="2"/>
              <a:buChar char="Ø"/>
            </a:pPr>
            <a:r>
              <a:rPr lang="en-PH" sz="1100" dirty="0" smtClean="0"/>
              <a:t>Suspect US fund flows, due to </a:t>
            </a:r>
            <a:r>
              <a:rPr lang="en-US" sz="1100" dirty="0" smtClean="0"/>
              <a:t>a display limitation in DSTAR where it does not show the full whole numbers </a:t>
            </a:r>
            <a:r>
              <a:rPr lang="en-US" sz="1100" b="1" dirty="0" smtClean="0">
                <a:solidFill>
                  <a:srgbClr val="001EFF"/>
                </a:solidFill>
              </a:rPr>
              <a:t>#7211244</a:t>
            </a:r>
            <a:r>
              <a:rPr lang="en-US" sz="1100" dirty="0" smtClean="0"/>
              <a:t>, case required product team investigation and content team to confirm data with provider (data was also corrected)</a:t>
            </a:r>
          </a:p>
          <a:p>
            <a:pPr lvl="4">
              <a:buFont typeface="Wingdings" pitchFamily="2" charset="2"/>
              <a:buChar char="Ø"/>
            </a:pPr>
            <a:r>
              <a:rPr lang="en-US" sz="1100" dirty="0" smtClean="0"/>
              <a:t>Technical issue at database level required Tech team t solve the issue </a:t>
            </a:r>
            <a:r>
              <a:rPr lang="en-US" sz="1100" b="1" dirty="0" smtClean="0">
                <a:solidFill>
                  <a:srgbClr val="001EFF"/>
                </a:solidFill>
              </a:rPr>
              <a:t>#</a:t>
            </a:r>
            <a:r>
              <a:rPr lang="en-US" sz="1100" b="1" dirty="0" smtClean="0">
                <a:solidFill>
                  <a:srgbClr val="001EFF"/>
                </a:solidFill>
                <a:latin typeface="Calibri"/>
              </a:rPr>
              <a:t>7208093 </a:t>
            </a:r>
            <a:r>
              <a:rPr lang="en-US" sz="1100" dirty="0" smtClean="0">
                <a:solidFill>
                  <a:srgbClr val="000000"/>
                </a:solidFill>
                <a:latin typeface="Calibri"/>
              </a:rPr>
              <a:t>data </a:t>
            </a:r>
            <a:r>
              <a:rPr lang="en-US" sz="1100" dirty="0" smtClean="0">
                <a:solidFill>
                  <a:srgbClr val="000000"/>
                </a:solidFill>
                <a:latin typeface="Calibri"/>
              </a:rPr>
              <a:t>wasn’t sync with product.</a:t>
            </a:r>
            <a:endParaRPr lang="en-US" sz="1100" dirty="0" smtClean="0"/>
          </a:p>
          <a:p>
            <a:pPr lvl="4">
              <a:buFont typeface="Wingdings" pitchFamily="2" charset="2"/>
              <a:buChar char="Ø"/>
            </a:pPr>
            <a:r>
              <a:rPr lang="en-US" sz="1100" dirty="0" smtClean="0"/>
              <a:t>Waiting for PC </a:t>
            </a:r>
            <a:r>
              <a:rPr lang="en-US" sz="1100" b="1" dirty="0" smtClean="0">
                <a:solidFill>
                  <a:srgbClr val="001EFF"/>
                </a:solidFill>
              </a:rPr>
              <a:t># 7234049 </a:t>
            </a:r>
            <a:r>
              <a:rPr lang="en-US" sz="1100" dirty="0" smtClean="0"/>
              <a:t>however lipper resolved in less than 2 Hrs.</a:t>
            </a:r>
          </a:p>
          <a:p>
            <a:pPr lvl="4">
              <a:buNone/>
            </a:pPr>
            <a:endParaRPr lang="en-PH" dirty="0" smtClean="0"/>
          </a:p>
          <a:p>
            <a:endParaRPr lang="en-US" dirty="0"/>
          </a:p>
        </p:txBody>
      </p:sp>
      <p:sp>
        <p:nvSpPr>
          <p:cNvPr id="10" name="TextBox 9"/>
          <p:cNvSpPr txBox="1"/>
          <p:nvPr/>
        </p:nvSpPr>
        <p:spPr>
          <a:xfrm>
            <a:off x="6187657" y="261135"/>
            <a:ext cx="3977196" cy="1015663"/>
          </a:xfrm>
          <a:prstGeom prst="rect">
            <a:avLst/>
          </a:prstGeom>
          <a:noFill/>
        </p:spPr>
        <p:txBody>
          <a:bodyPr wrap="square" rtlCol="0">
            <a:spAutoFit/>
          </a:bodyPr>
          <a:lstStyle/>
          <a:p>
            <a:r>
              <a:rPr lang="en-PH" sz="1400" b="1" dirty="0" smtClean="0">
                <a:solidFill>
                  <a:schemeClr val="tx2"/>
                </a:solidFill>
              </a:rPr>
              <a:t>HIGHLIGHTS – Fe-19</a:t>
            </a:r>
            <a:r>
              <a:rPr lang="en-PH" dirty="0" smtClean="0">
                <a:solidFill>
                  <a:schemeClr val="tx2"/>
                </a:solidFill>
              </a:rPr>
              <a:t>:</a:t>
            </a:r>
            <a:endParaRPr lang="en-PH" dirty="0" smtClean="0">
              <a:solidFill>
                <a:schemeClr val="tx2"/>
              </a:solidFill>
            </a:endParaRPr>
          </a:p>
          <a:p>
            <a:pPr>
              <a:buFont typeface="Arial" pitchFamily="34" charset="0"/>
              <a:buChar char="•"/>
            </a:pPr>
            <a:r>
              <a:rPr lang="en-PH" sz="1200" dirty="0" smtClean="0"/>
              <a:t> Average Case Life:   </a:t>
            </a:r>
            <a:r>
              <a:rPr lang="en-PH" sz="1200" dirty="0" smtClean="0">
                <a:solidFill>
                  <a:srgbClr val="001EFF"/>
                </a:solidFill>
              </a:rPr>
              <a:t>4.2</a:t>
            </a:r>
            <a:r>
              <a:rPr lang="en-PH" sz="1200" dirty="0" smtClean="0"/>
              <a:t> days (3.3 days Jan_19)</a:t>
            </a:r>
          </a:p>
          <a:p>
            <a:pPr>
              <a:buFont typeface="Arial" pitchFamily="34" charset="0"/>
              <a:buChar char="•"/>
            </a:pPr>
            <a:r>
              <a:rPr lang="en-PH" sz="1200" dirty="0" smtClean="0"/>
              <a:t> Revised Case Life: </a:t>
            </a:r>
            <a:r>
              <a:rPr lang="en-PH" sz="1200" dirty="0" smtClean="0">
                <a:solidFill>
                  <a:srgbClr val="001EFF"/>
                </a:solidFill>
              </a:rPr>
              <a:t>3.6 </a:t>
            </a:r>
            <a:r>
              <a:rPr lang="en-PH" sz="1200" dirty="0" smtClean="0"/>
              <a:t>days</a:t>
            </a:r>
            <a:r>
              <a:rPr lang="en-PH" sz="1200" dirty="0" smtClean="0">
                <a:solidFill>
                  <a:srgbClr val="001EFF"/>
                </a:solidFill>
              </a:rPr>
              <a:t> </a:t>
            </a:r>
            <a:r>
              <a:rPr lang="en-PH" sz="1200" dirty="0" smtClean="0"/>
              <a:t>(2.6 days in Jn_19)</a:t>
            </a:r>
          </a:p>
          <a:p>
            <a:endParaRPr lang="en-US" dirty="0"/>
          </a:p>
        </p:txBody>
      </p:sp>
      <p:sp>
        <p:nvSpPr>
          <p:cNvPr id="11" name="Rectangle 10"/>
          <p:cNvSpPr/>
          <p:nvPr/>
        </p:nvSpPr>
        <p:spPr>
          <a:xfrm>
            <a:off x="6187657" y="1093509"/>
            <a:ext cx="5634360" cy="2523768"/>
          </a:xfrm>
          <a:prstGeom prst="rect">
            <a:avLst/>
          </a:prstGeom>
        </p:spPr>
        <p:txBody>
          <a:bodyPr wrap="square">
            <a:spAutoFit/>
          </a:bodyPr>
          <a:lstStyle/>
          <a:p>
            <a:pPr algn="just"/>
            <a:r>
              <a:rPr lang="en-US" sz="1000" b="1" u="sng" dirty="0" smtClean="0">
                <a:solidFill>
                  <a:srgbClr val="001EFF"/>
                </a:solidFill>
              </a:rPr>
              <a:t>#06973059 </a:t>
            </a:r>
            <a:r>
              <a:rPr lang="en-US" sz="1000" u="sng" dirty="0" smtClean="0">
                <a:solidFill>
                  <a:srgbClr val="001EFF"/>
                </a:solidFill>
              </a:rPr>
              <a:t>wrongly tagged under lipper content set should be tagged under holding team with 127 days.</a:t>
            </a:r>
            <a:r>
              <a:rPr lang="en-US" sz="1200" b="1" dirty="0" smtClean="0">
                <a:solidFill>
                  <a:srgbClr val="001EFF"/>
                </a:solidFill>
              </a:rPr>
              <a:t> #07248705  </a:t>
            </a:r>
            <a:r>
              <a:rPr lang="en-US" sz="1000" dirty="0" smtClean="0"/>
              <a:t>(case age 33 days) out of content team scope for feed team.</a:t>
            </a:r>
            <a:endParaRPr lang="en-US" sz="1000" u="sng" dirty="0" smtClean="0">
              <a:solidFill>
                <a:srgbClr val="001EFF"/>
              </a:solidFill>
            </a:endParaRPr>
          </a:p>
          <a:p>
            <a:pPr algn="just"/>
            <a:endParaRPr lang="en-US" sz="1000" dirty="0" smtClean="0"/>
          </a:p>
          <a:p>
            <a:pPr algn="just"/>
            <a:r>
              <a:rPr lang="en-US" sz="1200" b="1" dirty="0" smtClean="0">
                <a:solidFill>
                  <a:srgbClr val="001EFF"/>
                </a:solidFill>
              </a:rPr>
              <a:t>#07242649 </a:t>
            </a:r>
            <a:r>
              <a:rPr lang="en-US" sz="1000" dirty="0" smtClean="0"/>
              <a:t>(Case age : 29 days), This is related to UBS escalation, as per managers case was closed until a solution was handed to </a:t>
            </a:r>
            <a:r>
              <a:rPr lang="en-US" sz="1000" dirty="0" err="1" smtClean="0"/>
              <a:t>Factset</a:t>
            </a:r>
            <a:r>
              <a:rPr lang="en-US" sz="1000" dirty="0" smtClean="0"/>
              <a:t> by account manager Vicky.</a:t>
            </a:r>
          </a:p>
          <a:p>
            <a:pPr algn="just"/>
            <a:endParaRPr lang="en-US" sz="1000" dirty="0" smtClean="0"/>
          </a:p>
          <a:p>
            <a:pPr algn="just"/>
            <a:r>
              <a:rPr lang="en-US" sz="1200" b="1" dirty="0" smtClean="0">
                <a:solidFill>
                  <a:srgbClr val="001EFF"/>
                </a:solidFill>
              </a:rPr>
              <a:t>#07329414  </a:t>
            </a:r>
            <a:r>
              <a:rPr lang="en-US" sz="1000" dirty="0" smtClean="0"/>
              <a:t>(Case age : 21 days)Due to the volume of funds suspected and the difference in methodology of TR and client Manila team took more time to investigate this matter further with research and methodology to confirm calculation of performance.</a:t>
            </a:r>
          </a:p>
          <a:p>
            <a:pPr algn="just"/>
            <a:endParaRPr lang="en-US" sz="1000" dirty="0" smtClean="0"/>
          </a:p>
          <a:p>
            <a:pPr algn="just"/>
            <a:r>
              <a:rPr lang="en-US" sz="1000" b="1" dirty="0" smtClean="0">
                <a:solidFill>
                  <a:srgbClr val="001EFF"/>
                </a:solidFill>
              </a:rPr>
              <a:t>#07286889 </a:t>
            </a:r>
            <a:r>
              <a:rPr lang="en-US" sz="1000" dirty="0" smtClean="0"/>
              <a:t>(case age 20 days), </a:t>
            </a:r>
            <a:r>
              <a:rPr lang="en-US" sz="1000" b="1" dirty="0" smtClean="0">
                <a:solidFill>
                  <a:srgbClr val="001EFF"/>
                </a:solidFill>
              </a:rPr>
              <a:t>#07271332 </a:t>
            </a:r>
            <a:r>
              <a:rPr lang="en-US" sz="1000" dirty="0" smtClean="0"/>
              <a:t>(case age 26 days) and </a:t>
            </a:r>
            <a:r>
              <a:rPr lang="en-US" sz="1200" b="1" dirty="0" smtClean="0">
                <a:solidFill>
                  <a:srgbClr val="001EFF"/>
                </a:solidFill>
              </a:rPr>
              <a:t>#07307723</a:t>
            </a:r>
            <a:r>
              <a:rPr lang="en-US" sz="1200" dirty="0" smtClean="0"/>
              <a:t> (</a:t>
            </a:r>
            <a:r>
              <a:rPr lang="en-US" sz="1000" dirty="0" smtClean="0"/>
              <a:t>Case age 15 days) was due to awaiting time for the data from source.</a:t>
            </a:r>
          </a:p>
          <a:p>
            <a:pPr algn="just"/>
            <a:endParaRPr lang="en-US" sz="1000" dirty="0" smtClean="0"/>
          </a:p>
          <a:p>
            <a:pPr algn="just"/>
            <a:r>
              <a:rPr lang="en-US" sz="1000" b="1" dirty="0" smtClean="0">
                <a:solidFill>
                  <a:srgbClr val="001EFF"/>
                </a:solidFill>
              </a:rPr>
              <a:t>#07296870 </a:t>
            </a:r>
            <a:r>
              <a:rPr lang="en-US" sz="1000" dirty="0" smtClean="0"/>
              <a:t>(case age 14.2 days) resolution provided within 48hrs however the client Follow up was out of content team involving product support team</a:t>
            </a:r>
          </a:p>
        </p:txBody>
      </p:sp>
      <p:sp>
        <p:nvSpPr>
          <p:cNvPr id="12" name="Rectangle 11"/>
          <p:cNvSpPr/>
          <p:nvPr/>
        </p:nvSpPr>
        <p:spPr>
          <a:xfrm>
            <a:off x="292608" y="3841115"/>
            <a:ext cx="6096000" cy="830997"/>
          </a:xfrm>
          <a:prstGeom prst="rect">
            <a:avLst/>
          </a:prstGeom>
        </p:spPr>
        <p:txBody>
          <a:bodyPr>
            <a:spAutoFit/>
          </a:bodyPr>
          <a:lstStyle/>
          <a:p>
            <a:r>
              <a:rPr lang="en-PH" sz="1200" b="1" dirty="0" smtClean="0">
                <a:solidFill>
                  <a:schemeClr val="tx2"/>
                </a:solidFill>
              </a:rPr>
              <a:t>HIGHLIGHTS – Mar 19:</a:t>
            </a:r>
            <a:endParaRPr lang="en-PH" sz="1200" b="1" dirty="0" smtClean="0">
              <a:solidFill>
                <a:schemeClr val="tx2"/>
              </a:solidFill>
            </a:endParaRPr>
          </a:p>
          <a:p>
            <a:pPr>
              <a:buFont typeface="Arial" pitchFamily="34" charset="0"/>
              <a:buChar char="•"/>
            </a:pPr>
            <a:r>
              <a:rPr lang="en-PH" dirty="0" smtClean="0"/>
              <a:t> Average Case Life:   </a:t>
            </a:r>
            <a:r>
              <a:rPr lang="en-PH" dirty="0" smtClean="0">
                <a:solidFill>
                  <a:srgbClr val="001EFF"/>
                </a:solidFill>
              </a:rPr>
              <a:t>2.9</a:t>
            </a:r>
            <a:r>
              <a:rPr lang="en-PH" dirty="0" smtClean="0"/>
              <a:t> days (4.2 days Feb_19)</a:t>
            </a:r>
          </a:p>
          <a:p>
            <a:pPr>
              <a:buFont typeface="Arial" pitchFamily="34" charset="0"/>
              <a:buChar char="•"/>
            </a:pPr>
            <a:r>
              <a:rPr lang="en-PH" dirty="0" smtClean="0"/>
              <a:t> Revised Case Life: 1.9</a:t>
            </a:r>
            <a:r>
              <a:rPr lang="en-PH" dirty="0" smtClean="0">
                <a:solidFill>
                  <a:srgbClr val="001EFF"/>
                </a:solidFill>
              </a:rPr>
              <a:t> </a:t>
            </a:r>
            <a:r>
              <a:rPr lang="en-PH" dirty="0" smtClean="0"/>
              <a:t>days</a:t>
            </a:r>
            <a:r>
              <a:rPr lang="en-PH" dirty="0" smtClean="0">
                <a:solidFill>
                  <a:srgbClr val="001EFF"/>
                </a:solidFill>
              </a:rPr>
              <a:t> </a:t>
            </a:r>
            <a:r>
              <a:rPr lang="en-PH" dirty="0" smtClean="0"/>
              <a:t>(3.6 days in Feb_19)</a:t>
            </a:r>
          </a:p>
        </p:txBody>
      </p:sp>
      <p:cxnSp>
        <p:nvCxnSpPr>
          <p:cNvPr id="15" name="Straight Arrow Connector 14"/>
          <p:cNvCxnSpPr/>
          <p:nvPr/>
        </p:nvCxnSpPr>
        <p:spPr>
          <a:xfrm flipV="1">
            <a:off x="5656082" y="4468305"/>
            <a:ext cx="531575" cy="9427"/>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2608" y="4672112"/>
            <a:ext cx="4854427" cy="461665"/>
          </a:xfrm>
          <a:prstGeom prst="rect">
            <a:avLst/>
          </a:prstGeom>
          <a:noFill/>
        </p:spPr>
        <p:txBody>
          <a:bodyPr wrap="square" rtlCol="0">
            <a:spAutoFit/>
          </a:bodyPr>
          <a:lstStyle/>
          <a:p>
            <a:r>
              <a:rPr lang="en-US" sz="1200" u="sng" dirty="0" smtClean="0"/>
              <a:t>Comparing the Global case age and Revised I assume the referral age impacted timeliness metric in March</a:t>
            </a:r>
            <a:endParaRPr lang="en-US" sz="1200"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1EFF"/>
                </a:solidFill>
              </a:rPr>
              <a:t>Aggregated Case Volume – Q 1 2019</a:t>
            </a:r>
            <a:endParaRPr lang="en-US" dirty="0">
              <a:solidFill>
                <a:srgbClr val="001EFF"/>
              </a:solidFill>
            </a:endParaRPr>
          </a:p>
        </p:txBody>
      </p:sp>
      <p:sp>
        <p:nvSpPr>
          <p:cNvPr id="7" name="Slide Number Placeholder 6"/>
          <p:cNvSpPr>
            <a:spLocks noGrp="1"/>
          </p:cNvSpPr>
          <p:nvPr>
            <p:ph type="sldNum" sz="quarter" idx="16"/>
          </p:nvPr>
        </p:nvSpPr>
        <p:spPr/>
        <p:txBody>
          <a:bodyPr/>
          <a:lstStyle/>
          <a:p>
            <a:fld id="{C9FA7F4F-44B5-46BF-B5E3-2992CD1D081A}" type="slidenum">
              <a:rPr lang="en-US" altLang="en-US" smtClean="0"/>
              <a:pPr/>
              <a:t>7</a:t>
            </a:fld>
            <a:endParaRPr lang="en-US" altLang="en-US" dirty="0"/>
          </a:p>
        </p:txBody>
      </p:sp>
      <p:sp>
        <p:nvSpPr>
          <p:cNvPr id="8" name="Footer Placeholder 7"/>
          <p:cNvSpPr>
            <a:spLocks noGrp="1"/>
          </p:cNvSpPr>
          <p:nvPr>
            <p:ph type="ftr" sz="quarter" idx="17"/>
          </p:nvPr>
        </p:nvSpPr>
        <p:spPr/>
        <p:txBody>
          <a:bodyPr/>
          <a:lstStyle/>
          <a:p>
            <a:pPr>
              <a:defRPr/>
            </a:pPr>
            <a:r>
              <a:rPr lang="en-US" smtClean="0"/>
              <a:t>Edit presentation title on Slide Master using Insert &gt; Header &amp; Footer</a:t>
            </a:r>
            <a:endParaRPr lang="en-US" dirty="0"/>
          </a:p>
        </p:txBody>
      </p:sp>
      <p:graphicFrame>
        <p:nvGraphicFramePr>
          <p:cNvPr id="9" name="Chart 8"/>
          <p:cNvGraphicFramePr/>
          <p:nvPr/>
        </p:nvGraphicFramePr>
        <p:xfrm>
          <a:off x="292608" y="788620"/>
          <a:ext cx="556202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nvGraphicFramePr>
        <p:xfrm>
          <a:off x="6042581" y="788620"/>
          <a:ext cx="5844619"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nvGraphicFramePr>
        <p:xfrm>
          <a:off x="131975" y="3810000"/>
          <a:ext cx="5910606"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p:nvPr/>
        </p:nvGraphicFramePr>
        <p:xfrm>
          <a:off x="6338952" y="3810000"/>
          <a:ext cx="5548248"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Global case age</a:t>
            </a:r>
            <a:endParaRPr lang="en-US" dirty="0"/>
          </a:p>
        </p:txBody>
      </p:sp>
      <p:graphicFrame>
        <p:nvGraphicFramePr>
          <p:cNvPr id="5" name="Chart 4"/>
          <p:cNvGraphicFramePr/>
          <p:nvPr/>
        </p:nvGraphicFramePr>
        <p:xfrm>
          <a:off x="3508342" y="3091992"/>
          <a:ext cx="4938074"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Edit presentation title on Slide Master using Insert &gt; Header &amp; Footer</a:t>
            </a:r>
            <a:endParaRPr lang="en-US" dirty="0"/>
          </a:p>
        </p:txBody>
      </p:sp>
      <p:sp>
        <p:nvSpPr>
          <p:cNvPr id="3" name="TextBox 2"/>
          <p:cNvSpPr txBox="1"/>
          <p:nvPr/>
        </p:nvSpPr>
        <p:spPr>
          <a:xfrm>
            <a:off x="3337089" y="1527142"/>
            <a:ext cx="5976593" cy="1015663"/>
          </a:xfrm>
          <a:prstGeom prst="rect">
            <a:avLst/>
          </a:prstGeom>
          <a:noFill/>
        </p:spPr>
        <p:txBody>
          <a:bodyPr wrap="square" rtlCol="0">
            <a:spAutoFit/>
          </a:bodyPr>
          <a:lstStyle/>
          <a:p>
            <a:pPr algn="ctr"/>
            <a:r>
              <a:rPr lang="en-US" sz="6000" b="1" dirty="0" smtClean="0">
                <a:solidFill>
                  <a:srgbClr val="001EFF"/>
                </a:solidFill>
              </a:rPr>
              <a:t>Thank you</a:t>
            </a:r>
            <a:endParaRPr lang="en-US" sz="6000" b="1" dirty="0">
              <a:solidFill>
                <a:srgbClr val="001EFF"/>
              </a:solidFill>
            </a:endParaRPr>
          </a:p>
        </p:txBody>
      </p:sp>
    </p:spTree>
  </p:cSld>
  <p:clrMapOvr>
    <a:masterClrMapping/>
  </p:clrMapOvr>
</p:sld>
</file>

<file path=ppt/theme/theme1.xml><?xml version="1.0" encoding="utf-8"?>
<a:theme xmlns:a="http://schemas.openxmlformats.org/drawingml/2006/main" name="Refinitiv Template_180917_v2">
  <a:themeElements>
    <a:clrScheme name="Refinitiv">
      <a:dk1>
        <a:srgbClr val="000000"/>
      </a:dk1>
      <a:lt1>
        <a:srgbClr val="FFFFFF"/>
      </a:lt1>
      <a:dk2>
        <a:srgbClr val="001EFF"/>
      </a:dk2>
      <a:lt2>
        <a:srgbClr val="D8DAD9"/>
      </a:lt2>
      <a:accent1>
        <a:srgbClr val="001EFF"/>
      </a:accent1>
      <a:accent2>
        <a:srgbClr val="FF5000"/>
      </a:accent2>
      <a:accent3>
        <a:srgbClr val="FFC800"/>
      </a:accent3>
      <a:accent4>
        <a:srgbClr val="00D0D3"/>
      </a:accent4>
      <a:accent5>
        <a:srgbClr val="9064CD"/>
      </a:accent5>
      <a:accent6>
        <a:srgbClr val="00C389"/>
      </a:accent6>
      <a:hlink>
        <a:srgbClr val="00D0D3"/>
      </a:hlink>
      <a:folHlink>
        <a:srgbClr val="001EFF"/>
      </a:folHlink>
    </a:clrScheme>
    <a:fontScheme name="Refimitiv">
      <a:majorFont>
        <a:latin typeface="Proxima Nova"/>
        <a:ea typeface=""/>
        <a:cs typeface=""/>
      </a:majorFont>
      <a:minorFont>
        <a:latin typeface="Proxima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EEE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Refinitiv Template_180917_v2" id="{0C77359C-4956-9944-808F-E33DBA72AF09}" vid="{7DFE6BBF-4BCD-1F47-AF70-145F4D952E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Refinitiv</Template>
  <TotalTime>2342</TotalTime>
  <Words>940</Words>
  <Application>Microsoft Office PowerPoint</Application>
  <PresentationFormat>Custom</PresentationFormat>
  <Paragraphs>200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Refinitiv Template_180917_v2</vt:lpstr>
      <vt:lpstr>Pricing &amp; Performance  Service case Volume Analysis – Q 1 2019</vt:lpstr>
      <vt:lpstr>Content Corrected Cases – Q-1 2019</vt:lpstr>
      <vt:lpstr>Root cause Analysis</vt:lpstr>
      <vt:lpstr>Data Corrected Insight </vt:lpstr>
      <vt:lpstr>Content Team Timeliness in days</vt:lpstr>
      <vt:lpstr>Timeliness for DCSR Q 1</vt:lpstr>
      <vt:lpstr>Aggregated Case Volume – Q 1 2019</vt:lpstr>
      <vt:lpstr>Global case age</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slides</dc:title>
  <dc:creator>Microsoft Office User</dc:creator>
  <cp:lastModifiedBy>u8004479</cp:lastModifiedBy>
  <cp:revision>274</cp:revision>
  <dcterms:created xsi:type="dcterms:W3CDTF">2018-09-27T22:15:15Z</dcterms:created>
  <dcterms:modified xsi:type="dcterms:W3CDTF">2019-04-18T12:48:42Z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2674829</vt:lpwstr>
  </property>
  <property fmtid="{D5CDD505-2E9C-101B-9397-08002B2CF9AE}" pid="3" name="Offisync_UpdateToken">
    <vt:lpwstr>10</vt:lpwstr>
  </property>
  <property fmtid="{D5CDD505-2E9C-101B-9397-08002B2CF9AE}" pid="4" name="Offisync_ProviderInitializationData">
    <vt:lpwstr>https://thehub.thomsonreuters.com</vt:lpwstr>
  </property>
  <property fmtid="{D5CDD505-2E9C-101B-9397-08002B2CF9AE}" pid="5" name="Jive_LatestUserAccountName">
    <vt:lpwstr>6042437</vt:lpwstr>
  </property>
  <property fmtid="{D5CDD505-2E9C-101B-9397-08002B2CF9AE}" pid="6" name="Offisync_ServerID">
    <vt:lpwstr>827ef9c6-9019-45bb-9c94-05eb52e667cd</vt:lpwstr>
  </property>
  <property fmtid="{D5CDD505-2E9C-101B-9397-08002B2CF9AE}" pid="7" name="Jive_VersionGuid">
    <vt:lpwstr>909be96b-68ef-44cf-9d6c-45ad947b71c3</vt:lpwstr>
  </property>
  <property fmtid="{D5CDD505-2E9C-101B-9397-08002B2CF9AE}" pid="8" name="Jive_ModifiedButNotPublished">
    <vt:lpwstr>True</vt:lpwstr>
  </property>
</Properties>
</file>