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jpeg" ContentType="image/jpeg"/>
  <Override PartName="/ppt/media/image15.png" ContentType="image/png"/>
  <Override PartName="/ppt/media/image16.jpeg" ContentType="image/jpeg"/>
  <Override PartName="/ppt/media/image17.png" ContentType="image/png"/>
  <Override PartName="/ppt/media/image18.jpeg" ContentType="image/jpeg"/>
  <Override PartName="/ppt/media/image19.png" ContentType="image/png"/>
  <Override PartName="/ppt/media/image20.jpeg" ContentType="image/jpeg"/>
  <Override PartName="/ppt/media/image2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16E2F2-3613-46E4-BF82-DA8207CDC8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C51862-26E7-4ED8-B523-DE2D72AEAC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149148-17ED-4AB4-A8F5-FB7852E30C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298DA3-099F-4986-B12E-A2BB6A1FF3A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5CBE1A-33E2-4CE3-92DB-2F3E4686F7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543D21-F3E1-4756-9013-CC53BEFC44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D80743-60DE-4EE9-8868-8AD95DDE5D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48AAF1-048E-4A5E-9BDA-BBA1CB7FF7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046C7E-57D3-4739-BF37-F88AC1ADFC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714EC9-291F-463A-9C4D-8B835ADDBE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8E13B9-1118-49C8-B016-E98333058D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92D28B-C73B-4D06-9C6B-B3796D2DF0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5B9500-9B67-4D18-B0DA-1EC4C06EF4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69D2C4-7E4C-486F-AC69-C52F030D5F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EE0379-EC3F-4020-B40F-71C153B55D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4E2FAD-7C19-4F2D-9B4D-DE0C59CA027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39F605-422F-453A-8D45-C96799EF6F0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197CB1-C4B0-4413-A00D-696B7EE772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C02DEB-6ABF-4CE4-805C-DC44DB0F62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B0811A-FABF-449E-8F6A-7ADC5E624A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1FB2FE-15A0-4A50-9D23-1D746797DB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BC7538-D0CD-4732-A71E-67A0F13DED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B34224-EAC1-435C-8D73-12F4041D49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490B17-6B84-4B52-8C7C-D443E81336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-15840" y="0"/>
            <a:ext cx="12229560" cy="6855840"/>
            <a:chOff x="-15840" y="0"/>
            <a:chExt cx="12229560" cy="6855840"/>
          </a:xfrm>
        </p:grpSpPr>
        <p:pic>
          <p:nvPicPr>
            <p:cNvPr id="1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" name="Rectangle 8"/>
            <p:cNvSpPr/>
            <p:nvPr/>
          </p:nvSpPr>
          <p:spPr>
            <a:xfrm>
              <a:off x="608040" y="609480"/>
              <a:ext cx="10972440" cy="563832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3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880" cy="60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880" cy="606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" name="Group 6"/>
          <p:cNvGrpSpPr/>
          <p:nvPr/>
        </p:nvGrpSpPr>
        <p:grpSpPr>
          <a:xfrm>
            <a:off x="-16920" y="0"/>
            <a:ext cx="12230640" cy="6855840"/>
            <a:chOff x="-16920" y="0"/>
            <a:chExt cx="12230640" cy="6855840"/>
          </a:xfrm>
        </p:grpSpPr>
        <p:pic>
          <p:nvPicPr>
            <p:cNvPr id="6" name="Picture 15" descr="HD-PanelTitleR1.png"/>
            <p:cNvPicPr/>
            <p:nvPr/>
          </p:nvPicPr>
          <p:blipFill>
            <a:blip r:embed="rId6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" name="Rectangle 25"/>
            <p:cNvSpPr/>
            <p:nvPr/>
          </p:nvSpPr>
          <p:spPr>
            <a:xfrm>
              <a:off x="2328480" y="1540800"/>
              <a:ext cx="7543440" cy="383508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8" name="Picture 16" descr="HDRibbonTitle-UniformTrim.png"/>
            <p:cNvPicPr/>
            <p:nvPr/>
          </p:nvPicPr>
          <p:blipFill>
            <a:blip r:embed="rId7"/>
            <a:stretch/>
          </p:blipFill>
          <p:spPr>
            <a:xfrm>
              <a:off x="-16920" y="3147480"/>
              <a:ext cx="247752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" name="Picture 19" descr="HDRibbonTitle-UniformTrim.png"/>
            <p:cNvPicPr/>
            <p:nvPr/>
          </p:nvPicPr>
          <p:blipFill>
            <a:blip r:embed="rId8"/>
            <a:stretch/>
          </p:blipFill>
          <p:spPr>
            <a:xfrm>
              <a:off x="9736200" y="3147480"/>
              <a:ext cx="2477520" cy="61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5160" cy="1515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262626"/>
                </a:solidFill>
                <a:latin typeface="Garamond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dt" idx="1"/>
          </p:nvPr>
        </p:nvSpPr>
        <p:spPr>
          <a:xfrm>
            <a:off x="7983360" y="5037840"/>
            <a:ext cx="89712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D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ID" sz="1000" spc="-1" strike="noStrike">
                <a:solidFill>
                  <a:srgbClr val="000000"/>
                </a:solidFill>
                <a:latin typeface="Garamond"/>
              </a:rPr>
              <a:t>&lt;date/time&gt;</a:t>
            </a:r>
            <a:endParaRPr b="0" lang="en-ID" sz="1000" spc="-1" strike="noStrike"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2"/>
          </p:nvPr>
        </p:nvSpPr>
        <p:spPr>
          <a:xfrm>
            <a:off x="2692440" y="5037840"/>
            <a:ext cx="521424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D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D" sz="1400" spc="-1" strike="noStrike">
                <a:latin typeface="Times New Roman"/>
              </a:rPr>
              <a:t>&lt;footer&gt;</a:t>
            </a:r>
            <a:endParaRPr b="0" lang="en-ID" sz="1400" spc="-1" strike="noStrike"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8956800" y="5037840"/>
            <a:ext cx="55080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D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CDF9BE-6408-40CE-96F5-0E7B17AD3396}" type="slidenum">
              <a:rPr b="0" lang="en-ID" sz="1000" spc="-1" strike="noStrike">
                <a:solidFill>
                  <a:srgbClr val="000000"/>
                </a:solidFill>
                <a:latin typeface="Garamond"/>
              </a:rPr>
              <a:t>&lt;number&gt;</a:t>
            </a:fld>
            <a:endParaRPr b="0" lang="en-ID" sz="1000" spc="-1" strike="noStrike">
              <a:latin typeface="Times New Roman"/>
            </a:endParaRPr>
          </a:p>
        </p:txBody>
      </p:sp>
      <p:sp>
        <p:nvSpPr>
          <p:cNvPr id="14" name="Straight Connector 14"/>
          <p:cNvSpPr/>
          <p:nvPr/>
        </p:nvSpPr>
        <p:spPr>
          <a:xfrm>
            <a:off x="2692080" y="3521880"/>
            <a:ext cx="6815880" cy="360"/>
          </a:xfrm>
          <a:prstGeom prst="line">
            <a:avLst/>
          </a:prstGeom>
          <a:ln>
            <a:solidFill>
              <a:srgbClr val="83992a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Click to edit the outline text format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Second Outline Level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62626"/>
                </a:solidFill>
                <a:latin typeface="Garamond"/>
              </a:rPr>
              <a:t>Third Outline Level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62626"/>
                </a:solidFill>
                <a:latin typeface="Garamond"/>
              </a:rPr>
              <a:t>Fourth Outline Level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Seventh Outline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6"/>
          <p:cNvGrpSpPr/>
          <p:nvPr/>
        </p:nvGrpSpPr>
        <p:grpSpPr>
          <a:xfrm>
            <a:off x="-15840" y="0"/>
            <a:ext cx="12229560" cy="6855840"/>
            <a:chOff x="-15840" y="0"/>
            <a:chExt cx="12229560" cy="6855840"/>
          </a:xfrm>
        </p:grpSpPr>
        <p:pic>
          <p:nvPicPr>
            <p:cNvPr id="53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" name="Rectangle 8"/>
            <p:cNvSpPr/>
            <p:nvPr/>
          </p:nvSpPr>
          <p:spPr>
            <a:xfrm>
              <a:off x="608040" y="609480"/>
              <a:ext cx="10972440" cy="563832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55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880" cy="60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88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Straight Connector 6"/>
          <p:cNvSpPr/>
          <p:nvPr/>
        </p:nvSpPr>
        <p:spPr>
          <a:xfrm>
            <a:off x="1396080" y="2421360"/>
            <a:ext cx="9407160" cy="360"/>
          </a:xfrm>
          <a:prstGeom prst="line">
            <a:avLst/>
          </a:prstGeom>
          <a:ln>
            <a:solidFill>
              <a:srgbClr val="83992a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Click to edit Master text styles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Second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2" marL="12002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Third level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3" marL="1542960" indent="-17136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aramond"/>
              </a:rPr>
              <a:t>Fourth level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4" marL="2000160" indent="-171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1400" spc="-1" strike="noStrike">
                <a:solidFill>
                  <a:srgbClr val="262626"/>
                </a:solidFill>
                <a:latin typeface="Garamond"/>
              </a:rPr>
              <a:t>Fifth level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4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D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ID" sz="1000" spc="-1" strike="noStrike">
                <a:solidFill>
                  <a:srgbClr val="000000"/>
                </a:solidFill>
                <a:latin typeface="Garamond"/>
              </a:rPr>
              <a:t>&lt;date/time&gt;</a:t>
            </a:r>
            <a:endParaRPr b="0" lang="en-ID" sz="1000" spc="-1" strike="noStrike"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ftr" idx="5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D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D" sz="1400" spc="-1" strike="noStrike">
                <a:latin typeface="Times New Roman"/>
              </a:rPr>
              <a:t>&lt;footer&gt;</a:t>
            </a:r>
            <a:endParaRPr b="0" lang="en-ID" sz="1400" spc="-1" strike="noStrike"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sldNum" idx="6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D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3C7C04-C6F5-4EBD-9E59-FE56021506D5}" type="slidenum">
              <a:rPr b="0" lang="en-ID" sz="1000" spc="-1" strike="noStrike">
                <a:solidFill>
                  <a:srgbClr val="000000"/>
                </a:solidFill>
                <a:latin typeface="Garamond"/>
              </a:rPr>
              <a:t>&lt;number&gt;</a:t>
            </a:fld>
            <a:endParaRPr b="0" lang="en-ID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1621080" y="2091960"/>
            <a:ext cx="9143640" cy="272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algn="ctr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Garamond"/>
              </a:rPr>
              <a:t>PRESENTASI MOBILE DEVELOPMENT</a:t>
            </a:r>
            <a:endParaRPr b="0" lang="en-ID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D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ID" sz="2500" spc="-1" strike="noStrike">
                <a:solidFill>
                  <a:srgbClr val="000000"/>
                </a:solidFill>
                <a:latin typeface="Garamond"/>
              </a:rPr>
              <a:t>Sistem deteksi aspal pada jalanan yang rusak</a:t>
            </a:r>
            <a:endParaRPr b="0" lang="en-ID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D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ID" sz="2200" spc="-1" strike="noStrike">
                <a:solidFill>
                  <a:srgbClr val="000000"/>
                </a:solidFill>
                <a:latin typeface="Garamond"/>
              </a:rPr>
              <a:t>Dimas Ilham Mardiyanto 18090122</a:t>
            </a:r>
            <a:endParaRPr b="0" lang="en-ID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ID" sz="2200" spc="-1" strike="noStrike">
                <a:solidFill>
                  <a:srgbClr val="000000"/>
                </a:solidFill>
                <a:latin typeface="Garamond"/>
              </a:rPr>
              <a:t>Alfan Nur Rabbani 18090139</a:t>
            </a:r>
            <a:endParaRPr b="0" lang="en-ID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Ide Project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601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ID" sz="2400" spc="-1" strike="noStrike">
                <a:solidFill>
                  <a:srgbClr val="262626"/>
                </a:solidFill>
                <a:latin typeface="Garamond"/>
              </a:rPr>
              <a:t>Memanfaatkan Deep Learning untuk mendeteksi aspal pada jalanan yang rusak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Implementasi Deep Learning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Object Detection ini menggunakan algorithma YOLOv3 tiny (you only look once) lalu menggunakan Optimizer Adam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Susunan pembuatan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Mengumpulkan dataset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Training validasi dataset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Testing dataset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74440" y="834480"/>
            <a:ext cx="632412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Android tampilan splash screen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107" name="Picture 6" descr=""/>
          <p:cNvPicPr/>
          <p:nvPr/>
        </p:nvPicPr>
        <p:blipFill>
          <a:blip r:embed="rId1"/>
          <a:srcRect l="0" t="3386" r="0" b="5609"/>
          <a:stretch/>
        </p:blipFill>
        <p:spPr>
          <a:xfrm>
            <a:off x="7924680" y="1161000"/>
            <a:ext cx="1726920" cy="3381480"/>
          </a:xfrm>
          <a:prstGeom prst="rect">
            <a:avLst/>
          </a:prstGeom>
          <a:ln w="0">
            <a:noFill/>
          </a:ln>
        </p:spPr>
      </p:pic>
      <p:pic>
        <p:nvPicPr>
          <p:cNvPr id="108" name="Content Placeholder 4" descr=""/>
          <p:cNvPicPr/>
          <p:nvPr/>
        </p:nvPicPr>
        <p:blipFill>
          <a:blip r:embed="rId2"/>
          <a:stretch/>
        </p:blipFill>
        <p:spPr>
          <a:xfrm>
            <a:off x="7460280" y="834480"/>
            <a:ext cx="4179600" cy="537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3" descr=""/>
          <p:cNvPicPr/>
          <p:nvPr/>
        </p:nvPicPr>
        <p:blipFill>
          <a:blip r:embed="rId1"/>
          <a:srcRect l="0" t="4656" r="0" b="6240"/>
          <a:stretch/>
        </p:blipFill>
        <p:spPr>
          <a:xfrm>
            <a:off x="7953480" y="1175760"/>
            <a:ext cx="1688040" cy="3352320"/>
          </a:xfrm>
          <a:prstGeom prst="rect">
            <a:avLst/>
          </a:prstGeom>
          <a:ln w="0">
            <a:noFill/>
          </a:ln>
        </p:spPr>
      </p:pic>
      <p:pic>
        <p:nvPicPr>
          <p:cNvPr id="110" name="Content Placeholder 4" descr=""/>
          <p:cNvPicPr/>
          <p:nvPr/>
        </p:nvPicPr>
        <p:blipFill>
          <a:blip r:embed="rId2"/>
          <a:stretch/>
        </p:blipFill>
        <p:spPr>
          <a:xfrm>
            <a:off x="7460280" y="834480"/>
            <a:ext cx="4179600" cy="5375160"/>
          </a:xfrm>
          <a:prstGeom prst="rect">
            <a:avLst/>
          </a:prstGeom>
          <a:ln w="0">
            <a:noFill/>
          </a:ln>
        </p:spPr>
      </p:pic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74440" y="834480"/>
            <a:ext cx="632412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Android tampilan register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3" descr=""/>
          <p:cNvPicPr/>
          <p:nvPr/>
        </p:nvPicPr>
        <p:blipFill>
          <a:blip r:embed="rId1"/>
          <a:srcRect l="0" t="4868" r="0" b="6244"/>
          <a:stretch/>
        </p:blipFill>
        <p:spPr>
          <a:xfrm>
            <a:off x="7929720" y="1146600"/>
            <a:ext cx="1711800" cy="3381480"/>
          </a:xfrm>
          <a:prstGeom prst="rect">
            <a:avLst/>
          </a:prstGeom>
          <a:ln w="0"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74440" y="834480"/>
            <a:ext cx="632412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Android tampilan login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114" name="Content Placeholder 4" descr=""/>
          <p:cNvPicPr/>
          <p:nvPr/>
        </p:nvPicPr>
        <p:blipFill>
          <a:blip r:embed="rId2"/>
          <a:stretch/>
        </p:blipFill>
        <p:spPr>
          <a:xfrm>
            <a:off x="7460280" y="834480"/>
            <a:ext cx="4179600" cy="537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5" descr=""/>
          <p:cNvPicPr/>
          <p:nvPr/>
        </p:nvPicPr>
        <p:blipFill>
          <a:blip r:embed="rId1"/>
          <a:srcRect l="0" t="5926" r="0" b="6456"/>
          <a:stretch/>
        </p:blipFill>
        <p:spPr>
          <a:xfrm>
            <a:off x="7923240" y="1153800"/>
            <a:ext cx="1733040" cy="3374640"/>
          </a:xfrm>
          <a:prstGeom prst="rect">
            <a:avLst/>
          </a:prstGeom>
          <a:ln w="0">
            <a:noFill/>
          </a:ln>
        </p:spPr>
      </p:pic>
      <p:pic>
        <p:nvPicPr>
          <p:cNvPr id="116" name="Content Placeholder 4" descr=""/>
          <p:cNvPicPr/>
          <p:nvPr/>
        </p:nvPicPr>
        <p:blipFill>
          <a:blip r:embed="rId2"/>
          <a:stretch/>
        </p:blipFill>
        <p:spPr>
          <a:xfrm>
            <a:off x="7460280" y="834480"/>
            <a:ext cx="4179600" cy="5375160"/>
          </a:xfrm>
          <a:prstGeom prst="rect">
            <a:avLst/>
          </a:prstGeom>
          <a:ln w="0">
            <a:noFill/>
          </a:ln>
        </p:spPr>
      </p:pic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74440" y="834480"/>
            <a:ext cx="632412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Android tampilan halaman utama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5" descr=""/>
          <p:cNvPicPr/>
          <p:nvPr/>
        </p:nvPicPr>
        <p:blipFill>
          <a:blip r:embed="rId1"/>
          <a:srcRect l="0" t="3598" r="0" b="6032"/>
          <a:stretch/>
        </p:blipFill>
        <p:spPr>
          <a:xfrm>
            <a:off x="7939440" y="1146600"/>
            <a:ext cx="1702440" cy="3418920"/>
          </a:xfrm>
          <a:prstGeom prst="rect">
            <a:avLst/>
          </a:prstGeom>
          <a:ln w="0">
            <a:noFill/>
          </a:ln>
        </p:spPr>
      </p:pic>
      <p:pic>
        <p:nvPicPr>
          <p:cNvPr id="119" name="Content Placeholder 4" descr=""/>
          <p:cNvPicPr/>
          <p:nvPr/>
        </p:nvPicPr>
        <p:blipFill>
          <a:blip r:embed="rId2"/>
          <a:stretch/>
        </p:blipFill>
        <p:spPr>
          <a:xfrm>
            <a:off x="7460280" y="834480"/>
            <a:ext cx="4179600" cy="5375160"/>
          </a:xfrm>
          <a:prstGeom prst="rect">
            <a:avLst/>
          </a:prstGeom>
          <a:ln w="0"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74440" y="834480"/>
            <a:ext cx="632412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Android tampilan Deteksi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166</TotalTime>
  <Application>LibreOffice/7.3.1.3$Windows_X86_64 LibreOffice_project/a69ca51ded25f3eefd52d7bf9a5fad8c90b87951</Application>
  <AppVersion>15.0000</AppVersion>
  <Words>77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2022-06-24T06:31:34Z</dcterms:created>
  <dc:creator>Intro Jess</dc:creator>
  <dc:description/>
  <dc:language>en-ID</dc:language>
  <cp:lastModifiedBy/>
  <dcterms:modified xsi:type="dcterms:W3CDTF">2022-06-24T16:28:59Z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