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r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9saOPp+FCHtJYqSCgyH2IRc74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ra-bold.fntdata"/><Relationship Id="rId16" Type="http://schemas.openxmlformats.org/officeDocument/2006/relationships/font" Target="fonts/Sora-regular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48d38c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a48d38c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collect the datasets from &lt;source&gt;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prepare the dataset collected by labelling using LabelImg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chose this pre-trained model zoo because it has good ratio of detection speed and accuracy. Because we planned it to be a video stream, thus speed is important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used one of the latest version of tensorflow, tensorflow 2.4.0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collect the datasets from &lt;source&gt;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prepare the dataset collected by labelling using LabelImg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chose this pre-trained model zoo because it has good ratio of detection speed and accuracy. Because we planned it to be a video stream, thus speed is important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used one of the latest version of tensorflow, tensorflow 2.4.0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8d38c65d_1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a48d38c65d_1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collect the datasets from &lt;source&gt;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prepare the dataset collected by labelling using LabelImg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chose this pre-trained model zoo because it has good ratio of detection speed and accuracy. Because we planned it to be a video stream, thus speed is important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used one of the latest version of tensorflow, tensorflow 2.4.0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8d38c65d_16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a48d38c65d_1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collect the datasets from &lt;source&gt;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prepare the dataset collected by labelling using LabelImg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chose this pre-trained model zoo because it has good ratio of detection speed and accuracy. Because we planned it to be a video stream, thus speed is important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used one of the latest version of tensorflow, tensorflow 2.4.0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8d38c65d_16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a48d38c65d_1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collect the datasets from &lt;source&gt;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prepare the dataset collected by labelling using LabelImg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chose this pre-trained model zoo because it has good ratio of detection speed and accuracy. Because we planned it to be a video stream, thus speed is important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used one of the latest version of tensorflow, tensorflow 2.4.0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collect the datasets from &lt;source&gt;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prepare the dataset collected by labelling using LabelImg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chose this pre-trained model zoo because it has good ratio of detection speed and accuracy. Because we planned it to be a video stream, thus speed is important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used one of the latest version of tensorflow, tensorflow 2.4.0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42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4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4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4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42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42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22" Type="http://schemas.openxmlformats.org/officeDocument/2006/relationships/image" Target="../media/image33.png"/><Relationship Id="rId21" Type="http://schemas.openxmlformats.org/officeDocument/2006/relationships/image" Target="../media/image35.png"/><Relationship Id="rId24" Type="http://schemas.openxmlformats.org/officeDocument/2006/relationships/image" Target="../media/image36.png"/><Relationship Id="rId2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25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3" Type="http://schemas.openxmlformats.org/officeDocument/2006/relationships/image" Target="../media/image24.jpg"/><Relationship Id="rId12" Type="http://schemas.openxmlformats.org/officeDocument/2006/relationships/image" Target="../media/image27.jpg"/><Relationship Id="rId15" Type="http://schemas.openxmlformats.org/officeDocument/2006/relationships/image" Target="../media/image28.jpg"/><Relationship Id="rId14" Type="http://schemas.openxmlformats.org/officeDocument/2006/relationships/image" Target="../media/image26.jpg"/><Relationship Id="rId17" Type="http://schemas.openxmlformats.org/officeDocument/2006/relationships/image" Target="../media/image30.png"/><Relationship Id="rId16" Type="http://schemas.openxmlformats.org/officeDocument/2006/relationships/image" Target="../media/image25.png"/><Relationship Id="rId19" Type="http://schemas.openxmlformats.org/officeDocument/2006/relationships/image" Target="../media/image31.png"/><Relationship Id="rId18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BFIStV9q2gRWebFv4qZ6BGPGSU-VF6Wg?usp=sharing" TargetMode="External"/><Relationship Id="rId4" Type="http://schemas.openxmlformats.org/officeDocument/2006/relationships/image" Target="../media/image44.png"/><Relationship Id="rId5" Type="http://schemas.openxmlformats.org/officeDocument/2006/relationships/image" Target="../media/image2.png"/><Relationship Id="rId6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5ADB"/>
            </a:gs>
            <a:gs pos="0">
              <a:srgbClr val="3E79D9"/>
            </a:gs>
            <a:gs pos="51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5687600" y="1472113"/>
            <a:ext cx="338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800">
                <a:latin typeface="Sora"/>
                <a:ea typeface="Sora"/>
                <a:cs typeface="Sora"/>
                <a:sym typeface="Sora"/>
              </a:rPr>
              <a:t>Fashion</a:t>
            </a:r>
            <a:endParaRPr b="1" sz="28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800">
                <a:latin typeface="Sora"/>
                <a:ea typeface="Sora"/>
                <a:cs typeface="Sora"/>
                <a:sym typeface="Sora"/>
              </a:rPr>
              <a:t>Campus</a:t>
            </a:r>
            <a:endParaRPr b="1" sz="28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5599774" y="2765125"/>
            <a:ext cx="3012376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By 7 Musketeers Team</a:t>
            </a:r>
            <a:endParaRPr sz="1900"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5458891" y="-392879"/>
            <a:ext cx="3477175" cy="1687806"/>
            <a:chOff x="5458891" y="-352835"/>
            <a:chExt cx="3477175" cy="1687806"/>
          </a:xfrm>
        </p:grpSpPr>
        <p:pic>
          <p:nvPicPr>
            <p:cNvPr id="57" name="Google Shape;5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9997" y="-352835"/>
              <a:ext cx="1687806" cy="168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8891" y="0"/>
              <a:ext cx="1750167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6181" y="287994"/>
              <a:ext cx="779885" cy="415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50986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5ADB"/>
            </a:gs>
            <a:gs pos="0">
              <a:srgbClr val="3E79D9"/>
            </a:gs>
            <a:gs pos="51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2109900" y="1981650"/>
            <a:ext cx="49242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720"/>
              <a:t>Thank You ^^</a:t>
            </a:r>
            <a:endParaRPr b="1" sz="5720"/>
          </a:p>
        </p:txBody>
      </p:sp>
      <p:grpSp>
        <p:nvGrpSpPr>
          <p:cNvPr id="214" name="Google Shape;214;p16"/>
          <p:cNvGrpSpPr/>
          <p:nvPr/>
        </p:nvGrpSpPr>
        <p:grpSpPr>
          <a:xfrm>
            <a:off x="5458891" y="-392879"/>
            <a:ext cx="3477175" cy="1687806"/>
            <a:chOff x="5458891" y="-352835"/>
            <a:chExt cx="3477175" cy="1687806"/>
          </a:xfrm>
        </p:grpSpPr>
        <p:pic>
          <p:nvPicPr>
            <p:cNvPr id="215" name="Google Shape;21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9997" y="-352835"/>
              <a:ext cx="1687806" cy="168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8891" y="0"/>
              <a:ext cx="1750167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6181" y="287994"/>
              <a:ext cx="779885" cy="4155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5ADB"/>
            </a:gs>
            <a:gs pos="0">
              <a:srgbClr val="3E79D9"/>
            </a:gs>
            <a:gs pos="54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8d38c65d_0_0"/>
          <p:cNvSpPr txBox="1"/>
          <p:nvPr/>
        </p:nvSpPr>
        <p:spPr>
          <a:xfrm>
            <a:off x="589900" y="1367675"/>
            <a:ext cx="204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Mentor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Facil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g1a48d38c65d_0_0"/>
          <p:cNvCxnSpPr/>
          <p:nvPr/>
        </p:nvCxnSpPr>
        <p:spPr>
          <a:xfrm flipH="1" rot="10800000">
            <a:off x="0" y="2900825"/>
            <a:ext cx="9144000" cy="3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grpSp>
        <p:nvGrpSpPr>
          <p:cNvPr id="67" name="Google Shape;67;g1a48d38c65d_0_0"/>
          <p:cNvGrpSpPr/>
          <p:nvPr/>
        </p:nvGrpSpPr>
        <p:grpSpPr>
          <a:xfrm>
            <a:off x="2944291" y="-392879"/>
            <a:ext cx="3477171" cy="1687804"/>
            <a:chOff x="5458891" y="-352835"/>
            <a:chExt cx="3477171" cy="1687804"/>
          </a:xfrm>
        </p:grpSpPr>
        <p:pic>
          <p:nvPicPr>
            <p:cNvPr id="68" name="Google Shape;68;g1a48d38c65d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9997" y="-352835"/>
              <a:ext cx="1687804" cy="168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g1a48d38c65d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8891" y="0"/>
              <a:ext cx="1750166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g1a48d38c65d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6181" y="287994"/>
              <a:ext cx="779881" cy="415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g1a48d38c65d_0_0"/>
          <p:cNvSpPr/>
          <p:nvPr/>
        </p:nvSpPr>
        <p:spPr>
          <a:xfrm>
            <a:off x="3705519" y="1094205"/>
            <a:ext cx="1167300" cy="11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a48d38c65d_0_0"/>
          <p:cNvSpPr/>
          <p:nvPr/>
        </p:nvSpPr>
        <p:spPr>
          <a:xfrm>
            <a:off x="6325998" y="1093837"/>
            <a:ext cx="1167300" cy="11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a48d38c65d_0_0"/>
          <p:cNvSpPr txBox="1"/>
          <p:nvPr/>
        </p:nvSpPr>
        <p:spPr>
          <a:xfrm>
            <a:off x="6076698" y="2288938"/>
            <a:ext cx="1665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Lilis Indah R.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Facilitator</a:t>
            </a:r>
            <a:endParaRPr b="1" sz="12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g1a48d38c65d_0_0"/>
          <p:cNvSpPr txBox="1"/>
          <p:nvPr/>
        </p:nvSpPr>
        <p:spPr>
          <a:xfrm>
            <a:off x="3324100" y="2288950"/>
            <a:ext cx="2048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Aries Fitriawan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Mentor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g1a48d38c65d_0_0"/>
          <p:cNvSpPr/>
          <p:nvPr/>
        </p:nvSpPr>
        <p:spPr>
          <a:xfrm>
            <a:off x="2297285" y="3173094"/>
            <a:ext cx="1167300" cy="11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a48d38c65d_0_0"/>
          <p:cNvSpPr/>
          <p:nvPr/>
        </p:nvSpPr>
        <p:spPr>
          <a:xfrm>
            <a:off x="7084615" y="3147452"/>
            <a:ext cx="1167300" cy="11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a48d38c65d_0_0"/>
          <p:cNvSpPr txBox="1"/>
          <p:nvPr/>
        </p:nvSpPr>
        <p:spPr>
          <a:xfrm>
            <a:off x="6801375" y="4364150"/>
            <a:ext cx="180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Ilham Habibullah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Universitas Udayana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8" name="Google Shape;78;g1a48d38c65d_0_0"/>
          <p:cNvSpPr txBox="1"/>
          <p:nvPr/>
        </p:nvSpPr>
        <p:spPr>
          <a:xfrm>
            <a:off x="1682775" y="4364150"/>
            <a:ext cx="2406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Wayan Adi Saputra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Universitas Prasetiya Mulya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9" name="Google Shape;79;g1a48d38c65d_0_0"/>
          <p:cNvSpPr/>
          <p:nvPr/>
        </p:nvSpPr>
        <p:spPr>
          <a:xfrm>
            <a:off x="4730748" y="3173094"/>
            <a:ext cx="1167300" cy="11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a48d38c65d_0_0"/>
          <p:cNvSpPr txBox="1"/>
          <p:nvPr/>
        </p:nvSpPr>
        <p:spPr>
          <a:xfrm>
            <a:off x="4331025" y="4367825"/>
            <a:ext cx="1946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Leo Tirto Purnomo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Universitas Telkom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1" name="Google Shape;81;g1a48d38c65d_0_0"/>
          <p:cNvSpPr txBox="1"/>
          <p:nvPr/>
        </p:nvSpPr>
        <p:spPr>
          <a:xfrm>
            <a:off x="435875" y="3295050"/>
            <a:ext cx="204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Team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1a48d38c65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5525" y="1093825"/>
            <a:ext cx="1167300" cy="11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a48d38c65d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6000" y="1094200"/>
            <a:ext cx="1167300" cy="11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a48d38c65d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2125" y="3154200"/>
            <a:ext cx="1212300" cy="1205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5" name="Google Shape;85;g1a48d38c65d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05475" y="3076150"/>
            <a:ext cx="1361200" cy="13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a48d38c65d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0750" y="3173100"/>
            <a:ext cx="1167300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0">
              <a:srgbClr val="3E79D9"/>
            </a:gs>
            <a:gs pos="54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249850" y="1588075"/>
            <a:ext cx="40278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Tools: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/>
          </a:p>
        </p:txBody>
      </p:sp>
      <p:grpSp>
        <p:nvGrpSpPr>
          <p:cNvPr id="93" name="Google Shape;93;p5"/>
          <p:cNvGrpSpPr/>
          <p:nvPr/>
        </p:nvGrpSpPr>
        <p:grpSpPr>
          <a:xfrm>
            <a:off x="5458891" y="-392879"/>
            <a:ext cx="3477175" cy="1687806"/>
            <a:chOff x="5458891" y="-352835"/>
            <a:chExt cx="3477175" cy="1687806"/>
          </a:xfrm>
        </p:grpSpPr>
        <p:pic>
          <p:nvPicPr>
            <p:cNvPr id="94" name="Google Shape;9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9997" y="-352835"/>
              <a:ext cx="1687806" cy="168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8891" y="0"/>
              <a:ext cx="1750167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6181" y="287994"/>
              <a:ext cx="779885" cy="415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150" y="2296588"/>
            <a:ext cx="1432950" cy="14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2674" y="2313749"/>
            <a:ext cx="1710600" cy="11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572000" y="1517375"/>
            <a:ext cx="4027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Dataset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1763" y="1961725"/>
            <a:ext cx="36290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5ADB"/>
            </a:gs>
            <a:gs pos="0">
              <a:srgbClr val="3E79D9"/>
            </a:gs>
            <a:gs pos="54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AI – Network Model</a:t>
            </a:r>
            <a:endParaRPr b="1"/>
          </a:p>
        </p:txBody>
      </p:sp>
      <p:grpSp>
        <p:nvGrpSpPr>
          <p:cNvPr id="106" name="Google Shape;106;p7"/>
          <p:cNvGrpSpPr/>
          <p:nvPr/>
        </p:nvGrpSpPr>
        <p:grpSpPr>
          <a:xfrm>
            <a:off x="5458891" y="-392879"/>
            <a:ext cx="3477175" cy="1687806"/>
            <a:chOff x="5458891" y="-352835"/>
            <a:chExt cx="3477175" cy="1687806"/>
          </a:xfrm>
        </p:grpSpPr>
        <p:pic>
          <p:nvPicPr>
            <p:cNvPr id="107" name="Google Shape;10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9997" y="-352835"/>
              <a:ext cx="1687806" cy="168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8891" y="0"/>
              <a:ext cx="1750167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6181" y="287994"/>
              <a:ext cx="779885" cy="415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353800" y="1020425"/>
            <a:ext cx="75168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Berikut merupakan model yang digunakan:</a:t>
            </a:r>
            <a:endParaRPr sz="1400"/>
          </a:p>
        </p:txBody>
      </p:sp>
      <p:pic>
        <p:nvPicPr>
          <p:cNvPr id="111" name="Google Shape;11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88" y="1408225"/>
            <a:ext cx="2695575" cy="3219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"/>
          <p:cNvGrpSpPr/>
          <p:nvPr/>
        </p:nvGrpSpPr>
        <p:grpSpPr>
          <a:xfrm>
            <a:off x="3898600" y="1763775"/>
            <a:ext cx="4736775" cy="2376524"/>
            <a:chOff x="3773975" y="1751400"/>
            <a:chExt cx="4736775" cy="2376524"/>
          </a:xfrm>
        </p:grpSpPr>
        <p:grpSp>
          <p:nvGrpSpPr>
            <p:cNvPr id="113" name="Google Shape;113;p7"/>
            <p:cNvGrpSpPr/>
            <p:nvPr/>
          </p:nvGrpSpPr>
          <p:grpSpPr>
            <a:xfrm>
              <a:off x="3773975" y="1751400"/>
              <a:ext cx="4736775" cy="2376524"/>
              <a:chOff x="394925" y="1901625"/>
              <a:chExt cx="4736775" cy="2376524"/>
            </a:xfrm>
          </p:grpSpPr>
          <p:pic>
            <p:nvPicPr>
              <p:cNvPr id="114" name="Google Shape;114;p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5900"/>
              <a:stretch/>
            </p:blipFill>
            <p:spPr>
              <a:xfrm>
                <a:off x="394925" y="1901625"/>
                <a:ext cx="4736775" cy="23765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Google Shape;115;p7"/>
              <p:cNvSpPr/>
              <p:nvPr/>
            </p:nvSpPr>
            <p:spPr>
              <a:xfrm>
                <a:off x="4141300" y="3309700"/>
                <a:ext cx="1173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 txBox="1"/>
              <p:nvPr/>
            </p:nvSpPr>
            <p:spPr>
              <a:xfrm>
                <a:off x="4082525" y="3236500"/>
                <a:ext cx="309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">
                    <a:solidFill>
                      <a:schemeClr val="lt1"/>
                    </a:solidFill>
                  </a:rPr>
                  <a:t>11</a:t>
                </a:r>
                <a:endParaRPr sz="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17" name="Google Shape;117;p7"/>
            <p:cNvSpPr/>
            <p:nvPr/>
          </p:nvSpPr>
          <p:spPr>
            <a:xfrm>
              <a:off x="5247850" y="3515825"/>
              <a:ext cx="1173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 txBox="1"/>
            <p:nvPr/>
          </p:nvSpPr>
          <p:spPr>
            <a:xfrm>
              <a:off x="5059600" y="3442625"/>
              <a:ext cx="399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2674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chemeClr val="lt1"/>
                  </a:solidFill>
                </a:rPr>
                <a:t>256</a:t>
              </a:r>
              <a:endParaRPr sz="400">
                <a:solidFill>
                  <a:schemeClr val="lt1"/>
                </a:solidFill>
              </a:endParaRPr>
            </a:p>
          </p:txBody>
        </p:sp>
        <p:pic>
          <p:nvPicPr>
            <p:cNvPr id="119" name="Google Shape;119;p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56626" y="3467976"/>
              <a:ext cx="233775" cy="19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7"/>
            <p:cNvSpPr/>
            <p:nvPr/>
          </p:nvSpPr>
          <p:spPr>
            <a:xfrm>
              <a:off x="6709075" y="3515825"/>
              <a:ext cx="1173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 txBox="1"/>
            <p:nvPr/>
          </p:nvSpPr>
          <p:spPr>
            <a:xfrm>
              <a:off x="6646075" y="3442625"/>
              <a:ext cx="309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chemeClr val="lt1"/>
                  </a:solidFill>
                </a:rPr>
                <a:t>64</a:t>
              </a:r>
              <a:endParaRPr sz="4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0">
              <a:srgbClr val="3E79D9"/>
            </a:gs>
            <a:gs pos="54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8d38c65d_10_37"/>
          <p:cNvSpPr txBox="1"/>
          <p:nvPr>
            <p:ph type="title"/>
          </p:nvPr>
        </p:nvSpPr>
        <p:spPr>
          <a:xfrm>
            <a:off x="415450" y="54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AI – Network Model Loss</a:t>
            </a:r>
            <a:endParaRPr b="1"/>
          </a:p>
        </p:txBody>
      </p:sp>
      <p:grpSp>
        <p:nvGrpSpPr>
          <p:cNvPr id="127" name="Google Shape;127;g1a48d38c65d_10_37"/>
          <p:cNvGrpSpPr/>
          <p:nvPr/>
        </p:nvGrpSpPr>
        <p:grpSpPr>
          <a:xfrm>
            <a:off x="5458891" y="-392879"/>
            <a:ext cx="3477171" cy="1687804"/>
            <a:chOff x="5458891" y="-352835"/>
            <a:chExt cx="3477171" cy="1687804"/>
          </a:xfrm>
        </p:grpSpPr>
        <p:pic>
          <p:nvPicPr>
            <p:cNvPr id="128" name="Google Shape;128;g1a48d38c65d_10_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9997" y="-352835"/>
              <a:ext cx="1687804" cy="168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g1a48d38c65d_10_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8891" y="0"/>
              <a:ext cx="1750166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g1a48d38c65d_10_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6181" y="287994"/>
              <a:ext cx="779881" cy="415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g1a48d38c65d_1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250" y="1294927"/>
            <a:ext cx="4839050" cy="33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5ADB"/>
            </a:gs>
            <a:gs pos="0">
              <a:srgbClr val="3E79D9"/>
            </a:gs>
            <a:gs pos="54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48d38c65d_16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Confusion Matrix</a:t>
            </a:r>
            <a:endParaRPr b="1"/>
          </a:p>
        </p:txBody>
      </p:sp>
      <p:sp>
        <p:nvSpPr>
          <p:cNvPr id="137" name="Google Shape;137;g1a48d38c65d_16_2"/>
          <p:cNvSpPr txBox="1"/>
          <p:nvPr>
            <p:ph idx="1" type="body"/>
          </p:nvPr>
        </p:nvSpPr>
        <p:spPr>
          <a:xfrm>
            <a:off x="311700" y="2115775"/>
            <a:ext cx="36978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Pada bagian AI total tingkat akurasi keseluruhannya yaitu 88%. Dengan confussion matrix seperti gambar berikut: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grpSp>
        <p:nvGrpSpPr>
          <p:cNvPr id="138" name="Google Shape;138;g1a48d38c65d_16_2"/>
          <p:cNvGrpSpPr/>
          <p:nvPr/>
        </p:nvGrpSpPr>
        <p:grpSpPr>
          <a:xfrm>
            <a:off x="5458891" y="-392879"/>
            <a:ext cx="3477171" cy="1687804"/>
            <a:chOff x="5458891" y="-352835"/>
            <a:chExt cx="3477171" cy="1687804"/>
          </a:xfrm>
        </p:grpSpPr>
        <p:pic>
          <p:nvPicPr>
            <p:cNvPr id="139" name="Google Shape;139;g1a48d38c65d_16_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9997" y="-352835"/>
              <a:ext cx="1687804" cy="168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g1a48d38c65d_16_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8891" y="0"/>
              <a:ext cx="1750166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g1a48d38c65d_16_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6181" y="287994"/>
              <a:ext cx="779881" cy="415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g1a48d38c65d_16_2"/>
          <p:cNvSpPr/>
          <p:nvPr/>
        </p:nvSpPr>
        <p:spPr>
          <a:xfrm>
            <a:off x="7755900" y="3619025"/>
            <a:ext cx="117300" cy="9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a48d38c65d_16_2"/>
          <p:cNvSpPr txBox="1"/>
          <p:nvPr/>
        </p:nvSpPr>
        <p:spPr>
          <a:xfrm>
            <a:off x="7700300" y="3545825"/>
            <a:ext cx="30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lt1"/>
                </a:solidFill>
              </a:rPr>
              <a:t>11</a:t>
            </a:r>
            <a:endParaRPr sz="400">
              <a:solidFill>
                <a:schemeClr val="lt1"/>
              </a:solidFill>
            </a:endParaRPr>
          </a:p>
        </p:txBody>
      </p:sp>
      <p:pic>
        <p:nvPicPr>
          <p:cNvPr id="144" name="Google Shape;144;g1a48d38c65d_16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2074" y="1918150"/>
            <a:ext cx="3425490" cy="25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a48d38c65d_16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2075" y="1585925"/>
            <a:ext cx="3425500" cy="2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0">
              <a:srgbClr val="3E79D9"/>
            </a:gs>
            <a:gs pos="54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8d38c65d_16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AI – Jury Test</a:t>
            </a:r>
            <a:endParaRPr b="1"/>
          </a:p>
        </p:txBody>
      </p:sp>
      <p:grpSp>
        <p:nvGrpSpPr>
          <p:cNvPr id="151" name="Google Shape;151;g1a48d38c65d_16_28"/>
          <p:cNvGrpSpPr/>
          <p:nvPr/>
        </p:nvGrpSpPr>
        <p:grpSpPr>
          <a:xfrm>
            <a:off x="5458891" y="-392879"/>
            <a:ext cx="3477171" cy="1687804"/>
            <a:chOff x="5458891" y="-352835"/>
            <a:chExt cx="3477171" cy="1687804"/>
          </a:xfrm>
        </p:grpSpPr>
        <p:pic>
          <p:nvPicPr>
            <p:cNvPr id="152" name="Google Shape;152;g1a48d38c65d_16_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9997" y="-352835"/>
              <a:ext cx="1687804" cy="168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g1a48d38c65d_16_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8891" y="0"/>
              <a:ext cx="1750166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g1a48d38c65d_16_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6181" y="287994"/>
              <a:ext cx="779881" cy="415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1a48d38c65d_16_28"/>
          <p:cNvSpPr/>
          <p:nvPr/>
        </p:nvSpPr>
        <p:spPr>
          <a:xfrm>
            <a:off x="1941650" y="1960950"/>
            <a:ext cx="299700" cy="306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a48d38c65d_16_28"/>
          <p:cNvSpPr/>
          <p:nvPr/>
        </p:nvSpPr>
        <p:spPr>
          <a:xfrm>
            <a:off x="2494400" y="1960950"/>
            <a:ext cx="299700" cy="306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a48d38c65d_16_28"/>
          <p:cNvSpPr/>
          <p:nvPr/>
        </p:nvSpPr>
        <p:spPr>
          <a:xfrm>
            <a:off x="789175" y="1960950"/>
            <a:ext cx="299700" cy="306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a48d38c65d_16_28"/>
          <p:cNvSpPr/>
          <p:nvPr/>
        </p:nvSpPr>
        <p:spPr>
          <a:xfrm>
            <a:off x="4858638" y="1909950"/>
            <a:ext cx="408000" cy="408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a48d38c65d_16_28"/>
          <p:cNvSpPr/>
          <p:nvPr/>
        </p:nvSpPr>
        <p:spPr>
          <a:xfrm>
            <a:off x="4316713" y="1909950"/>
            <a:ext cx="408000" cy="408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a48d38c65d_16_28"/>
          <p:cNvSpPr/>
          <p:nvPr/>
        </p:nvSpPr>
        <p:spPr>
          <a:xfrm>
            <a:off x="5458888" y="1909950"/>
            <a:ext cx="408000" cy="408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a48d38c65d_16_28"/>
          <p:cNvSpPr/>
          <p:nvPr/>
        </p:nvSpPr>
        <p:spPr>
          <a:xfrm>
            <a:off x="6172863" y="1909950"/>
            <a:ext cx="408000" cy="408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a48d38c65d_16_28"/>
          <p:cNvSpPr/>
          <p:nvPr/>
        </p:nvSpPr>
        <p:spPr>
          <a:xfrm>
            <a:off x="3058388" y="1960950"/>
            <a:ext cx="299700" cy="306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1a48d38c65d_16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1925" y="2564550"/>
            <a:ext cx="1166450" cy="845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g1a48d38c65d_16_28"/>
          <p:cNvGrpSpPr/>
          <p:nvPr/>
        </p:nvGrpSpPr>
        <p:grpSpPr>
          <a:xfrm>
            <a:off x="685790" y="1309749"/>
            <a:ext cx="5987290" cy="698485"/>
            <a:chOff x="685800" y="1551123"/>
            <a:chExt cx="5738800" cy="546802"/>
          </a:xfrm>
        </p:grpSpPr>
        <p:pic>
          <p:nvPicPr>
            <p:cNvPr id="165" name="Google Shape;165;g1a48d38c65d_16_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84100" y="1551124"/>
              <a:ext cx="469650" cy="46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g1a48d38c65d_16_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5800" y="1551129"/>
              <a:ext cx="469650" cy="46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g1a48d38c65d_16_2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4425" y="1551130"/>
              <a:ext cx="469650" cy="46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g1a48d38c65d_16_2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784750" y="1551130"/>
              <a:ext cx="469650" cy="46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g1a48d38c65d_16_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257300" y="1551126"/>
              <a:ext cx="469650" cy="46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g1a48d38c65d_16_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11547" y="1551125"/>
              <a:ext cx="546800" cy="54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g1a48d38c65d_16_2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693125" y="1551125"/>
              <a:ext cx="366838" cy="469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g1a48d38c65d_16_2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920500" y="1551125"/>
              <a:ext cx="504100" cy="50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a48d38c65d_16_28"/>
            <p:cNvPicPr preferRelativeResize="0"/>
            <p:nvPr/>
          </p:nvPicPr>
          <p:blipFill rotWithShape="1">
            <a:blip r:embed="rId15">
              <a:alphaModFix/>
            </a:blip>
            <a:srcRect b="17727" l="0" r="0" t="25669"/>
            <a:stretch/>
          </p:blipFill>
          <p:spPr>
            <a:xfrm>
              <a:off x="5136160" y="1551123"/>
              <a:ext cx="574595" cy="504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g1a48d38c65d_16_2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147300" y="1551126"/>
              <a:ext cx="469650" cy="4696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Google Shape;175;g1a48d38c65d_16_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00625" y="2564550"/>
            <a:ext cx="1178450" cy="8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a48d38c65d_16_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075950" y="2564550"/>
            <a:ext cx="1178450" cy="87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a48d38c65d_16_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451275" y="2564550"/>
            <a:ext cx="1178450" cy="86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a48d38c65d_16_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5950" y="3603450"/>
            <a:ext cx="1166450" cy="88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a48d38c65d_16_2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17027" y="3603450"/>
            <a:ext cx="1166450" cy="8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a48d38c65d_16_2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826600" y="2564550"/>
            <a:ext cx="1166461" cy="8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a48d38c65d_16_28"/>
          <p:cNvSpPr/>
          <p:nvPr/>
        </p:nvSpPr>
        <p:spPr>
          <a:xfrm>
            <a:off x="1365413" y="1960950"/>
            <a:ext cx="299700" cy="306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1a48d38c65d_16_2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191850" y="3603450"/>
            <a:ext cx="1178450" cy="842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a48d38c65d_16_2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826600" y="3596125"/>
            <a:ext cx="1166450" cy="8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a48d38c65d_16_28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451275" y="3598750"/>
            <a:ext cx="1178450" cy="864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a48d38c65d_16_28"/>
          <p:cNvSpPr/>
          <p:nvPr/>
        </p:nvSpPr>
        <p:spPr>
          <a:xfrm>
            <a:off x="3622363" y="1909950"/>
            <a:ext cx="408000" cy="408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5ADB"/>
            </a:gs>
            <a:gs pos="0">
              <a:srgbClr val="3E79D9"/>
            </a:gs>
            <a:gs pos="54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Control From MNIST</a:t>
            </a:r>
            <a:r>
              <a:rPr b="1" lang="en"/>
              <a:t> Test</a:t>
            </a:r>
            <a:endParaRPr b="1"/>
          </a:p>
        </p:txBody>
      </p:sp>
      <p:grpSp>
        <p:nvGrpSpPr>
          <p:cNvPr id="191" name="Google Shape;191;p6"/>
          <p:cNvGrpSpPr/>
          <p:nvPr/>
        </p:nvGrpSpPr>
        <p:grpSpPr>
          <a:xfrm>
            <a:off x="5458891" y="-392879"/>
            <a:ext cx="3477175" cy="1687806"/>
            <a:chOff x="5458891" y="-352835"/>
            <a:chExt cx="3477175" cy="1687806"/>
          </a:xfrm>
        </p:grpSpPr>
        <p:pic>
          <p:nvPicPr>
            <p:cNvPr id="192" name="Google Shape;19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9997" y="-352835"/>
              <a:ext cx="1687806" cy="168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8891" y="0"/>
              <a:ext cx="1750167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6181" y="287994"/>
              <a:ext cx="779885" cy="415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Google Shape;19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6900" y="1249184"/>
            <a:ext cx="31051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425" y="1205475"/>
            <a:ext cx="3230000" cy="35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8">
            <a:alphaModFix/>
          </a:blip>
          <a:srcRect b="4032" l="1508" r="2439" t="3263"/>
          <a:stretch/>
        </p:blipFill>
        <p:spPr>
          <a:xfrm>
            <a:off x="4929200" y="3025850"/>
            <a:ext cx="3042850" cy="16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0">
              <a:srgbClr val="3E79D9"/>
            </a:gs>
            <a:gs pos="54000">
              <a:schemeClr val="lt1"/>
            </a:gs>
            <a:gs pos="100000">
              <a:schemeClr val="accent1"/>
            </a:gs>
            <a:gs pos="100000">
              <a:srgbClr val="A6A6A6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2765400" y="1607188"/>
            <a:ext cx="3613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Total Accuracy Percentage:</a:t>
            </a:r>
            <a:r>
              <a:rPr b="1" lang="en" sz="1820"/>
              <a:t> 88%</a:t>
            </a:r>
            <a:endParaRPr b="1" sz="1820"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1817850" y="2300150"/>
            <a:ext cx="55083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lang="en" sz="1400"/>
              <a:t>What is need to be improved ?</a:t>
            </a:r>
            <a:endParaRPr/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Perbanyak dataset</a:t>
            </a:r>
            <a:endParaRPr sz="1400"/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Lebih mensortir kembali dataset yang akan digunakan</a:t>
            </a:r>
            <a:endParaRPr sz="1400"/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Penerapan Data Augmentasi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 Google Collab: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https://colab.research.google.com/drive/1BFIStV9q2gRWebFv4qZ6BGPGSU-VF6Wg?usp=sharing</a:t>
            </a:r>
            <a:endParaRPr sz="1400"/>
          </a:p>
        </p:txBody>
      </p:sp>
      <p:sp>
        <p:nvSpPr>
          <p:cNvPr id="204" name="Google Shape;20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Summary AI</a:t>
            </a:r>
            <a:endParaRPr b="1"/>
          </a:p>
        </p:txBody>
      </p:sp>
      <p:grpSp>
        <p:nvGrpSpPr>
          <p:cNvPr id="205" name="Google Shape;205;p15"/>
          <p:cNvGrpSpPr/>
          <p:nvPr/>
        </p:nvGrpSpPr>
        <p:grpSpPr>
          <a:xfrm>
            <a:off x="5458891" y="-392879"/>
            <a:ext cx="3477175" cy="1687806"/>
            <a:chOff x="5458891" y="-352835"/>
            <a:chExt cx="3477175" cy="1687806"/>
          </a:xfrm>
        </p:grpSpPr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09997" y="-352835"/>
              <a:ext cx="1687806" cy="168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58891" y="0"/>
              <a:ext cx="1750167" cy="98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56181" y="287994"/>
              <a:ext cx="779885" cy="4155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