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3" r:id="rId17"/>
    <p:sldId id="264" r:id="rId18"/>
    <p:sldId id="265" r:id="rId19"/>
    <p:sldId id="290" r:id="rId20"/>
    <p:sldId id="267" r:id="rId21"/>
    <p:sldId id="268" r:id="rId22"/>
    <p:sldId id="269" r:id="rId23"/>
    <p:sldId id="270" r:id="rId24"/>
    <p:sldId id="271" r:id="rId25"/>
    <p:sldId id="273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2157-731A-433C-9CCF-AF80F05C10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983-0141-44B2-9408-E3CABAA6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2157-731A-433C-9CCF-AF80F05C10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983-0141-44B2-9408-E3CABAA6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4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2157-731A-433C-9CCF-AF80F05C10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983-0141-44B2-9408-E3CABAA6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70434F-01F3-416D-A3FD-96F86C34E33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‹#›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2157-731A-433C-9CCF-AF80F05C10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983-0141-44B2-9408-E3CABAA6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2157-731A-433C-9CCF-AF80F05C10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983-0141-44B2-9408-E3CABAA6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2157-731A-433C-9CCF-AF80F05C10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983-0141-44B2-9408-E3CABAA6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2157-731A-433C-9CCF-AF80F05C10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983-0141-44B2-9408-E3CABAA6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7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2157-731A-433C-9CCF-AF80F05C10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983-0141-44B2-9408-E3CABAA6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7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2157-731A-433C-9CCF-AF80F05C10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983-0141-44B2-9408-E3CABAA6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2157-731A-433C-9CCF-AF80F05C10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983-0141-44B2-9408-E3CABAA6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2157-731A-433C-9CCF-AF80F05C10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983-0141-44B2-9408-E3CABAA6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E2157-731A-433C-9CCF-AF80F05C10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A983-0141-44B2-9408-E3CABAA6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9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Basis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OLEH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DR. YUCKI PRIHADI, </a:t>
            </a:r>
            <a:r>
              <a:rPr lang="en-US" dirty="0" err="1" smtClean="0">
                <a:solidFill>
                  <a:schemeClr val="tx1"/>
                </a:solidFill>
              </a:rPr>
              <a:t>Ssi</a:t>
            </a:r>
            <a:r>
              <a:rPr lang="en-US" dirty="0" smtClean="0">
                <a:solidFill>
                  <a:schemeClr val="tx1"/>
                </a:solidFill>
              </a:rPr>
              <a:t>, MM, M.KOM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9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id-ID" altLang="x-none" dirty="0"/>
              <a:t>Tujuan</a:t>
            </a:r>
            <a:r>
              <a:rPr dirty="0"/>
              <a:t> basis data (lanjutan)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182880" indent="-182880" algn="just" eaLnBrk="1" hangingPunct="1">
              <a:buNone/>
            </a:pPr>
            <a:r>
              <a:rPr dirty="0"/>
              <a:t>  Menghilangkan redundansi data dapat dilakukan dengan :</a:t>
            </a:r>
          </a:p>
          <a:p>
            <a:pPr marL="182880" indent="-182880" algn="just" eaLnBrk="1" hangingPunct="1">
              <a:buNone/>
            </a:pPr>
            <a:endParaRPr dirty="0"/>
          </a:p>
          <a:p>
            <a:pPr marL="182880" indent="-182880" eaLnBrk="1" hangingPunct="1">
              <a:buNone/>
            </a:pPr>
            <a:r>
              <a:rPr dirty="0"/>
              <a:t>  - menerapkan sejumlah pengkodean </a:t>
            </a:r>
          </a:p>
          <a:p>
            <a:pPr marL="182880" indent="-182880" eaLnBrk="1" hangingPunct="1">
              <a:buNone/>
            </a:pPr>
            <a:r>
              <a:rPr dirty="0"/>
              <a:t>  - membuat relasi-relasi antar kelompok data </a:t>
            </a:r>
          </a:p>
          <a:p>
            <a:pPr marL="182880" indent="-182880" eaLnBrk="1" hangingPunct="1">
              <a:buNone/>
            </a:pPr>
            <a:r>
              <a:rPr dirty="0"/>
              <a:t>    yang saling berhubungan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id-ID" altLang="x-none" dirty="0"/>
              <a:t>Tujuan</a:t>
            </a:r>
            <a:r>
              <a:rPr dirty="0"/>
              <a:t> basis data (lanjutan)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endParaRPr dirty="0"/>
          </a:p>
          <a:p>
            <a:pPr eaLnBrk="1" hangingPunct="1"/>
            <a:r>
              <a:rPr sz="3200" b="1" dirty="0"/>
              <a:t>Keakuratan (</a:t>
            </a:r>
            <a:r>
              <a:rPr sz="3200" b="1" i="1" dirty="0"/>
              <a:t>accuracy</a:t>
            </a:r>
            <a:r>
              <a:rPr sz="3200" b="1" dirty="0"/>
              <a:t>)</a:t>
            </a:r>
          </a:p>
          <a:p>
            <a:pPr eaLnBrk="1" hangingPunct="1">
              <a:buNone/>
            </a:pPr>
            <a:r>
              <a:rPr dirty="0"/>
              <a:t>	</a:t>
            </a:r>
          </a:p>
          <a:p>
            <a:pPr algn="just" eaLnBrk="1" hangingPunct="1">
              <a:buNone/>
            </a:pPr>
            <a:r>
              <a:rPr dirty="0"/>
              <a:t>    Menerapkan aturan/batasan (</a:t>
            </a:r>
            <a:r>
              <a:rPr i="1" dirty="0"/>
              <a:t>constraint</a:t>
            </a:r>
            <a:r>
              <a:rPr dirty="0"/>
              <a:t>) tipe data, domain data, atau keunikan data untuk menghindari pemasukan data yang tidak akurat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id-ID" altLang="x-none" dirty="0"/>
              <a:t>Tujuan</a:t>
            </a:r>
            <a:r>
              <a:rPr dirty="0"/>
              <a:t> basis data (lanjutan)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endParaRPr dirty="0"/>
          </a:p>
          <a:p>
            <a:pPr eaLnBrk="1" hangingPunct="1"/>
            <a:r>
              <a:rPr sz="3200" b="1" dirty="0"/>
              <a:t>Ketersediaan (</a:t>
            </a:r>
            <a:r>
              <a:rPr sz="3200" b="1" i="1" dirty="0"/>
              <a:t>Availability</a:t>
            </a:r>
            <a:r>
              <a:rPr sz="3200" b="1" dirty="0"/>
              <a:t>)</a:t>
            </a:r>
          </a:p>
          <a:p>
            <a:pPr eaLnBrk="1" hangingPunct="1">
              <a:buNone/>
            </a:pPr>
            <a:r>
              <a:rPr dirty="0"/>
              <a:t>	</a:t>
            </a:r>
          </a:p>
          <a:p>
            <a:pPr eaLnBrk="1" hangingPunct="1">
              <a:buNone/>
            </a:pPr>
            <a:r>
              <a:rPr dirty="0"/>
              <a:t>    Memilah data menjadi data master, data transaksi ataupun data </a:t>
            </a:r>
            <a:r>
              <a:rPr i="1" dirty="0"/>
              <a:t>history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id-ID" altLang="x-none" dirty="0"/>
              <a:t>Tujuan</a:t>
            </a:r>
            <a:r>
              <a:rPr dirty="0"/>
              <a:t> basis data (lanjutan)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Kelengkapan (</a:t>
            </a:r>
            <a:r>
              <a:rPr i="1" dirty="0"/>
              <a:t>Completeness</a:t>
            </a:r>
            <a:r>
              <a:rPr dirty="0"/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dirty="0"/>
              <a:t>	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dirty="0"/>
              <a:t>    Menambah record-record data dan melakukan perubahan struktur dalam basis data baik dalm bentuk penambahan objek baru (tabel) atau dengan penambahan field-field baru pada tabel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id-ID" altLang="x-none" dirty="0"/>
              <a:t>Tujuan</a:t>
            </a:r>
            <a:r>
              <a:rPr dirty="0"/>
              <a:t> basis data (lanjutan)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endParaRPr dirty="0"/>
          </a:p>
          <a:p>
            <a:pPr eaLnBrk="1" hangingPunct="1"/>
            <a:r>
              <a:rPr sz="3200" b="1" dirty="0"/>
              <a:t>Keamanan (</a:t>
            </a:r>
            <a:r>
              <a:rPr sz="3200" b="1" i="1" dirty="0"/>
              <a:t>Security</a:t>
            </a:r>
            <a:r>
              <a:rPr sz="3200" b="1" dirty="0"/>
              <a:t>)</a:t>
            </a:r>
          </a:p>
          <a:p>
            <a:pPr algn="just" eaLnBrk="1" hangingPunct="1">
              <a:buNone/>
            </a:pPr>
            <a:r>
              <a:rPr dirty="0"/>
              <a:t>	</a:t>
            </a:r>
          </a:p>
          <a:p>
            <a:pPr algn="just" eaLnBrk="1" hangingPunct="1">
              <a:buNone/>
            </a:pPr>
            <a:r>
              <a:rPr dirty="0"/>
              <a:t>   Melakukan pengaturan hak akses terhadap basis data beserta objek-objek didalamnya dan menentukan operasi-operasi apa saja yang boleh dilakukan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id-ID" altLang="x-none" dirty="0"/>
              <a:t>Tujuan</a:t>
            </a:r>
            <a:r>
              <a:rPr dirty="0"/>
              <a:t> basis data (lanjutan)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838200" y="2362200"/>
            <a:ext cx="7981950" cy="372427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endParaRPr dirty="0"/>
          </a:p>
          <a:p>
            <a:pPr eaLnBrk="1" hangingPunct="1"/>
            <a:r>
              <a:rPr sz="3200" b="1" dirty="0"/>
              <a:t>Kebersamaan Pemakaian (</a:t>
            </a:r>
            <a:r>
              <a:rPr sz="3200" b="1" i="1" dirty="0"/>
              <a:t>Sharability</a:t>
            </a:r>
            <a:r>
              <a:rPr sz="3200" b="1" dirty="0"/>
              <a:t>)</a:t>
            </a:r>
          </a:p>
          <a:p>
            <a:pPr eaLnBrk="1" hangingPunct="1">
              <a:buNone/>
            </a:pPr>
            <a:r>
              <a:rPr dirty="0"/>
              <a:t>	</a:t>
            </a:r>
          </a:p>
          <a:p>
            <a:pPr algn="just" eaLnBrk="1" hangingPunct="1">
              <a:buNone/>
            </a:pPr>
            <a:r>
              <a:rPr dirty="0"/>
              <a:t>    Penggunaan data dalam suatu basis data oleh berbagai pihak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91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Penerapan Basis 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362950" cy="50403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Kepegawaian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Pergudangan (</a:t>
            </a:r>
            <a:r>
              <a:rPr kumimoji="0" lang="en-US" sz="32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inventory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Akuntansi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Reservasi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Perbankan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Rumah Sakit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Pendidikan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Dan lain-lain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533400" y="795338"/>
            <a:ext cx="8229600" cy="7620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2900" dirty="0">
                <a:latin typeface="Arial Black" panose="020B0A04020102020204" pitchFamily="34" charset="0"/>
              </a:rPr>
              <a:t>PENGOPERASIAN &amp; PERAWATAN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457200" y="1704975"/>
            <a:ext cx="8077200" cy="3308350"/>
          </a:xfrm>
          <a:ln/>
        </p:spPr>
        <p:txBody>
          <a:bodyPr vert="horz" wrap="square" lIns="91440" tIns="45720" rIns="91440" bIns="45720" anchor="t" anchorCtr="0"/>
          <a:lstStyle/>
          <a:p>
            <a:pPr marL="342900" indent="-342900" eaLnBrk="1" hangingPunct="1"/>
            <a:r>
              <a:rPr lang="en-US" altLang="en-US" sz="2600" dirty="0">
                <a:latin typeface="Arial Black" panose="020B0A04020102020204" pitchFamily="34" charset="0"/>
              </a:rPr>
              <a:t>Pengoperasian basis data setelah divalidasi</a:t>
            </a:r>
          </a:p>
          <a:p>
            <a:pPr marL="342900" indent="-342900" eaLnBrk="1" hangingPunct="1"/>
            <a:r>
              <a:rPr lang="en-US" altLang="en-US" sz="2600" dirty="0">
                <a:latin typeface="Arial Black" panose="020B0A04020102020204" pitchFamily="34" charset="0"/>
              </a:rPr>
              <a:t>Memonitor kinerja sistem, jika tidak sesuai perlu reorganisasi basis data</a:t>
            </a:r>
          </a:p>
          <a:p>
            <a:pPr marL="342900" indent="-342900" eaLnBrk="1" hangingPunct="1"/>
            <a:r>
              <a:rPr lang="en-US" altLang="en-US" sz="2600" dirty="0">
                <a:latin typeface="Arial Black" panose="020B0A04020102020204" pitchFamily="34" charset="0"/>
              </a:rPr>
              <a:t>Perawatan &amp; upgrade sistem aplikasi basis data jika diperlukan.</a:t>
            </a:r>
            <a:endParaRPr lang="en-US" altLang="en-US" dirty="0">
              <a:latin typeface="Arial Black" panose="020B0A04020102020204" pitchFamily="34" charset="0"/>
            </a:endParaRPr>
          </a:p>
          <a:p>
            <a:pPr marL="342900" indent="-342900" eaLnBrk="1" hangingPunct="1"/>
            <a:endParaRPr lang="en-US" altLang="en-US" sz="2600" dirty="0"/>
          </a:p>
          <a:p>
            <a:pPr marL="342900" indent="-342900" eaLnBrk="1" hangingPunct="1"/>
            <a:endParaRPr lang="en-US" altLang="en-US" sz="2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400" b="1" dirty="0"/>
              <a:t>Model Konseptual Basis Data</a:t>
            </a:r>
            <a:endParaRPr lang="en-US" altLang="en-US" sz="3400" dirty="0"/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509588" y="1725613"/>
            <a:ext cx="8675687" cy="42672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dirty="0"/>
              <a:t>Model konseptual merupakan kombinasi beberapa cara untuk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dirty="0"/>
              <a:t>memproses data untuk beberapa aplikasi. Pada perancangan model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dirty="0"/>
              <a:t>konseptual basis data ini penekanan dilakukan pada struktur data dan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dirty="0"/>
              <a:t>relasi antara field.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dirty="0"/>
              <a:t>Pada perancangan model konseptual ini dapat dilakukan dengan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dirty="0"/>
              <a:t>menggunakan model data relasional.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dirty="0"/>
              <a:t>Operasi Dasar Basis Data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838200" y="2276475"/>
            <a:ext cx="8305800" cy="518477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sz="2400" dirty="0"/>
              <a:t>Pembuatan basis data baru (</a:t>
            </a:r>
            <a:r>
              <a:rPr sz="2400" i="1" dirty="0"/>
              <a:t>create database</a:t>
            </a:r>
            <a:r>
              <a:rPr sz="2400" dirty="0"/>
              <a:t>)</a:t>
            </a:r>
          </a:p>
          <a:p>
            <a:pPr eaLnBrk="1" hangingPunct="1"/>
            <a:r>
              <a:rPr sz="2400" dirty="0"/>
              <a:t>Penghapusan basis data (</a:t>
            </a:r>
            <a:r>
              <a:rPr sz="2400" i="1" dirty="0"/>
              <a:t>drop database</a:t>
            </a:r>
            <a:r>
              <a:rPr sz="2400" dirty="0"/>
              <a:t>)</a:t>
            </a:r>
          </a:p>
          <a:p>
            <a:pPr eaLnBrk="1" hangingPunct="1"/>
            <a:r>
              <a:rPr sz="2400" dirty="0"/>
              <a:t>Pembuatan tabel baru ke suatu basis data (</a:t>
            </a:r>
            <a:r>
              <a:rPr sz="2400" i="1" dirty="0"/>
              <a:t>create table</a:t>
            </a:r>
            <a:r>
              <a:rPr sz="2400" dirty="0"/>
              <a:t>)</a:t>
            </a:r>
          </a:p>
          <a:p>
            <a:pPr eaLnBrk="1" hangingPunct="1"/>
            <a:r>
              <a:rPr sz="2400" dirty="0"/>
              <a:t>Penghapusan tabel dari suatu basis data (</a:t>
            </a:r>
            <a:r>
              <a:rPr sz="2400" i="1" dirty="0"/>
              <a:t>drop table</a:t>
            </a:r>
            <a:r>
              <a:rPr sz="2400" dirty="0"/>
              <a:t>)</a:t>
            </a:r>
          </a:p>
          <a:p>
            <a:pPr eaLnBrk="1" hangingPunct="1"/>
            <a:r>
              <a:rPr sz="2400" dirty="0"/>
              <a:t>Penambahan / pengisian data baru ke sebuah tabel di sebuah basis data (</a:t>
            </a:r>
            <a:r>
              <a:rPr sz="2400" i="1" dirty="0"/>
              <a:t>insert</a:t>
            </a:r>
            <a:r>
              <a:rPr sz="2400" dirty="0"/>
              <a:t>)</a:t>
            </a:r>
          </a:p>
          <a:p>
            <a:pPr eaLnBrk="1" hangingPunct="1"/>
            <a:r>
              <a:rPr sz="2400" dirty="0"/>
              <a:t>Pengambilan data dari sebuah tabel (</a:t>
            </a:r>
            <a:r>
              <a:rPr sz="2400" i="1" dirty="0"/>
              <a:t>retrieve/search</a:t>
            </a:r>
            <a:r>
              <a:rPr sz="2400" dirty="0"/>
              <a:t>)</a:t>
            </a:r>
          </a:p>
          <a:p>
            <a:pPr eaLnBrk="1" hangingPunct="1"/>
            <a:r>
              <a:rPr sz="2400" dirty="0"/>
              <a:t>Pengubahan data dari sebuah tabel (</a:t>
            </a:r>
            <a:r>
              <a:rPr sz="2400" i="1" dirty="0"/>
              <a:t>update</a:t>
            </a:r>
            <a:r>
              <a:rPr sz="2400" dirty="0"/>
              <a:t>)</a:t>
            </a:r>
          </a:p>
          <a:p>
            <a:pPr eaLnBrk="1" hangingPunct="1"/>
            <a:r>
              <a:rPr sz="2400" dirty="0"/>
              <a:t>Penghapusan data dari sebuah tabel (</a:t>
            </a:r>
            <a:r>
              <a:rPr sz="2400" i="1" dirty="0"/>
              <a:t>delete</a:t>
            </a:r>
            <a:r>
              <a:rPr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55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20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87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dirty="0"/>
              <a:t>Pengertian Data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235450"/>
          </a:xfrm>
          <a:ln/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None/>
            </a:pPr>
            <a:r>
              <a:rPr dirty="0"/>
              <a:t>   Data adalah representasi fakta dunia nyata yang mewakili suatu objek seperti : 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dirty="0"/>
              <a:t>    -   manusia (pegawai, siswa, pelanggan)  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dirty="0"/>
              <a:t>    -   barang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dirty="0"/>
              <a:t>    -   hewan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dirty="0"/>
              <a:t>    - peristiwa, konsep, keadaan, dan lain sebagainya yang direkam dalam bentuk angka, huruf, simbol, teks, gambar, bunyi atau kombinasinya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400" b="1" dirty="0"/>
              <a:t>SQL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-757237" y="1700213"/>
            <a:ext cx="9756775" cy="4267200"/>
          </a:xfrm>
          <a:ln/>
        </p:spPr>
        <p:txBody>
          <a:bodyPr vert="horz" wrap="square" lIns="91440" tIns="45720" rIns="91440" bIns="45720" anchor="t" anchorCtr="0"/>
          <a:lstStyle/>
          <a:p>
            <a:pPr lvl="3" eaLnBrk="1" hangingPunct="1">
              <a:buNone/>
            </a:pPr>
            <a:r>
              <a:rPr lang="en-US" altLang="en-US" b="1" dirty="0"/>
              <a:t>Menggunakan Structures Query Language (SQL)</a:t>
            </a:r>
          </a:p>
          <a:p>
            <a:pPr lvl="3" eaLnBrk="1" hangingPunct="1">
              <a:buNone/>
            </a:pPr>
            <a:r>
              <a:rPr lang="en-US" altLang="en-US" dirty="0"/>
              <a:t>SQL adalah bahasa standar database yang digunakan untuk </a:t>
            </a:r>
          </a:p>
          <a:p>
            <a:pPr lvl="3" eaLnBrk="1" hangingPunct="1">
              <a:buNone/>
            </a:pPr>
            <a:r>
              <a:rPr lang="en-US" altLang="en-US" dirty="0"/>
              <a:t>query, manipulasi dan memperbarui RDBMS. Karena semakin </a:t>
            </a:r>
          </a:p>
          <a:p>
            <a:pPr lvl="3" eaLnBrk="1" hangingPunct="1">
              <a:buNone/>
            </a:pPr>
            <a:r>
              <a:rPr lang="en-US" altLang="en-US" dirty="0"/>
              <a:t>banyak organisasi yang memutuskan untuk mengkonsolidasikan </a:t>
            </a:r>
          </a:p>
          <a:p>
            <a:pPr lvl="3" eaLnBrk="1" hangingPunct="1">
              <a:buNone/>
            </a:pPr>
            <a:r>
              <a:rPr lang="en-US" altLang="en-US" dirty="0"/>
              <a:t>database mereka ke dalam sistem seluas usaha, </a:t>
            </a:r>
            <a:r>
              <a:rPr lang="en-US" altLang="en-US" b="1" dirty="0"/>
              <a:t>pengetahuan </a:t>
            </a:r>
          </a:p>
          <a:p>
            <a:pPr lvl="3" eaLnBrk="1" hangingPunct="1">
              <a:buNone/>
            </a:pPr>
            <a:r>
              <a:rPr lang="en-US" altLang="en-US" b="1" dirty="0"/>
              <a:t>mengenai SQL akan menjadi kebutuhan untuk para </a:t>
            </a:r>
          </a:p>
          <a:p>
            <a:pPr lvl="3" eaLnBrk="1" hangingPunct="1">
              <a:buNone/>
            </a:pPr>
            <a:r>
              <a:rPr lang="en-US" altLang="en-US" b="1" dirty="0"/>
              <a:t>perancang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400" dirty="0"/>
              <a:t>Bahasa Basisdata</a:t>
            </a: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566738" y="1898650"/>
            <a:ext cx="8001000" cy="42672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en-US" sz="1800" dirty="0"/>
              <a:t>Sebuah bahasa basisdata (database languange) dapat dipilah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800" dirty="0"/>
              <a:t>ke dalam 2 bentuk, yaitu :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800" b="1" dirty="0"/>
              <a:t>1. Data Definition Language (DDL)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800" dirty="0"/>
              <a:t>Dengan bahasa inilah kita dapat membuat tabel baru,membuat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800" dirty="0"/>
              <a:t>indexs, mengubah tabel, menentukan struktur penyimpanan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800" dirty="0"/>
              <a:t>tabel, dll. Hasil kompilasi perintah DDL adalah kumpulan tabel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800" dirty="0"/>
              <a:t>yang disimpan dalam file khusus yang disebut Kamus Data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800" dirty="0"/>
              <a:t>(Data Dictionary). </a:t>
            </a:r>
            <a:r>
              <a:rPr lang="en-US" altLang="en-US" sz="1800" b="1" dirty="0"/>
              <a:t>Kamus Data </a:t>
            </a:r>
            <a:r>
              <a:rPr lang="en-US" altLang="en-US" sz="1800" dirty="0"/>
              <a:t>merupakan suatu metadata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800" dirty="0"/>
              <a:t>yaitu data yang mendeskripsikan data sesungguhnya. Kamus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800" dirty="0"/>
              <a:t>Data ini selalu diakses ke suatu operasi basis data sebelum file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800" dirty="0"/>
              <a:t>data yang sesungguhnya diakses.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b="1" dirty="0"/>
              <a:t>SQL</a:t>
            </a:r>
          </a:p>
        </p:txBody>
      </p:sp>
      <p:sp>
        <p:nvSpPr>
          <p:cNvPr id="78853" name="Rectangle 5"/>
          <p:cNvSpPr>
            <a:spLocks noGrp="1"/>
          </p:cNvSpPr>
          <p:nvPr>
            <p:ph idx="1"/>
          </p:nvPr>
        </p:nvSpPr>
        <p:spPr>
          <a:xfrm>
            <a:off x="673100" y="1897063"/>
            <a:ext cx="7820025" cy="402272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 dirty="0"/>
              <a:t>DDL (Data Definition Language):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US" altLang="en-US" sz="2400" b="1" dirty="0"/>
              <a:t>CREATE DATABASE </a:t>
            </a:r>
            <a:r>
              <a:rPr lang="en-US" altLang="en-US" sz="2400" b="1" i="1" dirty="0"/>
              <a:t>data</a:t>
            </a:r>
            <a:r>
              <a:rPr lang="en-US" altLang="en-US" sz="2400" b="1" dirty="0"/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US" altLang="en-US" sz="2400" b="1" dirty="0"/>
              <a:t>CREATE TABLE </a:t>
            </a:r>
            <a:r>
              <a:rPr lang="en-US" altLang="en-US" sz="2400" b="1" i="1" dirty="0"/>
              <a:t>nama_tabel</a:t>
            </a:r>
            <a:r>
              <a:rPr lang="en-US" altLang="en-US" sz="2400" b="1" dirty="0"/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US" altLang="en-US" sz="2400" b="1" dirty="0"/>
              <a:t>SHOW TABLES;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US" altLang="en-US" sz="2400" b="1" dirty="0"/>
              <a:t>ALTER TABLE </a:t>
            </a:r>
            <a:r>
              <a:rPr lang="en-US" altLang="en-US" sz="2400" b="1" i="1" dirty="0"/>
              <a:t>nama_tabel_lama</a:t>
            </a:r>
            <a:r>
              <a:rPr lang="en-US" altLang="en-US" sz="2400" b="1" dirty="0"/>
              <a:t> RENAME </a:t>
            </a:r>
            <a:r>
              <a:rPr lang="en-US" altLang="en-US" sz="2400" b="1" i="1" dirty="0"/>
              <a:t>nama_tabel_baru</a:t>
            </a:r>
            <a:r>
              <a:rPr lang="en-US" altLang="en-US" sz="2400" b="1" dirty="0"/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US" altLang="en-US" sz="2400" b="1" dirty="0"/>
              <a:t>ALTER TABLE </a:t>
            </a:r>
            <a:r>
              <a:rPr lang="en-US" altLang="en-US" sz="2400" b="1" i="1" dirty="0"/>
              <a:t>nama_tabel</a:t>
            </a:r>
            <a:r>
              <a:rPr lang="en-US" altLang="en-US" sz="2400" b="1" dirty="0"/>
              <a:t> CHANGE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 dirty="0"/>
              <a:t> 	</a:t>
            </a:r>
            <a:r>
              <a:rPr lang="en-US" altLang="en-US" sz="2400" b="1" i="1" dirty="0"/>
              <a:t>field_lama</a:t>
            </a:r>
            <a:r>
              <a:rPr lang="en-US" altLang="en-US" sz="2400" b="1" dirty="0"/>
              <a:t> </a:t>
            </a:r>
            <a:r>
              <a:rPr lang="en-US" altLang="en-US" sz="2400" b="1" i="1" dirty="0"/>
              <a:t>field_baru</a:t>
            </a:r>
            <a:r>
              <a:rPr lang="en-US" altLang="en-US" sz="2400" b="1" dirty="0"/>
              <a:t> </a:t>
            </a:r>
            <a:r>
              <a:rPr lang="en-US" altLang="en-US" sz="2400" b="1" i="1" dirty="0"/>
              <a:t>type_data</a:t>
            </a:r>
            <a:r>
              <a:rPr lang="en-US" altLang="en-US" sz="2400" b="1" dirty="0"/>
              <a:t> (</a:t>
            </a:r>
            <a:r>
              <a:rPr lang="en-US" altLang="en-US" sz="2400" b="1" i="1" dirty="0"/>
              <a:t>panjang</a:t>
            </a:r>
            <a:r>
              <a:rPr lang="en-US" altLang="en-US" sz="2400" b="1" dirty="0"/>
              <a:t>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US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8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8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8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8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8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8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Bahasa Basisdata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en-US" sz="1800" b="1" dirty="0"/>
              <a:t>2. Data Manipulation Language (DML)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800" dirty="0"/>
              <a:t>	Berguna untuk melakukan manipulasi dan pengambilan data pada suatu basis data. Manipulasi data dapat berupa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	&gt;&gt;	Penyisipan/penambahan data baru, penghapusan data dan 	pengubahan data.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800" dirty="0"/>
              <a:t>Ada 2 Jenis DML, yaitu 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800" dirty="0"/>
              <a:t> </a:t>
            </a:r>
            <a:r>
              <a:rPr lang="en-US" altLang="en-US" sz="1800" b="1" dirty="0"/>
              <a:t>Prosedural</a:t>
            </a:r>
            <a:r>
              <a:rPr lang="en-US" altLang="en-US" sz="1800" dirty="0"/>
              <a:t>, yang mensyaratkan agar pemakai </a:t>
            </a:r>
            <a:r>
              <a:rPr lang="en-US" altLang="en-US" sz="1900" dirty="0"/>
              <a:t>menentukan, data apa yang diinginkan serta</a:t>
            </a:r>
            <a:r>
              <a:rPr lang="en-US" altLang="en-US" sz="1900" b="1" dirty="0"/>
              <a:t> </a:t>
            </a:r>
            <a:r>
              <a:rPr lang="en-US" altLang="en-US" sz="1900" dirty="0"/>
              <a:t>bagaimana cara mendapatkannya.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800" dirty="0"/>
              <a:t>Contoh: dBaseIII, FoxBase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800" dirty="0"/>
              <a:t> </a:t>
            </a:r>
            <a:r>
              <a:rPr lang="en-US" altLang="en-US" sz="1800" b="1" dirty="0"/>
              <a:t>Non-Prosedural</a:t>
            </a:r>
            <a:r>
              <a:rPr lang="en-US" altLang="en-US" sz="1800" dirty="0"/>
              <a:t>, yang membuat pemakai dapat menentukan data apa yang diinginkan tanpa</a:t>
            </a:r>
            <a:r>
              <a:rPr lang="en-US" altLang="en-US" sz="1800" b="1" dirty="0"/>
              <a:t> </a:t>
            </a:r>
            <a:r>
              <a:rPr lang="en-US" altLang="en-US" sz="1800" dirty="0"/>
              <a:t>menyebutkan bagaimana cara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800" dirty="0"/>
              <a:t>	mendapatkannya.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800" dirty="0"/>
              <a:t>	Contoh : SQL</a:t>
            </a:r>
            <a:endParaRPr lang="en-US" altLang="en-US" sz="1800" b="1" dirty="0"/>
          </a:p>
          <a:p>
            <a:pPr eaLnBrk="1" hangingPunct="1">
              <a:lnSpc>
                <a:spcPct val="80000"/>
              </a:lnSpc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b="1" dirty="0"/>
              <a:t>SQL</a:t>
            </a:r>
          </a:p>
        </p:txBody>
      </p:sp>
      <p:sp>
        <p:nvSpPr>
          <p:cNvPr id="79877" name="Rectangle 5"/>
          <p:cNvSpPr>
            <a:spLocks noGrp="1"/>
          </p:cNvSpPr>
          <p:nvPr>
            <p:ph idx="1"/>
          </p:nvPr>
        </p:nvSpPr>
        <p:spPr>
          <a:xfrm>
            <a:off x="673100" y="1897063"/>
            <a:ext cx="7820025" cy="402272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 dirty="0"/>
              <a:t>DML (Data Manipulation Language):</a:t>
            </a:r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US" altLang="en-US" sz="2400" b="1" dirty="0"/>
              <a:t>SELECT </a:t>
            </a:r>
            <a:r>
              <a:rPr lang="en-US" altLang="en-US" sz="2400" b="1" i="1" dirty="0"/>
              <a:t>nama_field</a:t>
            </a:r>
            <a:r>
              <a:rPr lang="en-US" altLang="en-US" sz="2400" b="1" dirty="0"/>
              <a:t> FROM </a:t>
            </a:r>
            <a:r>
              <a:rPr lang="en-US" altLang="en-US" sz="2400" b="1" i="1" dirty="0"/>
              <a:t>nama_tabel</a:t>
            </a:r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US" altLang="en-US" sz="2400" b="1" dirty="0"/>
              <a:t>INSERT INTO </a:t>
            </a:r>
            <a:r>
              <a:rPr lang="en-US" altLang="en-US" sz="2400" b="1" i="1" dirty="0"/>
              <a:t>nama_tabel</a:t>
            </a:r>
            <a:r>
              <a:rPr lang="en-US" altLang="en-US" sz="2400" b="1" dirty="0"/>
              <a:t> (</a:t>
            </a:r>
            <a:r>
              <a:rPr lang="en-US" altLang="en-US" sz="2400" b="1" i="1" dirty="0"/>
              <a:t>field1,field2,…</a:t>
            </a:r>
            <a:r>
              <a:rPr lang="en-US" altLang="en-US" sz="2400" b="1" dirty="0"/>
              <a:t>) VALUES</a:t>
            </a:r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 dirty="0"/>
              <a:t>	(</a:t>
            </a:r>
            <a:r>
              <a:rPr lang="en-US" altLang="en-US" sz="2400" b="1" i="1" dirty="0"/>
              <a:t>nilai1,nilai2,…</a:t>
            </a:r>
            <a:r>
              <a:rPr lang="en-US" altLang="en-US" sz="2400" b="1" dirty="0"/>
              <a:t>)</a:t>
            </a:r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US" altLang="en-US" sz="2400" b="1" dirty="0"/>
              <a:t>UPDATE </a:t>
            </a:r>
            <a:r>
              <a:rPr lang="en-US" altLang="en-US" sz="2400" b="1" i="1" dirty="0"/>
              <a:t>nama_tabel</a:t>
            </a:r>
            <a:r>
              <a:rPr lang="en-US" altLang="en-US" sz="2400" b="1" dirty="0"/>
              <a:t> SET </a:t>
            </a:r>
            <a:r>
              <a:rPr lang="en-US" altLang="en-US" sz="2400" b="1" i="1" dirty="0"/>
              <a:t>field1=nilai1,….</a:t>
            </a:r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en-US" altLang="en-US" sz="2400" b="1" dirty="0"/>
              <a:t>DELETE FROM </a:t>
            </a:r>
            <a:r>
              <a:rPr lang="en-US" altLang="en-US" sz="2400" b="1" i="1" dirty="0"/>
              <a:t>nama_tabel</a:t>
            </a:r>
            <a:r>
              <a:rPr lang="en-US" altLang="en-US" sz="2400" b="1" dirty="0"/>
              <a:t> WHERE </a:t>
            </a:r>
            <a:r>
              <a:rPr lang="en-US" altLang="en-US" sz="2400" b="1" i="1" dirty="0"/>
              <a:t>field1=nilai1</a:t>
            </a:r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</a:pPr>
            <a:endParaRPr lang="en-US" altLang="en-US" sz="2400" b="1" dirty="0"/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b="1" dirty="0"/>
              <a:t>SQL</a:t>
            </a:r>
          </a:p>
        </p:txBody>
      </p:sp>
      <p:sp>
        <p:nvSpPr>
          <p:cNvPr id="102405" name="Rectangle 5"/>
          <p:cNvSpPr>
            <a:spLocks noGrp="1"/>
          </p:cNvSpPr>
          <p:nvPr>
            <p:ph type="body" sz="half"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 dirty="0"/>
              <a:t>Command SQL:</a:t>
            </a:r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</a:pPr>
            <a:endParaRPr lang="en-US" altLang="en-US" sz="1600" b="1" dirty="0"/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graphicFrame>
        <p:nvGraphicFramePr>
          <p:cNvPr id="102460" name="Group 60"/>
          <p:cNvGraphicFramePr>
            <a:graphicFrameLocks noGrp="1"/>
          </p:cNvGraphicFramePr>
          <p:nvPr>
            <p:ph sz="half" idx="1"/>
          </p:nvPr>
        </p:nvGraphicFramePr>
        <p:xfrm>
          <a:off x="539750" y="2349500"/>
          <a:ext cx="8280400" cy="3474720"/>
        </p:xfrm>
        <a:graphic>
          <a:graphicData uri="http://schemas.openxmlformats.org/drawingml/2006/table">
            <a:tbl>
              <a:tblPr/>
              <a:tblGrid>
                <a:gridCol w="1511300"/>
                <a:gridCol w="6769100"/>
              </a:tblGrid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Perintah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Keterangan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CREATE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Membuat tabel atau 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ALTER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Mengubah tabel dengan menambah field atau mengubah definisi 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DROP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Men-DROP tabel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SELECT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Mendefinisikan recordset, data apa yang akan ditampilkan dari 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INSERT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Menyisipkan recordset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UPDATE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Mengubah recordset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DELETE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Menghapus recordset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b="1" dirty="0"/>
              <a:t>SQL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253412" cy="42672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600" b="1" dirty="0"/>
              <a:t>Ketika menggunakan query, Anda dapat menggunakan klausa berikut </a:t>
            </a:r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600" b="1" dirty="0"/>
              <a:t>untuk diimplementasikan dalam statement SQL.</a:t>
            </a:r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600" b="1" dirty="0"/>
              <a:t>Klausa SQL:</a:t>
            </a:r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</a:pPr>
            <a:endParaRPr lang="en-US" altLang="en-US" sz="1600" b="1" dirty="0"/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graphicFrame>
        <p:nvGraphicFramePr>
          <p:cNvPr id="104486" name="Group 38"/>
          <p:cNvGraphicFramePr>
            <a:graphicFrameLocks noGrp="1"/>
          </p:cNvGraphicFramePr>
          <p:nvPr>
            <p:ph sz="half" idx="1"/>
          </p:nvPr>
        </p:nvGraphicFramePr>
        <p:xfrm>
          <a:off x="539750" y="2695575"/>
          <a:ext cx="8280400" cy="2468880"/>
        </p:xfrm>
        <a:graphic>
          <a:graphicData uri="http://schemas.openxmlformats.org/drawingml/2006/table">
            <a:tbl>
              <a:tblPr/>
              <a:tblGrid>
                <a:gridCol w="1511300"/>
                <a:gridCol w="6769100"/>
              </a:tblGrid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Klausa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Keterangan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Menentukan tabel mana yang datanya akan ditampilkan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WHERE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Menentukan kondisi 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GROUP BY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Menentukan grup / kelompok dari informasi yang dipilih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HAVING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Digunakan bersama GROUP BY untuk menentukan kondisi untuk tiap grup dalam 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ORDER BY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95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8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Menentukan urutan 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(sort)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data dari query</a:t>
                      </a:r>
                      <a:endPara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dirty="0"/>
              <a:t>Pengertian File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162425"/>
          </a:xfrm>
          <a:ln/>
        </p:spPr>
        <p:txBody>
          <a:bodyPr vert="horz" wrap="square" lIns="91440" tIns="45720" rIns="91440" bIns="45720" anchor="t" anchorCtr="0">
            <a:normAutofit fontScale="92500" lnSpcReduction="10000"/>
          </a:bodyPr>
          <a:lstStyle/>
          <a:p>
            <a:pPr algn="just" eaLnBrk="1" hangingPunct="1"/>
            <a:r>
              <a:rPr dirty="0"/>
              <a:t>File adalah kumpulan record yang menyatakan sekumpulan aspek-aspek tertentu dan terorganisasi secara khas dipakai untuk maksud-maksud tertentu</a:t>
            </a:r>
          </a:p>
          <a:p>
            <a:pPr algn="just" eaLnBrk="1" hangingPunct="1">
              <a:buNone/>
            </a:pPr>
            <a:endParaRPr dirty="0"/>
          </a:p>
          <a:p>
            <a:pPr algn="just" eaLnBrk="1" hangingPunct="1"/>
            <a:r>
              <a:rPr dirty="0"/>
              <a:t>File diletakkan di penyimpanan sekunder, memiliki struktur penyimpanan dan mempunyai nama agar dapat diakses oleh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dirty="0"/>
              <a:t>Hirarki Data (Susunan Data)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306888"/>
          </a:xfrm>
          <a:ln/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sz="2400" dirty="0"/>
              <a:t>Basisdata   : Kumpulan tabel-tabel yang saling    </a:t>
            </a:r>
          </a:p>
          <a:p>
            <a:pPr algn="just" eaLnBrk="1" hangingPunct="1">
              <a:buNone/>
            </a:pPr>
            <a:r>
              <a:rPr sz="2400" dirty="0"/>
              <a:t>                         berhubungan</a:t>
            </a:r>
          </a:p>
          <a:p>
            <a:pPr algn="just" eaLnBrk="1" hangingPunct="1"/>
            <a:r>
              <a:rPr sz="2400" dirty="0"/>
              <a:t>File/Tabel   : Terbentuk dari susunan record-record </a:t>
            </a:r>
          </a:p>
          <a:p>
            <a:pPr algn="just" eaLnBrk="1" hangingPunct="1"/>
            <a:r>
              <a:rPr sz="2400" dirty="0"/>
              <a:t>Record       : Terbentuk dari susunan field-field</a:t>
            </a:r>
          </a:p>
          <a:p>
            <a:pPr algn="just" eaLnBrk="1" hangingPunct="1"/>
            <a:r>
              <a:rPr sz="2400" dirty="0"/>
              <a:t>Field           : Terbentuk dari rangkaian byte</a:t>
            </a:r>
          </a:p>
          <a:p>
            <a:pPr algn="just" eaLnBrk="1" hangingPunct="1"/>
            <a:r>
              <a:rPr sz="2400" dirty="0"/>
              <a:t>Byte           : Kumpulan dari beberapa bit (8 bit)</a:t>
            </a:r>
          </a:p>
          <a:p>
            <a:pPr algn="just" eaLnBrk="1" hangingPunct="1"/>
            <a:r>
              <a:rPr sz="2400" dirty="0"/>
              <a:t>Bit              : Satuan terkecil dalam hirarki yang 			   membentuk byte 	(digit biner 0 dan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dirty="0"/>
              <a:t>Contoh Tabel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dirty="0"/>
              <a:t>Mahasiswa</a:t>
            </a:r>
          </a:p>
        </p:txBody>
      </p:sp>
      <p:sp>
        <p:nvSpPr>
          <p:cNvPr id="7172" name="AutoShape 4"/>
          <p:cNvSpPr/>
          <p:nvPr/>
        </p:nvSpPr>
        <p:spPr>
          <a:xfrm rot="-6598445">
            <a:off x="8215313" y="3876675"/>
            <a:ext cx="885825" cy="361950"/>
          </a:xfrm>
          <a:prstGeom prst="curvedUpArrow">
            <a:avLst>
              <a:gd name="adj1" fmla="val 48947"/>
              <a:gd name="adj2" fmla="val 97894"/>
              <a:gd name="adj3" fmla="val 33333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id-ID" altLang="x-none" dirty="0">
              <a:latin typeface="Arial" panose="020B0604020202020204" pitchFamily="34" charset="0"/>
            </a:endParaRPr>
          </a:p>
        </p:txBody>
      </p:sp>
      <p:grpSp>
        <p:nvGrpSpPr>
          <p:cNvPr id="7173" name="Group 5"/>
          <p:cNvGrpSpPr/>
          <p:nvPr/>
        </p:nvGrpSpPr>
        <p:grpSpPr>
          <a:xfrm>
            <a:off x="838200" y="2852738"/>
            <a:ext cx="7391400" cy="2173287"/>
            <a:chOff x="-3" y="-3"/>
            <a:chExt cx="3230" cy="1369"/>
          </a:xfrm>
        </p:grpSpPr>
        <p:grpSp>
          <p:nvGrpSpPr>
            <p:cNvPr id="7181" name="Group 6"/>
            <p:cNvGrpSpPr/>
            <p:nvPr/>
          </p:nvGrpSpPr>
          <p:grpSpPr>
            <a:xfrm>
              <a:off x="0" y="0"/>
              <a:ext cx="3224" cy="1363"/>
              <a:chOff x="0" y="0"/>
              <a:chExt cx="3224" cy="1363"/>
            </a:xfrm>
          </p:grpSpPr>
          <p:grpSp>
            <p:nvGrpSpPr>
              <p:cNvPr id="7183" name="Group 7"/>
              <p:cNvGrpSpPr/>
              <p:nvPr/>
            </p:nvGrpSpPr>
            <p:grpSpPr>
              <a:xfrm>
                <a:off x="0" y="0"/>
                <a:ext cx="732" cy="365"/>
                <a:chOff x="0" y="0"/>
                <a:chExt cx="732" cy="365"/>
              </a:xfrm>
            </p:grpSpPr>
            <p:sp>
              <p:nvSpPr>
                <p:cNvPr id="7225" name="Rectangle 8"/>
                <p:cNvSpPr/>
                <p:nvPr/>
              </p:nvSpPr>
              <p:spPr>
                <a:xfrm>
                  <a:off x="43" y="0"/>
                  <a:ext cx="646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defTabSz="914400" eaLnBrk="1" hangingPunct="1">
                    <a:tabLst>
                      <a:tab pos="457200" algn="l"/>
                      <a:tab pos="571500" algn="l"/>
                      <a:tab pos="800100" algn="l"/>
                    </a:tabLst>
                  </a:pPr>
                  <a:r>
                    <a:rPr sz="2400" dirty="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NPM</a:t>
                  </a:r>
                </a:p>
                <a:p>
                  <a:pPr algn="just" defTabSz="914400">
                    <a:tabLst>
                      <a:tab pos="457200" algn="l"/>
                      <a:tab pos="571500" algn="l"/>
                      <a:tab pos="800100" algn="l"/>
                    </a:tabLst>
                  </a:pPr>
                  <a:endParaRPr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26" name="Rectangle 9"/>
                <p:cNvSpPr/>
                <p:nvPr/>
              </p:nvSpPr>
              <p:spPr>
                <a:xfrm>
                  <a:off x="0" y="0"/>
                  <a:ext cx="732" cy="365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id-ID" altLang="x-none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4" name="Group 10"/>
              <p:cNvGrpSpPr/>
              <p:nvPr/>
            </p:nvGrpSpPr>
            <p:grpSpPr>
              <a:xfrm>
                <a:off x="732" y="0"/>
                <a:ext cx="808" cy="365"/>
                <a:chOff x="732" y="0"/>
                <a:chExt cx="808" cy="365"/>
              </a:xfrm>
            </p:grpSpPr>
            <p:sp>
              <p:nvSpPr>
                <p:cNvPr id="7223" name="Rectangle 11"/>
                <p:cNvSpPr/>
                <p:nvPr/>
              </p:nvSpPr>
              <p:spPr>
                <a:xfrm>
                  <a:off x="775" y="0"/>
                  <a:ext cx="72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defTabSz="914400" eaLnBrk="1" hangingPunct="1">
                    <a:tabLst>
                      <a:tab pos="457200" algn="l"/>
                      <a:tab pos="571500" algn="l"/>
                      <a:tab pos="800100" algn="l"/>
                    </a:tabLst>
                  </a:pPr>
                  <a:r>
                    <a:rPr sz="2400" dirty="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NAMA</a:t>
                  </a:r>
                </a:p>
                <a:p>
                  <a:pPr algn="just" defTabSz="914400">
                    <a:tabLst>
                      <a:tab pos="457200" algn="l"/>
                      <a:tab pos="571500" algn="l"/>
                      <a:tab pos="800100" algn="l"/>
                    </a:tabLst>
                  </a:pPr>
                  <a:endParaRPr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24" name="Rectangle 12"/>
                <p:cNvSpPr/>
                <p:nvPr/>
              </p:nvSpPr>
              <p:spPr>
                <a:xfrm>
                  <a:off x="732" y="0"/>
                  <a:ext cx="808" cy="365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id-ID" altLang="x-none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5" name="Group 13"/>
              <p:cNvGrpSpPr/>
              <p:nvPr/>
            </p:nvGrpSpPr>
            <p:grpSpPr>
              <a:xfrm>
                <a:off x="1540" y="0"/>
                <a:ext cx="950" cy="365"/>
                <a:chOff x="1540" y="0"/>
                <a:chExt cx="950" cy="365"/>
              </a:xfrm>
            </p:grpSpPr>
            <p:sp>
              <p:nvSpPr>
                <p:cNvPr id="7221" name="Rectangle 14"/>
                <p:cNvSpPr/>
                <p:nvPr/>
              </p:nvSpPr>
              <p:spPr>
                <a:xfrm>
                  <a:off x="1583" y="0"/>
                  <a:ext cx="864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defTabSz="914400" eaLnBrk="1" hangingPunct="1">
                    <a:tabLst>
                      <a:tab pos="457200" algn="l"/>
                      <a:tab pos="571500" algn="l"/>
                      <a:tab pos="800100" algn="l"/>
                    </a:tabLst>
                  </a:pPr>
                  <a:r>
                    <a:rPr sz="2400" dirty="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ALAMAT</a:t>
                  </a:r>
                </a:p>
                <a:p>
                  <a:pPr algn="just" defTabSz="914400">
                    <a:tabLst>
                      <a:tab pos="457200" algn="l"/>
                      <a:tab pos="571500" algn="l"/>
                      <a:tab pos="800100" algn="l"/>
                    </a:tabLst>
                  </a:pPr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22" name="Rectangle 15"/>
                <p:cNvSpPr/>
                <p:nvPr/>
              </p:nvSpPr>
              <p:spPr>
                <a:xfrm>
                  <a:off x="1540" y="0"/>
                  <a:ext cx="950" cy="365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id-ID" altLang="x-none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6" name="Group 16"/>
              <p:cNvGrpSpPr/>
              <p:nvPr/>
            </p:nvGrpSpPr>
            <p:grpSpPr>
              <a:xfrm>
                <a:off x="2490" y="0"/>
                <a:ext cx="734" cy="365"/>
                <a:chOff x="2490" y="0"/>
                <a:chExt cx="734" cy="365"/>
              </a:xfrm>
            </p:grpSpPr>
            <p:sp>
              <p:nvSpPr>
                <p:cNvPr id="7219" name="Rectangle 17"/>
                <p:cNvSpPr/>
                <p:nvPr/>
              </p:nvSpPr>
              <p:spPr>
                <a:xfrm>
                  <a:off x="2533" y="0"/>
                  <a:ext cx="648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endParaRPr lang="id-ID" altLang="x-none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20" name="Rectangle 18"/>
                <p:cNvSpPr/>
                <p:nvPr/>
              </p:nvSpPr>
              <p:spPr>
                <a:xfrm>
                  <a:off x="2490" y="0"/>
                  <a:ext cx="734" cy="365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id-ID" altLang="x-none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87" name="Group 19"/>
              <p:cNvGrpSpPr/>
              <p:nvPr/>
            </p:nvGrpSpPr>
            <p:grpSpPr>
              <a:xfrm>
                <a:off x="0" y="365"/>
                <a:ext cx="732" cy="499"/>
                <a:chOff x="0" y="365"/>
                <a:chExt cx="732" cy="499"/>
              </a:xfrm>
            </p:grpSpPr>
            <p:sp>
              <p:nvSpPr>
                <p:cNvPr id="7215" name="Rectangle 20"/>
                <p:cNvSpPr/>
                <p:nvPr/>
              </p:nvSpPr>
              <p:spPr>
                <a:xfrm>
                  <a:off x="0" y="365"/>
                  <a:ext cx="732" cy="499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id-ID" altLang="x-none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7216" name="Group 21"/>
                <p:cNvGrpSpPr/>
                <p:nvPr/>
              </p:nvGrpSpPr>
              <p:grpSpPr>
                <a:xfrm>
                  <a:off x="0" y="365"/>
                  <a:ext cx="732" cy="499"/>
                  <a:chOff x="0" y="365"/>
                  <a:chExt cx="732" cy="499"/>
                </a:xfrm>
              </p:grpSpPr>
              <p:sp>
                <p:nvSpPr>
                  <p:cNvPr id="7217" name="Rectangle 22"/>
                  <p:cNvSpPr/>
                  <p:nvPr/>
                </p:nvSpPr>
                <p:spPr>
                  <a:xfrm>
                    <a:off x="43" y="365"/>
                    <a:ext cx="646" cy="49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pPr algn="just" defTabSz="914400" eaLnBrk="1" hangingPunct="1">
                      <a:tabLst>
                        <a:tab pos="457200" algn="l"/>
                        <a:tab pos="571500" algn="l"/>
                        <a:tab pos="800100" algn="l"/>
                      </a:tabLst>
                    </a:pPr>
                    <a:r>
                      <a:rPr dirty="0">
                        <a:latin typeface="Arial" panose="020B0604020202020204" pitchFamily="34" charset="0"/>
                        <a:cs typeface="Times New Roman" panose="02020603050405020304" pitchFamily="18" charset="0"/>
                      </a:rPr>
                      <a:t>2008010001</a:t>
                    </a:r>
                  </a:p>
                  <a:p>
                    <a:pPr algn="just" defTabSz="914400">
                      <a:tabLst>
                        <a:tab pos="457200" algn="l"/>
                        <a:tab pos="571500" algn="l"/>
                        <a:tab pos="800100" algn="l"/>
                      </a:tabLst>
                    </a:pPr>
                    <a:endParaRPr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218" name="Rectangle 23"/>
                  <p:cNvSpPr/>
                  <p:nvPr/>
                </p:nvSpPr>
                <p:spPr>
                  <a:xfrm>
                    <a:off x="0" y="365"/>
                    <a:ext cx="732" cy="499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id-ID" altLang="x-none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7188" name="Group 24"/>
              <p:cNvGrpSpPr/>
              <p:nvPr/>
            </p:nvGrpSpPr>
            <p:grpSpPr>
              <a:xfrm>
                <a:off x="732" y="365"/>
                <a:ext cx="808" cy="499"/>
                <a:chOff x="732" y="365"/>
                <a:chExt cx="808" cy="499"/>
              </a:xfrm>
            </p:grpSpPr>
            <p:sp>
              <p:nvSpPr>
                <p:cNvPr id="7211" name="Rectangle 25"/>
                <p:cNvSpPr/>
                <p:nvPr/>
              </p:nvSpPr>
              <p:spPr>
                <a:xfrm>
                  <a:off x="732" y="365"/>
                  <a:ext cx="808" cy="499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id-ID" altLang="x-none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7212" name="Group 26"/>
                <p:cNvGrpSpPr/>
                <p:nvPr/>
              </p:nvGrpSpPr>
              <p:grpSpPr>
                <a:xfrm>
                  <a:off x="732" y="365"/>
                  <a:ext cx="808" cy="499"/>
                  <a:chOff x="732" y="365"/>
                  <a:chExt cx="808" cy="499"/>
                </a:xfrm>
              </p:grpSpPr>
              <p:sp>
                <p:nvSpPr>
                  <p:cNvPr id="7213" name="Rectangle 27"/>
                  <p:cNvSpPr/>
                  <p:nvPr/>
                </p:nvSpPr>
                <p:spPr>
                  <a:xfrm>
                    <a:off x="775" y="365"/>
                    <a:ext cx="722" cy="49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pPr algn="just" defTabSz="914400" eaLnBrk="1" hangingPunct="1">
                      <a:tabLst>
                        <a:tab pos="457200" algn="l"/>
                        <a:tab pos="571500" algn="l"/>
                        <a:tab pos="800100" algn="l"/>
                      </a:tabLst>
                    </a:pPr>
                    <a:r>
                      <a:rPr dirty="0">
                        <a:latin typeface="Arial" panose="020B0604020202020204" pitchFamily="34" charset="0"/>
                        <a:cs typeface="Times New Roman" panose="02020603050405020304" pitchFamily="18" charset="0"/>
                      </a:rPr>
                      <a:t>Budi</a:t>
                    </a:r>
                  </a:p>
                  <a:p>
                    <a:pPr algn="just" defTabSz="914400">
                      <a:tabLst>
                        <a:tab pos="457200" algn="l"/>
                        <a:tab pos="571500" algn="l"/>
                        <a:tab pos="800100" algn="l"/>
                      </a:tabLst>
                    </a:pPr>
                    <a:endParaRPr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214" name="Rectangle 28"/>
                  <p:cNvSpPr/>
                  <p:nvPr/>
                </p:nvSpPr>
                <p:spPr>
                  <a:xfrm>
                    <a:off x="732" y="365"/>
                    <a:ext cx="808" cy="499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id-ID" altLang="x-none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7189" name="Group 29"/>
              <p:cNvGrpSpPr/>
              <p:nvPr/>
            </p:nvGrpSpPr>
            <p:grpSpPr>
              <a:xfrm>
                <a:off x="1540" y="365"/>
                <a:ext cx="950" cy="499"/>
                <a:chOff x="1540" y="365"/>
                <a:chExt cx="950" cy="499"/>
              </a:xfrm>
            </p:grpSpPr>
            <p:sp>
              <p:nvSpPr>
                <p:cNvPr id="7207" name="Rectangle 30"/>
                <p:cNvSpPr/>
                <p:nvPr/>
              </p:nvSpPr>
              <p:spPr>
                <a:xfrm>
                  <a:off x="1540" y="365"/>
                  <a:ext cx="950" cy="499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id-ID" altLang="x-none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7208" name="Group 31"/>
                <p:cNvGrpSpPr/>
                <p:nvPr/>
              </p:nvGrpSpPr>
              <p:grpSpPr>
                <a:xfrm>
                  <a:off x="1540" y="365"/>
                  <a:ext cx="950" cy="499"/>
                  <a:chOff x="1540" y="365"/>
                  <a:chExt cx="950" cy="499"/>
                </a:xfrm>
              </p:grpSpPr>
              <p:sp>
                <p:nvSpPr>
                  <p:cNvPr id="7209" name="Rectangle 32"/>
                  <p:cNvSpPr/>
                  <p:nvPr/>
                </p:nvSpPr>
                <p:spPr>
                  <a:xfrm>
                    <a:off x="1583" y="365"/>
                    <a:ext cx="864" cy="49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pPr algn="just" defTabSz="914400" eaLnBrk="1" hangingPunct="1">
                      <a:tabLst>
                        <a:tab pos="457200" algn="l"/>
                        <a:tab pos="571500" algn="l"/>
                        <a:tab pos="800100" algn="l"/>
                      </a:tabLst>
                    </a:pPr>
                    <a:r>
                      <a:rPr dirty="0">
                        <a:latin typeface="Arial" panose="020B0604020202020204" pitchFamily="34" charset="0"/>
                        <a:cs typeface="Times New Roman" panose="02020603050405020304" pitchFamily="18" charset="0"/>
                      </a:rPr>
                      <a:t>Jl Rajawali No.14</a:t>
                    </a:r>
                  </a:p>
                  <a:p>
                    <a:pPr algn="just" defTabSz="914400">
                      <a:tabLst>
                        <a:tab pos="457200" algn="l"/>
                        <a:tab pos="571500" algn="l"/>
                        <a:tab pos="800100" algn="l"/>
                      </a:tabLst>
                    </a:pPr>
                    <a:endParaRPr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210" name="Rectangle 33"/>
                  <p:cNvSpPr/>
                  <p:nvPr/>
                </p:nvSpPr>
                <p:spPr>
                  <a:xfrm>
                    <a:off x="1540" y="365"/>
                    <a:ext cx="950" cy="499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id-ID" altLang="x-none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7190" name="Group 34"/>
              <p:cNvGrpSpPr/>
              <p:nvPr/>
            </p:nvGrpSpPr>
            <p:grpSpPr>
              <a:xfrm>
                <a:off x="2490" y="365"/>
                <a:ext cx="734" cy="499"/>
                <a:chOff x="2490" y="365"/>
                <a:chExt cx="734" cy="499"/>
              </a:xfrm>
            </p:grpSpPr>
            <p:sp>
              <p:nvSpPr>
                <p:cNvPr id="7203" name="Rectangle 35"/>
                <p:cNvSpPr/>
                <p:nvPr/>
              </p:nvSpPr>
              <p:spPr>
                <a:xfrm>
                  <a:off x="2490" y="365"/>
                  <a:ext cx="734" cy="499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id-ID" altLang="x-none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7204" name="Group 36"/>
                <p:cNvGrpSpPr/>
                <p:nvPr/>
              </p:nvGrpSpPr>
              <p:grpSpPr>
                <a:xfrm>
                  <a:off x="2490" y="365"/>
                  <a:ext cx="734" cy="499"/>
                  <a:chOff x="2490" y="365"/>
                  <a:chExt cx="734" cy="499"/>
                </a:xfrm>
              </p:grpSpPr>
              <p:sp>
                <p:nvSpPr>
                  <p:cNvPr id="7205" name="Rectangle 37"/>
                  <p:cNvSpPr/>
                  <p:nvPr/>
                </p:nvSpPr>
                <p:spPr>
                  <a:xfrm>
                    <a:off x="2533" y="365"/>
                    <a:ext cx="648" cy="49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pPr algn="just" defTabSz="914400" eaLnBrk="1" hangingPunct="1">
                      <a:tabLst>
                        <a:tab pos="457200" algn="l"/>
                        <a:tab pos="571500" algn="l"/>
                        <a:tab pos="800100" algn="l"/>
                      </a:tabLst>
                    </a:pPr>
                    <a:r>
                      <a:rPr dirty="0">
                        <a:latin typeface="Arial" panose="020B0604020202020204" pitchFamily="34" charset="0"/>
                        <a:cs typeface="Times New Roman" panose="02020603050405020304" pitchFamily="18" charset="0"/>
                      </a:rPr>
                      <a:t>01-08-1990</a:t>
                    </a:r>
                  </a:p>
                  <a:p>
                    <a:pPr algn="just" defTabSz="914400">
                      <a:tabLst>
                        <a:tab pos="457200" algn="l"/>
                        <a:tab pos="571500" algn="l"/>
                        <a:tab pos="800100" algn="l"/>
                      </a:tabLst>
                    </a:pPr>
                    <a:endParaRPr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206" name="Rectangle 38"/>
                  <p:cNvSpPr/>
                  <p:nvPr/>
                </p:nvSpPr>
                <p:spPr>
                  <a:xfrm>
                    <a:off x="2490" y="365"/>
                    <a:ext cx="734" cy="499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id-ID" altLang="x-none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7191" name="Group 39"/>
              <p:cNvGrpSpPr/>
              <p:nvPr/>
            </p:nvGrpSpPr>
            <p:grpSpPr>
              <a:xfrm>
                <a:off x="0" y="864"/>
                <a:ext cx="732" cy="499"/>
                <a:chOff x="0" y="864"/>
                <a:chExt cx="732" cy="499"/>
              </a:xfrm>
            </p:grpSpPr>
            <p:sp>
              <p:nvSpPr>
                <p:cNvPr id="7201" name="Rectangle 40"/>
                <p:cNvSpPr/>
                <p:nvPr/>
              </p:nvSpPr>
              <p:spPr>
                <a:xfrm>
                  <a:off x="43" y="864"/>
                  <a:ext cx="646" cy="49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defTabSz="914400" eaLnBrk="1" hangingPunct="1">
                    <a:tabLst>
                      <a:tab pos="457200" algn="l"/>
                      <a:tab pos="571500" algn="l"/>
                      <a:tab pos="800100" algn="l"/>
                    </a:tabLst>
                  </a:pPr>
                  <a:r>
                    <a:rPr dirty="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2008010002</a:t>
                  </a:r>
                </a:p>
                <a:p>
                  <a:pPr algn="just" defTabSz="914400">
                    <a:tabLst>
                      <a:tab pos="457200" algn="l"/>
                      <a:tab pos="571500" algn="l"/>
                      <a:tab pos="800100" algn="l"/>
                    </a:tabLst>
                  </a:pPr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02" name="Rectangle 41"/>
                <p:cNvSpPr/>
                <p:nvPr/>
              </p:nvSpPr>
              <p:spPr>
                <a:xfrm>
                  <a:off x="0" y="864"/>
                  <a:ext cx="732" cy="499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id-ID" altLang="x-none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2" name="Group 42"/>
              <p:cNvGrpSpPr/>
              <p:nvPr/>
            </p:nvGrpSpPr>
            <p:grpSpPr>
              <a:xfrm>
                <a:off x="732" y="864"/>
                <a:ext cx="808" cy="499"/>
                <a:chOff x="732" y="864"/>
                <a:chExt cx="808" cy="499"/>
              </a:xfrm>
            </p:grpSpPr>
            <p:sp>
              <p:nvSpPr>
                <p:cNvPr id="7199" name="Rectangle 43"/>
                <p:cNvSpPr/>
                <p:nvPr/>
              </p:nvSpPr>
              <p:spPr>
                <a:xfrm>
                  <a:off x="775" y="864"/>
                  <a:ext cx="722" cy="49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defTabSz="914400" eaLnBrk="1" hangingPunct="1">
                    <a:tabLst>
                      <a:tab pos="457200" algn="l"/>
                      <a:tab pos="571500" algn="l"/>
                      <a:tab pos="800100" algn="l"/>
                    </a:tabLst>
                  </a:pPr>
                  <a:r>
                    <a:rPr dirty="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Iwan</a:t>
                  </a:r>
                </a:p>
                <a:p>
                  <a:pPr algn="just" defTabSz="914400">
                    <a:tabLst>
                      <a:tab pos="457200" algn="l"/>
                      <a:tab pos="571500" algn="l"/>
                      <a:tab pos="800100" algn="l"/>
                    </a:tabLst>
                  </a:pPr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00" name="Rectangle 44"/>
                <p:cNvSpPr/>
                <p:nvPr/>
              </p:nvSpPr>
              <p:spPr>
                <a:xfrm>
                  <a:off x="732" y="864"/>
                  <a:ext cx="808" cy="499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id-ID" altLang="x-none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3" name="Group 45"/>
              <p:cNvGrpSpPr/>
              <p:nvPr/>
            </p:nvGrpSpPr>
            <p:grpSpPr>
              <a:xfrm>
                <a:off x="1540" y="864"/>
                <a:ext cx="950" cy="499"/>
                <a:chOff x="1540" y="864"/>
                <a:chExt cx="950" cy="499"/>
              </a:xfrm>
            </p:grpSpPr>
            <p:sp>
              <p:nvSpPr>
                <p:cNvPr id="7197" name="Rectangle 46"/>
                <p:cNvSpPr/>
                <p:nvPr/>
              </p:nvSpPr>
              <p:spPr>
                <a:xfrm>
                  <a:off x="1583" y="864"/>
                  <a:ext cx="864" cy="49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endParaRPr lang="id-ID" altLang="x-none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98" name="Rectangle 47"/>
                <p:cNvSpPr/>
                <p:nvPr/>
              </p:nvSpPr>
              <p:spPr>
                <a:xfrm>
                  <a:off x="1540" y="864"/>
                  <a:ext cx="950" cy="499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id-ID" altLang="x-none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194" name="Group 48"/>
              <p:cNvGrpSpPr/>
              <p:nvPr/>
            </p:nvGrpSpPr>
            <p:grpSpPr>
              <a:xfrm>
                <a:off x="2490" y="864"/>
                <a:ext cx="734" cy="499"/>
                <a:chOff x="2490" y="864"/>
                <a:chExt cx="734" cy="499"/>
              </a:xfrm>
            </p:grpSpPr>
            <p:sp>
              <p:nvSpPr>
                <p:cNvPr id="7195" name="Rectangle 49"/>
                <p:cNvSpPr/>
                <p:nvPr/>
              </p:nvSpPr>
              <p:spPr>
                <a:xfrm>
                  <a:off x="2533" y="864"/>
                  <a:ext cx="648" cy="49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defTabSz="914400" eaLnBrk="1" hangingPunct="1">
                    <a:tabLst>
                      <a:tab pos="457200" algn="l"/>
                      <a:tab pos="571500" algn="l"/>
                      <a:tab pos="800100" algn="l"/>
                    </a:tabLst>
                  </a:pPr>
                  <a:r>
                    <a:rPr dirty="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04-07-1989</a:t>
                  </a:r>
                </a:p>
                <a:p>
                  <a:pPr algn="just" defTabSz="914400">
                    <a:tabLst>
                      <a:tab pos="457200" algn="l"/>
                      <a:tab pos="571500" algn="l"/>
                      <a:tab pos="800100" algn="l"/>
                    </a:tabLst>
                  </a:pPr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96" name="Rectangle 50"/>
                <p:cNvSpPr/>
                <p:nvPr/>
              </p:nvSpPr>
              <p:spPr>
                <a:xfrm>
                  <a:off x="2490" y="864"/>
                  <a:ext cx="734" cy="499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id-ID" altLang="x-none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182" name="Rectangle 51"/>
            <p:cNvSpPr/>
            <p:nvPr/>
          </p:nvSpPr>
          <p:spPr>
            <a:xfrm>
              <a:off x="-3" y="-3"/>
              <a:ext cx="3230" cy="1369"/>
            </a:xfrm>
            <a:prstGeom prst="rect">
              <a:avLst/>
            </a:prstGeom>
            <a:noFill/>
            <a:ln w="11112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id-ID" altLang="x-none" dirty="0">
                <a:latin typeface="Arial" panose="020B0604020202020204" pitchFamily="34" charset="0"/>
              </a:endParaRPr>
            </a:p>
          </p:txBody>
        </p:sp>
      </p:grpSp>
      <p:sp>
        <p:nvSpPr>
          <p:cNvPr id="7174" name="Rectangle 52"/>
          <p:cNvSpPr/>
          <p:nvPr/>
        </p:nvSpPr>
        <p:spPr>
          <a:xfrm>
            <a:off x="3130550" y="5610225"/>
            <a:ext cx="6794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dirty="0">
                <a:latin typeface="Arial" panose="020B0604020202020204" pitchFamily="34" charset="0"/>
                <a:cs typeface="Times New Roman" panose="02020603050405020304" pitchFamily="18" charset="0"/>
              </a:rPr>
              <a:t>Field</a:t>
            </a:r>
            <a:endParaRPr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175" name="Rectangle 53"/>
          <p:cNvSpPr/>
          <p:nvPr/>
        </p:nvSpPr>
        <p:spPr>
          <a:xfrm>
            <a:off x="4953000" y="5610225"/>
            <a:ext cx="6413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dirty="0">
                <a:latin typeface="Arial" panose="020B0604020202020204" pitchFamily="34" charset="0"/>
                <a:cs typeface="Times New Roman" panose="02020603050405020304" pitchFamily="18" charset="0"/>
              </a:rPr>
              <a:t>Byte</a:t>
            </a:r>
            <a:endParaRPr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176" name="Freeform 54"/>
          <p:cNvSpPr/>
          <p:nvPr/>
        </p:nvSpPr>
        <p:spPr>
          <a:xfrm>
            <a:off x="2517775" y="5138738"/>
            <a:ext cx="1901825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0758" y="95250"/>
              </a:cxn>
              <a:cxn ang="0">
                <a:pos x="743339" y="104775"/>
              </a:cxn>
              <a:cxn ang="0">
                <a:pos x="869566" y="161925"/>
              </a:cxn>
              <a:cxn ang="0">
                <a:pos x="897617" y="219075"/>
              </a:cxn>
              <a:cxn ang="0">
                <a:pos x="953718" y="180975"/>
              </a:cxn>
              <a:cxn ang="0">
                <a:pos x="1781208" y="123825"/>
              </a:cxn>
              <a:cxn ang="0">
                <a:pos x="1893410" y="95250"/>
              </a:cxn>
              <a:cxn ang="0">
                <a:pos x="1893410" y="57150"/>
              </a:cxn>
            </a:cxnLst>
            <a:rect l="0" t="0" r="0" b="0"/>
            <a:pathLst>
              <a:path w="2034" h="365">
                <a:moveTo>
                  <a:pt x="0" y="0"/>
                </a:moveTo>
                <a:cubicBezTo>
                  <a:pt x="47" y="188"/>
                  <a:pt x="312" y="144"/>
                  <a:pt x="450" y="150"/>
                </a:cubicBezTo>
                <a:cubicBezTo>
                  <a:pt x="565" y="155"/>
                  <a:pt x="680" y="160"/>
                  <a:pt x="795" y="165"/>
                </a:cubicBezTo>
                <a:cubicBezTo>
                  <a:pt x="851" y="184"/>
                  <a:pt x="904" y="196"/>
                  <a:pt x="930" y="255"/>
                </a:cubicBezTo>
                <a:cubicBezTo>
                  <a:pt x="943" y="284"/>
                  <a:pt x="960" y="345"/>
                  <a:pt x="960" y="345"/>
                </a:cubicBezTo>
                <a:cubicBezTo>
                  <a:pt x="1080" y="305"/>
                  <a:pt x="940" y="365"/>
                  <a:pt x="1020" y="285"/>
                </a:cubicBezTo>
                <a:cubicBezTo>
                  <a:pt x="1220" y="85"/>
                  <a:pt x="1858" y="196"/>
                  <a:pt x="1905" y="195"/>
                </a:cubicBezTo>
                <a:cubicBezTo>
                  <a:pt x="1928" y="190"/>
                  <a:pt x="2008" y="184"/>
                  <a:pt x="2025" y="150"/>
                </a:cubicBezTo>
                <a:cubicBezTo>
                  <a:pt x="2034" y="132"/>
                  <a:pt x="2025" y="110"/>
                  <a:pt x="2025" y="90"/>
                </a:cubicBezTo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7" name="Rectangle 55"/>
          <p:cNvSpPr/>
          <p:nvPr/>
        </p:nvSpPr>
        <p:spPr>
          <a:xfrm>
            <a:off x="8223250" y="4502150"/>
            <a:ext cx="9207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dirty="0">
                <a:latin typeface="Arial" panose="020B0604020202020204" pitchFamily="34" charset="0"/>
                <a:cs typeface="Times New Roman" panose="02020603050405020304" pitchFamily="18" charset="0"/>
              </a:rPr>
              <a:t>Record</a:t>
            </a:r>
            <a:endParaRPr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178" name="Rectangle 56"/>
          <p:cNvSpPr/>
          <p:nvPr/>
        </p:nvSpPr>
        <p:spPr>
          <a:xfrm>
            <a:off x="4427538" y="4365625"/>
            <a:ext cx="18859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dirty="0">
                <a:latin typeface="Arial" panose="020B0604020202020204" pitchFamily="34" charset="0"/>
              </a:rPr>
              <a:t>Jl Veteran No.14</a:t>
            </a:r>
          </a:p>
        </p:txBody>
      </p:sp>
      <p:sp>
        <p:nvSpPr>
          <p:cNvPr id="7179" name="Text Box 151"/>
          <p:cNvSpPr txBox="1"/>
          <p:nvPr/>
        </p:nvSpPr>
        <p:spPr>
          <a:xfrm>
            <a:off x="6516688" y="2852738"/>
            <a:ext cx="20875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sz="2400" dirty="0">
                <a:latin typeface="Arial" panose="020B0604020202020204" pitchFamily="34" charset="0"/>
              </a:rPr>
              <a:t>TGL LAHIR</a:t>
            </a:r>
          </a:p>
        </p:txBody>
      </p:sp>
      <p:sp>
        <p:nvSpPr>
          <p:cNvPr id="7180" name="Line 152"/>
          <p:cNvSpPr/>
          <p:nvPr/>
        </p:nvSpPr>
        <p:spPr>
          <a:xfrm flipV="1">
            <a:off x="5229225" y="4700588"/>
            <a:ext cx="0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dirty="0"/>
              <a:t>Definisi Basis Data 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838200" y="2420938"/>
            <a:ext cx="7693025" cy="3724275"/>
          </a:xfrm>
          <a:ln/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None/>
            </a:pPr>
            <a:endParaRPr dirty="0"/>
          </a:p>
          <a:p>
            <a:pPr algn="just" eaLnBrk="1" hangingPunct="1"/>
            <a:r>
              <a:rPr dirty="0"/>
              <a:t>Himpunan kelompok data (arsip) yang saling berhubungan yang diorganisasi sedemikian rupa supaya dapat dimanfaatkan kembali dengan cepat dan mudah</a:t>
            </a:r>
          </a:p>
          <a:p>
            <a:pPr algn="just" eaLnBrk="1" hangingPunct="1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dirty="0"/>
              <a:t>Definisi basis data (lanjutan)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2290763"/>
          </a:xfrm>
          <a:ln/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algn="just" eaLnBrk="1" hangingPunct="1"/>
            <a:r>
              <a:rPr dirty="0"/>
              <a:t>Kumpulan data yang saling berhubungan yang disimpan secara bersama sedemikian rupa tanpa adanya duplikasi yang tidak perlu yang disiapkan untuk memenuhi berbagai kebutuhan</a:t>
            </a:r>
          </a:p>
          <a:p>
            <a:pPr algn="just" eaLnBrk="1" hangingPunct="1">
              <a:buNone/>
            </a:pPr>
            <a:endParaRPr dirty="0"/>
          </a:p>
        </p:txBody>
      </p:sp>
      <p:sp>
        <p:nvSpPr>
          <p:cNvPr id="15364" name="Rectangle 4"/>
          <p:cNvSpPr/>
          <p:nvPr/>
        </p:nvSpPr>
        <p:spPr>
          <a:xfrm>
            <a:off x="827088" y="4954588"/>
            <a:ext cx="7693025" cy="14271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sz="2800" dirty="0">
                <a:latin typeface="Arial" panose="020B0604020202020204" pitchFamily="34" charset="0"/>
              </a:rPr>
              <a:t>Kumpulan file/table/arsip yang saling  berhubungan yang disimpan dalam media penyimpanan elektronis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id-ID" altLang="x-none" dirty="0"/>
              <a:t>Tujuan</a:t>
            </a:r>
            <a:r>
              <a:rPr dirty="0"/>
              <a:t> (Tujuan) Basis Data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endParaRPr dirty="0"/>
          </a:p>
          <a:p>
            <a:pPr algn="just" eaLnBrk="1" hangingPunct="1"/>
            <a:r>
              <a:rPr sz="3200" b="1" dirty="0"/>
              <a:t>Kecepatan dan Kemudahan (</a:t>
            </a:r>
            <a:r>
              <a:rPr sz="3200" b="1" i="1" dirty="0"/>
              <a:t>Speed</a:t>
            </a:r>
            <a:r>
              <a:rPr sz="3200" b="1" dirty="0"/>
              <a:t>)</a:t>
            </a:r>
          </a:p>
          <a:p>
            <a:pPr algn="just" eaLnBrk="1" hangingPunct="1">
              <a:buNone/>
            </a:pPr>
            <a:r>
              <a:rPr dirty="0"/>
              <a:t>	</a:t>
            </a:r>
          </a:p>
          <a:p>
            <a:pPr algn="just" eaLnBrk="1" hangingPunct="1">
              <a:buNone/>
            </a:pPr>
            <a:r>
              <a:rPr dirty="0"/>
              <a:t>   Memungkinkan untuk melakukan perubahan/manipulasi terhadap data atau  menampilkan kembali data dengan lebih cepat dan mudah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id-ID" altLang="x-none" dirty="0"/>
              <a:t>Tujuan</a:t>
            </a:r>
            <a:r>
              <a:rPr dirty="0"/>
              <a:t> basis data (lanjutan)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838200" y="2362200"/>
            <a:ext cx="8054975" cy="372427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endParaRPr dirty="0"/>
          </a:p>
          <a:p>
            <a:pPr eaLnBrk="1" hangingPunct="1"/>
            <a:r>
              <a:rPr sz="3200" b="1" dirty="0"/>
              <a:t>Efisiensi Ruang Penyimpanan (</a:t>
            </a:r>
            <a:r>
              <a:rPr sz="3200" b="1" i="1" dirty="0"/>
              <a:t>Space</a:t>
            </a:r>
            <a:r>
              <a:rPr sz="3200" b="1" dirty="0"/>
              <a:t>)</a:t>
            </a:r>
          </a:p>
          <a:p>
            <a:pPr eaLnBrk="1" hangingPunct="1">
              <a:buNone/>
            </a:pPr>
            <a:r>
              <a:rPr dirty="0"/>
              <a:t>	</a:t>
            </a:r>
          </a:p>
          <a:p>
            <a:pPr eaLnBrk="1" hangingPunct="1">
              <a:buNone/>
            </a:pPr>
            <a:r>
              <a:rPr dirty="0"/>
              <a:t>    Efisiensi/optimalisasi penggunaan ruang penyimpanan dengan melakukan penekanan (menghilangkan) redundansi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834</Words>
  <Application>Microsoft Office PowerPoint</Application>
  <PresentationFormat>On-screen Show (4:3)</PresentationFormat>
  <Paragraphs>195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Pengertian Basis Data</vt:lpstr>
      <vt:lpstr>Pengertian Data</vt:lpstr>
      <vt:lpstr>Pengertian File</vt:lpstr>
      <vt:lpstr>Hirarki Data (Susunan Data)</vt:lpstr>
      <vt:lpstr>Contoh Tabel</vt:lpstr>
      <vt:lpstr>Definisi Basis Data </vt:lpstr>
      <vt:lpstr>Definisi basis data (lanjutan)</vt:lpstr>
      <vt:lpstr>Tujuan (Tujuan) Basis Data</vt:lpstr>
      <vt:lpstr>Tujuan basis data (lanjutan)</vt:lpstr>
      <vt:lpstr>Tujuan basis data (lanjutan)</vt:lpstr>
      <vt:lpstr>Tujuan basis data (lanjutan)</vt:lpstr>
      <vt:lpstr>Tujuan basis data (lanjutan)</vt:lpstr>
      <vt:lpstr>Tujuan basis data (lanjutan)</vt:lpstr>
      <vt:lpstr>Tujuan basis data (lanjutan)</vt:lpstr>
      <vt:lpstr>Tujuan basis data (lanjutan)</vt:lpstr>
      <vt:lpstr>Penerapan Basis Data</vt:lpstr>
      <vt:lpstr>PENGOPERASIAN &amp; PERAWATAN</vt:lpstr>
      <vt:lpstr>Model Konseptual Basis Data</vt:lpstr>
      <vt:lpstr>Operasi Dasar Basis Data</vt:lpstr>
      <vt:lpstr>SQL</vt:lpstr>
      <vt:lpstr>Bahasa Basisdata</vt:lpstr>
      <vt:lpstr>SQL</vt:lpstr>
      <vt:lpstr>Bahasa Basisdata</vt:lpstr>
      <vt:lpstr>SQL</vt:lpstr>
      <vt:lpstr>SQL</vt:lpstr>
      <vt:lpstr>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Basis Data</dc:title>
  <dc:creator>asus</dc:creator>
  <cp:lastModifiedBy>asus</cp:lastModifiedBy>
  <cp:revision>3</cp:revision>
  <dcterms:created xsi:type="dcterms:W3CDTF">2021-09-29T20:25:55Z</dcterms:created>
  <dcterms:modified xsi:type="dcterms:W3CDTF">2021-09-29T20:49:57Z</dcterms:modified>
</cp:coreProperties>
</file>