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73" r:id="rId17"/>
    <p:sldId id="274" r:id="rId18"/>
    <p:sldId id="276" r:id="rId19"/>
    <p:sldId id="277"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2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DD9758-051C-4176-8C77-2B0E8AB686E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E6B6A-229A-4EBD-8CFF-6AC97DA2D08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BDD9758-051C-4176-8C77-2B0E8AB686E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E6B6A-229A-4EBD-8CFF-6AC97DA2D08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BDD9758-051C-4176-8C77-2B0E8AB686E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E6B6A-229A-4EBD-8CFF-6AC97DA2D08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BDD9758-051C-4176-8C77-2B0E8AB686E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E6B6A-229A-4EBD-8CFF-6AC97DA2D08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BDD9758-051C-4176-8C77-2B0E8AB686E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E6B6A-229A-4EBD-8CFF-6AC97DA2D08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BDD9758-051C-4176-8C77-2B0E8AB686E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E6B6A-229A-4EBD-8CFF-6AC97DA2D08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BDD9758-051C-4176-8C77-2B0E8AB686E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E6B6A-229A-4EBD-8CFF-6AC97DA2D08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DD9758-051C-4176-8C77-2B0E8AB686E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E6B6A-229A-4EBD-8CFF-6AC97DA2D08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D9758-051C-4176-8C77-2B0E8AB686E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E6B6A-229A-4EBD-8CFF-6AC97DA2D08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BDD9758-051C-4176-8C77-2B0E8AB686E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E6B6A-229A-4EBD-8CFF-6AC97DA2D08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BDD9758-051C-4176-8C77-2B0E8AB686E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E6B6A-229A-4EBD-8CFF-6AC97DA2D08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D9758-051C-4176-8C77-2B0E8AB686E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E6B6A-229A-4EBD-8CFF-6AC97DA2D08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Sistem</a:t>
            </a:r>
            <a:r>
              <a:rPr lang="en-US" dirty="0" smtClean="0"/>
              <a:t> Basis Data</a:t>
            </a:r>
            <a:endParaRPr lang="en-US" dirty="0"/>
          </a:p>
        </p:txBody>
      </p:sp>
      <p:sp>
        <p:nvSpPr>
          <p:cNvPr id="3" name="Subtitle 2"/>
          <p:cNvSpPr>
            <a:spLocks noGrp="1"/>
          </p:cNvSpPr>
          <p:nvPr>
            <p:ph type="subTitle" idx="1"/>
          </p:nvPr>
        </p:nvSpPr>
        <p:spPr/>
        <p:txBody>
          <a:bodyPr/>
          <a:lstStyle/>
          <a:p>
            <a:r>
              <a:rPr lang="en-US" dirty="0" smtClean="0">
                <a:solidFill>
                  <a:schemeClr val="tx1"/>
                </a:solidFill>
              </a:rPr>
              <a:t>OLEH :</a:t>
            </a:r>
            <a:endParaRPr lang="en-US" dirty="0" smtClean="0">
              <a:solidFill>
                <a:schemeClr val="tx1"/>
              </a:solidFill>
            </a:endParaRPr>
          </a:p>
          <a:p>
            <a:r>
              <a:rPr lang="en-US" dirty="0" smtClean="0">
                <a:solidFill>
                  <a:schemeClr val="tx1"/>
                </a:solidFill>
              </a:rPr>
              <a:t>DR. YUCKI PRIHADI, </a:t>
            </a:r>
            <a:r>
              <a:rPr lang="en-US" dirty="0" err="1" smtClean="0">
                <a:solidFill>
                  <a:schemeClr val="tx1"/>
                </a:solidFill>
              </a:rPr>
              <a:t>SSi</a:t>
            </a:r>
            <a:r>
              <a:rPr lang="en-US" dirty="0" smtClean="0">
                <a:solidFill>
                  <a:schemeClr val="tx1"/>
                </a:solidFill>
              </a:rPr>
              <a:t>, MM, M.KOM</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vert="horz" wrap="square" lIns="0" tIns="0" rIns="0" bIns="0" anchor="ctr" anchorCtr="0"/>
          <a:lstStyle/>
          <a:p>
            <a:pPr eaLnBrk="1" hangingPunct="1"/>
            <a:r>
              <a:rPr lang="en-US" altLang="zh-CN" dirty="0">
                <a:ea typeface="SimSun" panose="02010600030101010101" pitchFamily="2" charset="-122"/>
              </a:rPr>
              <a:t>LEVEL FISIK/INTERNAL</a:t>
            </a:r>
            <a:endParaRPr dirty="0"/>
          </a:p>
        </p:txBody>
      </p:sp>
      <p:sp>
        <p:nvSpPr>
          <p:cNvPr id="11267" name="Rectangle 3"/>
          <p:cNvSpPr>
            <a:spLocks noGrp="1"/>
          </p:cNvSpPr>
          <p:nvPr>
            <p:ph idx="1"/>
          </p:nvPr>
        </p:nvSpPr>
        <p:spPr/>
        <p:txBody>
          <a:bodyPr vert="horz" wrap="square" lIns="0" tIns="25602" rIns="0" bIns="0" anchor="t" anchorCtr="0"/>
          <a:lstStyle/>
          <a:p>
            <a:pPr marL="571500" indent="-571500" eaLnBrk="1" hangingPunct="1">
              <a:lnSpc>
                <a:spcPct val="90000"/>
              </a:lnSpc>
            </a:pPr>
            <a:r>
              <a:rPr lang="en-GB" altLang="zh-CN" dirty="0"/>
              <a:t>Level fisik merupakan level paling rendah yang </a:t>
            </a:r>
            <a:r>
              <a:rPr lang="it-IT" altLang="zh-CN" dirty="0"/>
              <a:t>menggambarkan bagaimana sesungguhnya suatu data disimpan.</a:t>
            </a:r>
            <a:endParaRPr lang="it-IT" altLang="zh-CN" dirty="0"/>
          </a:p>
          <a:p>
            <a:pPr marL="571500" indent="-571500" eaLnBrk="1" hangingPunct="1">
              <a:lnSpc>
                <a:spcPct val="90000"/>
              </a:lnSpc>
              <a:buFont typeface="Wingdings 2" panose="05020102010507070707" pitchFamily="18" charset="2"/>
              <a:buNone/>
            </a:pPr>
            <a:endParaRPr lang="fi-FI" altLang="zh-CN" dirty="0"/>
          </a:p>
          <a:p>
            <a:pPr marL="571500" indent="-571500" eaLnBrk="1" hangingPunct="1">
              <a:lnSpc>
                <a:spcPct val="90000"/>
              </a:lnSpc>
            </a:pPr>
            <a:r>
              <a:rPr lang="fi-FI" altLang="zh-CN" dirty="0"/>
              <a:t>Pada level ini representasi dari organisasi data disimpan sebagai teks, angka, atau himpunan bit data. </a:t>
            </a:r>
            <a:r>
              <a:rPr lang="sv-SE" altLang="zh-CN" dirty="0"/>
              <a:t>Mengetahui bahwa data disimpan dalam beberapa file/tabel, seperti file pegawai, file keluarga,dll</a:t>
            </a:r>
            <a:endParaRPr dirty="0">
              <a:ea typeface="SimSun" panose="02010600030101010101" pitchFamily="2" charset="-122"/>
            </a:endParaRPr>
          </a:p>
        </p:txBody>
      </p:sp>
      <p:sp>
        <p:nvSpPr>
          <p:cNvPr id="7172" name="Slide Number Placeholder 5"/>
          <p:cNvSpPr txBox="1">
            <a:spLocks noGrp="1"/>
          </p:cNvSpPr>
          <p:nvPr>
            <p:ph type="sldNum" idx="12"/>
          </p:nvPr>
        </p:nvSpPr>
        <p:spPr bwMode="auto">
          <a:ln>
            <a:miter lim="800000"/>
          </a:ln>
        </p:spPr>
        <p:txBody>
          <a:bodyPr vert="horz" wrap="square" lIns="0" tIns="0" rIns="0" bIns="0" numCol="1" anchor="t"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5pPr>
          </a:lstStyle>
          <a:p>
            <a:pPr lvl="0" algn="r" defTabSz="914400" eaLnBrk="1" hangingPunct="1">
              <a:buFont typeface="Times New Roman" panose="02020603050405020304" pitchFamily="18" charset="0"/>
              <a:tabLst>
                <a:tab pos="655955" algn="l"/>
              </a:tabLst>
            </a:pPr>
            <a:fld id="{9A0DB2DC-4C9A-4742-B13C-FB6460FD3503}" type="slidenum">
              <a:rPr lang="en-US" sz="1300" dirty="0">
                <a:solidFill>
                  <a:srgbClr val="000000"/>
                </a:solidFill>
                <a:latin typeface="Arial" panose="020B0604020202020204" pitchFamily="34" charset="0"/>
              </a:rPr>
            </a:fld>
            <a:endParaRPr lang="en-US" sz="1300" dirty="0">
              <a:solidFill>
                <a:srgbClr val="000000"/>
              </a:solidFill>
              <a:latin typeface="Arial" panose="020B0604020202020204" pitchFamily="34"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linds(horizontal)">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12" dur="500"/>
                                        <p:tgtEl>
                                          <p:spTgt spid="112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7" dur="500"/>
                                        <p:tgtEl>
                                          <p:spTgt spid="1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vert="horz" wrap="square" lIns="0" tIns="0" rIns="0" bIns="0" anchor="ctr" anchorCtr="0"/>
          <a:lstStyle/>
          <a:p>
            <a:pPr eaLnBrk="1" hangingPunct="1"/>
            <a:r>
              <a:rPr lang="en-US" altLang="zh-CN" dirty="0">
                <a:ea typeface="SimSun" panose="02010600030101010101" pitchFamily="2" charset="-122"/>
              </a:rPr>
              <a:t>LEVEL KONSEPTUAL/LOGIKA</a:t>
            </a:r>
            <a:endParaRPr dirty="0"/>
          </a:p>
        </p:txBody>
      </p:sp>
      <p:sp>
        <p:nvSpPr>
          <p:cNvPr id="12291" name="Rectangle 3"/>
          <p:cNvSpPr>
            <a:spLocks noGrp="1"/>
          </p:cNvSpPr>
          <p:nvPr>
            <p:ph idx="1"/>
          </p:nvPr>
        </p:nvSpPr>
        <p:spPr/>
        <p:txBody>
          <a:bodyPr vert="horz" wrap="square" lIns="0" tIns="25602" rIns="0" bIns="0" anchor="t" anchorCtr="0">
            <a:normAutofit fontScale="92500" lnSpcReduction="10000"/>
          </a:bodyPr>
          <a:lstStyle/>
          <a:p>
            <a:pPr marL="571500" indent="-571500" eaLnBrk="1" hangingPunct="1"/>
            <a:r>
              <a:rPr lang="sv-SE" altLang="zh-CN" dirty="0"/>
              <a:t>Memperhatikan data apa sebenarnya (secara fungsional) disimpan dalam basis data dan hubungannya dengan data yang lainnya.</a:t>
            </a:r>
            <a:endParaRPr lang="sv-SE" altLang="zh-CN" dirty="0"/>
          </a:p>
          <a:p>
            <a:pPr marL="571500" indent="-571500" eaLnBrk="1" hangingPunct="1"/>
            <a:r>
              <a:rPr lang="sv-SE" altLang="zh-CN" dirty="0"/>
              <a:t>Level ini menggambarkan data apa yang disimpan dalam database dan hubungan relasi yang terjadi antara data dari keseluruhan database. Pemakai tidak memperdulikan kerumitan dalam struktur level fisik lagi, penggambaran cukup dengan memakai kotak, garis,dan hubungan secukupnya.</a:t>
            </a:r>
            <a:endParaRPr lang="sv-SE" altLang="zh-CN" dirty="0"/>
          </a:p>
        </p:txBody>
      </p:sp>
      <p:sp>
        <p:nvSpPr>
          <p:cNvPr id="8196" name="Slide Number Placeholder 5"/>
          <p:cNvSpPr txBox="1">
            <a:spLocks noGrp="1"/>
          </p:cNvSpPr>
          <p:nvPr>
            <p:ph type="sldNum" idx="12"/>
          </p:nvPr>
        </p:nvSpPr>
        <p:spPr bwMode="auto">
          <a:ln>
            <a:miter lim="800000"/>
          </a:ln>
        </p:spPr>
        <p:txBody>
          <a:bodyPr vert="horz" wrap="square" lIns="0" tIns="0" rIns="0" bIns="0" numCol="1" anchor="t"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5pPr>
          </a:lstStyle>
          <a:p>
            <a:pPr lvl="0" algn="r" defTabSz="914400" eaLnBrk="1" hangingPunct="1">
              <a:buFont typeface="Times New Roman" panose="02020603050405020304" pitchFamily="18" charset="0"/>
              <a:tabLst>
                <a:tab pos="655955" algn="l"/>
              </a:tabLst>
            </a:pPr>
            <a:fld id="{9A0DB2DC-4C9A-4742-B13C-FB6460FD3503}" type="slidenum">
              <a:rPr lang="en-US" sz="1300" dirty="0">
                <a:solidFill>
                  <a:srgbClr val="000000"/>
                </a:solidFill>
                <a:latin typeface="Arial" panose="020B0604020202020204" pitchFamily="34" charset="0"/>
              </a:rPr>
            </a:fld>
            <a:endParaRPr lang="en-US" sz="1300" dirty="0">
              <a:solidFill>
                <a:srgbClr val="000000"/>
              </a:solidFill>
              <a:latin typeface="Arial" panose="020B0604020202020204" pitchFamily="34"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linds(horizontal)">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12" dur="500"/>
                                        <p:tgtEl>
                                          <p:spTgt spid="122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7" dur="500"/>
                                        <p:tgtEl>
                                          <p:spTgt spid="1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vert="horz" wrap="square" lIns="0" tIns="0" rIns="0" bIns="0" anchor="ctr" anchorCtr="0"/>
          <a:lstStyle/>
          <a:p>
            <a:pPr eaLnBrk="1" hangingPunct="1"/>
            <a:r>
              <a:rPr lang="en-US" altLang="zh-CN" sz="3200" dirty="0">
                <a:ea typeface="SimSun" panose="02010600030101010101" pitchFamily="2" charset="-122"/>
              </a:rPr>
              <a:t>LEVEL PANDANGAN PEMAKAI (USER VIEW)/EKSTERNAL </a:t>
            </a:r>
            <a:endParaRPr sz="3200" dirty="0"/>
          </a:p>
        </p:txBody>
      </p:sp>
      <p:sp>
        <p:nvSpPr>
          <p:cNvPr id="13315" name="Rectangle 3"/>
          <p:cNvSpPr>
            <a:spLocks noGrp="1"/>
          </p:cNvSpPr>
          <p:nvPr>
            <p:ph idx="1"/>
          </p:nvPr>
        </p:nvSpPr>
        <p:spPr>
          <a:xfrm>
            <a:off x="457200" y="1905000"/>
            <a:ext cx="8229600" cy="4411663"/>
          </a:xfrm>
        </p:spPr>
        <p:txBody>
          <a:bodyPr vert="horz" wrap="square" lIns="0" tIns="25602" rIns="0" bIns="0" anchor="t" anchorCtr="0"/>
          <a:lstStyle/>
          <a:p>
            <a:pPr marL="571500" indent="-571500" eaLnBrk="1" hangingPunct="1">
              <a:lnSpc>
                <a:spcPct val="80000"/>
              </a:lnSpc>
            </a:pPr>
            <a:r>
              <a:rPr lang="en-GB" altLang="zh-CN" dirty="0"/>
              <a:t>Level abstraksi data tertinggi yang hanya menunjukkan sebagian saja yang dilihat dan dipakai dari keseluruhan database, sesuai dengan kebutuhan pemakai.</a:t>
            </a:r>
            <a:endParaRPr lang="en-GB" altLang="zh-CN" dirty="0"/>
          </a:p>
          <a:p>
            <a:pPr marL="571500" indent="-571500" eaLnBrk="1" hangingPunct="1">
              <a:lnSpc>
                <a:spcPct val="80000"/>
              </a:lnSpc>
            </a:pPr>
            <a:endParaRPr lang="en-GB" altLang="zh-CN" sz="3400" dirty="0"/>
          </a:p>
          <a:p>
            <a:pPr marL="571500" indent="-571500" eaLnBrk="1" hangingPunct="1">
              <a:lnSpc>
                <a:spcPct val="80000"/>
              </a:lnSpc>
            </a:pPr>
            <a:r>
              <a:rPr lang="en-GB" altLang="zh-CN" dirty="0"/>
              <a:t>bagi user yang menggunakan terasa sebagai satu kesatuan data yang kompak.</a:t>
            </a:r>
            <a:endParaRPr lang="en-GB" altLang="zh-CN" dirty="0"/>
          </a:p>
        </p:txBody>
      </p:sp>
      <p:sp>
        <p:nvSpPr>
          <p:cNvPr id="9220" name="Slide Number Placeholder 5"/>
          <p:cNvSpPr txBox="1">
            <a:spLocks noGrp="1"/>
          </p:cNvSpPr>
          <p:nvPr>
            <p:ph type="sldNum" idx="12"/>
          </p:nvPr>
        </p:nvSpPr>
        <p:spPr bwMode="auto">
          <a:ln>
            <a:miter lim="800000"/>
          </a:ln>
        </p:spPr>
        <p:txBody>
          <a:bodyPr vert="horz" wrap="square" lIns="0" tIns="0" rIns="0" bIns="0" numCol="1" anchor="t"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5pPr>
          </a:lstStyle>
          <a:p>
            <a:pPr lvl="0" algn="r" defTabSz="914400" eaLnBrk="1" hangingPunct="1">
              <a:buFont typeface="Times New Roman" panose="02020603050405020304" pitchFamily="18" charset="0"/>
              <a:tabLst>
                <a:tab pos="655955" algn="l"/>
              </a:tabLst>
            </a:pPr>
            <a:fld id="{9A0DB2DC-4C9A-4742-B13C-FB6460FD3503}" type="slidenum">
              <a:rPr lang="en-US" sz="1300" dirty="0">
                <a:solidFill>
                  <a:srgbClr val="000000"/>
                </a:solidFill>
                <a:latin typeface="Arial" panose="020B0604020202020204" pitchFamily="34" charset="0"/>
              </a:rPr>
            </a:fld>
            <a:endParaRPr lang="en-US" sz="1300" dirty="0">
              <a:solidFill>
                <a:srgbClr val="000000"/>
              </a:solidFill>
              <a:latin typeface="Arial" panose="020B0604020202020204" pitchFamily="34"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linds(horizontal)">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12" dur="500"/>
                                        <p:tgtEl>
                                          <p:spTgt spid="133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7" dur="5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533400" y="457200"/>
            <a:ext cx="8001000" cy="838200"/>
          </a:xfrm>
        </p:spPr>
        <p:txBody>
          <a:bodyPr vert="horz" wrap="square" lIns="0" tIns="0" rIns="0" bIns="0" anchor="ctr" anchorCtr="0"/>
          <a:lstStyle/>
          <a:p>
            <a:pPr marL="685800" indent="-685800" eaLnBrk="1" hangingPunct="1"/>
            <a:r>
              <a:rPr dirty="0"/>
              <a:t>Jenjang data</a:t>
            </a:r>
            <a:endParaRPr dirty="0"/>
          </a:p>
        </p:txBody>
      </p:sp>
      <p:sp>
        <p:nvSpPr>
          <p:cNvPr id="10243" name="Slide Number Placeholder 5"/>
          <p:cNvSpPr txBox="1">
            <a:spLocks noGrp="1"/>
          </p:cNvSpPr>
          <p:nvPr>
            <p:ph type="sldNum" idx="12"/>
          </p:nvPr>
        </p:nvSpPr>
        <p:spPr bwMode="auto">
          <a:ln>
            <a:miter lim="800000"/>
          </a:ln>
        </p:spPr>
        <p:txBody>
          <a:bodyPr vert="horz" wrap="square" lIns="0" tIns="0" rIns="0" bIns="0" numCol="1" anchor="t"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5pPr>
          </a:lstStyle>
          <a:p>
            <a:pPr lvl="0" algn="r" defTabSz="914400" eaLnBrk="1" hangingPunct="1">
              <a:buFont typeface="Times New Roman" panose="02020603050405020304" pitchFamily="18" charset="0"/>
              <a:tabLst>
                <a:tab pos="655955" algn="l"/>
              </a:tabLst>
            </a:pPr>
            <a:fld id="{9A0DB2DC-4C9A-4742-B13C-FB6460FD3503}" type="slidenum">
              <a:rPr lang="en-US" sz="1300" dirty="0">
                <a:solidFill>
                  <a:srgbClr val="000000"/>
                </a:solidFill>
                <a:latin typeface="Arial" panose="020B0604020202020204" pitchFamily="34" charset="0"/>
              </a:rPr>
            </a:fld>
            <a:endParaRPr lang="en-US" sz="1300" dirty="0">
              <a:solidFill>
                <a:srgbClr val="000000"/>
              </a:solidFill>
              <a:latin typeface="Arial" panose="020B0604020202020204" pitchFamily="34" charset="0"/>
            </a:endParaRPr>
          </a:p>
        </p:txBody>
      </p:sp>
      <p:pic>
        <p:nvPicPr>
          <p:cNvPr id="10244" name="Picture 4"/>
          <p:cNvPicPr>
            <a:picLocks noChangeAspect="1"/>
          </p:cNvPicPr>
          <p:nvPr/>
        </p:nvPicPr>
        <p:blipFill>
          <a:blip r:embed="rId1"/>
          <a:stretch>
            <a:fillRect/>
          </a:stretch>
        </p:blipFill>
        <p:spPr>
          <a:xfrm>
            <a:off x="2362200" y="1616075"/>
            <a:ext cx="4572000" cy="44196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p:cNvSpPr>
          <p:nvPr>
            <p:ph idx="1"/>
          </p:nvPr>
        </p:nvSpPr>
        <p:spPr>
          <a:xfrm>
            <a:off x="685800" y="1143000"/>
            <a:ext cx="7772400" cy="5029200"/>
          </a:xfrm>
        </p:spPr>
        <p:txBody>
          <a:bodyPr vert="horz" wrap="square" lIns="0" tIns="25602" rIns="0" bIns="0" anchor="t" anchorCtr="0">
            <a:normAutofit fontScale="92500" lnSpcReduction="10000"/>
          </a:bodyPr>
          <a:lstStyle/>
          <a:p>
            <a:pPr algn="just" eaLnBrk="1" hangingPunct="1"/>
            <a:r>
              <a:rPr b="1" dirty="0"/>
              <a:t>Characters </a:t>
            </a:r>
            <a:r>
              <a:rPr dirty="0"/>
              <a:t>: merupakan bagian data yang terkecil, dapat berupa karakter numerik, huruf ataupun karakter-karakter khusus (special characters) yang membentuk suatu item data / field. </a:t>
            </a:r>
            <a:endParaRPr dirty="0"/>
          </a:p>
          <a:p>
            <a:pPr algn="just" eaLnBrk="1" hangingPunct="1"/>
            <a:endParaRPr b="1" dirty="0"/>
          </a:p>
          <a:p>
            <a:pPr algn="just" eaLnBrk="1" hangingPunct="1"/>
            <a:r>
              <a:rPr b="1" dirty="0"/>
              <a:t>Field </a:t>
            </a:r>
            <a:r>
              <a:rPr dirty="0"/>
              <a:t>: merepresentasikan suatu atribut dari record yang menunjukkan suatu item dari data, seperti misalnya nama, alamat dan lain sebagainya. Kumpulan dari field membentuk suatu record. </a:t>
            </a:r>
            <a:endParaRPr dirty="0"/>
          </a:p>
        </p:txBody>
      </p:sp>
      <p:sp>
        <p:nvSpPr>
          <p:cNvPr id="11267" name="Slide Number Placeholder 5"/>
          <p:cNvSpPr txBox="1">
            <a:spLocks noGrp="1"/>
          </p:cNvSpPr>
          <p:nvPr>
            <p:ph type="sldNum" idx="12"/>
          </p:nvPr>
        </p:nvSpPr>
        <p:spPr bwMode="auto">
          <a:ln>
            <a:miter lim="800000"/>
          </a:ln>
        </p:spPr>
        <p:txBody>
          <a:bodyPr vert="horz" wrap="square" lIns="0" tIns="0" rIns="0" bIns="0" numCol="1" anchor="t"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5pPr>
          </a:lstStyle>
          <a:p>
            <a:pPr lvl="0" algn="r" defTabSz="914400" eaLnBrk="1" hangingPunct="1">
              <a:buFont typeface="Times New Roman" panose="02020603050405020304" pitchFamily="18" charset="0"/>
              <a:tabLst>
                <a:tab pos="655955" algn="l"/>
              </a:tabLst>
            </a:pPr>
            <a:fld id="{9A0DB2DC-4C9A-4742-B13C-FB6460FD3503}" type="slidenum">
              <a:rPr lang="en-US" sz="1300" dirty="0">
                <a:solidFill>
                  <a:srgbClr val="000000"/>
                </a:solidFill>
                <a:latin typeface="Arial" panose="020B0604020202020204" pitchFamily="34" charset="0"/>
              </a:rPr>
            </a:fld>
            <a:endParaRPr lang="en-US" sz="1300" dirty="0">
              <a:solidFill>
                <a:srgbClr val="000000"/>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p:cNvSpPr>
          <p:nvPr>
            <p:ph idx="1"/>
          </p:nvPr>
        </p:nvSpPr>
        <p:spPr>
          <a:xfrm>
            <a:off x="685800" y="1219200"/>
            <a:ext cx="7772400" cy="5029200"/>
          </a:xfrm>
        </p:spPr>
        <p:txBody>
          <a:bodyPr vert="horz" wrap="square" lIns="0" tIns="25602" rIns="0" bIns="0" anchor="t" anchorCtr="0">
            <a:normAutofit lnSpcReduction="10000"/>
          </a:bodyPr>
          <a:lstStyle/>
          <a:p>
            <a:pPr algn="just" eaLnBrk="1" hangingPunct="1">
              <a:lnSpc>
                <a:spcPct val="90000"/>
              </a:lnSpc>
            </a:pPr>
            <a:r>
              <a:rPr b="1" dirty="0"/>
              <a:t>Record </a:t>
            </a:r>
            <a:r>
              <a:rPr dirty="0"/>
              <a:t>: Kumpulan dari field membentuk suatu record. Record menggambarkan suatu unit data individu yang tertentu. Kumpulan dari record membentuk suatu file. Misalnya file personalia, tiap-tiap record dapat mewakili data tiap-tiap karyawan. </a:t>
            </a:r>
            <a:br>
              <a:rPr dirty="0"/>
            </a:br>
            <a:endParaRPr b="1" dirty="0"/>
          </a:p>
          <a:p>
            <a:pPr algn="just" eaLnBrk="1" hangingPunct="1">
              <a:lnSpc>
                <a:spcPct val="90000"/>
              </a:lnSpc>
            </a:pPr>
            <a:r>
              <a:rPr b="1" dirty="0"/>
              <a:t>File</a:t>
            </a:r>
            <a:r>
              <a:rPr dirty="0"/>
              <a:t>: File terdiri dari record-record yang menggambarkan satu kesatuan data yang sejenis. Misalnya file mata pelajaran berisi data tentang semua mata pelajaran yang ada. </a:t>
            </a:r>
            <a:endParaRPr dirty="0"/>
          </a:p>
        </p:txBody>
      </p:sp>
      <p:sp>
        <p:nvSpPr>
          <p:cNvPr id="12291" name="Slide Number Placeholder 5"/>
          <p:cNvSpPr txBox="1">
            <a:spLocks noGrp="1"/>
          </p:cNvSpPr>
          <p:nvPr>
            <p:ph type="sldNum" idx="12"/>
          </p:nvPr>
        </p:nvSpPr>
        <p:spPr bwMode="auto">
          <a:ln>
            <a:miter lim="800000"/>
          </a:ln>
        </p:spPr>
        <p:txBody>
          <a:bodyPr vert="horz" wrap="square" lIns="0" tIns="0" rIns="0" bIns="0" numCol="1" anchor="t"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5pPr>
          </a:lstStyle>
          <a:p>
            <a:pPr lvl="0" algn="r" defTabSz="914400" eaLnBrk="1" hangingPunct="1">
              <a:buFont typeface="Times New Roman" panose="02020603050405020304" pitchFamily="18" charset="0"/>
              <a:tabLst>
                <a:tab pos="655955" algn="l"/>
              </a:tabLst>
            </a:pPr>
            <a:fld id="{9A0DB2DC-4C9A-4742-B13C-FB6460FD3503}" type="slidenum">
              <a:rPr lang="en-US" sz="1300" dirty="0">
                <a:solidFill>
                  <a:srgbClr val="000000"/>
                </a:solidFill>
                <a:latin typeface="Arial" panose="020B0604020202020204" pitchFamily="34" charset="0"/>
              </a:rPr>
            </a:fld>
            <a:endParaRPr lang="en-US" sz="1300" dirty="0">
              <a:solidFill>
                <a:srgbClr val="000000"/>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idx="1"/>
          </p:nvPr>
        </p:nvSpPr>
        <p:spPr>
          <a:xfrm>
            <a:off x="685800" y="609600"/>
            <a:ext cx="7772400" cy="5105400"/>
          </a:xfrm>
        </p:spPr>
        <p:txBody>
          <a:bodyPr vert="horz" wrap="square" lIns="0" tIns="25602" rIns="0" bIns="0" anchor="t" anchorCtr="0"/>
          <a:lstStyle/>
          <a:p>
            <a:pPr eaLnBrk="1" hangingPunct="1"/>
            <a:r>
              <a:rPr b="1" dirty="0"/>
              <a:t>Database </a:t>
            </a:r>
            <a:r>
              <a:rPr dirty="0"/>
              <a:t>: Kumpulan dari file / tabel membentuk suatu database </a:t>
            </a:r>
            <a:endParaRPr dirty="0"/>
          </a:p>
          <a:p>
            <a:pPr eaLnBrk="1" hangingPunct="1">
              <a:buFontTx/>
              <a:buNone/>
            </a:pPr>
            <a:endParaRPr dirty="0"/>
          </a:p>
          <a:p>
            <a:pPr eaLnBrk="1" hangingPunct="1">
              <a:buFontTx/>
              <a:buNone/>
            </a:pPr>
            <a:endParaRPr dirty="0"/>
          </a:p>
        </p:txBody>
      </p:sp>
      <p:sp>
        <p:nvSpPr>
          <p:cNvPr id="13315" name="Slide Number Placeholder 5"/>
          <p:cNvSpPr txBox="1">
            <a:spLocks noGrp="1"/>
          </p:cNvSpPr>
          <p:nvPr>
            <p:ph type="sldNum" idx="12"/>
          </p:nvPr>
        </p:nvSpPr>
        <p:spPr bwMode="auto">
          <a:ln>
            <a:miter lim="800000"/>
          </a:ln>
        </p:spPr>
        <p:txBody>
          <a:bodyPr vert="horz" wrap="square" lIns="0" tIns="0" rIns="0" bIns="0" numCol="1" anchor="t"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5pPr>
          </a:lstStyle>
          <a:p>
            <a:pPr lvl="0" algn="r" defTabSz="914400" eaLnBrk="1" hangingPunct="1">
              <a:buFont typeface="Times New Roman" panose="02020603050405020304" pitchFamily="18" charset="0"/>
              <a:tabLst>
                <a:tab pos="655955" algn="l"/>
              </a:tabLst>
            </a:pPr>
            <a:fld id="{9A0DB2DC-4C9A-4742-B13C-FB6460FD3503}" type="slidenum">
              <a:rPr lang="en-US" sz="1300" dirty="0">
                <a:solidFill>
                  <a:srgbClr val="000000"/>
                </a:solidFill>
                <a:latin typeface="Arial" panose="020B0604020202020204" pitchFamily="34" charset="0"/>
              </a:rPr>
            </a:fld>
            <a:endParaRPr lang="en-US" sz="1300" dirty="0">
              <a:solidFill>
                <a:srgbClr val="000000"/>
              </a:solidFill>
              <a:latin typeface="Arial" panose="020B0604020202020204" pitchFamily="34" charset="0"/>
            </a:endParaRPr>
          </a:p>
        </p:txBody>
      </p:sp>
      <p:pic>
        <p:nvPicPr>
          <p:cNvPr id="13316" name="Picture 4"/>
          <p:cNvPicPr>
            <a:picLocks noChangeAspect="1" noChangeArrowheads="1"/>
          </p:cNvPicPr>
          <p:nvPr/>
        </p:nvPicPr>
        <p:blipFill>
          <a:blip r:embed="rId1"/>
          <a:srcRect/>
          <a:stretch>
            <a:fillRect/>
          </a:stretch>
        </p:blipFill>
        <p:spPr bwMode="auto">
          <a:xfrm>
            <a:off x="838200" y="1905000"/>
            <a:ext cx="7772400" cy="4318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1143000" y="0"/>
            <a:ext cx="8001000" cy="838200"/>
          </a:xfrm>
        </p:spPr>
        <p:txBody>
          <a:bodyPr vert="horz" wrap="square" lIns="0" tIns="0" rIns="0" bIns="0" anchor="ctr" anchorCtr="0"/>
          <a:lstStyle/>
          <a:p>
            <a:pPr marL="685800" indent="-685800" eaLnBrk="1" hangingPunct="1"/>
            <a:r>
              <a:rPr dirty="0"/>
              <a:t>Tipe File</a:t>
            </a:r>
            <a:endParaRPr dirty="0"/>
          </a:p>
        </p:txBody>
      </p:sp>
      <p:sp>
        <p:nvSpPr>
          <p:cNvPr id="15363" name="Rectangle 3"/>
          <p:cNvSpPr>
            <a:spLocks noGrp="1"/>
          </p:cNvSpPr>
          <p:nvPr>
            <p:ph idx="1"/>
          </p:nvPr>
        </p:nvSpPr>
        <p:spPr>
          <a:xfrm>
            <a:off x="533400" y="1600200"/>
            <a:ext cx="8153400" cy="4648200"/>
          </a:xfrm>
        </p:spPr>
        <p:txBody>
          <a:bodyPr vert="horz" wrap="square" lIns="0" tIns="25602" rIns="0" bIns="0" anchor="t" anchorCtr="0">
            <a:normAutofit lnSpcReduction="10000"/>
          </a:bodyPr>
          <a:lstStyle/>
          <a:p>
            <a:pPr marL="609600" indent="-609600" eaLnBrk="1" hangingPunct="1">
              <a:lnSpc>
                <a:spcPct val="90000"/>
              </a:lnSpc>
            </a:pPr>
            <a:r>
              <a:rPr b="1" dirty="0"/>
              <a:t>File Induk (</a:t>
            </a:r>
            <a:r>
              <a:rPr b="1" i="1" dirty="0"/>
              <a:t>master File</a:t>
            </a:r>
            <a:r>
              <a:rPr b="1" dirty="0"/>
              <a:t>) </a:t>
            </a:r>
            <a:endParaRPr dirty="0"/>
          </a:p>
          <a:p>
            <a:pPr marL="609600" indent="-609600" algn="just" eaLnBrk="1" hangingPunct="1">
              <a:lnSpc>
                <a:spcPct val="90000"/>
              </a:lnSpc>
              <a:buFontTx/>
              <a:buNone/>
            </a:pPr>
            <a:r>
              <a:rPr dirty="0"/>
              <a:t>-file induk acuan (</a:t>
            </a:r>
            <a:r>
              <a:rPr i="1" dirty="0"/>
              <a:t>reference master file</a:t>
            </a:r>
            <a:r>
              <a:rPr dirty="0"/>
              <a:t>) : file induk yang recordnya relatif statis, jarang berubah nilainya. Misalnya file daftar gaji, file mata pelajaran. </a:t>
            </a:r>
            <a:endParaRPr dirty="0"/>
          </a:p>
          <a:p>
            <a:pPr marL="609600" indent="-609600" algn="just" eaLnBrk="1" hangingPunct="1">
              <a:lnSpc>
                <a:spcPct val="90000"/>
              </a:lnSpc>
              <a:buFontTx/>
              <a:buNone/>
            </a:pPr>
            <a:r>
              <a:rPr dirty="0"/>
              <a:t>-file induk dinamik (</a:t>
            </a:r>
            <a:r>
              <a:rPr i="1" dirty="0"/>
              <a:t>dynamic master file</a:t>
            </a:r>
            <a:r>
              <a:rPr dirty="0"/>
              <a:t>): file induk yang nilai dari record-recordnya sering berubah atau sering dimutakhirkan (</a:t>
            </a:r>
            <a:r>
              <a:rPr i="1" dirty="0"/>
              <a:t>update</a:t>
            </a:r>
            <a:r>
              <a:rPr dirty="0"/>
              <a:t>) sebagai hasil dari suatu transaksi. Misalnya file induk data barang, yang setiap saat harus di </a:t>
            </a:r>
            <a:r>
              <a:rPr i="1" dirty="0"/>
              <a:t>up-date </a:t>
            </a:r>
            <a:r>
              <a:rPr dirty="0"/>
              <a:t>bila terjadi transaksi. </a:t>
            </a:r>
            <a:endParaRPr dirty="0"/>
          </a:p>
        </p:txBody>
      </p:sp>
      <p:sp>
        <p:nvSpPr>
          <p:cNvPr id="15364" name="Slide Number Placeholder 5"/>
          <p:cNvSpPr txBox="1">
            <a:spLocks noGrp="1"/>
          </p:cNvSpPr>
          <p:nvPr>
            <p:ph type="sldNum" idx="12"/>
          </p:nvPr>
        </p:nvSpPr>
        <p:spPr bwMode="auto">
          <a:ln>
            <a:miter lim="800000"/>
          </a:ln>
        </p:spPr>
        <p:txBody>
          <a:bodyPr vert="horz" wrap="square" lIns="0" tIns="0" rIns="0" bIns="0" numCol="1" anchor="t"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5pPr>
          </a:lstStyle>
          <a:p>
            <a:pPr lvl="0" algn="r" defTabSz="914400" eaLnBrk="1" hangingPunct="1">
              <a:buFont typeface="Times New Roman" panose="02020603050405020304" pitchFamily="18" charset="0"/>
              <a:tabLst>
                <a:tab pos="655955" algn="l"/>
              </a:tabLst>
            </a:pPr>
            <a:fld id="{9A0DB2DC-4C9A-4742-B13C-FB6460FD3503}" type="slidenum">
              <a:rPr lang="en-US" sz="1300" dirty="0">
                <a:solidFill>
                  <a:srgbClr val="000000"/>
                </a:solidFill>
                <a:latin typeface="Arial" panose="020B0604020202020204" pitchFamily="34" charset="0"/>
              </a:rPr>
            </a:fld>
            <a:endParaRPr lang="en-US" sz="1300" dirty="0">
              <a:solidFill>
                <a:srgbClr val="000000"/>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p:cNvSpPr>
          <p:nvPr>
            <p:ph idx="1"/>
          </p:nvPr>
        </p:nvSpPr>
        <p:spPr>
          <a:xfrm>
            <a:off x="685800" y="990600"/>
            <a:ext cx="7924800" cy="5257800"/>
          </a:xfrm>
        </p:spPr>
        <p:txBody>
          <a:bodyPr vert="horz" wrap="square" lIns="0" tIns="25602" rIns="0" bIns="0" anchor="t" anchorCtr="0"/>
          <a:lstStyle/>
          <a:p>
            <a:pPr eaLnBrk="1" hangingPunct="1">
              <a:lnSpc>
                <a:spcPct val="90000"/>
              </a:lnSpc>
            </a:pPr>
            <a:r>
              <a:rPr b="1" dirty="0"/>
              <a:t>File Transaksi (</a:t>
            </a:r>
            <a:r>
              <a:rPr b="1" i="1" dirty="0"/>
              <a:t>transaction file</a:t>
            </a:r>
            <a:r>
              <a:rPr b="1" dirty="0"/>
              <a:t>)</a:t>
            </a:r>
            <a:r>
              <a:rPr dirty="0"/>
              <a:t> </a:t>
            </a:r>
            <a:endParaRPr dirty="0"/>
          </a:p>
          <a:p>
            <a:pPr eaLnBrk="1" hangingPunct="1">
              <a:lnSpc>
                <a:spcPct val="90000"/>
              </a:lnSpc>
              <a:buFontTx/>
              <a:buNone/>
            </a:pPr>
            <a:r>
              <a:rPr dirty="0"/>
              <a:t>	File ini bisa disebut </a:t>
            </a:r>
            <a:r>
              <a:rPr i="1" dirty="0"/>
              <a:t>file input</a:t>
            </a:r>
            <a:r>
              <a:rPr dirty="0"/>
              <a:t>; digunakan untuk merekam data hasil dari transaksi yang terjadi. Misalnya file penjualan yang berisi data hasil transaksi penjualan. </a:t>
            </a:r>
            <a:endParaRPr dirty="0"/>
          </a:p>
          <a:p>
            <a:pPr eaLnBrk="1" hangingPunct="1">
              <a:lnSpc>
                <a:spcPct val="90000"/>
              </a:lnSpc>
              <a:buFontTx/>
              <a:buNone/>
            </a:pPr>
            <a:endParaRPr dirty="0"/>
          </a:p>
          <a:p>
            <a:pPr eaLnBrk="1" hangingPunct="1">
              <a:lnSpc>
                <a:spcPct val="90000"/>
              </a:lnSpc>
            </a:pPr>
            <a:r>
              <a:rPr b="1" dirty="0"/>
              <a:t>File Laporan (</a:t>
            </a:r>
            <a:r>
              <a:rPr b="1" i="1" dirty="0"/>
              <a:t>Report file</a:t>
            </a:r>
            <a:r>
              <a:rPr b="1" dirty="0"/>
              <a:t>)</a:t>
            </a:r>
            <a:r>
              <a:rPr dirty="0"/>
              <a:t> </a:t>
            </a:r>
            <a:endParaRPr dirty="0"/>
          </a:p>
          <a:p>
            <a:pPr eaLnBrk="1" hangingPunct="1">
              <a:lnSpc>
                <a:spcPct val="90000"/>
              </a:lnSpc>
              <a:buFontTx/>
              <a:buNone/>
            </a:pPr>
            <a:r>
              <a:rPr dirty="0"/>
              <a:t>	File ini bisa disebut </a:t>
            </a:r>
            <a:r>
              <a:rPr i="1" dirty="0"/>
              <a:t>output file</a:t>
            </a:r>
            <a:r>
              <a:rPr dirty="0"/>
              <a:t>, yaitu file yang berisi informasi yang akan ditampilkan. </a:t>
            </a:r>
            <a:endParaRPr dirty="0"/>
          </a:p>
          <a:p>
            <a:pPr eaLnBrk="1" hangingPunct="1">
              <a:lnSpc>
                <a:spcPct val="90000"/>
              </a:lnSpc>
              <a:buFontTx/>
              <a:buNone/>
            </a:pPr>
            <a:endParaRPr dirty="0"/>
          </a:p>
        </p:txBody>
      </p:sp>
      <p:sp>
        <p:nvSpPr>
          <p:cNvPr id="16387" name="Slide Number Placeholder 5"/>
          <p:cNvSpPr txBox="1">
            <a:spLocks noGrp="1"/>
          </p:cNvSpPr>
          <p:nvPr>
            <p:ph type="sldNum" idx="12"/>
          </p:nvPr>
        </p:nvSpPr>
        <p:spPr bwMode="auto">
          <a:ln>
            <a:miter lim="800000"/>
          </a:ln>
        </p:spPr>
        <p:txBody>
          <a:bodyPr vert="horz" wrap="square" lIns="0" tIns="0" rIns="0" bIns="0" numCol="1" anchor="t"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5pPr>
          </a:lstStyle>
          <a:p>
            <a:pPr lvl="0" algn="r" defTabSz="914400" eaLnBrk="1" hangingPunct="1">
              <a:buFont typeface="Times New Roman" panose="02020603050405020304" pitchFamily="18" charset="0"/>
              <a:tabLst>
                <a:tab pos="655955" algn="l"/>
              </a:tabLst>
            </a:pPr>
            <a:fld id="{9A0DB2DC-4C9A-4742-B13C-FB6460FD3503}" type="slidenum">
              <a:rPr lang="en-US" sz="1300" dirty="0">
                <a:solidFill>
                  <a:srgbClr val="000000"/>
                </a:solidFill>
                <a:latin typeface="Arial" panose="020B0604020202020204" pitchFamily="34" charset="0"/>
              </a:rPr>
            </a:fld>
            <a:endParaRPr lang="en-US" sz="1300" dirty="0">
              <a:solidFill>
                <a:srgbClr val="000000"/>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p:cNvSpPr>
          <p:nvPr>
            <p:ph idx="1"/>
          </p:nvPr>
        </p:nvSpPr>
        <p:spPr>
          <a:xfrm>
            <a:off x="152400" y="990600"/>
            <a:ext cx="8763000" cy="5105400"/>
          </a:xfrm>
        </p:spPr>
        <p:txBody>
          <a:bodyPr vert="horz" wrap="square" lIns="0" tIns="25602" rIns="0" bIns="0" anchor="t" anchorCtr="0">
            <a:normAutofit fontScale="92500" lnSpcReduction="20000"/>
          </a:bodyPr>
          <a:lstStyle/>
          <a:p>
            <a:pPr marL="609600" indent="-609600" eaLnBrk="1" hangingPunct="1"/>
            <a:r>
              <a:rPr b="1" dirty="0"/>
              <a:t>File Sejarah (</a:t>
            </a:r>
            <a:r>
              <a:rPr b="1" i="1" dirty="0"/>
              <a:t>history file</a:t>
            </a:r>
            <a:r>
              <a:rPr b="1" dirty="0"/>
              <a:t>)</a:t>
            </a:r>
            <a:endParaRPr b="1" dirty="0"/>
          </a:p>
          <a:p>
            <a:pPr marL="609600" indent="-609600" algn="just" eaLnBrk="1" hangingPunct="1">
              <a:buFontTx/>
              <a:buNone/>
            </a:pPr>
            <a:r>
              <a:rPr dirty="0"/>
              <a:t>	File ini bisa disebut file arsip (archival file), merupakan file yang berisi data masa lalu yang sudah tidak aktif lagi, tetapi masih disimpan sebagai arsip.  </a:t>
            </a:r>
            <a:endParaRPr dirty="0"/>
          </a:p>
          <a:p>
            <a:pPr marL="609600" indent="-609600" eaLnBrk="1" hangingPunct="1">
              <a:buFontTx/>
              <a:buNone/>
            </a:pPr>
            <a:endParaRPr dirty="0"/>
          </a:p>
          <a:p>
            <a:pPr marL="609600" indent="-609600" eaLnBrk="1" hangingPunct="1"/>
            <a:r>
              <a:rPr b="1" dirty="0"/>
              <a:t>File Pelindung (</a:t>
            </a:r>
            <a:r>
              <a:rPr b="1" i="1" dirty="0"/>
              <a:t>backup file</a:t>
            </a:r>
            <a:r>
              <a:rPr b="1" dirty="0"/>
              <a:t>)</a:t>
            </a:r>
            <a:r>
              <a:rPr dirty="0"/>
              <a:t> </a:t>
            </a:r>
            <a:endParaRPr dirty="0"/>
          </a:p>
          <a:p>
            <a:pPr marL="609600" indent="-609600" algn="just" eaLnBrk="1" hangingPunct="1">
              <a:buFontTx/>
              <a:buNone/>
            </a:pPr>
            <a:r>
              <a:rPr dirty="0"/>
              <a:t>	File ini merupakan salinan dari file-file yang masih aktif di dalam database pada suatu saat tertentu. File ini digunakan sebagai pelindung atau cadangan bila file database yang aktif mengalami kerusakan atau hilang. </a:t>
            </a:r>
            <a:endParaRPr dirty="0"/>
          </a:p>
        </p:txBody>
      </p:sp>
      <p:sp>
        <p:nvSpPr>
          <p:cNvPr id="17411" name="Slide Number Placeholder 5"/>
          <p:cNvSpPr txBox="1">
            <a:spLocks noGrp="1"/>
          </p:cNvSpPr>
          <p:nvPr>
            <p:ph type="sldNum" idx="12"/>
          </p:nvPr>
        </p:nvSpPr>
        <p:spPr bwMode="auto">
          <a:ln>
            <a:miter lim="800000"/>
          </a:ln>
        </p:spPr>
        <p:txBody>
          <a:bodyPr vert="horz" wrap="square" lIns="0" tIns="0" rIns="0" bIns="0" numCol="1" anchor="t"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5pPr>
          </a:lstStyle>
          <a:p>
            <a:pPr lvl="0" algn="r" defTabSz="914400" eaLnBrk="1" hangingPunct="1">
              <a:buFont typeface="Times New Roman" panose="02020603050405020304" pitchFamily="18" charset="0"/>
              <a:tabLst>
                <a:tab pos="655955" algn="l"/>
              </a:tabLst>
            </a:pPr>
            <a:fld id="{9A0DB2DC-4C9A-4742-B13C-FB6460FD3503}" type="slidenum">
              <a:rPr lang="en-US" sz="1300" dirty="0">
                <a:solidFill>
                  <a:srgbClr val="000000"/>
                </a:solidFill>
                <a:latin typeface="Arial" panose="020B0604020202020204" pitchFamily="34" charset="0"/>
              </a:rPr>
            </a:fld>
            <a:endParaRPr lang="en-US" sz="1300" dirty="0">
              <a:solidFill>
                <a:srgbClr val="000000"/>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7813"/>
            <a:ext cx="8229600" cy="9191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Sistem Basis Data</a:t>
            </a:r>
            <a:endParaRPr kumimoji="0" 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5363" name="Rectangle 3"/>
          <p:cNvSpPr>
            <a:spLocks noGrp="1" noChangeArrowheads="1"/>
          </p:cNvSpPr>
          <p:nvPr>
            <p:ph idx="1"/>
          </p:nvPr>
        </p:nvSpPr>
        <p:spPr>
          <a:xfrm>
            <a:off x="457200" y="1484313"/>
            <a:ext cx="8362950" cy="504031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sz="2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n-lt"/>
                <a:ea typeface="+mn-ea"/>
                <a:cs typeface="+mn-cs"/>
              </a:rPr>
              <a:t>Definisi Sistem Basis Data</a:t>
            </a:r>
            <a:endParaRPr kumimoji="0" lang="en-US" sz="2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None/>
              <a:defRPr/>
            </a:pPr>
            <a:r>
              <a:rPr kumimoji="0" 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Sistem yang terdiri dari atas kumpulan file (tabel) yang saling berhubungan (dalam sebuah basis data di sebuah sistem komputer) dan sekumpulan program (DBMS) yang memungkinkan beberapa pemakai dan/atau program lain untuk mengakses dan memanipulasi file-file (tabel-tabel) tersebut</a:t>
            </a:r>
            <a:endParaRPr kumimoji="0" 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None/>
              <a:defRPr/>
            </a:pPr>
            <a:endParaRPr kumimoji="0" 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sz="28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n-lt"/>
                <a:ea typeface="+mn-ea"/>
                <a:cs typeface="+mn-cs"/>
              </a:rPr>
              <a:t>Sistem Basis Data</a:t>
            </a:r>
            <a:r>
              <a:rPr kumimoji="0" 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adalah sekumpulan subsistem yang terdiri atas basis data dengan para pemakai yang menggunakan basis data secara bersama-sama, personel-personel yang merancang dan mengelola basis data, teknik-teknik untuk merancang dan mengelola basis data, serta sistem komputer untuk mendukungnya</a:t>
            </a:r>
            <a:endParaRPr kumimoji="0" 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to="" calcmode="lin" valueType="num">
                                      <p:cBhvr>
                                        <p:cTn id="7" dur="1" fill="hold"/>
                                        <p:tgtEl>
                                          <p:spTgt spid="15363">
                                            <p:txEl>
                                              <p:pRg st="0" end="0"/>
                                            </p:txEl>
                                          </p:spTgt>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 to="" calcmode="lin" valueType="num">
                                      <p:cBhvr>
                                        <p:cTn id="12" dur="1" fill="hold"/>
                                        <p:tgtEl>
                                          <p:spTgt spid="15363">
                                            <p:txEl>
                                              <p:pRg st="1" end="1"/>
                                            </p:txEl>
                                          </p:spTgt>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anim to="" calcmode="lin" valueType="num">
                                      <p:cBhvr>
                                        <p:cTn id="17" dur="1" fill="hold"/>
                                        <p:tgtEl>
                                          <p:spTgt spid="15363">
                                            <p:txEl>
                                              <p:pRg st="3" end="3"/>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7813"/>
            <a:ext cx="8229600" cy="630238"/>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Komponen Sistem Basis Data</a:t>
            </a:r>
            <a:endParaRPr kumimoji="0" lang="en-US"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6387" name="Rectangle 3"/>
          <p:cNvSpPr>
            <a:spLocks noGrp="1" noChangeArrowheads="1"/>
          </p:cNvSpPr>
          <p:nvPr>
            <p:ph idx="1"/>
          </p:nvPr>
        </p:nvSpPr>
        <p:spPr>
          <a:xfrm>
            <a:off x="1692275" y="1125538"/>
            <a:ext cx="7138988" cy="5327650"/>
          </a:xfrm>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AutoNum type="arabicPeriod"/>
              <a:defRPr/>
            </a:pPr>
            <a:r>
              <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Perangkat keras (</a:t>
            </a:r>
            <a:r>
              <a:rPr kumimoji="0" lang="en-US" sz="32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Hardware</a:t>
            </a:r>
            <a:r>
              <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AutoNum type="arabicPeriod"/>
              <a:defRPr/>
            </a:pPr>
            <a:r>
              <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Sistem Operasi (</a:t>
            </a:r>
            <a:r>
              <a:rPr kumimoji="0" lang="en-US" sz="32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Operating System</a:t>
            </a:r>
            <a:r>
              <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AutoNum type="arabicPeriod"/>
              <a:defRPr/>
            </a:pPr>
            <a:r>
              <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Basis Data (</a:t>
            </a:r>
            <a:r>
              <a:rPr kumimoji="0" lang="en-US" sz="32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Database</a:t>
            </a:r>
            <a:r>
              <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AutoNum type="arabicPeriod"/>
              <a:defRPr/>
            </a:pPr>
            <a:r>
              <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Aplikasi Pengelola Basis Data (DBMS)</a:t>
            </a:r>
            <a:endPar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AutoNum type="arabicPeriod"/>
              <a:defRPr/>
            </a:pPr>
            <a:r>
              <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Pemakai (</a:t>
            </a:r>
            <a:r>
              <a:rPr kumimoji="0" lang="en-US" sz="32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User</a:t>
            </a:r>
            <a:r>
              <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endPar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to="" calcmode="lin" valueType="num">
                                      <p:cBhvr>
                                        <p:cTn id="7" dur="1" fill="hold"/>
                                        <p:tgtEl>
                                          <p:spTgt spid="16387">
                                            <p:txEl>
                                              <p:pRg st="0" end="0"/>
                                            </p:txEl>
                                          </p:spTgt>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 to="" calcmode="lin" valueType="num">
                                      <p:cBhvr>
                                        <p:cTn id="12" dur="1" fill="hold"/>
                                        <p:tgtEl>
                                          <p:spTgt spid="16387">
                                            <p:txEl>
                                              <p:pRg st="1" end="1"/>
                                            </p:txEl>
                                          </p:spTgt>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 to="" calcmode="lin" valueType="num">
                                      <p:cBhvr>
                                        <p:cTn id="17" dur="1" fill="hold"/>
                                        <p:tgtEl>
                                          <p:spTgt spid="16387">
                                            <p:txEl>
                                              <p:pRg st="2" end="2"/>
                                            </p:txEl>
                                          </p:spTgt>
                                        </p:tgtEl>
                                        <p:attrNameLst>
                                          <p:attrName>style.visibility</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 to="" calcmode="lin" valueType="num">
                                      <p:cBhvr>
                                        <p:cTn id="22" dur="1" fill="hold"/>
                                        <p:tgtEl>
                                          <p:spTgt spid="16387">
                                            <p:txEl>
                                              <p:pRg st="3" end="3"/>
                                            </p:txEl>
                                          </p:spTgt>
                                        </p:tgtEl>
                                        <p:attrNameLst>
                                          <p:attrName>style.visibility</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anim to="" calcmode="lin" valueType="num">
                                      <p:cBhvr>
                                        <p:cTn id="27" dur="1" fill="hold"/>
                                        <p:tgtEl>
                                          <p:spTgt spid="16387">
                                            <p:txEl>
                                              <p:pRg st="4" end="4"/>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395288" y="260350"/>
            <a:ext cx="8435975" cy="6408738"/>
          </a:xfrm>
        </p:spPr>
        <p:txBody>
          <a:bodyPr vert="horz" wrap="square" lIns="91440" tIns="45720" rIns="91440" bIns="45720" numCol="1" anchor="t" anchorCtr="0" compatLnSpc="1"/>
          <a:lstStyle/>
          <a:p>
            <a:pPr marL="609600" marR="0" lvl="0" indent="-6096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None/>
              <a:defRPr/>
            </a:pPr>
            <a:r>
              <a:rPr kumimoji="0" lang="en-US" sz="2800" b="1" i="0" u="sng"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 Perangkat Keras</a:t>
            </a:r>
            <a:endParaRPr kumimoji="0" lang="en-US" sz="2800" b="1" i="0" u="sng"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Komputer (satu untuk sistem yang stand alone atau lebih dari satu untuk sistem jaringan)</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Memory sekunder (harddisk, tape atau removable disk)</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Media/perangkat komunikasi untuk jaringan</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None/>
              <a:defRPr/>
            </a:pP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None/>
              <a:defRPr/>
            </a:pPr>
            <a:r>
              <a:rPr kumimoji="0" lang="en-US" sz="2800" b="1" i="0" u="sng"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2. Sistem Operasi</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None/>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Sistem Operasi merupakan program yang mengaktifkan/memfungsikan sistem komputer, mengendalikan seluruh sumber daya (</a:t>
            </a:r>
            <a:r>
              <a:rPr kumimoji="0" lang="en-US" sz="28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resources</a:t>
            </a: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dalam komputer dan melakukan operasi-operasi dasar dalam komputer (operasi I/O, pengelolaan file,dan lain lain)</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None/>
              <a:defRPr/>
            </a:pP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None/>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Contoh : MS-DOS, Windows, Linux, Unix</a:t>
            </a:r>
            <a:endParaRPr kumimoji="0" lang="en-US" sz="2800" b="1" i="0" u="sng"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to="" calcmode="lin" valueType="num">
                                      <p:cBhvr>
                                        <p:cTn id="7" dur="1" fill="hold"/>
                                        <p:tgtEl>
                                          <p:spTgt spid="17411">
                                            <p:txEl>
                                              <p:pRg st="0" end="0"/>
                                            </p:txEl>
                                          </p:spTgt>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 to="" calcmode="lin" valueType="num">
                                      <p:cBhvr>
                                        <p:cTn id="12" dur="1" fill="hold"/>
                                        <p:tgtEl>
                                          <p:spTgt spid="17411">
                                            <p:txEl>
                                              <p:pRg st="1" end="1"/>
                                            </p:txEl>
                                          </p:spTgt>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 to="" calcmode="lin" valueType="num">
                                      <p:cBhvr>
                                        <p:cTn id="17" dur="1" fill="hold"/>
                                        <p:tgtEl>
                                          <p:spTgt spid="17411">
                                            <p:txEl>
                                              <p:pRg st="2" end="2"/>
                                            </p:txEl>
                                          </p:spTgt>
                                        </p:tgtEl>
                                        <p:attrNameLst>
                                          <p:attrName>style.visibility</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 to="" calcmode="lin" valueType="num">
                                      <p:cBhvr>
                                        <p:cTn id="22" dur="1" fill="hold"/>
                                        <p:tgtEl>
                                          <p:spTgt spid="17411">
                                            <p:txEl>
                                              <p:pRg st="3" end="3"/>
                                            </p:txEl>
                                          </p:spTgt>
                                        </p:tgtEl>
                                        <p:attrNameLst>
                                          <p:attrName>style.visibility</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7411">
                                            <p:txEl>
                                              <p:pRg st="5" end="5"/>
                                            </p:txEl>
                                          </p:spTgt>
                                        </p:tgtEl>
                                        <p:attrNameLst>
                                          <p:attrName>style.visibility</p:attrName>
                                        </p:attrNameLst>
                                      </p:cBhvr>
                                      <p:to>
                                        <p:strVal val="visible"/>
                                      </p:to>
                                    </p:set>
                                    <p:anim to="" calcmode="lin" valueType="num">
                                      <p:cBhvr>
                                        <p:cTn id="27" dur="1" fill="hold"/>
                                        <p:tgtEl>
                                          <p:spTgt spid="17411">
                                            <p:txEl>
                                              <p:pRg st="5" end="5"/>
                                            </p:txEl>
                                          </p:spTgt>
                                        </p:tgtEl>
                                        <p:attrNameLst>
                                          <p:attrName>style.visibility</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7411">
                                            <p:txEl>
                                              <p:pRg st="6" end="6"/>
                                            </p:txEl>
                                          </p:spTgt>
                                        </p:tgtEl>
                                        <p:attrNameLst>
                                          <p:attrName>style.visibility</p:attrName>
                                        </p:attrNameLst>
                                      </p:cBhvr>
                                      <p:to>
                                        <p:strVal val="visible"/>
                                      </p:to>
                                    </p:set>
                                    <p:anim to="" calcmode="lin" valueType="num">
                                      <p:cBhvr>
                                        <p:cTn id="32" dur="1" fill="hold"/>
                                        <p:tgtEl>
                                          <p:spTgt spid="17411">
                                            <p:txEl>
                                              <p:pRg st="6" end="6"/>
                                            </p:txEl>
                                          </p:spTgt>
                                        </p:tgtEl>
                                        <p:attrNameLst>
                                          <p:attrName>style.visibility</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7411">
                                            <p:txEl>
                                              <p:pRg st="8" end="8"/>
                                            </p:txEl>
                                          </p:spTgt>
                                        </p:tgtEl>
                                        <p:attrNameLst>
                                          <p:attrName>style.visibility</p:attrName>
                                        </p:attrNameLst>
                                      </p:cBhvr>
                                      <p:to>
                                        <p:strVal val="visible"/>
                                      </p:to>
                                    </p:set>
                                    <p:anim to="" calcmode="lin" valueType="num">
                                      <p:cBhvr>
                                        <p:cTn id="37" dur="1" fill="hold"/>
                                        <p:tgtEl>
                                          <p:spTgt spid="17411">
                                            <p:txEl>
                                              <p:pRg st="8" end="8"/>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395288" y="260350"/>
            <a:ext cx="8435975" cy="6408738"/>
          </a:xfrm>
        </p:spPr>
        <p:txBody>
          <a:bodyPr vert="horz" wrap="square" lIns="91440" tIns="45720" rIns="91440" bIns="45720" numCol="1" anchor="t" anchorCtr="0" compatLnSpc="1"/>
          <a:lstStyle/>
          <a:p>
            <a:pPr marL="609600" marR="0" lvl="0" indent="-6096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None/>
              <a:defRPr/>
            </a:pPr>
            <a:r>
              <a:rPr kumimoji="0" lang="en-US" sz="2800" b="1" i="0" u="sng"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3. Basis Data</a:t>
            </a:r>
            <a:endParaRPr kumimoji="0" lang="en-US" sz="2800" b="1" i="0" u="sng"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None/>
              <a:defRPr/>
            </a:pPr>
            <a:endParaRPr kumimoji="0" lang="en-US" sz="2800" b="1" i="0" u="sng"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None/>
              <a:defRPr/>
            </a:pPr>
            <a:r>
              <a:rPr kumimoji="0" lang="en-US" sz="2800" b="1" i="0" u="sng"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4. Sistem Pengelola Basis Data</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DBMS menentukan bagaimana data diorganisasi, disimpan, diubah dan diambil kembali</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Selain itu diterapkan juga mekanisme pengamanan data, pemakaian data secara bersama, keakuratan/konsistensi data</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None/>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Yang termasuk DBMS diantaranya : </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None/>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 MS Access 		- Sybase</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None/>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 MS SQL Server	- dBase IV</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None/>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 Oracle			- Borland Interbase</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None/>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 Informix</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to="" calcmode="lin" valueType="num">
                                      <p:cBhvr>
                                        <p:cTn id="7" dur="1" fill="hold"/>
                                        <p:tgtEl>
                                          <p:spTgt spid="18434">
                                            <p:txEl>
                                              <p:pRg st="0" end="0"/>
                                            </p:txEl>
                                          </p:spTgt>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 to="" calcmode="lin" valueType="num">
                                      <p:cBhvr>
                                        <p:cTn id="12" dur="1" fill="hold"/>
                                        <p:tgtEl>
                                          <p:spTgt spid="18434">
                                            <p:txEl>
                                              <p:pRg st="2" end="2"/>
                                            </p:txEl>
                                          </p:spTgt>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8434">
                                            <p:txEl>
                                              <p:pRg st="3" end="3"/>
                                            </p:txEl>
                                          </p:spTgt>
                                        </p:tgtEl>
                                        <p:attrNameLst>
                                          <p:attrName>style.visibility</p:attrName>
                                        </p:attrNameLst>
                                      </p:cBhvr>
                                      <p:to>
                                        <p:strVal val="visible"/>
                                      </p:to>
                                    </p:set>
                                    <p:anim to="" calcmode="lin" valueType="num">
                                      <p:cBhvr>
                                        <p:cTn id="17" dur="1" fill="hold"/>
                                        <p:tgtEl>
                                          <p:spTgt spid="18434">
                                            <p:txEl>
                                              <p:pRg st="3" end="3"/>
                                            </p:txEl>
                                          </p:spTgt>
                                        </p:tgtEl>
                                        <p:attrNameLst>
                                          <p:attrName>style.visibility</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8434">
                                            <p:txEl>
                                              <p:pRg st="4" end="4"/>
                                            </p:txEl>
                                          </p:spTgt>
                                        </p:tgtEl>
                                        <p:attrNameLst>
                                          <p:attrName>style.visibility</p:attrName>
                                        </p:attrNameLst>
                                      </p:cBhvr>
                                      <p:to>
                                        <p:strVal val="visible"/>
                                      </p:to>
                                    </p:set>
                                    <p:anim to="" calcmode="lin" valueType="num">
                                      <p:cBhvr>
                                        <p:cTn id="22" dur="1" fill="hold"/>
                                        <p:tgtEl>
                                          <p:spTgt spid="18434">
                                            <p:txEl>
                                              <p:pRg st="4" end="4"/>
                                            </p:txEl>
                                          </p:spTgt>
                                        </p:tgtEl>
                                        <p:attrNameLst>
                                          <p:attrName>style.visibility</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8434">
                                            <p:txEl>
                                              <p:pRg st="6" end="6"/>
                                            </p:txEl>
                                          </p:spTgt>
                                        </p:tgtEl>
                                        <p:attrNameLst>
                                          <p:attrName>style.visibility</p:attrName>
                                        </p:attrNameLst>
                                      </p:cBhvr>
                                      <p:to>
                                        <p:strVal val="visible"/>
                                      </p:to>
                                    </p:set>
                                    <p:anim to="" calcmode="lin" valueType="num">
                                      <p:cBhvr>
                                        <p:cTn id="27" dur="1" fill="hold"/>
                                        <p:tgtEl>
                                          <p:spTgt spid="18434">
                                            <p:txEl>
                                              <p:pRg st="6" end="6"/>
                                            </p:txEl>
                                          </p:spTgt>
                                        </p:tgtEl>
                                        <p:attrNameLst>
                                          <p:attrName>style.visibility</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8434">
                                            <p:txEl>
                                              <p:pRg st="7" end="7"/>
                                            </p:txEl>
                                          </p:spTgt>
                                        </p:tgtEl>
                                        <p:attrNameLst>
                                          <p:attrName>style.visibility</p:attrName>
                                        </p:attrNameLst>
                                      </p:cBhvr>
                                      <p:to>
                                        <p:strVal val="visible"/>
                                      </p:to>
                                    </p:set>
                                    <p:anim to="" calcmode="lin" valueType="num">
                                      <p:cBhvr>
                                        <p:cTn id="32" dur="1" fill="hold"/>
                                        <p:tgtEl>
                                          <p:spTgt spid="18434">
                                            <p:txEl>
                                              <p:pRg st="7" end="7"/>
                                            </p:txEl>
                                          </p:spTgt>
                                        </p:tgtEl>
                                        <p:attrNameLst>
                                          <p:attrName>style.visibility</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8434">
                                            <p:txEl>
                                              <p:pRg st="8" end="8"/>
                                            </p:txEl>
                                          </p:spTgt>
                                        </p:tgtEl>
                                        <p:attrNameLst>
                                          <p:attrName>style.visibility</p:attrName>
                                        </p:attrNameLst>
                                      </p:cBhvr>
                                      <p:to>
                                        <p:strVal val="visible"/>
                                      </p:to>
                                    </p:set>
                                    <p:anim to="" calcmode="lin" valueType="num">
                                      <p:cBhvr>
                                        <p:cTn id="37" dur="1" fill="hold"/>
                                        <p:tgtEl>
                                          <p:spTgt spid="18434">
                                            <p:txEl>
                                              <p:pRg st="8" end="8"/>
                                            </p:txEl>
                                          </p:spTgt>
                                        </p:tgtEl>
                                        <p:attrNameLst>
                                          <p:attrName>style.visibility</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18434">
                                            <p:txEl>
                                              <p:pRg st="9" end="9"/>
                                            </p:txEl>
                                          </p:spTgt>
                                        </p:tgtEl>
                                        <p:attrNameLst>
                                          <p:attrName>style.visibility</p:attrName>
                                        </p:attrNameLst>
                                      </p:cBhvr>
                                      <p:to>
                                        <p:strVal val="visible"/>
                                      </p:to>
                                    </p:set>
                                    <p:anim to="" calcmode="lin" valueType="num">
                                      <p:cBhvr>
                                        <p:cTn id="42" dur="1" fill="hold"/>
                                        <p:tgtEl>
                                          <p:spTgt spid="18434">
                                            <p:txEl>
                                              <p:pRg st="9" end="9"/>
                                            </p:txEl>
                                          </p:spTgt>
                                        </p:tgtEl>
                                        <p:attrNameLst>
                                          <p:attrName>style.visibility</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18434">
                                            <p:txEl>
                                              <p:pRg st="10" end="10"/>
                                            </p:txEl>
                                          </p:spTgt>
                                        </p:tgtEl>
                                        <p:attrNameLst>
                                          <p:attrName>style.visibility</p:attrName>
                                        </p:attrNameLst>
                                      </p:cBhvr>
                                      <p:to>
                                        <p:strVal val="visible"/>
                                      </p:to>
                                    </p:set>
                                    <p:anim to="" calcmode="lin" valueType="num">
                                      <p:cBhvr>
                                        <p:cTn id="47" dur="1" fill="hold"/>
                                        <p:tgtEl>
                                          <p:spTgt spid="18434">
                                            <p:txEl>
                                              <p:pRg st="10" end="10"/>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a:xfrm>
            <a:off x="395288" y="260350"/>
            <a:ext cx="8435975" cy="6408738"/>
          </a:xfrm>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r>
              <a:rPr kumimoji="0" lang="en-US" sz="2800" b="1" i="0" u="sng"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5. Pemakai</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Pct val="65000"/>
              <a:buFontTx/>
              <a:buNone/>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 Programmer Aplikasi</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Pct val="65000"/>
              <a:buFontTx/>
              <a:buNone/>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 Pemakai yang berinteraksi dengan basis data </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Pct val="65000"/>
              <a:buFontTx/>
              <a:buNone/>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melalui </a:t>
            </a:r>
            <a:r>
              <a:rPr kumimoji="0" lang="en-US" sz="28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Data Manipulation Language (DML)</a:t>
            </a:r>
            <a:endParaRPr kumimoji="0" lang="en-US" sz="28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Pct val="65000"/>
              <a:buFontTx/>
              <a:buNone/>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 Menggunakan bahasa pemrograman</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Pct val="65000"/>
              <a:buFontTx/>
              <a:buNone/>
              <a:defRPr/>
            </a:pP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b. User Mahir (</a:t>
            </a:r>
            <a:r>
              <a:rPr kumimoji="0" lang="en-US" sz="28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Casual User</a:t>
            </a: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  Pemakai yang berinteraksi dengan sistem </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tanpa menulis modul program</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  Menggunakan query (untuk akses data) </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dengan bahasa query yang disediakan oleh </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suatu DBMS</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 to="" calcmode="lin" valueType="num">
                                      <p:cBhvr>
                                        <p:cTn id="7" dur="1" fill="hold"/>
                                        <p:tgtEl>
                                          <p:spTgt spid="19458">
                                            <p:txEl>
                                              <p:pRg st="0" end="0"/>
                                            </p:txEl>
                                          </p:spTgt>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9458">
                                            <p:txEl>
                                              <p:pRg st="1" end="1"/>
                                            </p:txEl>
                                          </p:spTgt>
                                        </p:tgtEl>
                                        <p:attrNameLst>
                                          <p:attrName>style.visibility</p:attrName>
                                        </p:attrNameLst>
                                      </p:cBhvr>
                                      <p:to>
                                        <p:strVal val="visible"/>
                                      </p:to>
                                    </p:set>
                                    <p:anim to="" calcmode="lin" valueType="num">
                                      <p:cBhvr>
                                        <p:cTn id="12" dur="1" fill="hold"/>
                                        <p:tgtEl>
                                          <p:spTgt spid="19458">
                                            <p:txEl>
                                              <p:pRg st="1" end="1"/>
                                            </p:txEl>
                                          </p:spTgt>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9458">
                                            <p:txEl>
                                              <p:pRg st="2" end="2"/>
                                            </p:txEl>
                                          </p:spTgt>
                                        </p:tgtEl>
                                        <p:attrNameLst>
                                          <p:attrName>style.visibility</p:attrName>
                                        </p:attrNameLst>
                                      </p:cBhvr>
                                      <p:to>
                                        <p:strVal val="visible"/>
                                      </p:to>
                                    </p:set>
                                    <p:anim to="" calcmode="lin" valueType="num">
                                      <p:cBhvr>
                                        <p:cTn id="17" dur="1" fill="hold"/>
                                        <p:tgtEl>
                                          <p:spTgt spid="19458">
                                            <p:txEl>
                                              <p:pRg st="2" end="2"/>
                                            </p:txEl>
                                          </p:spTgt>
                                        </p:tgtEl>
                                        <p:attrNameLst>
                                          <p:attrName>style.visibility</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9458">
                                            <p:txEl>
                                              <p:pRg st="3" end="3"/>
                                            </p:txEl>
                                          </p:spTgt>
                                        </p:tgtEl>
                                        <p:attrNameLst>
                                          <p:attrName>style.visibility</p:attrName>
                                        </p:attrNameLst>
                                      </p:cBhvr>
                                      <p:to>
                                        <p:strVal val="visible"/>
                                      </p:to>
                                    </p:set>
                                    <p:anim to="" calcmode="lin" valueType="num">
                                      <p:cBhvr>
                                        <p:cTn id="22" dur="1" fill="hold"/>
                                        <p:tgtEl>
                                          <p:spTgt spid="19458">
                                            <p:txEl>
                                              <p:pRg st="3" end="3"/>
                                            </p:txEl>
                                          </p:spTgt>
                                        </p:tgtEl>
                                        <p:attrNameLst>
                                          <p:attrName>style.visibility</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9458">
                                            <p:txEl>
                                              <p:pRg st="4" end="4"/>
                                            </p:txEl>
                                          </p:spTgt>
                                        </p:tgtEl>
                                        <p:attrNameLst>
                                          <p:attrName>style.visibility</p:attrName>
                                        </p:attrNameLst>
                                      </p:cBhvr>
                                      <p:to>
                                        <p:strVal val="visible"/>
                                      </p:to>
                                    </p:set>
                                    <p:anim to="" calcmode="lin" valueType="num">
                                      <p:cBhvr>
                                        <p:cTn id="27" dur="1" fill="hold"/>
                                        <p:tgtEl>
                                          <p:spTgt spid="19458">
                                            <p:txEl>
                                              <p:pRg st="4" end="4"/>
                                            </p:txEl>
                                          </p:spTgt>
                                        </p:tgtEl>
                                        <p:attrNameLst>
                                          <p:attrName>style.visibility</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9458">
                                            <p:txEl>
                                              <p:pRg st="6" end="6"/>
                                            </p:txEl>
                                          </p:spTgt>
                                        </p:tgtEl>
                                        <p:attrNameLst>
                                          <p:attrName>style.visibility</p:attrName>
                                        </p:attrNameLst>
                                      </p:cBhvr>
                                      <p:to>
                                        <p:strVal val="visible"/>
                                      </p:to>
                                    </p:set>
                                    <p:anim to="" calcmode="lin" valueType="num">
                                      <p:cBhvr>
                                        <p:cTn id="32" dur="1" fill="hold"/>
                                        <p:tgtEl>
                                          <p:spTgt spid="19458">
                                            <p:txEl>
                                              <p:pRg st="6" end="6"/>
                                            </p:txEl>
                                          </p:spTgt>
                                        </p:tgtEl>
                                        <p:attrNameLst>
                                          <p:attrName>style.visibility</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9458">
                                            <p:txEl>
                                              <p:pRg st="7" end="7"/>
                                            </p:txEl>
                                          </p:spTgt>
                                        </p:tgtEl>
                                        <p:attrNameLst>
                                          <p:attrName>style.visibility</p:attrName>
                                        </p:attrNameLst>
                                      </p:cBhvr>
                                      <p:to>
                                        <p:strVal val="visible"/>
                                      </p:to>
                                    </p:set>
                                    <p:anim to="" calcmode="lin" valueType="num">
                                      <p:cBhvr>
                                        <p:cTn id="37" dur="1" fill="hold"/>
                                        <p:tgtEl>
                                          <p:spTgt spid="19458">
                                            <p:txEl>
                                              <p:pRg st="7" end="7"/>
                                            </p:txEl>
                                          </p:spTgt>
                                        </p:tgtEl>
                                        <p:attrNameLst>
                                          <p:attrName>style.visibility</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19458">
                                            <p:txEl>
                                              <p:pRg st="8" end="8"/>
                                            </p:txEl>
                                          </p:spTgt>
                                        </p:tgtEl>
                                        <p:attrNameLst>
                                          <p:attrName>style.visibility</p:attrName>
                                        </p:attrNameLst>
                                      </p:cBhvr>
                                      <p:to>
                                        <p:strVal val="visible"/>
                                      </p:to>
                                    </p:set>
                                    <p:anim to="" calcmode="lin" valueType="num">
                                      <p:cBhvr>
                                        <p:cTn id="42" dur="1" fill="hold"/>
                                        <p:tgtEl>
                                          <p:spTgt spid="19458">
                                            <p:txEl>
                                              <p:pRg st="8" end="8"/>
                                            </p:txEl>
                                          </p:spTgt>
                                        </p:tgtEl>
                                        <p:attrNameLst>
                                          <p:attrName>style.visibility</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19458">
                                            <p:txEl>
                                              <p:pRg st="9" end="9"/>
                                            </p:txEl>
                                          </p:spTgt>
                                        </p:tgtEl>
                                        <p:attrNameLst>
                                          <p:attrName>style.visibility</p:attrName>
                                        </p:attrNameLst>
                                      </p:cBhvr>
                                      <p:to>
                                        <p:strVal val="visible"/>
                                      </p:to>
                                    </p:set>
                                    <p:anim to="" calcmode="lin" valueType="num">
                                      <p:cBhvr>
                                        <p:cTn id="47" dur="1" fill="hold"/>
                                        <p:tgtEl>
                                          <p:spTgt spid="19458">
                                            <p:txEl>
                                              <p:pRg st="9" end="9"/>
                                            </p:txEl>
                                          </p:spTgt>
                                        </p:tgtEl>
                                        <p:attrNameLst>
                                          <p:attrName>style.visibility</p:attrName>
                                        </p:attrNameLst>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19458">
                                            <p:txEl>
                                              <p:pRg st="10" end="10"/>
                                            </p:txEl>
                                          </p:spTgt>
                                        </p:tgtEl>
                                        <p:attrNameLst>
                                          <p:attrName>style.visibility</p:attrName>
                                        </p:attrNameLst>
                                      </p:cBhvr>
                                      <p:to>
                                        <p:strVal val="visible"/>
                                      </p:to>
                                    </p:set>
                                    <p:anim to="" calcmode="lin" valueType="num">
                                      <p:cBhvr>
                                        <p:cTn id="52" dur="1" fill="hold"/>
                                        <p:tgtEl>
                                          <p:spTgt spid="19458">
                                            <p:txEl>
                                              <p:pRg st="10" end="10"/>
                                            </p:txEl>
                                          </p:spTgt>
                                        </p:tgtEl>
                                        <p:attrNameLst>
                                          <p:attrName>style.visibility</p:attrName>
                                        </p:attrNameLst>
                                      </p:cBhvr>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grpId="0" nodeType="clickEffect">
                                  <p:stCondLst>
                                    <p:cond delay="0"/>
                                  </p:stCondLst>
                                  <p:childTnLst>
                                    <p:set>
                                      <p:cBhvr>
                                        <p:cTn id="56" dur="1" fill="hold">
                                          <p:stCondLst>
                                            <p:cond delay="0"/>
                                          </p:stCondLst>
                                        </p:cTn>
                                        <p:tgtEl>
                                          <p:spTgt spid="19458">
                                            <p:txEl>
                                              <p:pRg st="11" end="11"/>
                                            </p:txEl>
                                          </p:spTgt>
                                        </p:tgtEl>
                                        <p:attrNameLst>
                                          <p:attrName>style.visibility</p:attrName>
                                        </p:attrNameLst>
                                      </p:cBhvr>
                                      <p:to>
                                        <p:strVal val="visible"/>
                                      </p:to>
                                    </p:set>
                                    <p:anim to="" calcmode="lin" valueType="num">
                                      <p:cBhvr>
                                        <p:cTn id="57" dur="1" fill="hold"/>
                                        <p:tgtEl>
                                          <p:spTgt spid="19458">
                                            <p:txEl>
                                              <p:pRg st="11" end="11"/>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a:xfrm>
            <a:off x="395288" y="260350"/>
            <a:ext cx="8435975" cy="6408738"/>
          </a:xfrm>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r>
              <a:rPr kumimoji="0" lang="en-US" sz="2800" b="1" i="0" u="sng"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5. Pemakai</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c. User Umum (</a:t>
            </a:r>
            <a:r>
              <a:rPr kumimoji="0" lang="en-US" sz="28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End User/Naive User</a:t>
            </a: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990600" marR="0" lvl="1" indent="-533400" algn="l" defTabSz="914400" rtl="0" eaLnBrk="1" fontAlgn="base" latinLnBrk="0" hangingPunct="1">
              <a:lnSpc>
                <a:spcPct val="100000"/>
              </a:lnSpc>
              <a:spcBef>
                <a:spcPct val="20000"/>
              </a:spcBef>
              <a:spcAft>
                <a:spcPct val="0"/>
              </a:spcAft>
              <a:buClr>
                <a:schemeClr val="tx1"/>
              </a:buClr>
              <a:buSzPct val="65000"/>
              <a:buFontTx/>
              <a:buChar char="-"/>
              <a:defRPr/>
            </a:pPr>
            <a:r>
              <a:rPr kumimoji="0" 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rPr>
              <a:t>Pemakai yang tidak berpengalaman, berinteraksi dengan sistem tanpa menulis program, dimana tinggal menjalankan suatu menu yang tersedia </a:t>
            </a:r>
            <a:endParaRPr kumimoji="0" 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ndParaRPr>
          </a:p>
          <a:p>
            <a:pPr marL="990600" marR="0" lvl="1" indent="-533400" algn="l" defTabSz="914400" rtl="0" eaLnBrk="1" fontAlgn="base" latinLnBrk="0" hangingPunct="1">
              <a:lnSpc>
                <a:spcPct val="100000"/>
              </a:lnSpc>
              <a:spcBef>
                <a:spcPct val="20000"/>
              </a:spcBef>
              <a:spcAft>
                <a:spcPct val="0"/>
              </a:spcAft>
              <a:buClr>
                <a:schemeClr val="tx1"/>
              </a:buClr>
              <a:buSzPct val="65000"/>
              <a:buFontTx/>
              <a:buChar char="-"/>
              <a:defRPr/>
            </a:pPr>
            <a:r>
              <a:rPr kumimoji="0" 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rPr>
              <a:t>Pemakai yang berinteraksi dengan sistem basis data melalui pemanggilan program aplikasi permanen (</a:t>
            </a:r>
            <a:r>
              <a:rPr kumimoji="0" lang="en-US" sz="24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mn-lt"/>
              </a:rPr>
              <a:t>executable program</a:t>
            </a:r>
            <a:r>
              <a:rPr kumimoji="0" 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rPr>
              <a:t>)</a:t>
            </a:r>
            <a:endParaRPr kumimoji="0" 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ndParaRPr>
          </a:p>
          <a:p>
            <a:pPr marL="609600" marR="0" lvl="0" indent="-609600" algn="l" defTabSz="914400" rtl="0" eaLnBrk="1" fontAlgn="base" latinLnBrk="0" hangingPunct="1">
              <a:lnSpc>
                <a:spcPct val="100000"/>
              </a:lnSpc>
              <a:spcBef>
                <a:spcPct val="20000"/>
              </a:spcBef>
              <a:spcAft>
                <a:spcPct val="0"/>
              </a:spcAft>
              <a:buClr>
                <a:schemeClr val="hlink"/>
              </a:buClr>
              <a:buSzPct val="65000"/>
              <a:buFontTx/>
              <a:buNone/>
              <a:defRPr/>
            </a:pPr>
            <a:endPar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r>
              <a:rPr kumimoji="0" lang="en-US" sz="2800" b="1" i="0" u="sng"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d. User Khusus (</a:t>
            </a:r>
            <a:r>
              <a:rPr kumimoji="0" lang="en-US" sz="2800" b="1" i="1" u="sng"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Specialized User</a:t>
            </a:r>
            <a:r>
              <a:rPr kumimoji="0" lang="en-US" sz="2800" b="1" i="0" u="sng"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sz="2800" b="1" i="0" u="sng"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990600" marR="0" lvl="1" indent="-5334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None/>
              <a:defRPr/>
            </a:pPr>
            <a:r>
              <a:rPr kumimoji="0" 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rPr>
              <a:t>Pemakai yang menuliskan aplikasi basis data untuk keperluan-keperluan khusus.</a:t>
            </a:r>
            <a:endParaRPr kumimoji="0" 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ndParaRPr>
          </a:p>
          <a:p>
            <a:pPr marL="990600" marR="0" lvl="1" indent="-5334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None/>
              <a:defRPr/>
            </a:pPr>
            <a:r>
              <a:rPr kumimoji="0" 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rPr>
              <a:t>Contoh : untuk aplikasi </a:t>
            </a:r>
            <a:r>
              <a:rPr kumimoji="0" lang="en-US" sz="24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mn-lt"/>
              </a:rPr>
              <a:t>Artificial Intelligence</a:t>
            </a:r>
            <a:r>
              <a:rPr kumimoji="0" 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rPr>
              <a:t> (</a:t>
            </a:r>
            <a:r>
              <a:rPr kumimoji="0" lang="en-US" sz="24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mn-lt"/>
              </a:rPr>
              <a:t>AI</a:t>
            </a:r>
            <a:r>
              <a:rPr kumimoji="0" 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rPr>
              <a:t>),       Sistem Pakar (</a:t>
            </a:r>
            <a:r>
              <a:rPr kumimoji="0" lang="en-US" sz="24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mn-lt"/>
              </a:rPr>
              <a:t>Expert System</a:t>
            </a:r>
            <a:r>
              <a:rPr kumimoji="0" 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rPr>
              <a:t>), CADS (</a:t>
            </a:r>
            <a:r>
              <a:rPr kumimoji="0" lang="en-US" sz="24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mn-lt"/>
              </a:rPr>
              <a:t>Computer Aided Design System</a:t>
            </a:r>
            <a:r>
              <a:rPr kumimoji="0" 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rPr>
              <a:t>), Pengolahan Citra, dan lain-lain</a:t>
            </a:r>
            <a:endParaRPr kumimoji="0" 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 to="" calcmode="lin" valueType="num">
                                      <p:cBhvr>
                                        <p:cTn id="7" dur="1" fill="hold"/>
                                        <p:tgtEl>
                                          <p:spTgt spid="20482">
                                            <p:txEl>
                                              <p:pRg st="0" end="0"/>
                                            </p:txEl>
                                          </p:spTgt>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 to="" calcmode="lin" valueType="num">
                                      <p:cBhvr>
                                        <p:cTn id="12" dur="1" fill="hold"/>
                                        <p:tgtEl>
                                          <p:spTgt spid="20482">
                                            <p:txEl>
                                              <p:pRg st="1" end="1"/>
                                            </p:txEl>
                                          </p:spTgt>
                                        </p:tgtEl>
                                        <p:attrNameLst>
                                          <p:attrName>style.visibility</p:attrName>
                                        </p:attrNameLst>
                                      </p:cBhvr>
                                    </p:anim>
                                  </p:childTnLst>
                                </p:cTn>
                              </p:par>
                              <p:par>
                                <p:cTn id="13" presetID="24" presetClass="entr" presetSubtype="0" fill="hold" grpId="0" nodeType="with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anim to="" calcmode="lin" valueType="num">
                                      <p:cBhvr>
                                        <p:cTn id="15" dur="1" fill="hold"/>
                                        <p:tgtEl>
                                          <p:spTgt spid="20482">
                                            <p:txEl>
                                              <p:pRg st="2" end="2"/>
                                            </p:txEl>
                                          </p:spTgt>
                                        </p:tgtEl>
                                        <p:attrNameLst>
                                          <p:attrName>style.visibility</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20482">
                                            <p:txEl>
                                              <p:pRg st="3" end="3"/>
                                            </p:txEl>
                                          </p:spTgt>
                                        </p:tgtEl>
                                        <p:attrNameLst>
                                          <p:attrName>style.visibility</p:attrName>
                                        </p:attrNameLst>
                                      </p:cBhvr>
                                      <p:to>
                                        <p:strVal val="visible"/>
                                      </p:to>
                                    </p:set>
                                    <p:anim to="" calcmode="lin" valueType="num">
                                      <p:cBhvr>
                                        <p:cTn id="18" dur="1" fill="hold"/>
                                        <p:tgtEl>
                                          <p:spTgt spid="20482">
                                            <p:txEl>
                                              <p:pRg st="3" end="3"/>
                                            </p:txEl>
                                          </p:spTgt>
                                        </p:tgtEl>
                                        <p:attrNameLst>
                                          <p:attrName>style.visibility</p:attrName>
                                        </p:attrNameLst>
                                      </p:cBhvr>
                                    </p:anim>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0" nodeType="clickEffect">
                                  <p:stCondLst>
                                    <p:cond delay="0"/>
                                  </p:stCondLst>
                                  <p:childTnLst>
                                    <p:set>
                                      <p:cBhvr>
                                        <p:cTn id="22" dur="1" fill="hold">
                                          <p:stCondLst>
                                            <p:cond delay="0"/>
                                          </p:stCondLst>
                                        </p:cTn>
                                        <p:tgtEl>
                                          <p:spTgt spid="20482">
                                            <p:txEl>
                                              <p:pRg st="5" end="5"/>
                                            </p:txEl>
                                          </p:spTgt>
                                        </p:tgtEl>
                                        <p:attrNameLst>
                                          <p:attrName>style.visibility</p:attrName>
                                        </p:attrNameLst>
                                      </p:cBhvr>
                                      <p:to>
                                        <p:strVal val="visible"/>
                                      </p:to>
                                    </p:set>
                                    <p:anim to="" calcmode="lin" valueType="num">
                                      <p:cBhvr>
                                        <p:cTn id="23" dur="1" fill="hold"/>
                                        <p:tgtEl>
                                          <p:spTgt spid="20482">
                                            <p:txEl>
                                              <p:pRg st="5" end="5"/>
                                            </p:txEl>
                                          </p:spTgt>
                                        </p:tgtEl>
                                        <p:attrNameLst>
                                          <p:attrName>style.visibility</p:attrName>
                                        </p:attrNameLst>
                                      </p:cBhvr>
                                    </p:anim>
                                  </p:childTnLst>
                                </p:cTn>
                              </p:par>
                              <p:par>
                                <p:cTn id="24" presetID="24" presetClass="entr" presetSubtype="0" fill="hold" grpId="0" nodeType="withEffect">
                                  <p:stCondLst>
                                    <p:cond delay="0"/>
                                  </p:stCondLst>
                                  <p:childTnLst>
                                    <p:set>
                                      <p:cBhvr>
                                        <p:cTn id="25" dur="1" fill="hold">
                                          <p:stCondLst>
                                            <p:cond delay="0"/>
                                          </p:stCondLst>
                                        </p:cTn>
                                        <p:tgtEl>
                                          <p:spTgt spid="20482">
                                            <p:txEl>
                                              <p:pRg st="6" end="6"/>
                                            </p:txEl>
                                          </p:spTgt>
                                        </p:tgtEl>
                                        <p:attrNameLst>
                                          <p:attrName>style.visibility</p:attrName>
                                        </p:attrNameLst>
                                      </p:cBhvr>
                                      <p:to>
                                        <p:strVal val="visible"/>
                                      </p:to>
                                    </p:set>
                                    <p:anim to="" calcmode="lin" valueType="num">
                                      <p:cBhvr>
                                        <p:cTn id="26" dur="1" fill="hold"/>
                                        <p:tgtEl>
                                          <p:spTgt spid="20482">
                                            <p:txEl>
                                              <p:pRg st="6" end="6"/>
                                            </p:txEl>
                                          </p:spTgt>
                                        </p:tgtEl>
                                        <p:attrNameLst>
                                          <p:attrName>style.visibility</p:attrName>
                                        </p:attrNameLst>
                                      </p:cBhvr>
                                    </p:anim>
                                  </p:childTnLst>
                                </p:cTn>
                              </p:par>
                              <p:par>
                                <p:cTn id="27" presetID="24" presetClass="entr" presetSubtype="0" fill="hold" grpId="0" nodeType="withEffect">
                                  <p:stCondLst>
                                    <p:cond delay="0"/>
                                  </p:stCondLst>
                                  <p:childTnLst>
                                    <p:set>
                                      <p:cBhvr>
                                        <p:cTn id="28" dur="1" fill="hold">
                                          <p:stCondLst>
                                            <p:cond delay="0"/>
                                          </p:stCondLst>
                                        </p:cTn>
                                        <p:tgtEl>
                                          <p:spTgt spid="20482">
                                            <p:txEl>
                                              <p:pRg st="7" end="7"/>
                                            </p:txEl>
                                          </p:spTgt>
                                        </p:tgtEl>
                                        <p:attrNameLst>
                                          <p:attrName>style.visibility</p:attrName>
                                        </p:attrNameLst>
                                      </p:cBhvr>
                                      <p:to>
                                        <p:strVal val="visible"/>
                                      </p:to>
                                    </p:set>
                                    <p:anim to="" calcmode="lin" valueType="num">
                                      <p:cBhvr>
                                        <p:cTn id="29" dur="1" fill="hold"/>
                                        <p:tgtEl>
                                          <p:spTgt spid="20482">
                                            <p:txEl>
                                              <p:pRg st="7" end="7"/>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395288" y="260350"/>
            <a:ext cx="8435975" cy="6408738"/>
          </a:xfrm>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r>
              <a:rPr kumimoji="0" lang="en-US" sz="3200" b="1" i="0" u="sng"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5. Pemakai</a:t>
            </a:r>
            <a:endPar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r>
              <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c. User Umum (</a:t>
            </a:r>
            <a:r>
              <a:rPr kumimoji="0" lang="en-US" sz="32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End User/Naive User</a:t>
            </a:r>
            <a:r>
              <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endPar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Ø"/>
              <a:defRPr/>
            </a:pPr>
            <a:r>
              <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Pemakai yang tidak berpengalaman, berinteraksi dengan sistem tanpa menulis program, dimana tinggal menjalankan suatu menu yang tersedia </a:t>
            </a:r>
            <a:endPar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Ø"/>
              <a:defRPr/>
            </a:pPr>
            <a:endPar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Ø"/>
              <a:defRPr/>
            </a:pPr>
            <a:r>
              <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Pemakai yang berinteraksi dengan sistem basis data melalui pemanggilan program aplikasi permanen (</a:t>
            </a:r>
            <a:r>
              <a:rPr kumimoji="0" lang="en-US" sz="32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executable program</a:t>
            </a:r>
            <a:r>
              <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 to="" calcmode="lin" valueType="num">
                                      <p:cBhvr>
                                        <p:cTn id="7" dur="1" fill="hold"/>
                                        <p:tgtEl>
                                          <p:spTgt spid="21506">
                                            <p:txEl>
                                              <p:pRg st="0" end="0"/>
                                            </p:txEl>
                                          </p:spTgt>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1506">
                                            <p:txEl>
                                              <p:pRg st="1" end="1"/>
                                            </p:txEl>
                                          </p:spTgt>
                                        </p:tgtEl>
                                        <p:attrNameLst>
                                          <p:attrName>style.visibility</p:attrName>
                                        </p:attrNameLst>
                                      </p:cBhvr>
                                      <p:to>
                                        <p:strVal val="visible"/>
                                      </p:to>
                                    </p:set>
                                    <p:anim to="" calcmode="lin" valueType="num">
                                      <p:cBhvr>
                                        <p:cTn id="12" dur="1" fill="hold"/>
                                        <p:tgtEl>
                                          <p:spTgt spid="21506">
                                            <p:txEl>
                                              <p:pRg st="1" end="1"/>
                                            </p:txEl>
                                          </p:spTgt>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1506">
                                            <p:txEl>
                                              <p:pRg st="3" end="3"/>
                                            </p:txEl>
                                          </p:spTgt>
                                        </p:tgtEl>
                                        <p:attrNameLst>
                                          <p:attrName>style.visibility</p:attrName>
                                        </p:attrNameLst>
                                      </p:cBhvr>
                                      <p:to>
                                        <p:strVal val="visible"/>
                                      </p:to>
                                    </p:set>
                                    <p:anim to="" calcmode="lin" valueType="num">
                                      <p:cBhvr>
                                        <p:cTn id="17" dur="1" fill="hold"/>
                                        <p:tgtEl>
                                          <p:spTgt spid="21506">
                                            <p:txEl>
                                              <p:pRg st="3" end="3"/>
                                            </p:txEl>
                                          </p:spTgt>
                                        </p:tgtEl>
                                        <p:attrNameLst>
                                          <p:attrName>style.visibility</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1506">
                                            <p:txEl>
                                              <p:pRg st="5" end="5"/>
                                            </p:txEl>
                                          </p:spTgt>
                                        </p:tgtEl>
                                        <p:attrNameLst>
                                          <p:attrName>style.visibility</p:attrName>
                                        </p:attrNameLst>
                                      </p:cBhvr>
                                      <p:to>
                                        <p:strVal val="visible"/>
                                      </p:to>
                                    </p:set>
                                    <p:anim to="" calcmode="lin" valueType="num">
                                      <p:cBhvr>
                                        <p:cTn id="22" dur="1" fill="hold"/>
                                        <p:tgtEl>
                                          <p:spTgt spid="21506">
                                            <p:txEl>
                                              <p:pRg st="5" end="5"/>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vert="horz" wrap="square" lIns="0" tIns="0" rIns="0" bIns="0" anchor="ctr" anchorCtr="0"/>
          <a:lstStyle/>
          <a:p>
            <a:pPr eaLnBrk="1" hangingPunct="1"/>
            <a:r>
              <a:rPr dirty="0"/>
              <a:t>Abstraksi Data</a:t>
            </a:r>
            <a:endParaRPr dirty="0"/>
          </a:p>
        </p:txBody>
      </p:sp>
      <p:sp>
        <p:nvSpPr>
          <p:cNvPr id="6147" name="Rectangle 3"/>
          <p:cNvSpPr>
            <a:spLocks noGrp="1"/>
          </p:cNvSpPr>
          <p:nvPr>
            <p:ph idx="1"/>
          </p:nvPr>
        </p:nvSpPr>
        <p:spPr/>
        <p:txBody>
          <a:bodyPr vert="horz" wrap="square" lIns="0" tIns="25602" rIns="0" bIns="0" anchor="t" anchorCtr="0"/>
          <a:lstStyle/>
          <a:p>
            <a:pPr eaLnBrk="1" hangingPunct="1"/>
            <a:r>
              <a:rPr dirty="0"/>
              <a:t>Abstraksi data merupakan tingkatan/level dalam bagaimana melihat data dalam sebuah sistem basis data.</a:t>
            </a:r>
            <a:endParaRPr dirty="0"/>
          </a:p>
          <a:p>
            <a:pPr eaLnBrk="1" hangingPunct="1"/>
            <a:r>
              <a:rPr dirty="0"/>
              <a:t>Ada 3 level abstraksi data :</a:t>
            </a:r>
            <a:endParaRPr dirty="0"/>
          </a:p>
          <a:p>
            <a:pPr lvl="1" eaLnBrk="1" hangingPunct="1">
              <a:buFontTx/>
              <a:buChar char="-"/>
            </a:pPr>
            <a:r>
              <a:rPr dirty="0"/>
              <a:t>Level Fisik (Physical Level) –Internal Level</a:t>
            </a:r>
            <a:endParaRPr dirty="0"/>
          </a:p>
          <a:p>
            <a:pPr lvl="1" eaLnBrk="1" hangingPunct="1">
              <a:buFontTx/>
              <a:buChar char="-"/>
            </a:pPr>
            <a:r>
              <a:rPr dirty="0"/>
              <a:t>Level Logik/Konseptual (Conceptual Level)</a:t>
            </a:r>
            <a:endParaRPr dirty="0"/>
          </a:p>
          <a:p>
            <a:pPr lvl="1" eaLnBrk="1" hangingPunct="1">
              <a:buFontTx/>
              <a:buChar char="-"/>
            </a:pPr>
            <a:r>
              <a:rPr dirty="0"/>
              <a:t>Level Penampakan (View Level) –External Level</a:t>
            </a:r>
            <a:endParaRPr dirty="0"/>
          </a:p>
        </p:txBody>
      </p:sp>
      <p:sp>
        <p:nvSpPr>
          <p:cNvPr id="6148" name="Slide Number Placeholder 5"/>
          <p:cNvSpPr txBox="1">
            <a:spLocks noGrp="1"/>
          </p:cNvSpPr>
          <p:nvPr>
            <p:ph type="sldNum" idx="12"/>
          </p:nvPr>
        </p:nvSpPr>
        <p:spPr bwMode="auto">
          <a:ln>
            <a:miter lim="800000"/>
          </a:ln>
        </p:spPr>
        <p:txBody>
          <a:bodyPr vert="horz" wrap="square" lIns="0" tIns="0" rIns="0" bIns="0" numCol="1" anchor="t"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DejaVu Sans"/>
                <a:cs typeface="+mn-cs"/>
              </a:defRPr>
            </a:lvl5pPr>
          </a:lstStyle>
          <a:p>
            <a:pPr lvl="0" algn="r" defTabSz="914400" eaLnBrk="1" hangingPunct="1">
              <a:buFont typeface="Times New Roman" panose="02020603050405020304" pitchFamily="18" charset="0"/>
              <a:tabLst>
                <a:tab pos="655955" algn="l"/>
              </a:tabLst>
            </a:pPr>
            <a:fld id="{9A0DB2DC-4C9A-4742-B13C-FB6460FD3503}" type="slidenum">
              <a:rPr lang="en-US" sz="1300" dirty="0">
                <a:solidFill>
                  <a:srgbClr val="000000"/>
                </a:solidFill>
                <a:latin typeface="Arial" panose="020B0604020202020204" pitchFamily="34" charset="0"/>
              </a:rPr>
            </a:fld>
            <a:endParaRPr lang="en-US" sz="1300" dirty="0">
              <a:solidFill>
                <a:srgbClr val="000000"/>
              </a:solidFill>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6298</Words>
  <Application>WPS Presentation</Application>
  <PresentationFormat>On-screen Show (4:3)</PresentationFormat>
  <Paragraphs>151</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Times New Roman</vt:lpstr>
      <vt:lpstr>DejaVu Sans</vt:lpstr>
      <vt:lpstr>Calibri</vt:lpstr>
      <vt:lpstr>Wingdings 2</vt:lpstr>
      <vt:lpstr>Microsoft YaHei</vt:lpstr>
      <vt:lpstr>Arial Unicode MS</vt:lpstr>
      <vt:lpstr>Office Theme</vt:lpstr>
      <vt:lpstr>Sistem Basis Data</vt:lpstr>
      <vt:lpstr>Sistem Basis Data</vt:lpstr>
      <vt:lpstr>Komponen Sistem Basis Data</vt:lpstr>
      <vt:lpstr>PowerPoint 演示文稿</vt:lpstr>
      <vt:lpstr>PowerPoint 演示文稿</vt:lpstr>
      <vt:lpstr>PowerPoint 演示文稿</vt:lpstr>
      <vt:lpstr>PowerPoint 演示文稿</vt:lpstr>
      <vt:lpstr>PowerPoint 演示文稿</vt:lpstr>
      <vt:lpstr>Abstraksi Data</vt:lpstr>
      <vt:lpstr>LEVEL FISIK/INTERNAL</vt:lpstr>
      <vt:lpstr>LEVEL KONSEPTUAL/LOGIKA</vt:lpstr>
      <vt:lpstr>LEVEL PANDANGAN PEMAKAI (USER VIEW)/EKSTERNAL </vt:lpstr>
      <vt:lpstr>Jenjang data</vt:lpstr>
      <vt:lpstr>PowerPoint 演示文稿</vt:lpstr>
      <vt:lpstr>PowerPoint 演示文稿</vt:lpstr>
      <vt:lpstr>PowerPoint 演示文稿</vt:lpstr>
      <vt:lpstr>Tipe File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Basis Data</dc:title>
  <dc:creator>asus</dc:creator>
  <cp:lastModifiedBy>asus</cp:lastModifiedBy>
  <cp:revision>3</cp:revision>
  <dcterms:created xsi:type="dcterms:W3CDTF">2021-09-29T20:41:00Z</dcterms:created>
  <dcterms:modified xsi:type="dcterms:W3CDTF">2021-10-14T21:03:05Z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7B79AD65DC7641CC911DA8CE3F56AD47</vt:lpwstr>
  </property>
  <property fmtid="{D5CDD505-2E9C-101B-9397-08002B2CF9AE}" pid="3" name="KSOProductBuildVer">
    <vt:lpwstr>1033-11.2.0.10323</vt:lpwstr>
  </property>
</Properties>
</file>