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9144000" cy="5143500" type="screen16x9"/>
  <p:notesSz cx="6858000" cy="9144000"/>
  <p:embeddedFontLs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21613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215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591dce65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591dce65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42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91dce65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91dce65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73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591dce65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591dce65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135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591dce6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591dce6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9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591dce65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591dce65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606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591dce65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591dce656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859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91dce65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91dce65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572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91dce65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91dce65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98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591dce65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591dce65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16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591dce65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591dce65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89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105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183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13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1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8252dc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8252dc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25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82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591dce6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591dce6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9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591dce65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591dce65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05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591dce65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591dce65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89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591dce6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591dce6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10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PSDA I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 b="1">
                <a:latin typeface="Raleway"/>
                <a:ea typeface="Raleway"/>
                <a:cs typeface="Raleway"/>
                <a:sym typeface="Raleway"/>
              </a:rPr>
              <a:t>Graph</a:t>
            </a: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 dan Implementasinya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Mei 2020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09" name="Google Shape;109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6" name="Google Shape;11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20" name="Google Shape;120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32" name="Google Shape;132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33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8" name="Google Shape;13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42" name="Google Shape;142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9" name="Google Shape;14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55" name="Google Shape;155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62" name="Google Shape;162;p1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" name="Google Shape;163;p1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68" name="Google Shape;168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73" name="Google Shape;173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79" name="Google Shape;179;p1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1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PSDA I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Graph</a:t>
            </a:r>
            <a:r>
              <a:rPr lang="id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dan Implementasinya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Mei 2020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A1">
  <p:cSld name="SECTION_HEADER_2">
    <p:bg>
      <p:bgPr>
        <a:solidFill>
          <a:srgbClr val="43434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1" name="Google Shape;19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95" name="Google Shape;195;p2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2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A2">
  <p:cSld name="SECTION_HEADER_2_1">
    <p:bg>
      <p:bgPr>
        <a:solidFill>
          <a:schemeClr val="accent4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1" name="Google Shape;20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205" name="Google Shape;205;p2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cxnSp>
        <p:nvCxnSpPr>
          <p:cNvPr id="206" name="Google Shape;206;p2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52" name="Google Shape;52;p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B1">
  <p:cSld name="TITLE_AND_BODY_1_1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68" name="Google Shape;68;p7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7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7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7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B2">
  <p:cSld name="TITLE_AND_BODY_1_1_1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77" name="Google Shape;77;p8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8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8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8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B3">
  <p:cSld name="TITLE_AND_BODY_1_1_1_1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86" name="Google Shape;86;p9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9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9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9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B4">
  <p:cSld name="TITLE_AND_BODY_1_1_1_1_1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95" name="Google Shape;95;p10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0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0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0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notesSlide" Target="../notesSlides/notesSlide2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5" Type="http://schemas.openxmlformats.org/officeDocument/2006/relationships/slide" Target="slide16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ctrTitle"/>
          </p:nvPr>
        </p:nvSpPr>
        <p:spPr>
          <a:xfrm>
            <a:off x="729575" y="1283800"/>
            <a:ext cx="48909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 dirty="0">
                <a:solidFill>
                  <a:srgbClr val="000000"/>
                </a:solidFill>
              </a:rPr>
              <a:t>PSDA </a:t>
            </a:r>
            <a:r>
              <a:rPr lang="id" sz="4800" dirty="0" smtClean="0">
                <a:solidFill>
                  <a:srgbClr val="000000"/>
                </a:solidFill>
              </a:rPr>
              <a:t>:</a:t>
            </a:r>
            <a:endParaRPr sz="4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 smtClean="0">
                <a:solidFill>
                  <a:srgbClr val="000000"/>
                </a:solidFill>
              </a:rPr>
              <a:t>Graph - 2</a:t>
            </a:r>
            <a:endParaRPr dirty="0"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Katakan, “Peta!”</a:t>
            </a:r>
            <a:endParaRPr sz="1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Graph Traversal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Breadth-First </a:t>
            </a:r>
            <a:r>
              <a:rPr lang="id" sz="2400" b="0"/>
              <a:t>(Queue)</a:t>
            </a:r>
            <a:endParaRPr sz="2400" b="0"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Suatu </a:t>
            </a:r>
            <a:r>
              <a:rPr lang="id" sz="1100" i="1"/>
              <a:t>graph</a:t>
            </a:r>
            <a:r>
              <a:rPr lang="id" sz="1100"/>
              <a:t> dilalui dengan menghampiri semua tetangga </a:t>
            </a:r>
            <a:r>
              <a:rPr lang="id" sz="1100" i="1"/>
              <a:t>vertex</a:t>
            </a:r>
            <a:r>
              <a:rPr lang="id" sz="1100"/>
              <a:t>, lalu tetangga dari tetangga hingga mencapai jalur buntu atau kembali ke </a:t>
            </a:r>
            <a:r>
              <a:rPr lang="id" sz="1100" i="1"/>
              <a:t>vertex</a:t>
            </a:r>
            <a:r>
              <a:rPr lang="id" sz="1100"/>
              <a:t> asal.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Implementasi:</a:t>
            </a:r>
            <a:r>
              <a:rPr lang="id" sz="1100"/>
              <a:t> Queue</a:t>
            </a:r>
            <a:endParaRPr sz="1100"/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4125" y="1184600"/>
            <a:ext cx="4055100" cy="25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00" y="152400"/>
            <a:ext cx="684399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0" y="4871125"/>
            <a:ext cx="376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Lato"/>
                <a:ea typeface="Lato"/>
                <a:cs typeface="Lato"/>
                <a:sym typeface="Lato"/>
              </a:rPr>
              <a:t>Sándor P. Fekete, Sebastian Morr, dan Sebastian Stiller | CC BY-NC-SA 4.0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Shortest Path Algorithm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Shortest Path Algorithm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Breadth-First Search</a:t>
            </a:r>
            <a:endParaRPr sz="2400" b="0"/>
          </a:p>
        </p:txBody>
      </p:sp>
      <p:sp>
        <p:nvSpPr>
          <p:cNvPr id="300" name="Google Shape;300;p34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i="1"/>
              <a:t>Breadth-first traversal</a:t>
            </a:r>
            <a:r>
              <a:rPr lang="id" sz="1100"/>
              <a:t> dilakukan dari </a:t>
            </a:r>
            <a:r>
              <a:rPr lang="id" sz="1100" i="1"/>
              <a:t>vertex</a:t>
            </a:r>
            <a:r>
              <a:rPr lang="id" sz="1100"/>
              <a:t> asal hingga tercapai </a:t>
            </a:r>
            <a:r>
              <a:rPr lang="id" sz="1100" i="1"/>
              <a:t>vertex</a:t>
            </a:r>
            <a:r>
              <a:rPr lang="id" sz="1100"/>
              <a:t> tujuan. Algoritme ini hanya berlaku untuk </a:t>
            </a:r>
            <a:r>
              <a:rPr lang="id" sz="1100" i="1"/>
              <a:t>unweighted graph</a:t>
            </a:r>
            <a:r>
              <a:rPr lang="id" sz="1100"/>
              <a:t>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4125" y="994900"/>
            <a:ext cx="4055100" cy="259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4"/>
          <p:cNvCxnSpPr/>
          <p:nvPr/>
        </p:nvCxnSpPr>
        <p:spPr>
          <a:xfrm>
            <a:off x="4654675" y="3815675"/>
            <a:ext cx="4005300" cy="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4"/>
          <p:cNvCxnSpPr/>
          <p:nvPr/>
        </p:nvCxnSpPr>
        <p:spPr>
          <a:xfrm>
            <a:off x="4649025" y="4150450"/>
            <a:ext cx="4005300" cy="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4"/>
          <p:cNvSpPr txBox="1"/>
          <p:nvPr/>
        </p:nvSpPr>
        <p:spPr>
          <a:xfrm>
            <a:off x="4654675" y="4150450"/>
            <a:ext cx="1260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QUEUE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/>
              <a:t>Shortest Path Algorithm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 dirty="0"/>
              <a:t>Algoritme Dijkstra</a:t>
            </a:r>
            <a:endParaRPr sz="2400" b="0"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dirty="0"/>
              <a:t>Algoritme Dijkstra merupakan pengembangan </a:t>
            </a:r>
            <a:r>
              <a:rPr lang="id" sz="1100" i="1" dirty="0"/>
              <a:t>breadth-first search</a:t>
            </a:r>
            <a:r>
              <a:rPr lang="id" sz="1100" dirty="0"/>
              <a:t>. Namun, tiap </a:t>
            </a:r>
            <a:r>
              <a:rPr lang="id" sz="1100" i="1" dirty="0"/>
              <a:t>vertex</a:t>
            </a:r>
            <a:r>
              <a:rPr lang="id" sz="1100" dirty="0"/>
              <a:t> menyimpan jarak terpendek ke </a:t>
            </a:r>
            <a:r>
              <a:rPr lang="id" sz="1100" i="1" dirty="0"/>
              <a:t>vertex</a:t>
            </a:r>
            <a:r>
              <a:rPr lang="id" sz="1100" dirty="0"/>
              <a:t> asal.</a:t>
            </a:r>
            <a:endParaRPr sz="1100" dirty="0"/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4300" y="709163"/>
            <a:ext cx="3893398" cy="268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/>
        </p:nvSpPr>
        <p:spPr>
          <a:xfrm>
            <a:off x="4744300" y="3499450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Unvisited Nodes : { 0 , 1, 2 , 3, 4 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4744300" y="3983650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latin typeface="Lato"/>
                <a:ea typeface="Lato"/>
                <a:cs typeface="Lato"/>
                <a:sym typeface="Lato"/>
              </a:rPr>
              <a:t>0	1	2	3	4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/>
              <a:t>Disjoint-Set</a:t>
            </a:r>
            <a:endParaRPr sz="1200"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35049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 i="1" dirty="0">
                <a:solidFill>
                  <a:schemeClr val="dk2"/>
                </a:solidFill>
              </a:rPr>
              <a:t>Disjoint-set</a:t>
            </a:r>
            <a:r>
              <a:rPr lang="id" sz="3000" dirty="0">
                <a:solidFill>
                  <a:schemeClr val="dk2"/>
                </a:solidFill>
              </a:rPr>
              <a:t> adalah himpunan yang menggunakan perwakilan</a:t>
            </a:r>
            <a:r>
              <a:rPr lang="id" sz="3000" dirty="0" smtClean="0">
                <a:solidFill>
                  <a:schemeClr val="dk2"/>
                </a:solidFill>
              </a:rPr>
              <a:t>.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0188" y="645459"/>
            <a:ext cx="12682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2</a:t>
            </a:r>
          </a:p>
          <a:p>
            <a:r>
              <a:rPr lang="en-US" dirty="0" smtClean="0"/>
              <a:t>2 – 4</a:t>
            </a:r>
          </a:p>
          <a:p>
            <a:endParaRPr lang="en-US" dirty="0"/>
          </a:p>
          <a:p>
            <a:r>
              <a:rPr lang="en-US" dirty="0" smtClean="0"/>
              <a:t>Vertex (1,2,4)</a:t>
            </a:r>
          </a:p>
          <a:p>
            <a:endParaRPr lang="en-US" dirty="0"/>
          </a:p>
          <a:p>
            <a:r>
              <a:rPr lang="en-US" dirty="0" smtClean="0"/>
              <a:t>4 – 6</a:t>
            </a:r>
          </a:p>
          <a:p>
            <a:r>
              <a:rPr lang="en-US" dirty="0" smtClean="0"/>
              <a:t>6 – 5</a:t>
            </a:r>
          </a:p>
          <a:p>
            <a:r>
              <a:rPr lang="en-US" dirty="0" smtClean="0"/>
              <a:t>Vertex (4,5,6)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Minimum Spanning Tree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/>
              <a:t>Minimum Spanning Tree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 dirty="0"/>
              <a:t>Algoritme Prim</a:t>
            </a:r>
            <a:endParaRPr sz="2400" b="0" dirty="0"/>
          </a:p>
        </p:txBody>
      </p:sp>
      <p:sp>
        <p:nvSpPr>
          <p:cNvPr id="331" name="Google Shape;331;p38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dirty="0"/>
              <a:t>Algoritme Prim menambahkan </a:t>
            </a:r>
            <a:r>
              <a:rPr lang="id" sz="1100" i="1" dirty="0"/>
              <a:t>edge</a:t>
            </a:r>
            <a:r>
              <a:rPr lang="id" sz="1100" dirty="0"/>
              <a:t> berdasarkan bobot terkecil dari </a:t>
            </a:r>
            <a:r>
              <a:rPr lang="id" sz="1100" i="1" dirty="0"/>
              <a:t>vertex</a:t>
            </a:r>
            <a:r>
              <a:rPr lang="id" sz="1100" dirty="0"/>
              <a:t> yang sudah tersambung ke yang belum tersambung secara bertahap.</a:t>
            </a:r>
            <a:endParaRPr sz="1100" dirty="0"/>
          </a:p>
        </p:txBody>
      </p:sp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4300" y="1227825"/>
            <a:ext cx="3893398" cy="2687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38"/>
          <p:cNvGrpSpPr/>
          <p:nvPr/>
        </p:nvGrpSpPr>
        <p:grpSpPr>
          <a:xfrm>
            <a:off x="5075275" y="1474825"/>
            <a:ext cx="3185975" cy="2125625"/>
            <a:chOff x="5075275" y="1474825"/>
            <a:chExt cx="3185975" cy="2125625"/>
          </a:xfrm>
        </p:grpSpPr>
        <p:cxnSp>
          <p:nvCxnSpPr>
            <p:cNvPr id="334" name="Google Shape;334;p38"/>
            <p:cNvCxnSpPr/>
            <p:nvPr/>
          </p:nvCxnSpPr>
          <p:spPr>
            <a:xfrm>
              <a:off x="6927975" y="1474825"/>
              <a:ext cx="1254300" cy="1365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38"/>
            <p:cNvCxnSpPr/>
            <p:nvPr/>
          </p:nvCxnSpPr>
          <p:spPr>
            <a:xfrm rot="10800000" flipH="1">
              <a:off x="7195650" y="1789725"/>
              <a:ext cx="1065600" cy="10497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38"/>
            <p:cNvCxnSpPr/>
            <p:nvPr/>
          </p:nvCxnSpPr>
          <p:spPr>
            <a:xfrm rot="10800000" flipH="1">
              <a:off x="5159250" y="1590175"/>
              <a:ext cx="1338300" cy="9291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38"/>
            <p:cNvCxnSpPr/>
            <p:nvPr/>
          </p:nvCxnSpPr>
          <p:spPr>
            <a:xfrm rot="10800000" flipH="1">
              <a:off x="5689350" y="3101850"/>
              <a:ext cx="1138800" cy="498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38"/>
            <p:cNvCxnSpPr/>
            <p:nvPr/>
          </p:nvCxnSpPr>
          <p:spPr>
            <a:xfrm>
              <a:off x="6739225" y="1684975"/>
              <a:ext cx="246600" cy="1091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38"/>
            <p:cNvCxnSpPr/>
            <p:nvPr/>
          </p:nvCxnSpPr>
          <p:spPr>
            <a:xfrm>
              <a:off x="5227475" y="2697725"/>
              <a:ext cx="1584900" cy="2676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38"/>
            <p:cNvCxnSpPr/>
            <p:nvPr/>
          </p:nvCxnSpPr>
          <p:spPr>
            <a:xfrm>
              <a:off x="5075275" y="2865650"/>
              <a:ext cx="299100" cy="5982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Minimum Spanning Tree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Algoritme Kruskal</a:t>
            </a:r>
            <a:endParaRPr sz="2400" b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dirty="0"/>
              <a:t>Algoritme Kruskal menambahkan </a:t>
            </a:r>
            <a:r>
              <a:rPr lang="id" sz="1100" i="1" dirty="0"/>
              <a:t>edge</a:t>
            </a:r>
            <a:r>
              <a:rPr lang="id" sz="1100" dirty="0"/>
              <a:t> dari bobot terkecil, kecuali </a:t>
            </a:r>
            <a:r>
              <a:rPr lang="id" sz="1100" i="1" dirty="0"/>
              <a:t>edge</a:t>
            </a:r>
            <a:r>
              <a:rPr lang="id" sz="1100" dirty="0"/>
              <a:t> yang menghubungkan dua </a:t>
            </a:r>
            <a:r>
              <a:rPr lang="id" sz="1100" i="1" dirty="0"/>
              <a:t>vertex</a:t>
            </a:r>
            <a:r>
              <a:rPr lang="id" sz="1100" dirty="0"/>
              <a:t> yang telah tersambung sebelumnya.</a:t>
            </a:r>
            <a:endParaRPr sz="1100" dirty="0"/>
          </a:p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4300" y="1227825"/>
            <a:ext cx="3893398" cy="2687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39"/>
          <p:cNvGrpSpPr/>
          <p:nvPr/>
        </p:nvGrpSpPr>
        <p:grpSpPr>
          <a:xfrm>
            <a:off x="5075275" y="1474825"/>
            <a:ext cx="3185975" cy="2125625"/>
            <a:chOff x="5075275" y="1474825"/>
            <a:chExt cx="3185975" cy="2125625"/>
          </a:xfrm>
        </p:grpSpPr>
        <p:cxnSp>
          <p:nvCxnSpPr>
            <p:cNvPr id="349" name="Google Shape;349;p39"/>
            <p:cNvCxnSpPr/>
            <p:nvPr/>
          </p:nvCxnSpPr>
          <p:spPr>
            <a:xfrm>
              <a:off x="6927975" y="1474825"/>
              <a:ext cx="1254300" cy="1365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39"/>
            <p:cNvCxnSpPr/>
            <p:nvPr/>
          </p:nvCxnSpPr>
          <p:spPr>
            <a:xfrm rot="10800000" flipH="1">
              <a:off x="7195650" y="1789725"/>
              <a:ext cx="1065600" cy="10497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39"/>
            <p:cNvCxnSpPr/>
            <p:nvPr/>
          </p:nvCxnSpPr>
          <p:spPr>
            <a:xfrm rot="10800000" flipH="1">
              <a:off x="5159250" y="1590175"/>
              <a:ext cx="1338300" cy="9291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39"/>
            <p:cNvCxnSpPr/>
            <p:nvPr/>
          </p:nvCxnSpPr>
          <p:spPr>
            <a:xfrm rot="10800000" flipH="1">
              <a:off x="5689350" y="3101850"/>
              <a:ext cx="1138800" cy="498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39"/>
            <p:cNvCxnSpPr/>
            <p:nvPr/>
          </p:nvCxnSpPr>
          <p:spPr>
            <a:xfrm>
              <a:off x="6739225" y="1684975"/>
              <a:ext cx="246600" cy="1091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39"/>
            <p:cNvCxnSpPr/>
            <p:nvPr/>
          </p:nvCxnSpPr>
          <p:spPr>
            <a:xfrm>
              <a:off x="5227475" y="2697725"/>
              <a:ext cx="1584900" cy="2676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39"/>
            <p:cNvCxnSpPr/>
            <p:nvPr/>
          </p:nvCxnSpPr>
          <p:spPr>
            <a:xfrm>
              <a:off x="5075275" y="2865650"/>
              <a:ext cx="299100" cy="5982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730725" y="1318649"/>
            <a:ext cx="3893400" cy="2828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dirty="0"/>
              <a:t>Minimum Spanning Tree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 dirty="0" smtClean="0"/>
              <a:t>Percobaan praktikum. Dengan algoritma Kruskal dan Prim</a:t>
            </a:r>
            <a:r>
              <a:rPr lang="id" b="0" dirty="0" smtClean="0"/>
              <a:t/>
            </a:r>
            <a:br>
              <a:rPr lang="id" b="0" dirty="0" smtClean="0"/>
            </a:br>
            <a:r>
              <a:rPr lang="id" b="0" dirty="0" smtClean="0"/>
              <a:t/>
            </a:r>
            <a:br>
              <a:rPr lang="id" b="0" dirty="0" smtClean="0"/>
            </a:br>
            <a:endParaRPr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02" y="1318650"/>
            <a:ext cx="4388284" cy="28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1293850" y="2274400"/>
            <a:ext cx="2154900" cy="20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Pengertian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Representasi Graph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Adjacency Matrix</a:t>
            </a:r>
            <a:endParaRPr/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Edge List</a:t>
            </a:r>
            <a:endParaRPr/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7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Adjacency List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448617" y="2274391"/>
            <a:ext cx="2156400" cy="20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8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Graph Traversal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9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Depth-First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0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Breadth First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1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Shortest Path Algorithm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lvl="0" indent="-17254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2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Breadth-First Search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lvl="0" indent="-172549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3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Algoritme Dijkstra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5610439" y="2274391"/>
            <a:ext cx="2156400" cy="20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4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Disjoint-Set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5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Minimum Spanning Tree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lvl="0" indent="-17254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6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Algoritme Prim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lvl="0" indent="-172549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 dirty="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7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Algoritme Kruskal</a:t>
            </a:r>
            <a:endParaRPr sz="13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Isi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Catatan</a:t>
            </a:r>
            <a:endParaRPr sz="1200"/>
          </a:p>
        </p:txBody>
      </p:sp>
      <p:sp>
        <p:nvSpPr>
          <p:cNvPr id="361" name="Google Shape;361;p40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3000">
                <a:solidFill>
                  <a:srgbClr val="FFFFFF"/>
                </a:solidFill>
              </a:rPr>
              <a:t>Pilih representasi </a:t>
            </a:r>
            <a:r>
              <a:rPr lang="id" sz="3000" i="1">
                <a:solidFill>
                  <a:srgbClr val="FFFFFF"/>
                </a:solidFill>
              </a:rPr>
              <a:t>graph</a:t>
            </a:r>
            <a:r>
              <a:rPr lang="id" sz="3000">
                <a:solidFill>
                  <a:srgbClr val="FFFFFF"/>
                </a:solidFill>
              </a:rPr>
              <a:t> dan algoritme yang dirasa cocok untuk kasus yang diselesaikan.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>
                <a:solidFill>
                  <a:srgbClr val="000000"/>
                </a:solidFill>
              </a:rPr>
              <a:t>Terima kasih.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Pengertian</a:t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1400790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1847691" y="2073775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Graph</a:t>
            </a:r>
            <a:endParaRPr sz="1100" b="1"/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d" sz="1100"/>
              <a:t>Himpunan </a:t>
            </a:r>
            <a:r>
              <a:rPr lang="id" sz="1100" i="1"/>
              <a:t>vertex</a:t>
            </a:r>
            <a:r>
              <a:rPr lang="id" sz="1100"/>
              <a:t> (V) dan </a:t>
            </a:r>
            <a:r>
              <a:rPr lang="id" sz="1100" i="1"/>
              <a:t>edge</a:t>
            </a:r>
            <a:r>
              <a:rPr lang="id" sz="1100"/>
              <a:t> (E) yang menghubungkan dua </a:t>
            </a:r>
            <a:r>
              <a:rPr lang="id" sz="1100" i="1"/>
              <a:t>vertex</a:t>
            </a:r>
            <a:endParaRPr sz="1100" i="1"/>
          </a:p>
        </p:txBody>
      </p:sp>
      <p:sp>
        <p:nvSpPr>
          <p:cNvPr id="230" name="Google Shape;230;p24"/>
          <p:cNvSpPr/>
          <p:nvPr/>
        </p:nvSpPr>
        <p:spPr>
          <a:xfrm>
            <a:off x="1400790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FFFFFF"/>
                </a:solidFill>
              </a:rPr>
              <a:t>2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1847691" y="330790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Weighted vs. Unweighted</a:t>
            </a:r>
            <a:endParaRPr sz="1100" b="1"/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d" sz="1100" i="1"/>
              <a:t>Edge</a:t>
            </a:r>
            <a:r>
              <a:rPr lang="id" sz="1100"/>
              <a:t> suatu </a:t>
            </a:r>
            <a:r>
              <a:rPr lang="id" sz="1100" i="1"/>
              <a:t>graph</a:t>
            </a:r>
            <a:r>
              <a:rPr lang="id" sz="1100"/>
              <a:t> bisa memiliki bobot ataupun tidak.</a:t>
            </a:r>
            <a:endParaRPr sz="1100" i="1"/>
          </a:p>
        </p:txBody>
      </p:sp>
      <p:sp>
        <p:nvSpPr>
          <p:cNvPr id="232" name="Google Shape;232;p24"/>
          <p:cNvSpPr/>
          <p:nvPr/>
        </p:nvSpPr>
        <p:spPr>
          <a:xfrm>
            <a:off x="5090809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FFFFFF"/>
                </a:solidFill>
              </a:rPr>
              <a:t>3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1"/>
          </p:nvPr>
        </p:nvSpPr>
        <p:spPr>
          <a:xfrm>
            <a:off x="5536112" y="2073775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Directed vs. Undirected</a:t>
            </a:r>
            <a:endParaRPr sz="1100" b="1"/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d" sz="1100" i="1"/>
              <a:t>Edge</a:t>
            </a:r>
            <a:r>
              <a:rPr lang="id" sz="1100"/>
              <a:t> suatu </a:t>
            </a:r>
            <a:r>
              <a:rPr lang="id" sz="1100" i="1"/>
              <a:t>graph</a:t>
            </a:r>
            <a:r>
              <a:rPr lang="id" sz="1100"/>
              <a:t> bisa memiliki arah ataupun tidak.</a:t>
            </a:r>
            <a:endParaRPr sz="1100"/>
          </a:p>
        </p:txBody>
      </p:sp>
      <p:sp>
        <p:nvSpPr>
          <p:cNvPr id="234" name="Google Shape;234;p24"/>
          <p:cNvSpPr/>
          <p:nvPr/>
        </p:nvSpPr>
        <p:spPr>
          <a:xfrm>
            <a:off x="5090809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FFFFFF"/>
                </a:solidFill>
              </a:rPr>
              <a:t>4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1"/>
          </p:nvPr>
        </p:nvSpPr>
        <p:spPr>
          <a:xfrm>
            <a:off x="5536112" y="330790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Cyclic vs. Acyclic</a:t>
            </a:r>
            <a:endParaRPr sz="1100" b="1"/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d" sz="1100"/>
              <a:t>Suatu </a:t>
            </a:r>
            <a:r>
              <a:rPr lang="id" sz="1100" i="1"/>
              <a:t>graph</a:t>
            </a:r>
            <a:r>
              <a:rPr lang="id" sz="1100"/>
              <a:t> bisa memiliki nol, satu, atau banyak siklus.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2032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Representasi 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Representasi Graph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Adjacency Matrix</a:t>
            </a:r>
            <a:endParaRPr b="0"/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Suatu matriks dibuat dengan ukuran V 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id" sz="1100"/>
              <a:t> V. Baris matriks berisi </a:t>
            </a:r>
            <a:r>
              <a:rPr lang="id" sz="1100" i="1"/>
              <a:t>edge</a:t>
            </a:r>
            <a:r>
              <a:rPr lang="id" sz="1100"/>
              <a:t> dengan asal yang sama dan kolom matriks berisi tujuan yang sama. Pada </a:t>
            </a:r>
            <a:r>
              <a:rPr lang="id" sz="1100" i="1"/>
              <a:t>undirected graph</a:t>
            </a:r>
            <a:r>
              <a:rPr lang="id" sz="1100"/>
              <a:t>, matriks memiliki simetri lipat pada diagonal utama.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Kompleksitas Ruang:</a:t>
            </a:r>
            <a:r>
              <a:rPr lang="id" sz="1100"/>
              <a:t> O(V</a:t>
            </a:r>
            <a:r>
              <a:rPr lang="id" sz="1100" baseline="30000"/>
              <a:t>2</a:t>
            </a:r>
            <a:r>
              <a:rPr lang="id" sz="1100"/>
              <a:t>)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Tambah </a:t>
            </a:r>
            <a:r>
              <a:rPr lang="id" sz="1100" b="1" i="1">
                <a:solidFill>
                  <a:schemeClr val="dk2"/>
                </a:solidFill>
              </a:rPr>
              <a:t>Edge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O(1)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Cek Sambungan Antar-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O(1)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Iterasi 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 yang Terhubung:</a:t>
            </a:r>
            <a:r>
              <a:rPr lang="id" sz="1100"/>
              <a:t> O(V)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l="30105" r="30105" b="48282"/>
          <a:stretch/>
        </p:blipFill>
        <p:spPr>
          <a:xfrm>
            <a:off x="6239300" y="1318650"/>
            <a:ext cx="1495731" cy="12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800" y="2597425"/>
            <a:ext cx="2206719" cy="19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Representasi Graph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Edge List</a:t>
            </a:r>
            <a:endParaRPr b="0"/>
          </a:p>
        </p:txBody>
      </p:sp>
      <p:sp>
        <p:nvSpPr>
          <p:cNvPr id="254" name="Google Shape;254;p27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Suatu daftar dibuat untuk menyimpan tiap-tiap </a:t>
            </a:r>
            <a:r>
              <a:rPr lang="id" sz="1100" i="1"/>
              <a:t>edge</a:t>
            </a:r>
            <a:r>
              <a:rPr lang="id" sz="1100"/>
              <a:t>. Suatu </a:t>
            </a:r>
            <a:r>
              <a:rPr lang="id" sz="1100" i="1"/>
              <a:t>edge</a:t>
            </a:r>
            <a:r>
              <a:rPr lang="id" sz="1100"/>
              <a:t> direpresentasikan sebagai struktur data yang berisi </a:t>
            </a:r>
            <a:r>
              <a:rPr lang="id" sz="1100" i="1"/>
              <a:t>vertex</a:t>
            </a:r>
            <a:r>
              <a:rPr lang="id" sz="1100"/>
              <a:t> asal, </a:t>
            </a:r>
            <a:r>
              <a:rPr lang="id" sz="1100" i="1"/>
              <a:t>vertex</a:t>
            </a:r>
            <a:r>
              <a:rPr lang="id" sz="1100"/>
              <a:t> tujuan, dan bobot </a:t>
            </a:r>
            <a:r>
              <a:rPr lang="id" sz="1100" i="1"/>
              <a:t>edge</a:t>
            </a:r>
            <a:r>
              <a:rPr lang="id" sz="1100"/>
              <a:t>.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Kompleksitas Ruang:</a:t>
            </a:r>
            <a:r>
              <a:rPr lang="id" sz="1100"/>
              <a:t> O(E)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Tambah </a:t>
            </a:r>
            <a:r>
              <a:rPr lang="id" sz="1100" b="1" i="1">
                <a:solidFill>
                  <a:schemeClr val="dk2"/>
                </a:solidFill>
              </a:rPr>
              <a:t>Edge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O(1)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Cek Sambungan Antar-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O(E)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Iterasi 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 yang Terhubung:</a:t>
            </a:r>
            <a:r>
              <a:rPr lang="id" sz="1100"/>
              <a:t> O(E)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613" y="2597425"/>
            <a:ext cx="1915099" cy="19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 l="30105" r="30105" b="48282"/>
          <a:stretch/>
        </p:blipFill>
        <p:spPr>
          <a:xfrm>
            <a:off x="6239300" y="1318650"/>
            <a:ext cx="1495731" cy="12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Representasi Graph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Adjacency List</a:t>
            </a:r>
            <a:endParaRPr b="0"/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Suatu larik berukuran V dibuat untuk menyimpan daftar </a:t>
            </a:r>
            <a:r>
              <a:rPr lang="id" sz="1100" i="1"/>
              <a:t>vertex</a:t>
            </a:r>
            <a:r>
              <a:rPr lang="id" sz="1100"/>
              <a:t> tetangga (</a:t>
            </a:r>
            <a:r>
              <a:rPr lang="id" sz="1100" i="1"/>
              <a:t>adjacent</a:t>
            </a:r>
            <a:r>
              <a:rPr lang="id" sz="1100"/>
              <a:t>) yang terhubung secara langsung.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Kompleksitas Ruang:</a:t>
            </a:r>
            <a:r>
              <a:rPr lang="id" sz="1100"/>
              <a:t> O(V + E)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Tambah </a:t>
            </a:r>
            <a:r>
              <a:rPr lang="id" sz="1100" b="1" i="1">
                <a:solidFill>
                  <a:schemeClr val="dk2"/>
                </a:solidFill>
              </a:rPr>
              <a:t>Edge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O(1)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Cek Sambungan Antar-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O(derajat(v))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Iterasi 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 yang Terhubung:</a:t>
            </a:r>
            <a:r>
              <a:rPr lang="id" sz="1100"/>
              <a:t> O(derajat(v))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derajat(v) = banyak tetangga v</a:t>
            </a:r>
            <a:endParaRPr sz="1100"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763" y="2597425"/>
            <a:ext cx="2160789" cy="19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 rotWithShape="1">
          <a:blip r:embed="rId4">
            <a:alphaModFix/>
          </a:blip>
          <a:srcRect l="30105" r="30105" b="48282"/>
          <a:stretch/>
        </p:blipFill>
        <p:spPr>
          <a:xfrm>
            <a:off x="6239300" y="1318650"/>
            <a:ext cx="1495731" cy="12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Graph Traversal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Graph Traversal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Depth-First </a:t>
            </a:r>
            <a:r>
              <a:rPr lang="id" sz="2400" b="0"/>
              <a:t>(Stack)</a:t>
            </a:r>
            <a:endParaRPr sz="2400" b="0"/>
          </a:p>
        </p:txBody>
      </p:sp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Suatu </a:t>
            </a:r>
            <a:r>
              <a:rPr lang="id" sz="1100" i="1"/>
              <a:t>graph</a:t>
            </a:r>
            <a:r>
              <a:rPr lang="id" sz="1100"/>
              <a:t> dilalui dengan memilih salah satu lajur hingga mencapai jalur buntu atau kembali ke </a:t>
            </a:r>
            <a:r>
              <a:rPr lang="id" sz="1100" i="1"/>
              <a:t>vertex</a:t>
            </a:r>
            <a:r>
              <a:rPr lang="id" sz="1100"/>
              <a:t> asal.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Implementasi:</a:t>
            </a:r>
            <a:r>
              <a:rPr lang="id" sz="1100"/>
              <a:t> Stack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4125" y="1184600"/>
            <a:ext cx="4055100" cy="25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524</Words>
  <Application>Microsoft Office PowerPoint</Application>
  <PresentationFormat>On-screen Show (16:9)</PresentationFormat>
  <Paragraphs>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Raleway</vt:lpstr>
      <vt:lpstr>Lato</vt:lpstr>
      <vt:lpstr>Arial</vt:lpstr>
      <vt:lpstr>Streamline</vt:lpstr>
      <vt:lpstr>PSDA : Graph - 2</vt:lpstr>
      <vt:lpstr>Daftar Isi</vt:lpstr>
      <vt:lpstr>Pengertian</vt:lpstr>
      <vt:lpstr>Representasi Graph</vt:lpstr>
      <vt:lpstr>Representasi Graph Adjacency Matrix</vt:lpstr>
      <vt:lpstr>Representasi Graph Edge List</vt:lpstr>
      <vt:lpstr>Representasi Graph Adjacency List</vt:lpstr>
      <vt:lpstr>Graph Traversal</vt:lpstr>
      <vt:lpstr>Graph Traversal Depth-First (Stack)</vt:lpstr>
      <vt:lpstr>Graph Traversal Breadth-First (Queue)</vt:lpstr>
      <vt:lpstr>PowerPoint Presentation</vt:lpstr>
      <vt:lpstr>Shortest Path Algorithm</vt:lpstr>
      <vt:lpstr>Shortest Path Algorithm Breadth-First Search</vt:lpstr>
      <vt:lpstr>Shortest Path Algorithm Algoritme Dijkstra</vt:lpstr>
      <vt:lpstr>Disjoint-Set</vt:lpstr>
      <vt:lpstr>Minimum Spanning Tree</vt:lpstr>
      <vt:lpstr>Minimum Spanning Tree Algoritme Prim</vt:lpstr>
      <vt:lpstr>Minimum Spanning Tree Algoritme Kruskal</vt:lpstr>
      <vt:lpstr>Minimum Spanning Tree Percobaan praktikum. Dengan algoritma Kruskal dan Prim  </vt:lpstr>
      <vt:lpstr>Catatan</vt:lpstr>
      <vt:lpstr>Terima kasih.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PSDA I: Graph</dc:title>
  <cp:lastModifiedBy>HP</cp:lastModifiedBy>
  <cp:revision>7</cp:revision>
  <dcterms:modified xsi:type="dcterms:W3CDTF">2021-06-15T08:51:59Z</dcterms:modified>
</cp:coreProperties>
</file>