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 snapToGrid="0">
      <p:cViewPr>
        <p:scale>
          <a:sx n="120" d="100"/>
          <a:sy n="120" d="100"/>
        </p:scale>
        <p:origin x="509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411c7d6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411c7d6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4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411c7d6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411c7d6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52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3f878bc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3f878bc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3f878bc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3f878bc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3f878bc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3f878bc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3f878bc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3f878bc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3f878b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3f878b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3f878bc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3f878bc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411c7d68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411c7d68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411c7d68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411c7d68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a08cd6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a08cd6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411c7d6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411c7d6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411c7d6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411c7d6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411c7d6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411c7d6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 smtClean="0"/>
              <a:t>PSDA: </a:t>
            </a:r>
            <a:r>
              <a:rPr lang="id" dirty="0"/>
              <a:t>Tree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Yuk, kita gabung pohon keluarga kita.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31126" y="387927"/>
            <a:ext cx="831273" cy="810490"/>
          </a:xfrm>
          <a:prstGeom prst="ellipse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73580" y="562339"/>
            <a:ext cx="3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1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199" y="1627909"/>
            <a:ext cx="831273" cy="810490"/>
          </a:xfrm>
          <a:prstGeom prst="ellipse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3653" y="1802321"/>
            <a:ext cx="3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267199" y="1627909"/>
            <a:ext cx="831273" cy="810490"/>
          </a:xfrm>
          <a:prstGeom prst="ellipse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9653" y="1802321"/>
            <a:ext cx="3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852054" y="2804314"/>
            <a:ext cx="831273" cy="810490"/>
          </a:xfrm>
          <a:prstGeom prst="ellipse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4508" y="2978726"/>
            <a:ext cx="3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4</a:t>
            </a:r>
            <a:endParaRPr lang="en-US" sz="24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1126" y="2804314"/>
            <a:ext cx="831273" cy="810490"/>
          </a:xfrm>
          <a:prstGeom prst="ellipse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73580" y="2978726"/>
            <a:ext cx="3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5</a:t>
            </a:r>
          </a:p>
        </p:txBody>
      </p:sp>
      <p:cxnSp>
        <p:nvCxnSpPr>
          <p:cNvPr id="15" name="Straight Arrow Connector 14"/>
          <p:cNvCxnSpPr>
            <a:stCxn id="2" idx="3"/>
            <a:endCxn id="5" idx="7"/>
          </p:cNvCxnSpPr>
          <p:nvPr/>
        </p:nvCxnSpPr>
        <p:spPr>
          <a:xfrm flipH="1">
            <a:off x="2690735" y="1079723"/>
            <a:ext cx="562128" cy="6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5"/>
            <a:endCxn id="7" idx="1"/>
          </p:cNvCxnSpPr>
          <p:nvPr/>
        </p:nvCxnSpPr>
        <p:spPr>
          <a:xfrm>
            <a:off x="3840662" y="1079723"/>
            <a:ext cx="548274" cy="6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7"/>
          </p:cNvCxnSpPr>
          <p:nvPr/>
        </p:nvCxnSpPr>
        <p:spPr>
          <a:xfrm flipH="1">
            <a:off x="1561590" y="2319705"/>
            <a:ext cx="541346" cy="60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11" idx="1"/>
          </p:cNvCxnSpPr>
          <p:nvPr/>
        </p:nvCxnSpPr>
        <p:spPr>
          <a:xfrm>
            <a:off x="2690735" y="2319705"/>
            <a:ext cx="562128" cy="60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936673" y="538595"/>
            <a:ext cx="2847109" cy="4066309"/>
          </a:xfrm>
          <a:prstGeom prst="roundRect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20755" y="665018"/>
            <a:ext cx="27115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Tree Traversal</a:t>
            </a:r>
          </a:p>
          <a:p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Depth First Traversal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Inorder</a:t>
            </a: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(Left-Root-Right)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	(4 2 5 1 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Preorder (Root-Left-Right)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(1 2 4 5 3)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Postorder</a:t>
            </a: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(Left-Right-Root)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(4 5 2 3 1)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Breadth First / Level Order Traversal (1 2 3 4 5)</a:t>
            </a:r>
            <a:endParaRPr lang="en-US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3" r="12121"/>
          <a:stretch/>
        </p:blipFill>
        <p:spPr>
          <a:xfrm>
            <a:off x="0" y="0"/>
            <a:ext cx="5770418" cy="51435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36673" y="538595"/>
            <a:ext cx="2847109" cy="4066309"/>
          </a:xfrm>
          <a:prstGeom prst="roundRect">
            <a:avLst/>
          </a:prstGeom>
          <a:solidFill>
            <a:srgbClr val="2B3E50"/>
          </a:solidFill>
          <a:ln>
            <a:solidFill>
              <a:srgbClr val="2B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9463" y="434519"/>
            <a:ext cx="25215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Tree Traversal</a:t>
            </a:r>
            <a:endParaRPr lang="en-US" sz="12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Depth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First Traversal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Inorder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(Left-Root-Right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(24 32 35 39 43 48 57 78 81 85 90 96)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Preorder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(Root-Left-Right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(57 32 24 48 39 35 43 78 85 81 96 90)</a:t>
            </a:r>
            <a:endParaRPr lang="en-US" sz="12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Postorder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(Left-Right-Root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(24 35 43 39 48 32 81 90 96 85 78 57)</a:t>
            </a:r>
            <a:endParaRPr lang="en-US" sz="1200" dirty="0" smtClean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Breadth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First / Level Order </a:t>
            </a:r>
            <a:r>
              <a:rPr lang="en-US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Traversal ()</a:t>
            </a:r>
            <a:endParaRPr lang="en-US" sz="12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Praktikum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Praktikum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400"/>
              <a:t>Suatu keluarga terdiri dari 1 orang tua dan 3 anak. Orang tuanya bernama Dono. Anak-anaknya bernama Andi, Budi, dan Cindy. Buatlah pohon keluarganya dengan </a:t>
            </a:r>
            <a:r>
              <a:rPr lang="id" sz="1400" i="1"/>
              <a:t>tree</a:t>
            </a:r>
            <a:r>
              <a:rPr lang="id" sz="1400"/>
              <a:t>!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Praktikum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Praktikum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-17938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 smtClean="0"/>
              <a:t>Buatlah</a:t>
            </a:r>
            <a:r>
              <a:rPr lang="en-US" sz="1400" dirty="0" smtClean="0"/>
              <a:t> program Binary Tree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Tree Traversal (</a:t>
            </a:r>
            <a:r>
              <a:rPr lang="en-US" sz="1400" dirty="0" err="1"/>
              <a:t>i</a:t>
            </a:r>
            <a:r>
              <a:rPr lang="en-US" sz="1400" dirty="0" err="1" smtClean="0"/>
              <a:t>norder</a:t>
            </a:r>
            <a:r>
              <a:rPr lang="en-US" sz="1400" dirty="0" smtClean="0"/>
              <a:t>, preorder,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postorder</a:t>
            </a:r>
            <a:r>
              <a:rPr lang="en-US" sz="1400" dirty="0" smtClean="0"/>
              <a:t>)</a:t>
            </a:r>
          </a:p>
          <a:p>
            <a:pPr marL="179388" lvl="0" indent="-17938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 smtClean="0"/>
              <a:t>Inorder</a:t>
            </a:r>
            <a:r>
              <a:rPr lang="en-US" sz="1400" dirty="0"/>
              <a:t> </a:t>
            </a:r>
            <a:r>
              <a:rPr lang="en-US" sz="1400" dirty="0" err="1" smtClean="0"/>
              <a:t>dikerjakan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NIM </a:t>
            </a:r>
            <a:r>
              <a:rPr lang="en-US" sz="1400" dirty="0" err="1" smtClean="0"/>
              <a:t>tiga</a:t>
            </a:r>
            <a:r>
              <a:rPr lang="en-US" sz="1400" dirty="0" smtClean="0"/>
              <a:t> digit </a:t>
            </a:r>
            <a:r>
              <a:rPr lang="en-US" sz="1400" dirty="0" err="1" smtClean="0"/>
              <a:t>terakhir</a:t>
            </a:r>
            <a:r>
              <a:rPr lang="en-US" sz="1400" dirty="0" smtClean="0"/>
              <a:t> mod 3 = 0</a:t>
            </a:r>
          </a:p>
          <a:p>
            <a:pPr marL="179388" lvl="0" indent="-179388">
              <a:buSzPts val="1400"/>
            </a:pPr>
            <a:r>
              <a:rPr lang="en-US" sz="1400" dirty="0" smtClean="0"/>
              <a:t>Preorder </a:t>
            </a:r>
            <a:r>
              <a:rPr lang="en-US" sz="1400" dirty="0" err="1" smtClean="0"/>
              <a:t>dikerjakan</a:t>
            </a:r>
            <a:r>
              <a:rPr lang="en-US" sz="1400" dirty="0" smtClean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NIM </a:t>
            </a:r>
            <a:r>
              <a:rPr lang="en-US" sz="1400" dirty="0" err="1"/>
              <a:t>tiga</a:t>
            </a:r>
            <a:r>
              <a:rPr lang="en-US" sz="1400" dirty="0"/>
              <a:t> digit </a:t>
            </a:r>
            <a:r>
              <a:rPr lang="en-US" sz="1400" dirty="0" err="1"/>
              <a:t>terakhir</a:t>
            </a:r>
            <a:r>
              <a:rPr lang="en-US" sz="1400" dirty="0"/>
              <a:t> mod 3 = </a:t>
            </a:r>
            <a:r>
              <a:rPr lang="en-US" sz="1400" dirty="0" smtClean="0"/>
              <a:t>1</a:t>
            </a:r>
          </a:p>
          <a:p>
            <a:pPr marL="179388" lvl="0" indent="-179388">
              <a:buSzPts val="1400"/>
            </a:pPr>
            <a:r>
              <a:rPr lang="en-US" sz="1400" dirty="0" err="1" smtClean="0"/>
              <a:t>Postorder</a:t>
            </a:r>
            <a:r>
              <a:rPr lang="en-US" sz="1400" dirty="0" smtClean="0"/>
              <a:t> </a:t>
            </a:r>
            <a:r>
              <a:rPr lang="en-US" sz="1400" dirty="0" err="1"/>
              <a:t>dikerjakan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NIM </a:t>
            </a:r>
            <a:r>
              <a:rPr lang="en-US" sz="1400" dirty="0" err="1"/>
              <a:t>tiga</a:t>
            </a:r>
            <a:r>
              <a:rPr lang="en-US" sz="1400" dirty="0"/>
              <a:t> digit </a:t>
            </a:r>
            <a:r>
              <a:rPr lang="en-US" sz="1400" dirty="0" err="1"/>
              <a:t>terakhir</a:t>
            </a:r>
            <a:r>
              <a:rPr lang="en-US" sz="1400" dirty="0"/>
              <a:t> mod 3 = </a:t>
            </a:r>
            <a:r>
              <a:rPr lang="en-US" sz="1400" dirty="0" smtClean="0"/>
              <a:t>2 </a:t>
            </a:r>
          </a:p>
          <a:p>
            <a:pPr marL="173038" indent="-173038">
              <a:buSzPts val="1400"/>
            </a:pPr>
            <a:r>
              <a:rPr lang="en-US" sz="1400" dirty="0" err="1" smtClean="0"/>
              <a:t>Boleh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potongan</a:t>
            </a:r>
            <a:r>
              <a:rPr lang="en-US" sz="1400" dirty="0" smtClean="0"/>
              <a:t> </a:t>
            </a:r>
            <a:r>
              <a:rPr lang="en-US" sz="1400" dirty="0" err="1" smtClean="0"/>
              <a:t>kode</a:t>
            </a:r>
            <a:r>
              <a:rPr lang="en-US" sz="1400" dirty="0" smtClean="0"/>
              <a:t> </a:t>
            </a:r>
            <a:r>
              <a:rPr lang="en-US" sz="1400" dirty="0" err="1" smtClean="0"/>
              <a:t>sumber</a:t>
            </a:r>
            <a:r>
              <a:rPr lang="en-US" sz="1400" dirty="0" smtClean="0"/>
              <a:t> yang </a:t>
            </a:r>
            <a:r>
              <a:rPr lang="en-US" sz="1400" dirty="0" err="1" smtClean="0"/>
              <a:t>ada</a:t>
            </a:r>
            <a:r>
              <a:rPr lang="en-US" sz="1400" dirty="0" smtClean="0"/>
              <a:t> di slide </a:t>
            </a:r>
            <a:r>
              <a:rPr lang="en-US" sz="1400" dirty="0" err="1" smtClean="0"/>
              <a:t>sebelumnya</a:t>
            </a:r>
            <a:endParaRPr lang="en-US" sz="1400" dirty="0" smtClean="0"/>
          </a:p>
          <a:p>
            <a:pPr marL="179388" lvl="0" indent="-179388">
              <a:buSzPts val="1400"/>
            </a:pPr>
            <a:r>
              <a:rPr lang="en-US" sz="1400" dirty="0" smtClean="0"/>
              <a:t>Data yang </a:t>
            </a:r>
            <a:r>
              <a:rPr lang="en-US" sz="1400" dirty="0" err="1" smtClean="0"/>
              <a:t>dimasukkan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tree </a:t>
            </a:r>
            <a:r>
              <a:rPr lang="en-US" sz="1400" dirty="0" err="1" smtClean="0"/>
              <a:t>pada</a:t>
            </a:r>
            <a:r>
              <a:rPr lang="en-US" sz="1400" dirty="0" smtClean="0"/>
              <a:t> slide 11</a:t>
            </a:r>
          </a:p>
          <a:p>
            <a:pPr marL="179388" lvl="0" indent="-17938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buatlah</a:t>
            </a:r>
            <a:r>
              <a:rPr lang="en-US" sz="1400" dirty="0" smtClean="0"/>
              <a:t> </a:t>
            </a:r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analisa</a:t>
            </a:r>
            <a:r>
              <a:rPr lang="en-US" sz="1400" dirty="0" smtClean="0"/>
              <a:t> </a:t>
            </a:r>
            <a:r>
              <a:rPr lang="en-US" sz="1400" dirty="0" err="1" smtClean="0"/>
              <a:t>kode</a:t>
            </a:r>
            <a:r>
              <a:rPr lang="en-US" sz="1400" dirty="0" smtClean="0"/>
              <a:t> </a:t>
            </a:r>
            <a:r>
              <a:rPr lang="en-US" sz="1400" dirty="0" err="1" smtClean="0"/>
              <a:t>sumber</a:t>
            </a:r>
            <a:r>
              <a:rPr lang="en-US" sz="1400" dirty="0"/>
              <a:t> </a:t>
            </a:r>
            <a:r>
              <a:rPr lang="en-US" sz="1400" dirty="0" smtClean="0"/>
              <a:t>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outputnya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Persiapan praktikum selanjutnya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0000" lvl="0" indent="-268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Pelajari tentang bahasa C++</a:t>
            </a:r>
            <a:endParaRPr sz="1400"/>
          </a:p>
          <a:p>
            <a:pPr marL="360000" lvl="0" indent="-268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Pelajari tentang </a:t>
            </a:r>
            <a:r>
              <a:rPr lang="id" sz="1400" i="1"/>
              <a:t>binary search tree</a:t>
            </a:r>
            <a:endParaRPr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PSDA I: Tree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Semakin ke sini, guyonannya semakin bucin.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Terminologi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Node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/>
              <a:t>Node</a:t>
            </a:r>
            <a:r>
              <a:rPr lang="id" sz="1600" dirty="0"/>
              <a:t> (nodus/titik) adalah data terkecil dalam struktur data </a:t>
            </a:r>
            <a:r>
              <a:rPr lang="id" sz="1600" i="1" dirty="0"/>
              <a:t>tree</a:t>
            </a:r>
            <a:r>
              <a:rPr lang="id" sz="1600" dirty="0"/>
              <a:t>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00" dirty="0"/>
              <a:t>Tiap </a:t>
            </a:r>
            <a:r>
              <a:rPr lang="id" sz="1600" i="1" dirty="0"/>
              <a:t>node</a:t>
            </a:r>
            <a:r>
              <a:rPr lang="id" sz="1600" dirty="0"/>
              <a:t> memiliki </a:t>
            </a:r>
            <a:r>
              <a:rPr lang="id" sz="1600" i="1" dirty="0"/>
              <a:t>parent</a:t>
            </a:r>
            <a:r>
              <a:rPr lang="id" sz="1600" dirty="0"/>
              <a:t> (induk) dan </a:t>
            </a:r>
            <a:r>
              <a:rPr lang="id" sz="1600" i="1" dirty="0"/>
              <a:t>children</a:t>
            </a:r>
            <a:r>
              <a:rPr lang="id" sz="1600" dirty="0"/>
              <a:t> (anak/turunan).</a:t>
            </a:r>
            <a:endParaRPr sz="1600" dirty="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 i="1" dirty="0"/>
              <a:t>Tree</a:t>
            </a:r>
            <a:r>
              <a:rPr lang="id" sz="1600" dirty="0"/>
              <a:t> (pohon) adalah struktur data yang terdiri dari </a:t>
            </a:r>
            <a:r>
              <a:rPr lang="id" sz="1600" i="1" dirty="0"/>
              <a:t>node</a:t>
            </a:r>
            <a:r>
              <a:rPr lang="id" sz="1600" dirty="0"/>
              <a:t>-</a:t>
            </a:r>
            <a:r>
              <a:rPr lang="id" sz="1600" i="1" dirty="0"/>
              <a:t>node</a:t>
            </a:r>
            <a:r>
              <a:rPr lang="id" sz="1600" dirty="0"/>
              <a:t>, dimulai dari </a:t>
            </a:r>
            <a:r>
              <a:rPr lang="id" sz="1600" i="1" dirty="0"/>
              <a:t>root node</a:t>
            </a:r>
            <a:r>
              <a:rPr lang="id" sz="1600" dirty="0"/>
              <a:t> (akar) hingga </a:t>
            </a:r>
            <a:r>
              <a:rPr lang="id" sz="1600" i="1" dirty="0"/>
              <a:t>leaf node</a:t>
            </a:r>
            <a:r>
              <a:rPr lang="id" sz="1600" dirty="0"/>
              <a:t> (daun).</a:t>
            </a:r>
            <a:endParaRPr sz="1600" dirty="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</a:rPr>
              <a:t>Path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 i="1"/>
              <a:t>Path</a:t>
            </a:r>
            <a:r>
              <a:rPr lang="id" sz="1600"/>
              <a:t> (jalur/tapak) adalah kumpulan </a:t>
            </a:r>
            <a:r>
              <a:rPr lang="id" sz="1600" i="1"/>
              <a:t>node</a:t>
            </a:r>
            <a:r>
              <a:rPr lang="id" sz="1600"/>
              <a:t> yang terdapat pada satu garis yang tak bercabang.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Antar-</a:t>
            </a:r>
            <a:r>
              <a:rPr lang="id" i="1"/>
              <a:t>node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typedef struct Node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int value;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Node *parent = nullptr;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std::vector&lt;Node*&gt; children;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} Node;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Node A;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A.value = 'A';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Node B;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B.value = 'B';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B.parent = &amp;A;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A.children.push_back(&amp;B);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019623" y="19228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134474" y="28225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6"/>
          <p:cNvCxnSpPr>
            <a:stCxn id="98" idx="0"/>
            <a:endCxn id="97" idx="2"/>
          </p:cNvCxnSpPr>
          <p:nvPr/>
        </p:nvCxnSpPr>
        <p:spPr>
          <a:xfrm rot="-5400000">
            <a:off x="1732974" y="2151450"/>
            <a:ext cx="457200" cy="8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505700"/>
            <a:ext cx="3491900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Tree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typedef struct Tree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Node *root = nullptr;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void DFS() {}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	void BFS() {}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} Tree;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Tree 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t.root = &amp;A;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t.DFS();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t.BFS();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019623" y="19228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904772" y="28225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134474" y="28225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11850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557098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482152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327399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7"/>
          <p:cNvCxnSpPr>
            <a:stCxn id="107" idx="2"/>
            <a:endCxn id="108" idx="0"/>
          </p:cNvCxnSpPr>
          <p:nvPr/>
        </p:nvCxnSpPr>
        <p:spPr>
          <a:xfrm rot="-5400000" flipH="1">
            <a:off x="2618123" y="2151450"/>
            <a:ext cx="457200" cy="8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7"/>
          <p:cNvCxnSpPr>
            <a:stCxn id="109" idx="0"/>
            <a:endCxn id="107" idx="2"/>
          </p:cNvCxnSpPr>
          <p:nvPr/>
        </p:nvCxnSpPr>
        <p:spPr>
          <a:xfrm rot="-5400000">
            <a:off x="1732974" y="2151450"/>
            <a:ext cx="457200" cy="8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7"/>
          <p:cNvCxnSpPr>
            <a:stCxn id="109" idx="2"/>
            <a:endCxn id="111" idx="0"/>
          </p:cNvCxnSpPr>
          <p:nvPr/>
        </p:nvCxnSpPr>
        <p:spPr>
          <a:xfrm rot="-5400000" flipH="1">
            <a:off x="1501824" y="3282300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7"/>
          <p:cNvCxnSpPr>
            <a:stCxn id="110" idx="0"/>
            <a:endCxn id="109" idx="2"/>
          </p:cNvCxnSpPr>
          <p:nvPr/>
        </p:nvCxnSpPr>
        <p:spPr>
          <a:xfrm rot="-5400000">
            <a:off x="1079200" y="3282301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7"/>
          <p:cNvCxnSpPr>
            <a:stCxn id="108" idx="2"/>
            <a:endCxn id="113" idx="0"/>
          </p:cNvCxnSpPr>
          <p:nvPr/>
        </p:nvCxnSpPr>
        <p:spPr>
          <a:xfrm rot="-5400000" flipH="1">
            <a:off x="3272122" y="3282300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7"/>
          <p:cNvCxnSpPr>
            <a:stCxn id="112" idx="0"/>
            <a:endCxn id="108" idx="2"/>
          </p:cNvCxnSpPr>
          <p:nvPr/>
        </p:nvCxnSpPr>
        <p:spPr>
          <a:xfrm rot="-5400000">
            <a:off x="2849502" y="3282301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05702"/>
            <a:ext cx="3065149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Binary Tree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019623" y="19228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904772" y="28225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134474" y="2822550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11850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557098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482152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327399" y="3722251"/>
            <a:ext cx="7692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" name="Google Shape;134;p18"/>
          <p:cNvCxnSpPr>
            <a:stCxn id="127" idx="2"/>
            <a:endCxn id="128" idx="0"/>
          </p:cNvCxnSpPr>
          <p:nvPr/>
        </p:nvCxnSpPr>
        <p:spPr>
          <a:xfrm rot="-5400000" flipH="1">
            <a:off x="2618123" y="2151450"/>
            <a:ext cx="457200" cy="8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8"/>
          <p:cNvCxnSpPr>
            <a:stCxn id="129" idx="0"/>
            <a:endCxn id="127" idx="2"/>
          </p:cNvCxnSpPr>
          <p:nvPr/>
        </p:nvCxnSpPr>
        <p:spPr>
          <a:xfrm rot="-5400000">
            <a:off x="1732974" y="2151450"/>
            <a:ext cx="457200" cy="88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8"/>
          <p:cNvCxnSpPr>
            <a:stCxn id="129" idx="2"/>
            <a:endCxn id="131" idx="0"/>
          </p:cNvCxnSpPr>
          <p:nvPr/>
        </p:nvCxnSpPr>
        <p:spPr>
          <a:xfrm rot="-5400000" flipH="1">
            <a:off x="1501824" y="3282300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8"/>
          <p:cNvCxnSpPr>
            <a:stCxn id="130" idx="0"/>
            <a:endCxn id="129" idx="2"/>
          </p:cNvCxnSpPr>
          <p:nvPr/>
        </p:nvCxnSpPr>
        <p:spPr>
          <a:xfrm rot="-5400000">
            <a:off x="1079200" y="3282301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8"/>
          <p:cNvCxnSpPr>
            <a:stCxn id="128" idx="2"/>
            <a:endCxn id="133" idx="0"/>
          </p:cNvCxnSpPr>
          <p:nvPr/>
        </p:nvCxnSpPr>
        <p:spPr>
          <a:xfrm rot="-5400000" flipH="1">
            <a:off x="3272122" y="3282300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8"/>
          <p:cNvCxnSpPr>
            <a:stCxn id="132" idx="0"/>
            <a:endCxn id="128" idx="2"/>
          </p:cNvCxnSpPr>
          <p:nvPr/>
        </p:nvCxnSpPr>
        <p:spPr>
          <a:xfrm rot="-5400000">
            <a:off x="2849502" y="3282301"/>
            <a:ext cx="457200" cy="42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05700"/>
            <a:ext cx="2624896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4688"/>
            <a:ext cx="5488976" cy="29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641375" y="1114700"/>
            <a:ext cx="3502500" cy="29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375" y="782212"/>
            <a:ext cx="3000326" cy="35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8563"/>
            <a:ext cx="5566700" cy="30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5641375" y="1114700"/>
            <a:ext cx="3502500" cy="29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void insert(int k)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Node *n = new Node;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n-&gt;value = k;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if (!this-&gt;root)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this-&gt;root = n;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return;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Node *p = this-&gt;root;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while (p)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if (k &lt; p-&gt;value)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	 if (p-&gt;left) p = p-&gt;left;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	 else break;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else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	 if (p-&gt;right) p = p-&gt;right;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	 else break;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if (k &lt; p-&gt;value)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p-&gt;left = n;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 else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   	 p-&gt;right = n;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375" y="739238"/>
            <a:ext cx="3120101" cy="366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80" y="254840"/>
            <a:ext cx="8049492" cy="464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365</Words>
  <Application>Microsoft Office PowerPoint</Application>
  <PresentationFormat>On-screen Show (16:9)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Merriweather</vt:lpstr>
      <vt:lpstr>Roboto</vt:lpstr>
      <vt:lpstr>Arial</vt:lpstr>
      <vt:lpstr>Source Code Pro</vt:lpstr>
      <vt:lpstr>Paradigm</vt:lpstr>
      <vt:lpstr>PSDA: Tree</vt:lpstr>
      <vt:lpstr>Terminologi</vt:lpstr>
      <vt:lpstr>Implementasi</vt:lpstr>
      <vt:lpstr>Hubungan Antar-node</vt:lpstr>
      <vt:lpstr>Tree</vt:lpstr>
      <vt:lpstr>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Praktikum</vt:lpstr>
      <vt:lpstr>Praktikum</vt:lpstr>
      <vt:lpstr>Tugas Praktikum</vt:lpstr>
      <vt:lpstr>Tugas Praktikum</vt:lpstr>
      <vt:lpstr>Persiapan praktikum selanjutnya</vt:lpstr>
      <vt:lpstr>PSDA I: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Tree</dc:title>
  <cp:lastModifiedBy>ASUS</cp:lastModifiedBy>
  <cp:revision>17</cp:revision>
  <dcterms:modified xsi:type="dcterms:W3CDTF">2021-04-13T10:13:00Z</dcterms:modified>
</cp:coreProperties>
</file>