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1" r:id="rId5"/>
    <p:sldId id="267" r:id="rId6"/>
    <p:sldId id="269" r:id="rId7"/>
    <p:sldId id="268" r:id="rId8"/>
    <p:sldId id="272" r:id="rId9"/>
    <p:sldId id="270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73" r:id="rId18"/>
    <p:sldId id="265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D376-1AD7-454C-98BA-9A87B6E88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818ED-F7BE-40A3-9E39-37C24A14A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023C1-DA53-4A70-A0F0-C3709140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1DE2-BA96-4875-9DD8-DDF1C0BF56ED}" type="datetimeFigureOut">
              <a:rPr lang="id-ID" smtClean="0"/>
              <a:t>6 Okt 2020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FEE2-CC98-40C5-8854-8F0B04CB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BF907-B950-4D8C-BF20-512F7D82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38E-DF45-41EE-B4BE-3BE31686D25E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2033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893D-88D6-4167-98AB-AE2EDBC0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68599-BA39-44D4-B31E-8813E7F68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0DBD-B3BD-4456-BB4F-515ECA8B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1DE2-BA96-4875-9DD8-DDF1C0BF56ED}" type="datetimeFigureOut">
              <a:rPr lang="id-ID" smtClean="0"/>
              <a:t>6 Okt 2020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6BC25-5E03-4E73-A50F-47ABDD02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F4F92-B17E-4127-9A40-D0BDD855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38E-DF45-41EE-B4BE-3BE31686D25E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1287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E1F89-E5C5-4DD5-AF21-B4B45943A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F8B03-D048-4D96-8B06-FA32A916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BB4ED-15FF-4EBA-AC9E-0CDBC24B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1DE2-BA96-4875-9DD8-DDF1C0BF56ED}" type="datetimeFigureOut">
              <a:rPr lang="id-ID" smtClean="0"/>
              <a:t>6 Okt 2020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60E2-75C7-4C4C-AA05-1B51F6D9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1C7-0C12-4629-9CDE-FE7EEB97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38E-DF45-41EE-B4BE-3BE31686D25E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678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C78F-7F35-4F0E-A212-641819C7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0C53-09ED-4EC4-9D27-C3484A9BF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38A5-57C1-4E25-8128-C0292639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1DE2-BA96-4875-9DD8-DDF1C0BF56ED}" type="datetimeFigureOut">
              <a:rPr lang="id-ID" smtClean="0"/>
              <a:t>6 Okt 2020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FF8FF-28DA-4A9A-848C-920D2944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E7D6-3C88-4B3A-8CAA-3BA77B6E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38E-DF45-41EE-B4BE-3BE31686D25E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499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8481-5C99-4C6A-8D9F-B4B65EE2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C98CF-D206-478F-ADDC-C4ED7022D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C8981-2F4B-4695-BC7E-4255D2F7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1DE2-BA96-4875-9DD8-DDF1C0BF56ED}" type="datetimeFigureOut">
              <a:rPr lang="id-ID" smtClean="0"/>
              <a:t>6 Okt 2020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FBA14-10DE-4C73-84D5-C30A05BB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8D403-9DB5-459F-B37D-1F4E125B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38E-DF45-41EE-B4BE-3BE31686D25E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3158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47C4-DA1A-4259-883A-DFBA2B67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91CC-AFBD-49C9-8F7D-4F7F72731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EBAF5-535C-410D-835F-42590E56C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D60E0-15E1-46EE-9A6F-954AA695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1DE2-BA96-4875-9DD8-DDF1C0BF56ED}" type="datetimeFigureOut">
              <a:rPr lang="id-ID" smtClean="0"/>
              <a:t>6 Okt 2020</a:t>
            </a:fld>
            <a:endParaRPr lang="id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BBA02-BD07-49E9-8A09-83DD308B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E282-4B0C-42B7-B4E1-B30EFA6C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38E-DF45-41EE-B4BE-3BE31686D25E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93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1190-11F1-4800-A23A-E3249DD2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40346-EA31-45F0-994C-FC7DF068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44465-E395-4AF5-BCFC-F1C13BAA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3CA61-89DC-4EAA-AFB2-28CF8E9F4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C4F5A-17C5-47CA-B172-0E5C06F9F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E8E29-CF9D-4CC7-B722-FE6C8D9A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1DE2-BA96-4875-9DD8-DDF1C0BF56ED}" type="datetimeFigureOut">
              <a:rPr lang="id-ID" smtClean="0"/>
              <a:t>6 Okt 2020</a:t>
            </a:fld>
            <a:endParaRPr lang="id-ID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AD4A9-5B4B-4DBD-A422-F5B73CE5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B2FEB-5DFA-42E4-868C-8DE8DA8C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38E-DF45-41EE-B4BE-3BE31686D25E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653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3FE9-2BA2-47F3-A313-5E43F0FE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DC467-4C1A-441F-9399-880E6795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1DE2-BA96-4875-9DD8-DDF1C0BF56ED}" type="datetimeFigureOut">
              <a:rPr lang="id-ID" smtClean="0"/>
              <a:t>6 Okt 2020</a:t>
            </a:fld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7F66D-D8CD-4BE5-88F8-E11011DC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12E5C-DA64-4170-A1C9-EDD5AA6F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38E-DF45-41EE-B4BE-3BE31686D25E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9128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A30A6-0E9C-48FC-ADE3-FC9EEE1F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1DE2-BA96-4875-9DD8-DDF1C0BF56ED}" type="datetimeFigureOut">
              <a:rPr lang="id-ID" smtClean="0"/>
              <a:t>6 Okt 2020</a:t>
            </a:fld>
            <a:endParaRPr lang="id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311E4-36FA-4D5B-8824-1523E372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D510E-2D2F-4EE8-B2D9-10DDDA21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38E-DF45-41EE-B4BE-3BE31686D25E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310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27F9-B812-4686-AE59-CB93D90B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97E4B-2A05-4052-B81D-71905135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44287-5700-41B3-9B2B-9BADC57CF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1E3A4-C1A1-4DF5-8653-8741F362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1DE2-BA96-4875-9DD8-DDF1C0BF56ED}" type="datetimeFigureOut">
              <a:rPr lang="id-ID" smtClean="0"/>
              <a:t>6 Okt 2020</a:t>
            </a:fld>
            <a:endParaRPr lang="id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41FEC-4D3A-4372-BEB0-A1A757B2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CDA51-7BE2-4E73-AFA2-BA88C229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38E-DF45-41EE-B4BE-3BE31686D25E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2042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9DE3-451C-498B-A6AB-075840C4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0F388-9DCD-4B1F-856D-A4302819B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529F3-DE02-4FBB-B253-6D3774258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DF164-8CDE-41DB-AAC7-32392F88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1DE2-BA96-4875-9DD8-DDF1C0BF56ED}" type="datetimeFigureOut">
              <a:rPr lang="id-ID" smtClean="0"/>
              <a:t>6 Okt 2020</a:t>
            </a:fld>
            <a:endParaRPr lang="id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DF3F0-A26E-4595-B8CB-B7A16AC6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792C7-AC6F-4AFC-BD06-1850B49C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38E-DF45-41EE-B4BE-3BE31686D25E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5934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97DC9-0D52-46B2-A05A-0571F9FD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2D028-B1EC-45B9-AF6C-180809B2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26D8F-AC1E-4513-A556-C202DEE65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B1DE2-BA96-4875-9DD8-DDF1C0BF56ED}" type="datetimeFigureOut">
              <a:rPr lang="id-ID" smtClean="0"/>
              <a:t>6 Okt 2020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9278C-E5EE-4C68-AC5E-53C0B16F4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03C2-2F2C-47C5-8BEC-302EAD183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9538E-DF45-41EE-B4BE-3BE31686D25E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853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Microsoft_SQL_Serv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icrosoft.com/en-us/sql-server/sql-server-2019-featu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Microsoft_SQL_Serv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890E-0CEF-4C7A-A669-01EE4315E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/>
              <a:t>Praktikum Basis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09EC9-DF12-4C99-B43C-8697C006C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SQL Server with SSMS</a:t>
            </a:r>
          </a:p>
        </p:txBody>
      </p:sp>
    </p:spTree>
    <p:extLst>
      <p:ext uri="{BB962C8B-B14F-4D97-AF65-F5344CB8AC3E}">
        <p14:creationId xmlns:p14="http://schemas.microsoft.com/office/powerpoint/2010/main" val="158396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 Server Environtment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d-ID" b="0" i="0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</a:t>
            </a:r>
            <a:endParaRPr lang="en-US" b="0" i="0" noProof="1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database is an organized collection of data, generally stored and accessed electronically from a computer system.</a:t>
            </a:r>
            <a:endParaRPr lang="id-ID" b="0" i="0" noProof="1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Table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 database table is just that, a table with rows and columns. Different tables contain information about different types of things.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Column</a:t>
            </a:r>
          </a:p>
          <a:p>
            <a:pPr lvl="1"/>
            <a:r>
              <a:rPr lang="en-US" sz="1800" b="0" i="0" dirty="0">
                <a:solidFill>
                  <a:srgbClr val="252525"/>
                </a:solidFill>
                <a:effectLst/>
                <a:latin typeface="Helvetica Neue"/>
              </a:rPr>
              <a:t>The columns in a table are the set of facts that we keep track of about that type of object. A column is also called an </a:t>
            </a:r>
            <a:r>
              <a:rPr lang="en-US" sz="1800" b="0" i="1" dirty="0">
                <a:solidFill>
                  <a:srgbClr val="252525"/>
                </a:solidFill>
                <a:effectLst/>
                <a:latin typeface="Helvetica Neue"/>
              </a:rPr>
              <a:t>attribute</a:t>
            </a:r>
            <a:r>
              <a:rPr lang="en-US" sz="1800" b="0" i="0" dirty="0">
                <a:solidFill>
                  <a:srgbClr val="252525"/>
                </a:solidFill>
                <a:effectLst/>
                <a:latin typeface="Helvetica Neue"/>
              </a:rPr>
              <a:t>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Row / Tuple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row in a database table represents one instance of the type of object described in that table. A row is also called a record.</a:t>
            </a:r>
            <a:endParaRPr lang="id-ID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B68D1C72-5BE4-44E1-A2D7-1125C957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2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 Server Environtment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491A19-323A-472E-9A3E-FB582A358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2234406"/>
            <a:ext cx="8620125" cy="3533775"/>
          </a:xfrm>
        </p:spPr>
      </p:pic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B68D1C72-5BE4-44E1-A2D7-1125C9577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7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 Server Environtment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noProof="1">
                <a:solidFill>
                  <a:srgbClr val="000000"/>
                </a:solidFill>
                <a:latin typeface="Arial" panose="020B0604020202020204" pitchFamily="34" charset="0"/>
              </a:rPr>
              <a:t>Type Data</a:t>
            </a:r>
            <a:endParaRPr lang="en-US" b="0" i="0" noProof="1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SQL Server, each column, local variable, expression, and parameter has a related data type. A data type is an attribute that specifies the type of data that the object can hold: integer data, character data, monetary data, date and time data, binary strings, and so on.</a:t>
            </a:r>
          </a:p>
          <a:p>
            <a:pPr lvl="1"/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Dikelompokkan menjadi beberapa kategori:</a:t>
            </a:r>
          </a:p>
          <a:p>
            <a:pPr lvl="2"/>
            <a:r>
              <a:rPr lang="en-US" b="0" i="0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Exact numerics (bit, int, decimal, numeric, smallint)</a:t>
            </a:r>
            <a:endParaRPr lang="en-US" noProof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/>
            <a:r>
              <a:rPr lang="en-US" b="0" i="0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Unicode character strings (nvarchar)</a:t>
            </a:r>
          </a:p>
          <a:p>
            <a:pPr lvl="2"/>
            <a:r>
              <a:rPr lang="en-US" b="0" i="0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Approximate numerics (float, real)</a:t>
            </a:r>
            <a:endParaRPr lang="en-US" noProof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/>
            <a:r>
              <a:rPr lang="en-US" b="0" i="0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Binary strings (binary, image)</a:t>
            </a:r>
          </a:p>
          <a:p>
            <a:pPr lvl="2"/>
            <a:r>
              <a:rPr lang="en-US" b="0" i="0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 and time (date, datetime)</a:t>
            </a:r>
          </a:p>
          <a:p>
            <a:pPr lvl="2"/>
            <a:r>
              <a:rPr lang="en-US" b="0" i="0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Character strings (char, text)</a:t>
            </a:r>
          </a:p>
          <a:p>
            <a:pPr lvl="2"/>
            <a:r>
              <a:rPr lang="en-US" b="0" i="0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 data types (cursor, table, xml)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B68D1C72-5BE4-44E1-A2D7-1125C957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7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 Server Environtment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noProof="1">
                <a:solidFill>
                  <a:srgbClr val="000000"/>
                </a:solidFill>
                <a:latin typeface="Arial" panose="020B0604020202020204" pitchFamily="34" charset="0"/>
              </a:rPr>
              <a:t>Null &amp; Not Null</a:t>
            </a:r>
            <a:endParaRPr lang="en-US" b="0" i="0" noProof="1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field with a NULL value is a field with no value</a:t>
            </a:r>
          </a:p>
          <a:p>
            <a:pPr lvl="1"/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Null </a:t>
            </a:r>
            <a:r>
              <a:rPr lang="id-ID" sz="1800" noProof="1">
                <a:solidFill>
                  <a:srgbClr val="000000"/>
                </a:solidFill>
                <a:latin typeface="Arial" panose="020B0604020202020204" pitchFamily="34" charset="0"/>
              </a:rPr>
              <a:t>tidak</a:t>
            </a:r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 berarti dan sangat berbeda dengan </a:t>
            </a:r>
            <a:r>
              <a:rPr lang="id-ID" sz="1800" noProof="1">
                <a:solidFill>
                  <a:srgbClr val="000000"/>
                </a:solidFill>
                <a:latin typeface="Arial" panose="020B0604020202020204" pitchFamily="34" charset="0"/>
              </a:rPr>
              <a:t>nol.</a:t>
            </a:r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 NULL</a:t>
            </a:r>
            <a:r>
              <a:rPr lang="id-ID" sz="1800" noProof="1">
                <a:solidFill>
                  <a:srgbClr val="000000"/>
                </a:solidFill>
                <a:latin typeface="Arial" panose="020B0604020202020204" pitchFamily="34" charset="0"/>
              </a:rPr>
              <a:t> berarti kosong atau belum diisi.</a:t>
            </a:r>
            <a:endParaRPr lang="en-US" sz="1800" noProof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sz="1800" b="0" i="0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 Null is </a:t>
            </a:r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column that cannot be NULL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B68D1C72-5BE4-44E1-A2D7-1125C957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8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 Server Environtment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noProof="1">
                <a:solidFill>
                  <a:srgbClr val="000000"/>
                </a:solidFill>
                <a:latin typeface="Arial" panose="020B0604020202020204" pitchFamily="34" charset="0"/>
              </a:rPr>
              <a:t>Primary Key (Simple)</a:t>
            </a:r>
          </a:p>
          <a:p>
            <a:pPr lvl="1"/>
            <a:r>
              <a:rPr lang="en-US" sz="1800" b="0" i="0" noProof="1">
                <a:solidFill>
                  <a:srgbClr val="000000"/>
                </a:solidFill>
                <a:effectLst/>
                <a:latin typeface="-apple-system"/>
              </a:rPr>
              <a:t>A primary key is a column or a group of columns that uniquely identifies each row in a table.</a:t>
            </a:r>
            <a:endParaRPr lang="en-US" noProof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0" i="0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Primary Key (Composite)</a:t>
            </a:r>
          </a:p>
          <a:p>
            <a:pPr lvl="1"/>
            <a:r>
              <a:rPr lang="en-US" sz="1800" b="0" i="0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Composite key is a key which is the combination of more than one field or column of a given table.</a:t>
            </a:r>
            <a:endParaRPr lang="en-US" b="0" i="0" noProof="1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noProof="1">
                <a:solidFill>
                  <a:srgbClr val="000000"/>
                </a:solidFill>
                <a:latin typeface="Arial" panose="020B0604020202020204" pitchFamily="34" charset="0"/>
              </a:rPr>
              <a:t>Foreign Key</a:t>
            </a:r>
          </a:p>
          <a:p>
            <a:pPr lvl="1"/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A FOREIGN KEY is a field (or collection of fields) in one table that refers to the PRIMARY KEY in another table.</a:t>
            </a:r>
            <a:endParaRPr lang="en-US" noProof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noProof="1">
                <a:solidFill>
                  <a:srgbClr val="000000"/>
                </a:solidFill>
                <a:latin typeface="Arial" panose="020B0604020202020204" pitchFamily="34" charset="0"/>
              </a:rPr>
              <a:t>Unique Key</a:t>
            </a:r>
          </a:p>
          <a:p>
            <a:pPr lvl="1"/>
            <a:r>
              <a:rPr lang="en-US" sz="1800" b="0" i="0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UNIQUE constraint ensures that all values in a column are different.</a:t>
            </a:r>
          </a:p>
          <a:p>
            <a:pPr lvl="1"/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PRIMARY KEY pasti memiliki constraint UNIQUE, tetapi UNIQUE belum tentu adalah PRIMARY KEY</a:t>
            </a:r>
            <a:endParaRPr lang="en-US" b="0" i="0" noProof="1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B68D1C72-5BE4-44E1-A2D7-1125C957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27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 Server Environtment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noProof="1">
                <a:solidFill>
                  <a:srgbClr val="000000"/>
                </a:solidFill>
                <a:latin typeface="Arial" panose="020B0604020202020204" pitchFamily="34" charset="0"/>
              </a:rPr>
              <a:t>Reference Integrity</a:t>
            </a:r>
          </a:p>
          <a:p>
            <a:pPr lvl="1"/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Referential integrity is the ability to take appropriate actions when tables or records involved in a relationship are affected.</a:t>
            </a:r>
          </a:p>
          <a:p>
            <a:pPr lvl="1"/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There’s many type of referential integrity:</a:t>
            </a:r>
          </a:p>
          <a:p>
            <a:pPr lvl="2"/>
            <a:r>
              <a:rPr lang="en-US" sz="1800" b="1" noProof="1">
                <a:solidFill>
                  <a:srgbClr val="000000"/>
                </a:solidFill>
                <a:latin typeface="Arial" panose="020B0604020202020204" pitchFamily="34" charset="0"/>
              </a:rPr>
              <a:t>No Action </a:t>
            </a:r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– Seperti namanya, will throws error</a:t>
            </a:r>
          </a:p>
          <a:p>
            <a:pPr lvl="2"/>
            <a:r>
              <a:rPr lang="en-US" sz="1800" b="1" noProof="1">
                <a:solidFill>
                  <a:srgbClr val="000000"/>
                </a:solidFill>
                <a:latin typeface="Arial" panose="020B0604020202020204" pitchFamily="34" charset="0"/>
              </a:rPr>
              <a:t>Cascade</a:t>
            </a:r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 – Automatically applied to dependent table rows</a:t>
            </a:r>
          </a:p>
          <a:p>
            <a:pPr lvl="2"/>
            <a:r>
              <a:rPr lang="en-US" sz="1800" b="1" noProof="1">
                <a:solidFill>
                  <a:srgbClr val="000000"/>
                </a:solidFill>
                <a:latin typeface="Arial" panose="020B0604020202020204" pitchFamily="34" charset="0"/>
              </a:rPr>
              <a:t>Set Default </a:t>
            </a:r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– Set to column default value</a:t>
            </a:r>
          </a:p>
          <a:p>
            <a:pPr lvl="2"/>
            <a:r>
              <a:rPr lang="en-US" sz="1800" b="1" noProof="1">
                <a:solidFill>
                  <a:srgbClr val="000000"/>
                </a:solidFill>
                <a:latin typeface="Arial" panose="020B0604020202020204" pitchFamily="34" charset="0"/>
              </a:rPr>
              <a:t>Set Null </a:t>
            </a:r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– Set column to NULL</a:t>
            </a:r>
            <a:endParaRPr lang="en-US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B68D1C72-5BE4-44E1-A2D7-1125C957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0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 Server Environtment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noProof="1">
                <a:solidFill>
                  <a:srgbClr val="000000"/>
                </a:solidFill>
                <a:latin typeface="Arial" panose="020B0604020202020204" pitchFamily="34" charset="0"/>
              </a:rPr>
              <a:t>Identity Column</a:t>
            </a:r>
          </a:p>
          <a:p>
            <a:pPr lvl="1"/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Auto Increment on MySQL</a:t>
            </a:r>
          </a:p>
          <a:p>
            <a:pPr lvl="1"/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The MS SQL Server uses the </a:t>
            </a:r>
            <a:r>
              <a:rPr lang="en-US" sz="1800" b="1" noProof="1">
                <a:solidFill>
                  <a:srgbClr val="000000"/>
                </a:solidFill>
                <a:latin typeface="Arial" panose="020B0604020202020204" pitchFamily="34" charset="0"/>
              </a:rPr>
              <a:t>IDENTITY</a:t>
            </a:r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 keyword to perform an auto-increment feature</a:t>
            </a:r>
          </a:p>
          <a:p>
            <a:pPr lvl="1"/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Example syntax is </a:t>
            </a:r>
            <a:r>
              <a:rPr lang="en-US" sz="1800" b="1" noProof="1">
                <a:solidFill>
                  <a:srgbClr val="000000"/>
                </a:solidFill>
                <a:latin typeface="Arial" panose="020B0604020202020204" pitchFamily="34" charset="0"/>
              </a:rPr>
              <a:t>IDENTITY(1, 1)</a:t>
            </a:r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, mean the starting value for IDENTITY is 1, and it will increment by 1 for each new record</a:t>
            </a:r>
          </a:p>
          <a:p>
            <a:pPr lvl="1"/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So, </a:t>
            </a:r>
            <a:r>
              <a:rPr lang="en-US" sz="1800" b="1" noProof="1">
                <a:solidFill>
                  <a:srgbClr val="000000"/>
                </a:solidFill>
                <a:latin typeface="Arial" panose="020B0604020202020204" pitchFamily="34" charset="0"/>
              </a:rPr>
              <a:t>IDENTITY(x, y) </a:t>
            </a:r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have meaning the starting value of IDENTITY is </a:t>
            </a:r>
            <a:r>
              <a:rPr lang="en-US" sz="1800" b="1" noProof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, and it will increment by </a:t>
            </a:r>
            <a:r>
              <a:rPr lang="en-US" sz="1800" b="1" noProof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 for each new record</a:t>
            </a:r>
            <a:endParaRPr lang="en-US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B68D1C72-5BE4-44E1-A2D7-1125C957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5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 Server Environtment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noProof="1">
                <a:solidFill>
                  <a:srgbClr val="000000"/>
                </a:solidFill>
                <a:latin typeface="Arial" panose="020B0604020202020204" pitchFamily="34" charset="0"/>
              </a:rPr>
              <a:t>CHECK Constraints</a:t>
            </a:r>
          </a:p>
          <a:p>
            <a:pPr lvl="1"/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The CHECK constraint is used to limit the value range that can be placed in a column</a:t>
            </a:r>
          </a:p>
          <a:p>
            <a:pPr lvl="1"/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For example column </a:t>
            </a:r>
            <a:r>
              <a:rPr lang="en-US" sz="1800" b="1" noProof="1">
                <a:solidFill>
                  <a:srgbClr val="000000"/>
                </a:solidFill>
                <a:latin typeface="Arial" panose="020B0604020202020204" pitchFamily="34" charset="0"/>
              </a:rPr>
              <a:t>age </a:t>
            </a:r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have CHECK constraint </a:t>
            </a:r>
            <a:r>
              <a:rPr lang="en-US" sz="1800" b="1" noProof="1">
                <a:solidFill>
                  <a:srgbClr val="000000"/>
                </a:solidFill>
                <a:latin typeface="Arial" panose="020B0604020202020204" pitchFamily="34" charset="0"/>
              </a:rPr>
              <a:t>age &gt;= 18 </a:t>
            </a:r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to ensure that the age of user must be 18, or older</a:t>
            </a:r>
            <a:endParaRPr lang="en-US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B68D1C72-5BE4-44E1-A2D7-1125C957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 Server Environtment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noProof="1">
                <a:solidFill>
                  <a:srgbClr val="000000"/>
                </a:solidFill>
                <a:latin typeface="Arial" panose="020B0604020202020204" pitchFamily="34" charset="0"/>
              </a:rPr>
              <a:t>CTE (C</a:t>
            </a:r>
            <a:r>
              <a:rPr lang="en-US" sz="2800" noProof="1">
                <a:solidFill>
                  <a:srgbClr val="000000"/>
                </a:solidFill>
                <a:latin typeface="Arial" panose="020B0604020202020204" pitchFamily="34" charset="0"/>
              </a:rPr>
              <a:t>ommon Table Expression)</a:t>
            </a:r>
            <a:endParaRPr lang="en-US" noProof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A CTE allows you to define a temporary named result set that available temporarily in the execution scope of a statement such as SELECT, INSERT, UPDATE, DELETE, or MERGE.</a:t>
            </a:r>
          </a:p>
          <a:p>
            <a:pPr lvl="1"/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US" sz="1800" b="1" noProof="1">
                <a:solidFill>
                  <a:srgbClr val="000000"/>
                </a:solidFill>
                <a:latin typeface="Arial" panose="020B0604020202020204" pitchFamily="34" charset="0"/>
              </a:rPr>
              <a:t>recursive common table expression </a:t>
            </a:r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(CTE) is a CTE that references itself. By doing so, the CTE repeatedly executes, returns subsets of data, until it returns the complete result set.</a:t>
            </a:r>
          </a:p>
          <a:p>
            <a:pPr lvl="1"/>
            <a:r>
              <a:rPr lang="en-US" sz="1800" b="1" noProof="1">
                <a:solidFill>
                  <a:srgbClr val="000000"/>
                </a:solidFill>
                <a:latin typeface="Arial" panose="020B0604020202020204" pitchFamily="34" charset="0"/>
              </a:rPr>
              <a:t>Example</a:t>
            </a:r>
            <a:r>
              <a:rPr lang="en-US" sz="1800" noProof="1">
                <a:solidFill>
                  <a:srgbClr val="000000"/>
                </a:solidFill>
                <a:latin typeface="Arial" panose="020B0604020202020204" pitchFamily="34" charset="0"/>
              </a:rPr>
              <a:t>: Tampilkan nama-nama hari dari hari Senin sampai Minggu dengan menggunakan rekursif</a:t>
            </a:r>
            <a:endParaRPr lang="en-US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B68D1C72-5BE4-44E1-A2D7-1125C957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E3CE1A-33C1-4FF4-AFA0-2D1AEB2DD098}"/>
              </a:ext>
            </a:extLst>
          </p:cNvPr>
          <p:cNvSpPr txBox="1"/>
          <p:nvPr/>
        </p:nvSpPr>
        <p:spPr>
          <a:xfrm>
            <a:off x="2458995" y="4267200"/>
            <a:ext cx="410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noProof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i="0" noProof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expression_name[(column_name [,...])] </a:t>
            </a:r>
            <a:r>
              <a:rPr lang="en-US" b="1" i="0" noProof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i="0" noProof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(CTE_definition) SQL_statement;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7550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 Server Core Features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Tables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Constraints, Primary and Foreign Keys</a:t>
            </a:r>
          </a:p>
          <a:p>
            <a:r>
              <a:rPr lang="en-US" dirty="0"/>
              <a:t>Indexes</a:t>
            </a:r>
          </a:p>
          <a:p>
            <a:r>
              <a:rPr lang="en-US" dirty="0"/>
              <a:t>Stored Procedures and Functions</a:t>
            </a:r>
          </a:p>
          <a:p>
            <a:r>
              <a:rPr lang="en-US" dirty="0"/>
              <a:t>Triggers</a:t>
            </a:r>
          </a:p>
          <a:p>
            <a:r>
              <a:rPr lang="en-US" dirty="0"/>
              <a:t>SQL Server Identity Columns</a:t>
            </a:r>
          </a:p>
          <a:p>
            <a:r>
              <a:rPr lang="en-US" dirty="0"/>
              <a:t>Temporary Objects</a:t>
            </a:r>
          </a:p>
          <a:p>
            <a:r>
              <a:rPr lang="en-US" dirty="0"/>
              <a:t>Defaults</a:t>
            </a:r>
          </a:p>
          <a:p>
            <a:r>
              <a:rPr lang="en-US" dirty="0"/>
              <a:t>Users</a:t>
            </a:r>
          </a:p>
          <a:p>
            <a:r>
              <a:rPr lang="en-US" dirty="0"/>
              <a:t>User-defined Types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Read more at </a:t>
            </a:r>
            <a:r>
              <a:rPr lang="en-US" dirty="0">
                <a:hlinkClick r:id="rId2"/>
              </a:rPr>
              <a:t>https://www.microsoft.com/en-us/sql-server/sql-server-2019-features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8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 Server Native Client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SNAC, or SQL Server Native Client, is a term that has been used interchangeably to refer to </a:t>
            </a:r>
            <a:r>
              <a:rPr lang="en-US" b="1" dirty="0"/>
              <a:t>ODBC</a:t>
            </a:r>
            <a:r>
              <a:rPr lang="en-US" dirty="0"/>
              <a:t> and </a:t>
            </a:r>
            <a:r>
              <a:rPr lang="en-US" b="1" dirty="0"/>
              <a:t>OLE DB drivers </a:t>
            </a:r>
            <a:r>
              <a:rPr lang="en-US" dirty="0"/>
              <a:t>for SQL Server.</a:t>
            </a:r>
          </a:p>
          <a:p>
            <a:r>
              <a:rPr lang="en-US" dirty="0"/>
              <a:t>Implements support for SQL Server features:</a:t>
            </a:r>
          </a:p>
          <a:p>
            <a:pPr lvl="1"/>
            <a:r>
              <a:rPr lang="id-ID" noProof="1"/>
              <a:t>Tabular</a:t>
            </a:r>
            <a:r>
              <a:rPr lang="id-ID" dirty="0"/>
              <a:t> Data </a:t>
            </a:r>
            <a:r>
              <a:rPr lang="id-ID" dirty="0" err="1"/>
              <a:t>Stream</a:t>
            </a:r>
            <a:r>
              <a:rPr lang="id-ID" dirty="0"/>
              <a:t> </a:t>
            </a:r>
            <a:r>
              <a:rPr lang="id-ID" dirty="0" err="1"/>
              <a:t>implementation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id-ID" dirty="0" err="1"/>
              <a:t>irrored</a:t>
            </a:r>
            <a:r>
              <a:rPr lang="id-ID" dirty="0"/>
              <a:t> SQL Server </a:t>
            </a:r>
            <a:r>
              <a:rPr lang="id-ID" dirty="0" err="1"/>
              <a:t>databases</a:t>
            </a:r>
            <a:endParaRPr lang="en-US" dirty="0"/>
          </a:p>
          <a:p>
            <a:pPr lvl="1"/>
            <a:r>
              <a:rPr lang="en-US" dirty="0"/>
              <a:t>All data types supported by SQL Server</a:t>
            </a:r>
          </a:p>
          <a:p>
            <a:pPr lvl="1"/>
            <a:r>
              <a:rPr lang="en-US" dirty="0"/>
              <a:t>Asynchronous operations</a:t>
            </a:r>
          </a:p>
          <a:p>
            <a:pPr lvl="1"/>
            <a:r>
              <a:rPr lang="en-US" dirty="0"/>
              <a:t>Query notifications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Receiving multiple result sets in a single database session</a:t>
            </a:r>
            <a:endParaRPr lang="id-ID" dirty="0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0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 Server Services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Service Broker</a:t>
            </a:r>
          </a:p>
          <a:p>
            <a:r>
              <a:rPr lang="en-US" dirty="0"/>
              <a:t>Replication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Notification</a:t>
            </a:r>
          </a:p>
          <a:p>
            <a:r>
              <a:rPr lang="en-US" dirty="0"/>
              <a:t>Integration</a:t>
            </a:r>
          </a:p>
          <a:p>
            <a:r>
              <a:rPr lang="en-US" dirty="0"/>
              <a:t>Full Text Search</a:t>
            </a:r>
          </a:p>
          <a:p>
            <a:r>
              <a:rPr lang="en-US" dirty="0"/>
              <a:t>SQLCMD</a:t>
            </a:r>
          </a:p>
          <a:p>
            <a:r>
              <a:rPr lang="en-US" dirty="0"/>
              <a:t>Visual Studio</a:t>
            </a:r>
          </a:p>
          <a:p>
            <a:r>
              <a:rPr lang="en-US" b="1" dirty="0"/>
              <a:t>SSMS</a:t>
            </a:r>
          </a:p>
          <a:p>
            <a:r>
              <a:rPr lang="en-US" dirty="0"/>
              <a:t>SQL Server Operations Studio</a:t>
            </a:r>
          </a:p>
          <a:p>
            <a:r>
              <a:rPr lang="en-US" dirty="0"/>
              <a:t>BI Development Studio</a:t>
            </a:r>
            <a:endParaRPr lang="id-ID" dirty="0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4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 (Structured Query Language)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b="1" dirty="0"/>
              <a:t>SQL</a:t>
            </a:r>
            <a:r>
              <a:rPr lang="en-US" dirty="0"/>
              <a:t> is a domain-specific language used in programming and designed for managing data held in a relational database management system, or for stream processing in a relational data stream management system</a:t>
            </a:r>
          </a:p>
          <a:p>
            <a:r>
              <a:rPr lang="en-US" dirty="0"/>
              <a:t>Category of SQL Command / Query in SQL Server:</a:t>
            </a:r>
          </a:p>
          <a:p>
            <a:pPr lvl="1"/>
            <a:r>
              <a:rPr lang="en-US" b="1" dirty="0"/>
              <a:t>DML</a:t>
            </a:r>
            <a:r>
              <a:rPr lang="en-US" dirty="0"/>
              <a:t> (Select, Update, Insert, Delete)</a:t>
            </a:r>
          </a:p>
          <a:p>
            <a:pPr lvl="1"/>
            <a:r>
              <a:rPr lang="en-US" b="1" dirty="0"/>
              <a:t>DDL</a:t>
            </a:r>
            <a:r>
              <a:rPr lang="en-US" dirty="0"/>
              <a:t> (Create, Alter, Drop, Truncate)</a:t>
            </a:r>
          </a:p>
          <a:p>
            <a:pPr lvl="1"/>
            <a:r>
              <a:rPr lang="en-US" b="1" dirty="0"/>
              <a:t>DCL</a:t>
            </a:r>
            <a:r>
              <a:rPr lang="en-US" dirty="0"/>
              <a:t> (Grant, Revoke)</a:t>
            </a:r>
          </a:p>
          <a:p>
            <a:pPr lvl="1"/>
            <a:r>
              <a:rPr lang="en-US" b="1" dirty="0"/>
              <a:t>TCL</a:t>
            </a:r>
            <a:r>
              <a:rPr lang="en-US" dirty="0"/>
              <a:t> (Begin, Commit, Rollback, Save)</a:t>
            </a:r>
            <a:endParaRPr lang="id-ID" dirty="0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5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 Server + T-SQL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28222" cy="4351338"/>
          </a:xfrm>
        </p:spPr>
        <p:txBody>
          <a:bodyPr>
            <a:normAutofit/>
          </a:bodyPr>
          <a:lstStyle/>
          <a:p>
            <a:r>
              <a:rPr lang="en-US" b="1" dirty="0"/>
              <a:t>Transact-SQL</a:t>
            </a:r>
            <a:r>
              <a:rPr lang="en-US" dirty="0"/>
              <a:t> (T-SQL) is Microsoft's and Sybase's proprietary extension to the SQL (Structured Query Language) used to interact with relational databases. T-SQL expands on the SQL standard to include procedural programming, local variables, various support functions for string processing, date processing, mathematics, etc. and changes to the DELETE and UPDATE statements.</a:t>
            </a:r>
            <a:endParaRPr lang="id-ID" dirty="0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230244-6F2F-4F6D-B1F1-52FBF895D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55" y="1901910"/>
            <a:ext cx="1933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T-SQL Example</a:t>
            </a: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230244-6F2F-4F6D-B1F1-52FBF895D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55" y="1901910"/>
            <a:ext cx="1933575" cy="175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DD4A60-D198-4FFC-9AAD-EF8C9AAEE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936921"/>
            <a:ext cx="3790950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D41AB4-C107-4B3A-9521-48C9B5502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499618"/>
            <a:ext cx="5876925" cy="2152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C770-7DEC-471B-A711-DDFDE0096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7945" y="1980772"/>
            <a:ext cx="4053017" cy="121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8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 Server PolyBase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PolyBase</a:t>
            </a:r>
            <a:r>
              <a:rPr lang="en-US" dirty="0"/>
              <a:t> enables your SQL Server instance to process Transact-SQL queries that read data from external data sources. SQL Server 2016 and higher can access external data in </a:t>
            </a:r>
            <a:r>
              <a:rPr lang="en-US" b="1" dirty="0"/>
              <a:t>Hadoop</a:t>
            </a:r>
            <a:r>
              <a:rPr lang="en-US" dirty="0"/>
              <a:t> and </a:t>
            </a:r>
            <a:r>
              <a:rPr lang="en-US" b="1" dirty="0"/>
              <a:t>Azure Blob Storage</a:t>
            </a:r>
            <a:r>
              <a:rPr lang="en-US" dirty="0"/>
              <a:t>. Starting in SQL Server 2019, you can now use </a:t>
            </a:r>
            <a:r>
              <a:rPr lang="en-US" b="1" dirty="0" err="1"/>
              <a:t>PolyBase</a:t>
            </a:r>
            <a:r>
              <a:rPr lang="en-US" dirty="0"/>
              <a:t> to access external data in </a:t>
            </a:r>
            <a:r>
              <a:rPr lang="en-US" b="1" dirty="0"/>
              <a:t>SQL Server</a:t>
            </a:r>
            <a:r>
              <a:rPr lang="en-US" dirty="0"/>
              <a:t>, </a:t>
            </a:r>
            <a:r>
              <a:rPr lang="en-US" b="1" dirty="0"/>
              <a:t>Oracle</a:t>
            </a:r>
            <a:r>
              <a:rPr lang="en-US" dirty="0"/>
              <a:t>, </a:t>
            </a:r>
            <a:r>
              <a:rPr lang="en-US" b="1" dirty="0"/>
              <a:t>Teradata</a:t>
            </a:r>
            <a:r>
              <a:rPr lang="en-US" dirty="0"/>
              <a:t>, and </a:t>
            </a:r>
            <a:r>
              <a:rPr lang="en-US" b="1" dirty="0"/>
              <a:t>MongoDB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0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 Server Environtment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others database engines</a:t>
            </a:r>
            <a:endParaRPr lang="id-ID" dirty="0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1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1058</Words>
  <Application>Microsoft Office PowerPoint</Application>
  <PresentationFormat>Layar Lebar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Courier New</vt:lpstr>
      <vt:lpstr>Helvetica Neue</vt:lpstr>
      <vt:lpstr>Office Theme</vt:lpstr>
      <vt:lpstr>Praktikum Basis Data</vt:lpstr>
      <vt:lpstr>SQL Server Core Features</vt:lpstr>
      <vt:lpstr>SQL Server Native Client</vt:lpstr>
      <vt:lpstr>SQL Server Services</vt:lpstr>
      <vt:lpstr>SQL (Structured Query Language)</vt:lpstr>
      <vt:lpstr>SQL Server + T-SQL</vt:lpstr>
      <vt:lpstr>T-SQL Example</vt:lpstr>
      <vt:lpstr>SQL Server PolyBase</vt:lpstr>
      <vt:lpstr>SQL Server Environtment</vt:lpstr>
      <vt:lpstr>SQL Server Environtment</vt:lpstr>
      <vt:lpstr>SQL Server Environtment</vt:lpstr>
      <vt:lpstr>SQL Server Environtment</vt:lpstr>
      <vt:lpstr>SQL Server Environtment</vt:lpstr>
      <vt:lpstr>SQL Server Environtment</vt:lpstr>
      <vt:lpstr>SQL Server Environtment</vt:lpstr>
      <vt:lpstr>SQL Server Environtment</vt:lpstr>
      <vt:lpstr>SQL Server Environtment</vt:lpstr>
      <vt:lpstr>SQL Server Environtment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Basis Data</dc:title>
  <dc:creator>Galih Akbar Moerbayaksa</dc:creator>
  <cp:lastModifiedBy>Galih Akbar Moerbayaksa</cp:lastModifiedBy>
  <cp:revision>12</cp:revision>
  <dcterms:created xsi:type="dcterms:W3CDTF">2020-10-04T14:37:31Z</dcterms:created>
  <dcterms:modified xsi:type="dcterms:W3CDTF">2020-10-06T10:57:07Z</dcterms:modified>
</cp:coreProperties>
</file>