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9" r:id="rId4"/>
    <p:sldId id="260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3" r:id="rId13"/>
    <p:sldId id="291" r:id="rId14"/>
    <p:sldId id="292" r:id="rId15"/>
    <p:sldId id="294" r:id="rId16"/>
    <p:sldId id="296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80" r:id="rId26"/>
    <p:sldId id="304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D8A9B4-721F-4FBE-8498-12ACA660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B42747B-BFD6-4945-BF90-22F3702C4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264B3E6-F2BC-432B-AFF5-CA123742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2B59B09-9834-4714-B2CC-88E81094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2319D04-0222-4FF7-A8EC-8971D069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903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6601CA-ED4C-42EA-A7F7-C3E5F0D8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0B9F5FB-E9D1-4583-BE38-B49CBD017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059E901-CA25-4F5F-917B-AE067D58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820BF1D-E90F-46FD-A394-924CD21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079DB16-B450-4A17-95A5-197199B9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57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9E19C992-A3A4-4C8B-A018-E412F4935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E87E6CA-C91F-4AE1-86C6-A5342394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5480D12-4AEB-47E0-9694-7DFE2825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833608C-A4A8-456D-B3B0-4FF282E7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0940EF7-6A2C-487C-B3E1-D50161F2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66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938773F-3D6A-4E81-A080-1BB2FE55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1B7D038-B8E7-4424-B179-4ECF24A7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AA53DBA-7696-418F-A7CD-A6575182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572BF7A-1596-406C-A927-0E098FE0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BAE56F2-7ADA-4A08-AD25-18DC22BB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01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6B90DD-701D-4C0A-8AAA-7D3F63A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1D43841-FA3C-4AAE-A0B9-2E3F676B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C4F62CE-AD8B-4F2D-8010-8E5C6BCA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A1F99E9-EBD4-4B57-964D-672E20B5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CF76F47-A513-4AC5-AF01-7B95E7BB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43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B68A2C2-C025-409C-92E8-586F78FF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1CF494C-384B-4766-95CE-6CA39C212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9A03E87-0815-4BBE-B2A0-AA6202DD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7ECB4B3-E591-4653-AFAA-45408AAE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6CC30EB-CF19-4C61-80B4-4DD4E2F0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8C84BCD-E163-42C8-ACCC-BC0EB28E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415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F006AD3-A16D-434B-832A-C32D0811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8AE1B4B-8C3D-4C58-B93A-54283443C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16FE2D7-F5FB-4583-B9EC-54005BAB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C336B522-6E10-4069-86C2-93F4C52B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748F4C60-E658-4387-A7D2-CB9AABE3C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56ADC10C-B078-477B-957E-0EE882BB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14A7A09D-8AF2-447A-ACD9-3079960D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69A6DA0C-CC34-4667-BA48-B265AE6D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00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AE3DD3-6897-4168-8533-55E68460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1F809CB-D457-412F-BDF9-AF96C347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FD1E8A5-270D-44A6-B665-15ED8F24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E2BF0FD-158F-4CED-BBD9-91EE0C88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6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4F671712-F589-446A-8340-B9CCD03A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DCB12B1B-D9DB-4A0C-BFEB-268DF743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C7A254E-D169-4302-966B-392D48A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578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4B92374-36C5-4795-A62C-29256A55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C9141D8-8441-4207-AF4E-763D17F35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566423E-CA90-42E0-8AA4-44D0CB861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7FF4942-1ED3-4B26-86E2-81A0B2A9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AEA98F3-41CA-405C-A8AC-28344133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98A34F9-E083-45E4-AEC1-88E353A7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3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C3195E5-66ED-4F1D-A2FC-4D29DD5A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5C43E5A4-6F31-43B9-9FCC-7AB10A68C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CAA39228-2218-42A1-90EC-1ECC8DFE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EA1A964-9F37-464A-8FF1-69BC7E5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524B9B09-DC8E-4F29-97F3-F64F61E9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13EBB0F-1492-47AB-BC1D-FDE457E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919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B32BD6AD-3154-4AB8-AC11-8AF3612D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B7BAF28-7FC2-4750-B7C9-7DAC7953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23A6944-BAD3-448A-98A2-4D2031454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459A-5607-4F28-88FA-010A80214C7D}" type="datetimeFigureOut">
              <a:rPr lang="id-ID" smtClean="0"/>
              <a:t>04/11/2021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D36D1BE-2FE4-4C10-863C-3DFA733C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1D3D3BC-CB67-4573-99A6-85DAA177D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9E97-C287-4B3D-8946-40F4EFF163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674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icrosoft_SQL_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890E-0CEF-4C7A-A669-01EE4315E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Praktikum Basis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9EC9-DF12-4C99-B43C-8697C006C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SQL Server </a:t>
            </a:r>
            <a:r>
              <a:rPr lang="id-ID" noProof="1"/>
              <a:t>dengan</a:t>
            </a:r>
            <a:r>
              <a:rPr lang="en-US" noProof="1"/>
              <a:t> SSMS</a:t>
            </a:r>
          </a:p>
        </p:txBody>
      </p:sp>
    </p:spTree>
    <p:extLst>
      <p:ext uri="{BB962C8B-B14F-4D97-AF65-F5344CB8AC3E}">
        <p14:creationId xmlns:p14="http://schemas.microsoft.com/office/powerpoint/2010/main" val="158396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dengan pengurutan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ORDER BY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ASC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ORDER BY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DESC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ORDER BY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col1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ASC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col2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DESC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d-ID" sz="24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TOP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(50)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ORDER BY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ASC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7910F3-F31B-4CC7-899F-8E9C3548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2:</a:t>
            </a:r>
            <a:br>
              <a:rPr lang="id-ID" dirty="0"/>
            </a:br>
            <a:r>
              <a:rPr lang="id-ID" dirty="0"/>
              <a:t>Agregasi Baris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8CCE0FF-39BB-47FA-B910-EC9C8909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Berlaku untuk perintah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2134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Pengelompokkan baris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GROUP BY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GROUP BY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col1, col2;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Fungsi agregat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C</a:t>
            </a:r>
            <a:r>
              <a:rPr lang="id-ID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OUNT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(*)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SUM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AVG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MIN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MAX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Fungsi agregat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C</a:t>
            </a:r>
            <a:r>
              <a:rPr lang="id-ID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OUNT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(*)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conditions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SUM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(col1)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GROUP BY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col2;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MIN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(col1)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col2 &gt; 10;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baris yang memiliki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col1, SUM(col2)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endParaRPr lang="id-ID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GROUP BY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col3</a:t>
            </a:r>
          </a:p>
          <a:p>
            <a:pPr marL="0" indent="0">
              <a:buNone/>
            </a:pP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HAVING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SUM(col2) &gt; 100;</a:t>
            </a:r>
            <a:endParaRPr lang="id-ID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0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7910F3-F31B-4CC7-899F-8E9C3548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3:</a:t>
            </a:r>
            <a:br>
              <a:rPr lang="id-ID" dirty="0"/>
            </a:br>
            <a:r>
              <a:rPr lang="id-ID" dirty="0"/>
              <a:t>Perintah Banyak Tabel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8CCE0FF-39BB-47FA-B910-EC9C8909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Berlaku untuk perintah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d-ID" dirty="0"/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dirty="0"/>
              <a:t>, dan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07785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Penggabungan banyak tabel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A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CROSS JOIN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A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LEFT JOIN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B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A.k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B.k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A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INNER JOIN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B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A.k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B.k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A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RIGHT JOIN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B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A.k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B.k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A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FULL OUTER JOIN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B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ON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A.k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=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B.k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6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723A8758-9536-470A-84B6-08FEA97F9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Penggabungan banyak kueri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UNION</a:t>
            </a: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B;</a:t>
            </a:r>
          </a:p>
          <a:p>
            <a:pPr marL="0" indent="0">
              <a:buNone/>
            </a:pP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A</a:t>
            </a:r>
          </a:p>
          <a:p>
            <a:pPr marL="0" indent="0">
              <a:buNone/>
            </a:pP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UNION ALL</a:t>
            </a: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B;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4AA1FC1-2869-4C84-A01E-F02BC403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Perintah </a:t>
            </a:r>
            <a:r>
              <a:rPr lang="id-ID" dirty="0" err="1"/>
              <a:t>kueri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40E79CF-5E87-46F3-BEB4-00D4FF04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id-ID" dirty="0"/>
              <a:t> → ambil data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id-ID" dirty="0"/>
              <a:t> → perbarui data</a:t>
            </a:r>
            <a:endParaRPr lang="id-ID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  <a:latin typeface="Courier New" panose="02070309020205020404" pitchFamily="49" charset="0"/>
              </a:rPr>
              <a:t>DELETE</a:t>
            </a:r>
            <a:r>
              <a:rPr lang="id-ID" dirty="0"/>
              <a:t> → hapus data</a:t>
            </a:r>
            <a:endParaRPr lang="id-ID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0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7910F3-F31B-4CC7-899F-8E9C3548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4:</a:t>
            </a:r>
            <a:br>
              <a:rPr lang="id-ID" dirty="0"/>
            </a:br>
            <a:r>
              <a:rPr lang="id-ID" dirty="0" err="1"/>
              <a:t>Kueri</a:t>
            </a:r>
            <a:r>
              <a:rPr lang="id-ID" dirty="0"/>
              <a:t> </a:t>
            </a:r>
            <a:r>
              <a:rPr lang="id-ID" dirty="0" err="1"/>
              <a:t>Lain-Lain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8CCE0FF-39BB-47FA-B910-EC9C8909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Berlaku untuk perintah-perintah tertentu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9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Views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VIEW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view_name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AS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SELECT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table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; </a:t>
            </a:r>
            <a:r>
              <a:rPr lang="id-ID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VIEW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view_name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SELECT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col1, SUM(col2)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AS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sum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table_name</a:t>
            </a: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GROUP BY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col3;</a:t>
            </a:r>
          </a:p>
          <a:p>
            <a:pPr marL="0" indent="0">
              <a:buNone/>
            </a:pP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SELECT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*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view_name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4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Replace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REPLACE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text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search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replace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d-ID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REPLACE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col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, s, r)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FROM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table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0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Cases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>
                <a:solidFill>
                  <a:schemeClr val="accent1"/>
                </a:solidFill>
                <a:latin typeface="Courier New" panose="02070309020205020404" pitchFamily="49" charset="0"/>
              </a:rPr>
              <a:t>CASE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dirty="0" err="1">
                <a:solidFill>
                  <a:srgbClr val="333333"/>
                </a:solidFill>
                <a:latin typeface="Courier New" panose="02070309020205020404" pitchFamily="49" charset="0"/>
              </a:rPr>
              <a:t>var</a:t>
            </a: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WHEN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val1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THEN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expr1</a:t>
            </a:r>
          </a:p>
          <a:p>
            <a:pPr marL="0" indent="0">
              <a:buNone/>
            </a:pP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WHEN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val2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THEN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expr2</a:t>
            </a:r>
          </a:p>
          <a:p>
            <a:pPr marL="0" indent="0">
              <a:buNone/>
            </a:pP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   </a:t>
            </a: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ELSE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 expr3</a:t>
            </a:r>
          </a:p>
          <a:p>
            <a:pPr marL="0" indent="0">
              <a:buNone/>
            </a:pPr>
            <a:r>
              <a:rPr lang="id-ID" b="1" dirty="0">
                <a:solidFill>
                  <a:srgbClr val="333333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Coalesce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solidFill>
                  <a:schemeClr val="accent1"/>
                </a:solidFill>
                <a:latin typeface="Courier New" panose="02070309020205020404" pitchFamily="49" charset="0"/>
              </a:rPr>
              <a:t>COALESCE</a:t>
            </a:r>
            <a:r>
              <a:rPr lang="id-ID" dirty="0">
                <a:solidFill>
                  <a:srgbClr val="333333"/>
                </a:solidFill>
                <a:latin typeface="Courier New" panose="02070309020205020404" pitchFamily="49" charset="0"/>
              </a:rPr>
              <a:t>(expr1, [expr2[, ...]])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17285" cy="1325563"/>
          </a:xfrm>
        </p:spPr>
        <p:txBody>
          <a:bodyPr/>
          <a:lstStyle/>
          <a:p>
            <a:r>
              <a:rPr lang="en-US" noProof="1"/>
              <a:t>L</a:t>
            </a:r>
            <a:r>
              <a:rPr lang="id-ID" noProof="1"/>
              <a:t>atihan</a:t>
            </a:r>
            <a:endParaRPr lang="en-US" noProof="1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6C824-C71F-44BB-BFD8-C17FA7FC2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836" y="1954133"/>
            <a:ext cx="6463364" cy="44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D169BB7-C0B3-45A2-9DDC-5FB3BA76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8875BCB-EB6D-43C3-B68B-2F6E5FF0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Buat </a:t>
            </a:r>
            <a:r>
              <a:rPr lang="id-ID" sz="3600" dirty="0" err="1"/>
              <a:t>kueri</a:t>
            </a:r>
            <a:r>
              <a:rPr lang="id-ID" sz="3600" dirty="0"/>
              <a:t> untuk mengambil karyawan yang jam kerjanya di atas 30 jam.</a:t>
            </a:r>
          </a:p>
          <a:p>
            <a:r>
              <a:rPr lang="id-ID" sz="3600" dirty="0"/>
              <a:t>Buat </a:t>
            </a:r>
            <a:r>
              <a:rPr lang="id-ID" sz="3600" dirty="0" err="1"/>
              <a:t>kueri</a:t>
            </a:r>
            <a:r>
              <a:rPr lang="id-ID" sz="3600" dirty="0"/>
              <a:t> untuk mengambil karyawan yang departemennya memiliki dua proyek.</a:t>
            </a:r>
          </a:p>
          <a:p>
            <a:r>
              <a:rPr lang="id-ID" sz="3600" dirty="0"/>
              <a:t>Buat </a:t>
            </a:r>
            <a:r>
              <a:rPr lang="id-ID" sz="3600" dirty="0" err="1"/>
              <a:t>kueri</a:t>
            </a:r>
            <a:r>
              <a:rPr lang="id-ID" sz="3600" dirty="0"/>
              <a:t> untuk menghitung total gaji karyawan yang mengikuti proyek yang total jam kerja karyawannya tertinggi.</a:t>
            </a:r>
          </a:p>
        </p:txBody>
      </p:sp>
    </p:spTree>
    <p:extLst>
      <p:ext uri="{BB962C8B-B14F-4D97-AF65-F5344CB8AC3E}">
        <p14:creationId xmlns:p14="http://schemas.microsoft.com/office/powerpoint/2010/main" val="160518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7910F3-F31B-4CC7-899F-8E9C3548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1:</a:t>
            </a:r>
            <a:br>
              <a:rPr lang="id-ID" dirty="0"/>
            </a:br>
            <a:r>
              <a:rPr lang="id-ID" dirty="0"/>
              <a:t>Perintah Umum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8CCE0FF-39BB-47FA-B910-EC9C8909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Berlaku untuk perintah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d-ID" dirty="0"/>
              <a:t>,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dirty="0"/>
              <a:t>, dan 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9178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data tabel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col1_name[, col2_name[, ...]]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col_name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alias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0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sekian baris pertama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TOP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(50) *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baris yang unik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DISTINCT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DISTINCT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col1_name[, col2_name[, ...]]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baris bersyarat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predicate</a:t>
            </a:r>
            <a:r>
              <a:rPr lang="id-ID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id-ID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predicate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:= [NOT]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condition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{AND | OR} [NOT]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predicate</a:t>
            </a:r>
            <a:endParaRPr lang="id-ID" sz="24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condition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:=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expr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{=, &lt;&gt;, !=, &lt;=, &lt;, &gt;, &gt;=}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expr</a:t>
            </a:r>
            <a:endParaRPr lang="id-ID" sz="24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expr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:=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col_name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|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literal</a:t>
            </a:r>
            <a:endParaRPr lang="id-ID" sz="24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0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baris bersyarat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col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1 &gt; col2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&gt; 50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&lt; 20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&gt; 90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sz="2400" dirty="0" err="1">
                <a:solidFill>
                  <a:srgbClr val="333333"/>
                </a:solidFill>
                <a:latin typeface="Courier New" panose="02070309020205020404" pitchFamily="49" charset="0"/>
              </a:rPr>
              <a:t>col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&lt;= 100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BETWEEN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90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100;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[</a:t>
            </a:r>
            <a:r>
              <a:rPr lang="id-ID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NOT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]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IN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('Solo', 'Palu');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IS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 [</a:t>
            </a:r>
            <a:r>
              <a:rPr lang="id-ID" sz="2400" b="1" dirty="0">
                <a:solidFill>
                  <a:srgbClr val="333333"/>
                </a:solidFill>
                <a:latin typeface="Courier New" panose="02070309020205020404" pitchFamily="49" charset="0"/>
              </a:rPr>
              <a:t>NOT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]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NULL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;</a:t>
            </a:r>
            <a:endParaRPr lang="id-ID" sz="24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8168-3A72-48F6-BFE9-5C87A1B8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noProof="1">
                <a:cs typeface="Courier New" panose="02070309020205020404" pitchFamily="49" charset="0"/>
              </a:rPr>
              <a:t>Pengambilan baris bersyarat</a:t>
            </a:r>
            <a:endParaRPr lang="en-US" noProof="1">
              <a:cs typeface="Courier New" panose="020703090202050204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E22900-EE5C-4B4C-B58C-32B85B75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LIKE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%budi%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LIKE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%budi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LIKE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budi%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d-ID" sz="24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id-ID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id-ID" sz="240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LIKE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id-ID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i%a</a:t>
            </a:r>
            <a:r>
              <a:rPr lang="id-ID" sz="2400" dirty="0">
                <a:solidFill>
                  <a:srgbClr val="333333"/>
                </a:solidFill>
                <a:latin typeface="Courier New" panose="02070309020205020404" pitchFamily="49" charset="0"/>
              </a:rPr>
              <a:t>'</a:t>
            </a:r>
            <a:r>
              <a:rPr lang="id-ID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BC53A543-2EA8-4147-A309-81FDF4C8B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3200" y="363301"/>
            <a:ext cx="1509687" cy="12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6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738</Words>
  <Application>Microsoft Office PowerPoint</Application>
  <PresentationFormat>Widescreen</PresentationFormat>
  <Paragraphs>101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Tema Office</vt:lpstr>
      <vt:lpstr>Praktikum Basis Data</vt:lpstr>
      <vt:lpstr>Perintah kueri</vt:lpstr>
      <vt:lpstr>Bagian 1: Perintah Umum</vt:lpstr>
      <vt:lpstr>Pengambilan data tabel</vt:lpstr>
      <vt:lpstr>Pengambilan sekian baris pertama</vt:lpstr>
      <vt:lpstr>Pengambilan baris yang unik</vt:lpstr>
      <vt:lpstr>Pengambilan baris bersyarat</vt:lpstr>
      <vt:lpstr>Pengambilan baris bersyarat</vt:lpstr>
      <vt:lpstr>Pengambilan baris bersyarat</vt:lpstr>
      <vt:lpstr>Pengambilan dengan pengurutan</vt:lpstr>
      <vt:lpstr>Bagian 2: Agregasi Baris</vt:lpstr>
      <vt:lpstr>Pengelompokkan baris</vt:lpstr>
      <vt:lpstr>Fungsi agregat</vt:lpstr>
      <vt:lpstr>Fungsi agregat</vt:lpstr>
      <vt:lpstr>Pengambilan baris yang memiliki</vt:lpstr>
      <vt:lpstr>Bagian 3: Perintah Banyak Tabel</vt:lpstr>
      <vt:lpstr>Penggabungan banyak tabel</vt:lpstr>
      <vt:lpstr>PowerPoint Presentation</vt:lpstr>
      <vt:lpstr>Penggabungan banyak kueri</vt:lpstr>
      <vt:lpstr>Bagian 4: Kueri Lain-Lain</vt:lpstr>
      <vt:lpstr>Views</vt:lpstr>
      <vt:lpstr>Replace</vt:lpstr>
      <vt:lpstr>Cases</vt:lpstr>
      <vt:lpstr>Coalesce</vt:lpstr>
      <vt:lpstr>Latihan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Basis Data</dc:title>
  <dc:creator>Muhammad Rifqi Priyo Susanto</dc:creator>
  <cp:lastModifiedBy>Ilham Nur</cp:lastModifiedBy>
  <cp:revision>28</cp:revision>
  <dcterms:created xsi:type="dcterms:W3CDTF">2020-10-29T06:00:24Z</dcterms:created>
  <dcterms:modified xsi:type="dcterms:W3CDTF">2021-11-04T13:54:08Z</dcterms:modified>
</cp:coreProperties>
</file>