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58" r:id="rId5"/>
    <p:sldId id="274" r:id="rId6"/>
    <p:sldId id="259" r:id="rId7"/>
    <p:sldId id="275" r:id="rId8"/>
    <p:sldId id="277" r:id="rId9"/>
    <p:sldId id="276" r:id="rId10"/>
    <p:sldId id="278" r:id="rId11"/>
    <p:sldId id="279" r:id="rId12"/>
    <p:sldId id="280" r:id="rId13"/>
    <p:sldId id="281" r:id="rId14"/>
    <p:sldId id="282" r:id="rId15"/>
    <p:sldId id="283" r:id="rId16"/>
    <p:sldId id="284" r:id="rId17"/>
    <p:sldId id="260"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9" r:id="rId32"/>
    <p:sldId id="298" r:id="rId33"/>
    <p:sldId id="300" r:id="rId34"/>
    <p:sldId id="304" r:id="rId35"/>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BD376-1AD7-454C-98BA-9A87B6E88A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D40818ED-F7BE-40A3-9E39-37C24A14A6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8EE023C1-DA53-4A70-A0F0-C3709140AB44}"/>
              </a:ext>
            </a:extLst>
          </p:cNvPr>
          <p:cNvSpPr>
            <a:spLocks noGrp="1"/>
          </p:cNvSpPr>
          <p:nvPr>
            <p:ph type="dt" sz="half" idx="10"/>
          </p:nvPr>
        </p:nvSpPr>
        <p:spPr/>
        <p:txBody>
          <a:bodyPr/>
          <a:lstStyle/>
          <a:p>
            <a:fld id="{6ECB1DE2-BA96-4875-9DD8-DDF1C0BF56ED}" type="datetimeFigureOut">
              <a:rPr lang="id-ID" smtClean="0"/>
              <a:t>30/11/2020</a:t>
            </a:fld>
            <a:endParaRPr lang="id-ID" dirty="0"/>
          </a:p>
        </p:txBody>
      </p:sp>
      <p:sp>
        <p:nvSpPr>
          <p:cNvPr id="5" name="Footer Placeholder 4">
            <a:extLst>
              <a:ext uri="{FF2B5EF4-FFF2-40B4-BE49-F238E27FC236}">
                <a16:creationId xmlns:a16="http://schemas.microsoft.com/office/drawing/2014/main" id="{D3F6FEE2-CC98-40C5-8854-8F0B04CB33E8}"/>
              </a:ext>
            </a:extLst>
          </p:cNvPr>
          <p:cNvSpPr>
            <a:spLocks noGrp="1"/>
          </p:cNvSpPr>
          <p:nvPr>
            <p:ph type="ftr" sz="quarter" idx="11"/>
          </p:nvPr>
        </p:nvSpPr>
        <p:spPr/>
        <p:txBody>
          <a:bodyPr/>
          <a:lstStyle/>
          <a:p>
            <a:endParaRPr lang="id-ID" dirty="0"/>
          </a:p>
        </p:txBody>
      </p:sp>
      <p:sp>
        <p:nvSpPr>
          <p:cNvPr id="6" name="Slide Number Placeholder 5">
            <a:extLst>
              <a:ext uri="{FF2B5EF4-FFF2-40B4-BE49-F238E27FC236}">
                <a16:creationId xmlns:a16="http://schemas.microsoft.com/office/drawing/2014/main" id="{E79BF907-B950-4D8C-BF20-512F7D82DC02}"/>
              </a:ext>
            </a:extLst>
          </p:cNvPr>
          <p:cNvSpPr>
            <a:spLocks noGrp="1"/>
          </p:cNvSpPr>
          <p:nvPr>
            <p:ph type="sldNum" sz="quarter" idx="12"/>
          </p:nvPr>
        </p:nvSpPr>
        <p:spPr/>
        <p:txBody>
          <a:bodyPr/>
          <a:lstStyle/>
          <a:p>
            <a:fld id="{5349538E-DF45-41EE-B4BE-3BE31686D25E}" type="slidenum">
              <a:rPr lang="id-ID" smtClean="0"/>
              <a:t>‹#›</a:t>
            </a:fld>
            <a:endParaRPr lang="id-ID" dirty="0"/>
          </a:p>
        </p:txBody>
      </p:sp>
    </p:spTree>
    <p:extLst>
      <p:ext uri="{BB962C8B-B14F-4D97-AF65-F5344CB8AC3E}">
        <p14:creationId xmlns:p14="http://schemas.microsoft.com/office/powerpoint/2010/main" val="2720334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2893D-88D6-4167-98AB-AE2EDBC01D83}"/>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80A68599-BA39-44D4-B31E-8813E7F681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0F780DBD-B3BD-4456-BB4F-515ECA8B1F9D}"/>
              </a:ext>
            </a:extLst>
          </p:cNvPr>
          <p:cNvSpPr>
            <a:spLocks noGrp="1"/>
          </p:cNvSpPr>
          <p:nvPr>
            <p:ph type="dt" sz="half" idx="10"/>
          </p:nvPr>
        </p:nvSpPr>
        <p:spPr/>
        <p:txBody>
          <a:bodyPr/>
          <a:lstStyle/>
          <a:p>
            <a:fld id="{6ECB1DE2-BA96-4875-9DD8-DDF1C0BF56ED}" type="datetimeFigureOut">
              <a:rPr lang="id-ID" smtClean="0"/>
              <a:t>30/11/2020</a:t>
            </a:fld>
            <a:endParaRPr lang="id-ID" dirty="0"/>
          </a:p>
        </p:txBody>
      </p:sp>
      <p:sp>
        <p:nvSpPr>
          <p:cNvPr id="5" name="Footer Placeholder 4">
            <a:extLst>
              <a:ext uri="{FF2B5EF4-FFF2-40B4-BE49-F238E27FC236}">
                <a16:creationId xmlns:a16="http://schemas.microsoft.com/office/drawing/2014/main" id="{D1B6BC25-5E03-4E73-A50F-47ABDD020247}"/>
              </a:ext>
            </a:extLst>
          </p:cNvPr>
          <p:cNvSpPr>
            <a:spLocks noGrp="1"/>
          </p:cNvSpPr>
          <p:nvPr>
            <p:ph type="ftr" sz="quarter" idx="11"/>
          </p:nvPr>
        </p:nvSpPr>
        <p:spPr/>
        <p:txBody>
          <a:bodyPr/>
          <a:lstStyle/>
          <a:p>
            <a:endParaRPr lang="id-ID" dirty="0"/>
          </a:p>
        </p:txBody>
      </p:sp>
      <p:sp>
        <p:nvSpPr>
          <p:cNvPr id="6" name="Slide Number Placeholder 5">
            <a:extLst>
              <a:ext uri="{FF2B5EF4-FFF2-40B4-BE49-F238E27FC236}">
                <a16:creationId xmlns:a16="http://schemas.microsoft.com/office/drawing/2014/main" id="{094F4F92-B17E-4127-9A40-D0BDD8559BAF}"/>
              </a:ext>
            </a:extLst>
          </p:cNvPr>
          <p:cNvSpPr>
            <a:spLocks noGrp="1"/>
          </p:cNvSpPr>
          <p:nvPr>
            <p:ph type="sldNum" sz="quarter" idx="12"/>
          </p:nvPr>
        </p:nvSpPr>
        <p:spPr/>
        <p:txBody>
          <a:bodyPr/>
          <a:lstStyle/>
          <a:p>
            <a:fld id="{5349538E-DF45-41EE-B4BE-3BE31686D25E}" type="slidenum">
              <a:rPr lang="id-ID" smtClean="0"/>
              <a:t>‹#›</a:t>
            </a:fld>
            <a:endParaRPr lang="id-ID" dirty="0"/>
          </a:p>
        </p:txBody>
      </p:sp>
    </p:spTree>
    <p:extLst>
      <p:ext uri="{BB962C8B-B14F-4D97-AF65-F5344CB8AC3E}">
        <p14:creationId xmlns:p14="http://schemas.microsoft.com/office/powerpoint/2010/main" val="1012879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4E1F89-E5C5-4DD5-AF21-B4B45943A5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F1CF8B03-D048-4D96-8B06-FA32A91635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881BB4ED-15FF-4EBA-AC9E-0CDBC24BC2CE}"/>
              </a:ext>
            </a:extLst>
          </p:cNvPr>
          <p:cNvSpPr>
            <a:spLocks noGrp="1"/>
          </p:cNvSpPr>
          <p:nvPr>
            <p:ph type="dt" sz="half" idx="10"/>
          </p:nvPr>
        </p:nvSpPr>
        <p:spPr/>
        <p:txBody>
          <a:bodyPr/>
          <a:lstStyle/>
          <a:p>
            <a:fld id="{6ECB1DE2-BA96-4875-9DD8-DDF1C0BF56ED}" type="datetimeFigureOut">
              <a:rPr lang="id-ID" smtClean="0"/>
              <a:t>30/11/2020</a:t>
            </a:fld>
            <a:endParaRPr lang="id-ID" dirty="0"/>
          </a:p>
        </p:txBody>
      </p:sp>
      <p:sp>
        <p:nvSpPr>
          <p:cNvPr id="5" name="Footer Placeholder 4">
            <a:extLst>
              <a:ext uri="{FF2B5EF4-FFF2-40B4-BE49-F238E27FC236}">
                <a16:creationId xmlns:a16="http://schemas.microsoft.com/office/drawing/2014/main" id="{8D9060E2-75C7-4C4C-AA05-1B51F6D91488}"/>
              </a:ext>
            </a:extLst>
          </p:cNvPr>
          <p:cNvSpPr>
            <a:spLocks noGrp="1"/>
          </p:cNvSpPr>
          <p:nvPr>
            <p:ph type="ftr" sz="quarter" idx="11"/>
          </p:nvPr>
        </p:nvSpPr>
        <p:spPr/>
        <p:txBody>
          <a:bodyPr/>
          <a:lstStyle/>
          <a:p>
            <a:endParaRPr lang="id-ID" dirty="0"/>
          </a:p>
        </p:txBody>
      </p:sp>
      <p:sp>
        <p:nvSpPr>
          <p:cNvPr id="6" name="Slide Number Placeholder 5">
            <a:extLst>
              <a:ext uri="{FF2B5EF4-FFF2-40B4-BE49-F238E27FC236}">
                <a16:creationId xmlns:a16="http://schemas.microsoft.com/office/drawing/2014/main" id="{72E831C7-0C12-4629-9CDE-FE7EEB979A3E}"/>
              </a:ext>
            </a:extLst>
          </p:cNvPr>
          <p:cNvSpPr>
            <a:spLocks noGrp="1"/>
          </p:cNvSpPr>
          <p:nvPr>
            <p:ph type="sldNum" sz="quarter" idx="12"/>
          </p:nvPr>
        </p:nvSpPr>
        <p:spPr/>
        <p:txBody>
          <a:bodyPr/>
          <a:lstStyle/>
          <a:p>
            <a:fld id="{5349538E-DF45-41EE-B4BE-3BE31686D25E}" type="slidenum">
              <a:rPr lang="id-ID" smtClean="0"/>
              <a:t>‹#›</a:t>
            </a:fld>
            <a:endParaRPr lang="id-ID" dirty="0"/>
          </a:p>
        </p:txBody>
      </p:sp>
    </p:spTree>
    <p:extLst>
      <p:ext uri="{BB962C8B-B14F-4D97-AF65-F5344CB8AC3E}">
        <p14:creationId xmlns:p14="http://schemas.microsoft.com/office/powerpoint/2010/main" val="3186781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5C78F-7F35-4F0E-A212-641819C78056}"/>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F82A0C53-09ED-4EC4-9D27-C3484A9BFD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2C7D38A5-57C1-4E25-8128-C0292639E131}"/>
              </a:ext>
            </a:extLst>
          </p:cNvPr>
          <p:cNvSpPr>
            <a:spLocks noGrp="1"/>
          </p:cNvSpPr>
          <p:nvPr>
            <p:ph type="dt" sz="half" idx="10"/>
          </p:nvPr>
        </p:nvSpPr>
        <p:spPr/>
        <p:txBody>
          <a:bodyPr/>
          <a:lstStyle/>
          <a:p>
            <a:fld id="{6ECB1DE2-BA96-4875-9DD8-DDF1C0BF56ED}" type="datetimeFigureOut">
              <a:rPr lang="id-ID" smtClean="0"/>
              <a:t>30/11/2020</a:t>
            </a:fld>
            <a:endParaRPr lang="id-ID" dirty="0"/>
          </a:p>
        </p:txBody>
      </p:sp>
      <p:sp>
        <p:nvSpPr>
          <p:cNvPr id="5" name="Footer Placeholder 4">
            <a:extLst>
              <a:ext uri="{FF2B5EF4-FFF2-40B4-BE49-F238E27FC236}">
                <a16:creationId xmlns:a16="http://schemas.microsoft.com/office/drawing/2014/main" id="{6AEFF8FF-28DA-4A9A-848C-920D2944BFF7}"/>
              </a:ext>
            </a:extLst>
          </p:cNvPr>
          <p:cNvSpPr>
            <a:spLocks noGrp="1"/>
          </p:cNvSpPr>
          <p:nvPr>
            <p:ph type="ftr" sz="quarter" idx="11"/>
          </p:nvPr>
        </p:nvSpPr>
        <p:spPr/>
        <p:txBody>
          <a:bodyPr/>
          <a:lstStyle/>
          <a:p>
            <a:endParaRPr lang="id-ID" dirty="0"/>
          </a:p>
        </p:txBody>
      </p:sp>
      <p:sp>
        <p:nvSpPr>
          <p:cNvPr id="6" name="Slide Number Placeholder 5">
            <a:extLst>
              <a:ext uri="{FF2B5EF4-FFF2-40B4-BE49-F238E27FC236}">
                <a16:creationId xmlns:a16="http://schemas.microsoft.com/office/drawing/2014/main" id="{3D64E7D6-3C88-4B3A-8CAA-3BA77B6E790A}"/>
              </a:ext>
            </a:extLst>
          </p:cNvPr>
          <p:cNvSpPr>
            <a:spLocks noGrp="1"/>
          </p:cNvSpPr>
          <p:nvPr>
            <p:ph type="sldNum" sz="quarter" idx="12"/>
          </p:nvPr>
        </p:nvSpPr>
        <p:spPr/>
        <p:txBody>
          <a:bodyPr/>
          <a:lstStyle/>
          <a:p>
            <a:fld id="{5349538E-DF45-41EE-B4BE-3BE31686D25E}" type="slidenum">
              <a:rPr lang="id-ID" smtClean="0"/>
              <a:t>‹#›</a:t>
            </a:fld>
            <a:endParaRPr lang="id-ID" dirty="0"/>
          </a:p>
        </p:txBody>
      </p:sp>
    </p:spTree>
    <p:extLst>
      <p:ext uri="{BB962C8B-B14F-4D97-AF65-F5344CB8AC3E}">
        <p14:creationId xmlns:p14="http://schemas.microsoft.com/office/powerpoint/2010/main" val="1584998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A8481-5C99-4C6A-8D9F-B4B65EE2BA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A29C98CF-D206-478F-ADDC-C4ED7022D2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CC8981-2F4B-4695-BC7E-4255D2F724AA}"/>
              </a:ext>
            </a:extLst>
          </p:cNvPr>
          <p:cNvSpPr>
            <a:spLocks noGrp="1"/>
          </p:cNvSpPr>
          <p:nvPr>
            <p:ph type="dt" sz="half" idx="10"/>
          </p:nvPr>
        </p:nvSpPr>
        <p:spPr/>
        <p:txBody>
          <a:bodyPr/>
          <a:lstStyle/>
          <a:p>
            <a:fld id="{6ECB1DE2-BA96-4875-9DD8-DDF1C0BF56ED}" type="datetimeFigureOut">
              <a:rPr lang="id-ID" smtClean="0"/>
              <a:t>30/11/2020</a:t>
            </a:fld>
            <a:endParaRPr lang="id-ID" dirty="0"/>
          </a:p>
        </p:txBody>
      </p:sp>
      <p:sp>
        <p:nvSpPr>
          <p:cNvPr id="5" name="Footer Placeholder 4">
            <a:extLst>
              <a:ext uri="{FF2B5EF4-FFF2-40B4-BE49-F238E27FC236}">
                <a16:creationId xmlns:a16="http://schemas.microsoft.com/office/drawing/2014/main" id="{465FBA14-10DE-4C73-84D5-C30A05BB6575}"/>
              </a:ext>
            </a:extLst>
          </p:cNvPr>
          <p:cNvSpPr>
            <a:spLocks noGrp="1"/>
          </p:cNvSpPr>
          <p:nvPr>
            <p:ph type="ftr" sz="quarter" idx="11"/>
          </p:nvPr>
        </p:nvSpPr>
        <p:spPr/>
        <p:txBody>
          <a:bodyPr/>
          <a:lstStyle/>
          <a:p>
            <a:endParaRPr lang="id-ID" dirty="0"/>
          </a:p>
        </p:txBody>
      </p:sp>
      <p:sp>
        <p:nvSpPr>
          <p:cNvPr id="6" name="Slide Number Placeholder 5">
            <a:extLst>
              <a:ext uri="{FF2B5EF4-FFF2-40B4-BE49-F238E27FC236}">
                <a16:creationId xmlns:a16="http://schemas.microsoft.com/office/drawing/2014/main" id="{F498D403-9DB5-459F-B37D-1F4E125B7EF9}"/>
              </a:ext>
            </a:extLst>
          </p:cNvPr>
          <p:cNvSpPr>
            <a:spLocks noGrp="1"/>
          </p:cNvSpPr>
          <p:nvPr>
            <p:ph type="sldNum" sz="quarter" idx="12"/>
          </p:nvPr>
        </p:nvSpPr>
        <p:spPr/>
        <p:txBody>
          <a:bodyPr/>
          <a:lstStyle/>
          <a:p>
            <a:fld id="{5349538E-DF45-41EE-B4BE-3BE31686D25E}" type="slidenum">
              <a:rPr lang="id-ID" smtClean="0"/>
              <a:t>‹#›</a:t>
            </a:fld>
            <a:endParaRPr lang="id-ID" dirty="0"/>
          </a:p>
        </p:txBody>
      </p:sp>
    </p:spTree>
    <p:extLst>
      <p:ext uri="{BB962C8B-B14F-4D97-AF65-F5344CB8AC3E}">
        <p14:creationId xmlns:p14="http://schemas.microsoft.com/office/powerpoint/2010/main" val="263158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47C4-DA1A-4259-883A-DFBA2B67FD03}"/>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ACD591CC-AFBD-49C9-8F7D-4F7F72731C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DFDEBAF5-535C-410D-835F-42590E56CC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2B1D60E0-15E1-46EE-9A6F-954AA69590B0}"/>
              </a:ext>
            </a:extLst>
          </p:cNvPr>
          <p:cNvSpPr>
            <a:spLocks noGrp="1"/>
          </p:cNvSpPr>
          <p:nvPr>
            <p:ph type="dt" sz="half" idx="10"/>
          </p:nvPr>
        </p:nvSpPr>
        <p:spPr/>
        <p:txBody>
          <a:bodyPr/>
          <a:lstStyle/>
          <a:p>
            <a:fld id="{6ECB1DE2-BA96-4875-9DD8-DDF1C0BF56ED}" type="datetimeFigureOut">
              <a:rPr lang="id-ID" smtClean="0"/>
              <a:t>30/11/2020</a:t>
            </a:fld>
            <a:endParaRPr lang="id-ID" dirty="0"/>
          </a:p>
        </p:txBody>
      </p:sp>
      <p:sp>
        <p:nvSpPr>
          <p:cNvPr id="6" name="Footer Placeholder 5">
            <a:extLst>
              <a:ext uri="{FF2B5EF4-FFF2-40B4-BE49-F238E27FC236}">
                <a16:creationId xmlns:a16="http://schemas.microsoft.com/office/drawing/2014/main" id="{F7CBBA02-BD07-49E9-8A09-83DD308B0EDC}"/>
              </a:ext>
            </a:extLst>
          </p:cNvPr>
          <p:cNvSpPr>
            <a:spLocks noGrp="1"/>
          </p:cNvSpPr>
          <p:nvPr>
            <p:ph type="ftr" sz="quarter" idx="11"/>
          </p:nvPr>
        </p:nvSpPr>
        <p:spPr/>
        <p:txBody>
          <a:bodyPr/>
          <a:lstStyle/>
          <a:p>
            <a:endParaRPr lang="id-ID" dirty="0"/>
          </a:p>
        </p:txBody>
      </p:sp>
      <p:sp>
        <p:nvSpPr>
          <p:cNvPr id="7" name="Slide Number Placeholder 6">
            <a:extLst>
              <a:ext uri="{FF2B5EF4-FFF2-40B4-BE49-F238E27FC236}">
                <a16:creationId xmlns:a16="http://schemas.microsoft.com/office/drawing/2014/main" id="{FFDFE282-4B0C-42B7-B4E1-B30EFA6CF503}"/>
              </a:ext>
            </a:extLst>
          </p:cNvPr>
          <p:cNvSpPr>
            <a:spLocks noGrp="1"/>
          </p:cNvSpPr>
          <p:nvPr>
            <p:ph type="sldNum" sz="quarter" idx="12"/>
          </p:nvPr>
        </p:nvSpPr>
        <p:spPr/>
        <p:txBody>
          <a:bodyPr/>
          <a:lstStyle/>
          <a:p>
            <a:fld id="{5349538E-DF45-41EE-B4BE-3BE31686D25E}" type="slidenum">
              <a:rPr lang="id-ID" smtClean="0"/>
              <a:t>‹#›</a:t>
            </a:fld>
            <a:endParaRPr lang="id-ID" dirty="0"/>
          </a:p>
        </p:txBody>
      </p:sp>
    </p:spTree>
    <p:extLst>
      <p:ext uri="{BB962C8B-B14F-4D97-AF65-F5344CB8AC3E}">
        <p14:creationId xmlns:p14="http://schemas.microsoft.com/office/powerpoint/2010/main" val="422930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B1190-11F1-4800-A23A-E3249DD255D8}"/>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9A140346-EA31-45F0-994C-FC7DF068D1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244465-E395-4AF5-BCFC-F1C13BAA72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8C73CA61-89DC-4EAA-AFB2-28CF8E9F47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BC4F5A-17C5-47CA-B172-0E5C06F9F5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A5EE8E29-CF9D-4CC7-B722-FE6C8D9A525F}"/>
              </a:ext>
            </a:extLst>
          </p:cNvPr>
          <p:cNvSpPr>
            <a:spLocks noGrp="1"/>
          </p:cNvSpPr>
          <p:nvPr>
            <p:ph type="dt" sz="half" idx="10"/>
          </p:nvPr>
        </p:nvSpPr>
        <p:spPr/>
        <p:txBody>
          <a:bodyPr/>
          <a:lstStyle/>
          <a:p>
            <a:fld id="{6ECB1DE2-BA96-4875-9DD8-DDF1C0BF56ED}" type="datetimeFigureOut">
              <a:rPr lang="id-ID" smtClean="0"/>
              <a:t>30/11/2020</a:t>
            </a:fld>
            <a:endParaRPr lang="id-ID" dirty="0"/>
          </a:p>
        </p:txBody>
      </p:sp>
      <p:sp>
        <p:nvSpPr>
          <p:cNvPr id="8" name="Footer Placeholder 7">
            <a:extLst>
              <a:ext uri="{FF2B5EF4-FFF2-40B4-BE49-F238E27FC236}">
                <a16:creationId xmlns:a16="http://schemas.microsoft.com/office/drawing/2014/main" id="{8D6AD4A9-5B4B-4DBD-A422-F5B73CE5CD50}"/>
              </a:ext>
            </a:extLst>
          </p:cNvPr>
          <p:cNvSpPr>
            <a:spLocks noGrp="1"/>
          </p:cNvSpPr>
          <p:nvPr>
            <p:ph type="ftr" sz="quarter" idx="11"/>
          </p:nvPr>
        </p:nvSpPr>
        <p:spPr/>
        <p:txBody>
          <a:bodyPr/>
          <a:lstStyle/>
          <a:p>
            <a:endParaRPr lang="id-ID" dirty="0"/>
          </a:p>
        </p:txBody>
      </p:sp>
      <p:sp>
        <p:nvSpPr>
          <p:cNvPr id="9" name="Slide Number Placeholder 8">
            <a:extLst>
              <a:ext uri="{FF2B5EF4-FFF2-40B4-BE49-F238E27FC236}">
                <a16:creationId xmlns:a16="http://schemas.microsoft.com/office/drawing/2014/main" id="{4D1B2FEB-5DFA-42E4-868C-8DE8DA8C9681}"/>
              </a:ext>
            </a:extLst>
          </p:cNvPr>
          <p:cNvSpPr>
            <a:spLocks noGrp="1"/>
          </p:cNvSpPr>
          <p:nvPr>
            <p:ph type="sldNum" sz="quarter" idx="12"/>
          </p:nvPr>
        </p:nvSpPr>
        <p:spPr/>
        <p:txBody>
          <a:bodyPr/>
          <a:lstStyle/>
          <a:p>
            <a:fld id="{5349538E-DF45-41EE-B4BE-3BE31686D25E}" type="slidenum">
              <a:rPr lang="id-ID" smtClean="0"/>
              <a:t>‹#›</a:t>
            </a:fld>
            <a:endParaRPr lang="id-ID" dirty="0"/>
          </a:p>
        </p:txBody>
      </p:sp>
    </p:spTree>
    <p:extLst>
      <p:ext uri="{BB962C8B-B14F-4D97-AF65-F5344CB8AC3E}">
        <p14:creationId xmlns:p14="http://schemas.microsoft.com/office/powerpoint/2010/main" val="1886532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33FE9-2BA2-47F3-A313-5E43F0FE4E33}"/>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7F9DC467-4C1A-441F-9399-880E67951367}"/>
              </a:ext>
            </a:extLst>
          </p:cNvPr>
          <p:cNvSpPr>
            <a:spLocks noGrp="1"/>
          </p:cNvSpPr>
          <p:nvPr>
            <p:ph type="dt" sz="half" idx="10"/>
          </p:nvPr>
        </p:nvSpPr>
        <p:spPr/>
        <p:txBody>
          <a:bodyPr/>
          <a:lstStyle/>
          <a:p>
            <a:fld id="{6ECB1DE2-BA96-4875-9DD8-DDF1C0BF56ED}" type="datetimeFigureOut">
              <a:rPr lang="id-ID" smtClean="0"/>
              <a:t>30/11/2020</a:t>
            </a:fld>
            <a:endParaRPr lang="id-ID" dirty="0"/>
          </a:p>
        </p:txBody>
      </p:sp>
      <p:sp>
        <p:nvSpPr>
          <p:cNvPr id="4" name="Footer Placeholder 3">
            <a:extLst>
              <a:ext uri="{FF2B5EF4-FFF2-40B4-BE49-F238E27FC236}">
                <a16:creationId xmlns:a16="http://schemas.microsoft.com/office/drawing/2014/main" id="{8B07F66D-D8CD-4BE5-88F8-E11011DC5EA3}"/>
              </a:ext>
            </a:extLst>
          </p:cNvPr>
          <p:cNvSpPr>
            <a:spLocks noGrp="1"/>
          </p:cNvSpPr>
          <p:nvPr>
            <p:ph type="ftr" sz="quarter" idx="11"/>
          </p:nvPr>
        </p:nvSpPr>
        <p:spPr/>
        <p:txBody>
          <a:bodyPr/>
          <a:lstStyle/>
          <a:p>
            <a:endParaRPr lang="id-ID" dirty="0"/>
          </a:p>
        </p:txBody>
      </p:sp>
      <p:sp>
        <p:nvSpPr>
          <p:cNvPr id="5" name="Slide Number Placeholder 4">
            <a:extLst>
              <a:ext uri="{FF2B5EF4-FFF2-40B4-BE49-F238E27FC236}">
                <a16:creationId xmlns:a16="http://schemas.microsoft.com/office/drawing/2014/main" id="{02312E5C-DA64-4170-A1C9-EDD5AA6F9E9D}"/>
              </a:ext>
            </a:extLst>
          </p:cNvPr>
          <p:cNvSpPr>
            <a:spLocks noGrp="1"/>
          </p:cNvSpPr>
          <p:nvPr>
            <p:ph type="sldNum" sz="quarter" idx="12"/>
          </p:nvPr>
        </p:nvSpPr>
        <p:spPr/>
        <p:txBody>
          <a:bodyPr/>
          <a:lstStyle/>
          <a:p>
            <a:fld id="{5349538E-DF45-41EE-B4BE-3BE31686D25E}" type="slidenum">
              <a:rPr lang="id-ID" smtClean="0"/>
              <a:t>‹#›</a:t>
            </a:fld>
            <a:endParaRPr lang="id-ID" dirty="0"/>
          </a:p>
        </p:txBody>
      </p:sp>
    </p:spTree>
    <p:extLst>
      <p:ext uri="{BB962C8B-B14F-4D97-AF65-F5344CB8AC3E}">
        <p14:creationId xmlns:p14="http://schemas.microsoft.com/office/powerpoint/2010/main" val="1291285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FA30A6-0E9C-48FC-ADE3-FC9EEE1FCFF8}"/>
              </a:ext>
            </a:extLst>
          </p:cNvPr>
          <p:cNvSpPr>
            <a:spLocks noGrp="1"/>
          </p:cNvSpPr>
          <p:nvPr>
            <p:ph type="dt" sz="half" idx="10"/>
          </p:nvPr>
        </p:nvSpPr>
        <p:spPr/>
        <p:txBody>
          <a:bodyPr/>
          <a:lstStyle/>
          <a:p>
            <a:fld id="{6ECB1DE2-BA96-4875-9DD8-DDF1C0BF56ED}" type="datetimeFigureOut">
              <a:rPr lang="id-ID" smtClean="0"/>
              <a:t>30/11/2020</a:t>
            </a:fld>
            <a:endParaRPr lang="id-ID" dirty="0"/>
          </a:p>
        </p:txBody>
      </p:sp>
      <p:sp>
        <p:nvSpPr>
          <p:cNvPr id="3" name="Footer Placeholder 2">
            <a:extLst>
              <a:ext uri="{FF2B5EF4-FFF2-40B4-BE49-F238E27FC236}">
                <a16:creationId xmlns:a16="http://schemas.microsoft.com/office/drawing/2014/main" id="{9A9311E4-36FA-4D5B-8824-1523E3723281}"/>
              </a:ext>
            </a:extLst>
          </p:cNvPr>
          <p:cNvSpPr>
            <a:spLocks noGrp="1"/>
          </p:cNvSpPr>
          <p:nvPr>
            <p:ph type="ftr" sz="quarter" idx="11"/>
          </p:nvPr>
        </p:nvSpPr>
        <p:spPr/>
        <p:txBody>
          <a:bodyPr/>
          <a:lstStyle/>
          <a:p>
            <a:endParaRPr lang="id-ID" dirty="0"/>
          </a:p>
        </p:txBody>
      </p:sp>
      <p:sp>
        <p:nvSpPr>
          <p:cNvPr id="4" name="Slide Number Placeholder 3">
            <a:extLst>
              <a:ext uri="{FF2B5EF4-FFF2-40B4-BE49-F238E27FC236}">
                <a16:creationId xmlns:a16="http://schemas.microsoft.com/office/drawing/2014/main" id="{895D510E-2D2F-4EE8-B2D9-10DDDA21BC69}"/>
              </a:ext>
            </a:extLst>
          </p:cNvPr>
          <p:cNvSpPr>
            <a:spLocks noGrp="1"/>
          </p:cNvSpPr>
          <p:nvPr>
            <p:ph type="sldNum" sz="quarter" idx="12"/>
          </p:nvPr>
        </p:nvSpPr>
        <p:spPr/>
        <p:txBody>
          <a:bodyPr/>
          <a:lstStyle/>
          <a:p>
            <a:fld id="{5349538E-DF45-41EE-B4BE-3BE31686D25E}" type="slidenum">
              <a:rPr lang="id-ID" smtClean="0"/>
              <a:t>‹#›</a:t>
            </a:fld>
            <a:endParaRPr lang="id-ID" dirty="0"/>
          </a:p>
        </p:txBody>
      </p:sp>
    </p:spTree>
    <p:extLst>
      <p:ext uri="{BB962C8B-B14F-4D97-AF65-F5344CB8AC3E}">
        <p14:creationId xmlns:p14="http://schemas.microsoft.com/office/powerpoint/2010/main" val="2123102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027F9-B812-4686-AE59-CB93D90BE4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E9B97E4B-2A05-4052-B81D-719051350C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58C44287-5700-41B3-9B2B-9BADC57CFC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11E3A4-C1A1-4DF5-8653-8741F3627929}"/>
              </a:ext>
            </a:extLst>
          </p:cNvPr>
          <p:cNvSpPr>
            <a:spLocks noGrp="1"/>
          </p:cNvSpPr>
          <p:nvPr>
            <p:ph type="dt" sz="half" idx="10"/>
          </p:nvPr>
        </p:nvSpPr>
        <p:spPr/>
        <p:txBody>
          <a:bodyPr/>
          <a:lstStyle/>
          <a:p>
            <a:fld id="{6ECB1DE2-BA96-4875-9DD8-DDF1C0BF56ED}" type="datetimeFigureOut">
              <a:rPr lang="id-ID" smtClean="0"/>
              <a:t>30/11/2020</a:t>
            </a:fld>
            <a:endParaRPr lang="id-ID" dirty="0"/>
          </a:p>
        </p:txBody>
      </p:sp>
      <p:sp>
        <p:nvSpPr>
          <p:cNvPr id="6" name="Footer Placeholder 5">
            <a:extLst>
              <a:ext uri="{FF2B5EF4-FFF2-40B4-BE49-F238E27FC236}">
                <a16:creationId xmlns:a16="http://schemas.microsoft.com/office/drawing/2014/main" id="{6FE41FEC-4D3A-4372-BEB0-A1A757B23760}"/>
              </a:ext>
            </a:extLst>
          </p:cNvPr>
          <p:cNvSpPr>
            <a:spLocks noGrp="1"/>
          </p:cNvSpPr>
          <p:nvPr>
            <p:ph type="ftr" sz="quarter" idx="11"/>
          </p:nvPr>
        </p:nvSpPr>
        <p:spPr/>
        <p:txBody>
          <a:bodyPr/>
          <a:lstStyle/>
          <a:p>
            <a:endParaRPr lang="id-ID" dirty="0"/>
          </a:p>
        </p:txBody>
      </p:sp>
      <p:sp>
        <p:nvSpPr>
          <p:cNvPr id="7" name="Slide Number Placeholder 6">
            <a:extLst>
              <a:ext uri="{FF2B5EF4-FFF2-40B4-BE49-F238E27FC236}">
                <a16:creationId xmlns:a16="http://schemas.microsoft.com/office/drawing/2014/main" id="{881CDA51-7BE2-4E73-AFA2-BA88C2298B60}"/>
              </a:ext>
            </a:extLst>
          </p:cNvPr>
          <p:cNvSpPr>
            <a:spLocks noGrp="1"/>
          </p:cNvSpPr>
          <p:nvPr>
            <p:ph type="sldNum" sz="quarter" idx="12"/>
          </p:nvPr>
        </p:nvSpPr>
        <p:spPr/>
        <p:txBody>
          <a:bodyPr/>
          <a:lstStyle/>
          <a:p>
            <a:fld id="{5349538E-DF45-41EE-B4BE-3BE31686D25E}" type="slidenum">
              <a:rPr lang="id-ID" smtClean="0"/>
              <a:t>‹#›</a:t>
            </a:fld>
            <a:endParaRPr lang="id-ID" dirty="0"/>
          </a:p>
        </p:txBody>
      </p:sp>
    </p:spTree>
    <p:extLst>
      <p:ext uri="{BB962C8B-B14F-4D97-AF65-F5344CB8AC3E}">
        <p14:creationId xmlns:p14="http://schemas.microsoft.com/office/powerpoint/2010/main" val="2220425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79DE3-451C-498B-A6AB-075840C499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A020F388-9DCD-4B1F-856D-A4302819B6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dirty="0"/>
          </a:p>
        </p:txBody>
      </p:sp>
      <p:sp>
        <p:nvSpPr>
          <p:cNvPr id="4" name="Text Placeholder 3">
            <a:extLst>
              <a:ext uri="{FF2B5EF4-FFF2-40B4-BE49-F238E27FC236}">
                <a16:creationId xmlns:a16="http://schemas.microsoft.com/office/drawing/2014/main" id="{FD2529F3-DE02-4FBB-B253-6D3774258D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DF164-8CDE-41DB-AAC7-32392F881CA2}"/>
              </a:ext>
            </a:extLst>
          </p:cNvPr>
          <p:cNvSpPr>
            <a:spLocks noGrp="1"/>
          </p:cNvSpPr>
          <p:nvPr>
            <p:ph type="dt" sz="half" idx="10"/>
          </p:nvPr>
        </p:nvSpPr>
        <p:spPr/>
        <p:txBody>
          <a:bodyPr/>
          <a:lstStyle/>
          <a:p>
            <a:fld id="{6ECB1DE2-BA96-4875-9DD8-DDF1C0BF56ED}" type="datetimeFigureOut">
              <a:rPr lang="id-ID" smtClean="0"/>
              <a:t>30/11/2020</a:t>
            </a:fld>
            <a:endParaRPr lang="id-ID" dirty="0"/>
          </a:p>
        </p:txBody>
      </p:sp>
      <p:sp>
        <p:nvSpPr>
          <p:cNvPr id="6" name="Footer Placeholder 5">
            <a:extLst>
              <a:ext uri="{FF2B5EF4-FFF2-40B4-BE49-F238E27FC236}">
                <a16:creationId xmlns:a16="http://schemas.microsoft.com/office/drawing/2014/main" id="{84FDF3F0-A26E-4595-B8CB-B7A16AC6A071}"/>
              </a:ext>
            </a:extLst>
          </p:cNvPr>
          <p:cNvSpPr>
            <a:spLocks noGrp="1"/>
          </p:cNvSpPr>
          <p:nvPr>
            <p:ph type="ftr" sz="quarter" idx="11"/>
          </p:nvPr>
        </p:nvSpPr>
        <p:spPr/>
        <p:txBody>
          <a:bodyPr/>
          <a:lstStyle/>
          <a:p>
            <a:endParaRPr lang="id-ID" dirty="0"/>
          </a:p>
        </p:txBody>
      </p:sp>
      <p:sp>
        <p:nvSpPr>
          <p:cNvPr id="7" name="Slide Number Placeholder 6">
            <a:extLst>
              <a:ext uri="{FF2B5EF4-FFF2-40B4-BE49-F238E27FC236}">
                <a16:creationId xmlns:a16="http://schemas.microsoft.com/office/drawing/2014/main" id="{759792C7-AC6F-4AFC-BD06-1850B49C7B30}"/>
              </a:ext>
            </a:extLst>
          </p:cNvPr>
          <p:cNvSpPr>
            <a:spLocks noGrp="1"/>
          </p:cNvSpPr>
          <p:nvPr>
            <p:ph type="sldNum" sz="quarter" idx="12"/>
          </p:nvPr>
        </p:nvSpPr>
        <p:spPr/>
        <p:txBody>
          <a:bodyPr/>
          <a:lstStyle/>
          <a:p>
            <a:fld id="{5349538E-DF45-41EE-B4BE-3BE31686D25E}" type="slidenum">
              <a:rPr lang="id-ID" smtClean="0"/>
              <a:t>‹#›</a:t>
            </a:fld>
            <a:endParaRPr lang="id-ID" dirty="0"/>
          </a:p>
        </p:txBody>
      </p:sp>
    </p:spTree>
    <p:extLst>
      <p:ext uri="{BB962C8B-B14F-4D97-AF65-F5344CB8AC3E}">
        <p14:creationId xmlns:p14="http://schemas.microsoft.com/office/powerpoint/2010/main" val="2359344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E97DC9-0D52-46B2-A05A-0571F9FD90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1842D028-B1EC-45B9-AF6C-180809B25B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C4726D8F-AC1E-4513-A556-C202DEE65D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CB1DE2-BA96-4875-9DD8-DDF1C0BF56ED}" type="datetimeFigureOut">
              <a:rPr lang="id-ID" smtClean="0"/>
              <a:t>30/11/2020</a:t>
            </a:fld>
            <a:endParaRPr lang="id-ID" dirty="0"/>
          </a:p>
        </p:txBody>
      </p:sp>
      <p:sp>
        <p:nvSpPr>
          <p:cNvPr id="5" name="Footer Placeholder 4">
            <a:extLst>
              <a:ext uri="{FF2B5EF4-FFF2-40B4-BE49-F238E27FC236}">
                <a16:creationId xmlns:a16="http://schemas.microsoft.com/office/drawing/2014/main" id="{A389278C-E5EE-4C68-AC5E-53C0B16F43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dirty="0"/>
          </a:p>
        </p:txBody>
      </p:sp>
      <p:sp>
        <p:nvSpPr>
          <p:cNvPr id="6" name="Slide Number Placeholder 5">
            <a:extLst>
              <a:ext uri="{FF2B5EF4-FFF2-40B4-BE49-F238E27FC236}">
                <a16:creationId xmlns:a16="http://schemas.microsoft.com/office/drawing/2014/main" id="{966203C2-2F2C-47C5-8BEC-302EAD1839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49538E-DF45-41EE-B4BE-3BE31686D25E}" type="slidenum">
              <a:rPr lang="id-ID" smtClean="0"/>
              <a:t>‹#›</a:t>
            </a:fld>
            <a:endParaRPr lang="id-ID" dirty="0"/>
          </a:p>
        </p:txBody>
      </p:sp>
    </p:spTree>
    <p:extLst>
      <p:ext uri="{BB962C8B-B14F-4D97-AF65-F5344CB8AC3E}">
        <p14:creationId xmlns:p14="http://schemas.microsoft.com/office/powerpoint/2010/main" val="3528532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t.wikipedia.org/wiki/Microsoft_SQL_Server"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hyperlink" Target="https://it.wikipedia.org/wiki/Microsoft_SQL_Server"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it.wikipedia.org/wiki/Microsoft_SQL_Server"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hyperlink" Target="https://it.wikipedia.org/wiki/Microsoft_SQL_Server"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it.wikipedia.org/wiki/Microsoft_SQL_Server"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it.wikipedia.org/wiki/Microsoft_SQL_Server"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it.wikipedia.org/wiki/Microsoft_SQL_Server"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it.wikipedia.org/wiki/Microsoft_SQL_Server"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hyperlink" Target="https://it.wikipedia.org/wiki/Microsoft_SQL_Server"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hyperlink" Target="https://it.wikipedia.org/wiki/Microsoft_SQL_Server"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it.wikipedia.org/wiki/Microsoft_SQL_Server"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hyperlink" Target="https://it.wikipedia.org/wiki/Microsoft_SQL_Server"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it.wikipedia.org/wiki/Microsoft_SQL_Server"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it.wikipedia.org/wiki/Microsoft_SQL_Server"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hyperlink" Target="https://it.wikipedia.org/wiki/Microsoft_SQL_Server"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hyperlink" Target="https://it.wikipedia.org/wiki/Microsoft_SQL_Server"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hyperlink" Target="https://it.wikipedia.org/wiki/Microsoft_SQL_Server"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hyperlink" Target="https://it.wikipedia.org/wiki/Microsoft_SQL_Server"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it.wikipedia.org/wiki/Microsoft_SQL_Server"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it.wikipedia.org/wiki/Microsoft_SQL_Server"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it.wikipedia.org/wiki/Microsoft_SQL_Server"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hyperlink" Target="https://it.wikipedia.org/wiki/Microsoft_SQL_Server"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it.wikipedia.org/wiki/Microsoft_SQL_Server"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it.wikipedia.org/wiki/Microsoft_SQL_Server"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it.wikipedia.org/wiki/Microsoft_SQL_Server"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it.wikipedia.org/wiki/Microsoft_SQL_Server"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hyperlink" Target="https://it.wikipedia.org/wiki/Microsoft_SQL_Server"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0890E-0CEF-4C7A-A669-01EE4315EADB}"/>
              </a:ext>
            </a:extLst>
          </p:cNvPr>
          <p:cNvSpPr>
            <a:spLocks noGrp="1"/>
          </p:cNvSpPr>
          <p:nvPr>
            <p:ph type="ctrTitle"/>
          </p:nvPr>
        </p:nvSpPr>
        <p:spPr/>
        <p:txBody>
          <a:bodyPr/>
          <a:lstStyle/>
          <a:p>
            <a:r>
              <a:rPr lang="en-US" noProof="1"/>
              <a:t>Praktikum Basis Data</a:t>
            </a:r>
          </a:p>
        </p:txBody>
      </p:sp>
      <p:sp>
        <p:nvSpPr>
          <p:cNvPr id="3" name="Subtitle 2">
            <a:extLst>
              <a:ext uri="{FF2B5EF4-FFF2-40B4-BE49-F238E27FC236}">
                <a16:creationId xmlns:a16="http://schemas.microsoft.com/office/drawing/2014/main" id="{F4F09EC9-DF12-4C99-B43C-8697C006C222}"/>
              </a:ext>
            </a:extLst>
          </p:cNvPr>
          <p:cNvSpPr>
            <a:spLocks noGrp="1"/>
          </p:cNvSpPr>
          <p:nvPr>
            <p:ph type="subTitle" idx="1"/>
          </p:nvPr>
        </p:nvSpPr>
        <p:spPr/>
        <p:txBody>
          <a:bodyPr/>
          <a:lstStyle/>
          <a:p>
            <a:r>
              <a:rPr lang="en-US" noProof="1"/>
              <a:t>Indexes and Database Administration</a:t>
            </a:r>
          </a:p>
        </p:txBody>
      </p:sp>
    </p:spTree>
    <p:extLst>
      <p:ext uri="{BB962C8B-B14F-4D97-AF65-F5344CB8AC3E}">
        <p14:creationId xmlns:p14="http://schemas.microsoft.com/office/powerpoint/2010/main" val="1583964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78168-3A72-48F6-BFE9-5C87A1B81012}"/>
              </a:ext>
            </a:extLst>
          </p:cNvPr>
          <p:cNvSpPr>
            <a:spLocks noGrp="1"/>
          </p:cNvSpPr>
          <p:nvPr>
            <p:ph type="title"/>
          </p:nvPr>
        </p:nvSpPr>
        <p:spPr>
          <a:xfrm>
            <a:off x="838200" y="365125"/>
            <a:ext cx="8610600" cy="1325563"/>
          </a:xfrm>
        </p:spPr>
        <p:txBody>
          <a:bodyPr>
            <a:normAutofit/>
          </a:bodyPr>
          <a:lstStyle/>
          <a:p>
            <a:r>
              <a:rPr lang="en-US" sz="3600" b="1" noProof="1"/>
              <a:t>So? </a:t>
            </a:r>
            <a:r>
              <a:rPr lang="en-US" sz="3600" noProof="1"/>
              <a:t>Apakah benar queyrnya menjadi lebih cepat?</a:t>
            </a:r>
          </a:p>
        </p:txBody>
      </p:sp>
      <p:pic>
        <p:nvPicPr>
          <p:cNvPr id="14" name="Content Placeholder 6">
            <a:extLst>
              <a:ext uri="{FF2B5EF4-FFF2-40B4-BE49-F238E27FC236}">
                <a16:creationId xmlns:a16="http://schemas.microsoft.com/office/drawing/2014/main" id="{BC53A543-2EA8-4147-A309-81FDF4C8B9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743200" y="363301"/>
            <a:ext cx="1509687" cy="1237943"/>
          </a:xfrm>
          <a:prstGeom prst="rect">
            <a:avLst/>
          </a:prstGeom>
        </p:spPr>
      </p:pic>
      <p:sp>
        <p:nvSpPr>
          <p:cNvPr id="6" name="Content Placeholder 5">
            <a:extLst>
              <a:ext uri="{FF2B5EF4-FFF2-40B4-BE49-F238E27FC236}">
                <a16:creationId xmlns:a16="http://schemas.microsoft.com/office/drawing/2014/main" id="{DE1FC172-30ED-4AD0-8199-B4D76160DEE8}"/>
              </a:ext>
            </a:extLst>
          </p:cNvPr>
          <p:cNvSpPr>
            <a:spLocks noGrp="1"/>
          </p:cNvSpPr>
          <p:nvPr>
            <p:ph idx="1"/>
          </p:nvPr>
        </p:nvSpPr>
        <p:spPr/>
        <p:txBody>
          <a:bodyPr/>
          <a:lstStyle/>
          <a:p>
            <a:pPr marL="0" indent="0">
              <a:buNone/>
            </a:pPr>
            <a:r>
              <a:rPr lang="en-US" noProof="1"/>
              <a:t>Kita buktikan sendiri, kita buktikan dulu tanpa indexs</a:t>
            </a:r>
          </a:p>
          <a:p>
            <a:r>
              <a:rPr lang="en-US" noProof="1"/>
              <a:t>Persiapkan table dan data yang akan dicoba (terlampir)</a:t>
            </a:r>
          </a:p>
          <a:p>
            <a:r>
              <a:rPr lang="en-US" noProof="1"/>
              <a:t>Aktifkan </a:t>
            </a:r>
            <a:r>
              <a:rPr lang="en-US" b="1" noProof="1"/>
              <a:t>Live Query Statistic </a:t>
            </a:r>
            <a:r>
              <a:rPr lang="en-US" noProof="1"/>
              <a:t>dan </a:t>
            </a:r>
            <a:r>
              <a:rPr lang="en-US" b="1" noProof="1"/>
              <a:t>Execution Plan </a:t>
            </a:r>
            <a:r>
              <a:rPr lang="en-US" noProof="1"/>
              <a:t>(Estimated dan Actual)</a:t>
            </a:r>
            <a:endParaRPr lang="en-US" b="1" noProof="1"/>
          </a:p>
        </p:txBody>
      </p:sp>
      <p:pic>
        <p:nvPicPr>
          <p:cNvPr id="5" name="Picture 4">
            <a:extLst>
              <a:ext uri="{FF2B5EF4-FFF2-40B4-BE49-F238E27FC236}">
                <a16:creationId xmlns:a16="http://schemas.microsoft.com/office/drawing/2014/main" id="{3B907685-1A7F-4198-8B45-0599AF83113F}"/>
              </a:ext>
            </a:extLst>
          </p:cNvPr>
          <p:cNvPicPr>
            <a:picLocks noChangeAspect="1"/>
          </p:cNvPicPr>
          <p:nvPr/>
        </p:nvPicPr>
        <p:blipFill>
          <a:blip r:embed="rId4"/>
          <a:stretch>
            <a:fillRect/>
          </a:stretch>
        </p:blipFill>
        <p:spPr>
          <a:xfrm>
            <a:off x="1146862" y="3763169"/>
            <a:ext cx="2533650" cy="238125"/>
          </a:xfrm>
          <a:prstGeom prst="rect">
            <a:avLst/>
          </a:prstGeom>
        </p:spPr>
      </p:pic>
    </p:spTree>
    <p:extLst>
      <p:ext uri="{BB962C8B-B14F-4D97-AF65-F5344CB8AC3E}">
        <p14:creationId xmlns:p14="http://schemas.microsoft.com/office/powerpoint/2010/main" val="1477323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78168-3A72-48F6-BFE9-5C87A1B81012}"/>
              </a:ext>
            </a:extLst>
          </p:cNvPr>
          <p:cNvSpPr>
            <a:spLocks noGrp="1"/>
          </p:cNvSpPr>
          <p:nvPr>
            <p:ph type="title"/>
          </p:nvPr>
        </p:nvSpPr>
        <p:spPr>
          <a:xfrm>
            <a:off x="838200" y="365125"/>
            <a:ext cx="8610600" cy="1325563"/>
          </a:xfrm>
        </p:spPr>
        <p:txBody>
          <a:bodyPr>
            <a:normAutofit/>
          </a:bodyPr>
          <a:lstStyle/>
          <a:p>
            <a:r>
              <a:rPr lang="en-US" sz="3600" noProof="1"/>
              <a:t>Planning Query</a:t>
            </a:r>
          </a:p>
        </p:txBody>
      </p:sp>
      <p:pic>
        <p:nvPicPr>
          <p:cNvPr id="14" name="Content Placeholder 6">
            <a:extLst>
              <a:ext uri="{FF2B5EF4-FFF2-40B4-BE49-F238E27FC236}">
                <a16:creationId xmlns:a16="http://schemas.microsoft.com/office/drawing/2014/main" id="{BC53A543-2EA8-4147-A309-81FDF4C8B9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743200" y="363301"/>
            <a:ext cx="1509687" cy="1237943"/>
          </a:xfrm>
          <a:prstGeom prst="rect">
            <a:avLst/>
          </a:prstGeom>
        </p:spPr>
      </p:pic>
      <p:sp>
        <p:nvSpPr>
          <p:cNvPr id="7" name="TextBox 6">
            <a:extLst>
              <a:ext uri="{FF2B5EF4-FFF2-40B4-BE49-F238E27FC236}">
                <a16:creationId xmlns:a16="http://schemas.microsoft.com/office/drawing/2014/main" id="{DABB11B7-46A1-4DB3-BDA4-23AC1DD2F768}"/>
              </a:ext>
            </a:extLst>
          </p:cNvPr>
          <p:cNvSpPr txBox="1"/>
          <p:nvPr/>
        </p:nvSpPr>
        <p:spPr>
          <a:xfrm>
            <a:off x="838200" y="2010186"/>
            <a:ext cx="4079789" cy="1477328"/>
          </a:xfrm>
          <a:prstGeom prst="rect">
            <a:avLst/>
          </a:prstGeom>
          <a:noFill/>
        </p:spPr>
        <p:txBody>
          <a:bodyPr wrap="square">
            <a:spAutoFit/>
          </a:bodyPr>
          <a:lstStyle/>
          <a:p>
            <a:r>
              <a:rPr lang="en-US" sz="1800" noProof="1">
                <a:solidFill>
                  <a:srgbClr val="0000FF"/>
                </a:solidFill>
                <a:latin typeface="Consolas" panose="020B0609020204030204" pitchFamily="49" charset="0"/>
              </a:rPr>
              <a:t>CREATE</a:t>
            </a:r>
            <a:r>
              <a:rPr lang="en-US" sz="1800" noProof="1">
                <a:solidFill>
                  <a:srgbClr val="000000"/>
                </a:solidFill>
                <a:latin typeface="Consolas" panose="020B0609020204030204" pitchFamily="49" charset="0"/>
              </a:rPr>
              <a:t> </a:t>
            </a:r>
            <a:r>
              <a:rPr lang="en-US" sz="1800" noProof="1">
                <a:solidFill>
                  <a:srgbClr val="0000FF"/>
                </a:solidFill>
                <a:latin typeface="Consolas" panose="020B0609020204030204" pitchFamily="49" charset="0"/>
              </a:rPr>
              <a:t>TABLE</a:t>
            </a:r>
            <a:r>
              <a:rPr lang="en-US" sz="1800" noProof="1">
                <a:solidFill>
                  <a:srgbClr val="000000"/>
                </a:solidFill>
                <a:latin typeface="Consolas" panose="020B0609020204030204" pitchFamily="49" charset="0"/>
              </a:rPr>
              <a:t> clustered_index_topic4</a:t>
            </a:r>
            <a:r>
              <a:rPr lang="en-US" sz="1800" noProof="1">
                <a:solidFill>
                  <a:srgbClr val="0000FF"/>
                </a:solidFill>
                <a:latin typeface="Consolas" panose="020B0609020204030204" pitchFamily="49" charset="0"/>
              </a:rPr>
              <a:t> </a:t>
            </a:r>
            <a:r>
              <a:rPr lang="en-US" sz="1800" noProof="1">
                <a:solidFill>
                  <a:srgbClr val="808080"/>
                </a:solidFill>
                <a:latin typeface="Consolas" panose="020B0609020204030204" pitchFamily="49" charset="0"/>
              </a:rPr>
              <a:t>(</a:t>
            </a:r>
            <a:endParaRPr lang="en-US" sz="1800" noProof="1">
              <a:solidFill>
                <a:srgbClr val="000000"/>
              </a:solidFill>
              <a:latin typeface="Consolas" panose="020B0609020204030204" pitchFamily="49" charset="0"/>
            </a:endParaRPr>
          </a:p>
          <a:p>
            <a:r>
              <a:rPr lang="en-US" sz="1800" noProof="1">
                <a:solidFill>
                  <a:srgbClr val="FF00FF"/>
                </a:solidFill>
                <a:latin typeface="Consolas" panose="020B0609020204030204" pitchFamily="49" charset="0"/>
              </a:rPr>
              <a:t>user_id</a:t>
            </a:r>
            <a:r>
              <a:rPr lang="en-US" sz="1800" noProof="1">
                <a:solidFill>
                  <a:srgbClr val="000000"/>
                </a:solidFill>
                <a:latin typeface="Consolas" panose="020B0609020204030204" pitchFamily="49" charset="0"/>
              </a:rPr>
              <a:t> </a:t>
            </a:r>
            <a:r>
              <a:rPr lang="en-US" sz="1800" noProof="1">
                <a:solidFill>
                  <a:srgbClr val="0000FF"/>
                </a:solidFill>
                <a:latin typeface="Consolas" panose="020B0609020204030204" pitchFamily="49" charset="0"/>
              </a:rPr>
              <a:t>int</a:t>
            </a:r>
            <a:r>
              <a:rPr lang="en-US" sz="1800" noProof="1">
                <a:solidFill>
                  <a:srgbClr val="000000"/>
                </a:solidFill>
                <a:latin typeface="Consolas" panose="020B0609020204030204" pitchFamily="49" charset="0"/>
              </a:rPr>
              <a:t> </a:t>
            </a:r>
            <a:r>
              <a:rPr lang="en-US" sz="1800" noProof="1">
                <a:solidFill>
                  <a:srgbClr val="808080"/>
                </a:solidFill>
                <a:latin typeface="Consolas" panose="020B0609020204030204" pitchFamily="49" charset="0"/>
              </a:rPr>
              <a:t>NOT</a:t>
            </a:r>
            <a:r>
              <a:rPr lang="en-US" sz="1800" noProof="1">
                <a:solidFill>
                  <a:srgbClr val="000000"/>
                </a:solidFill>
                <a:latin typeface="Consolas" panose="020B0609020204030204" pitchFamily="49" charset="0"/>
              </a:rPr>
              <a:t> </a:t>
            </a:r>
            <a:r>
              <a:rPr lang="en-US" sz="1800" noProof="1">
                <a:solidFill>
                  <a:srgbClr val="808080"/>
                </a:solidFill>
                <a:latin typeface="Consolas" panose="020B0609020204030204" pitchFamily="49" charset="0"/>
              </a:rPr>
              <a:t>NULL,</a:t>
            </a:r>
            <a:endParaRPr lang="en-US" sz="1800" noProof="1">
              <a:solidFill>
                <a:srgbClr val="000000"/>
              </a:solidFill>
              <a:latin typeface="Consolas" panose="020B0609020204030204" pitchFamily="49" charset="0"/>
            </a:endParaRPr>
          </a:p>
          <a:p>
            <a:r>
              <a:rPr lang="en-US" sz="1800" noProof="1">
                <a:solidFill>
                  <a:srgbClr val="000000"/>
                </a:solidFill>
                <a:latin typeface="Consolas" panose="020B0609020204030204" pitchFamily="49" charset="0"/>
              </a:rPr>
              <a:t>age </a:t>
            </a:r>
            <a:r>
              <a:rPr lang="en-US" sz="1800" noProof="1">
                <a:solidFill>
                  <a:srgbClr val="0000FF"/>
                </a:solidFill>
                <a:latin typeface="Consolas" panose="020B0609020204030204" pitchFamily="49" charset="0"/>
              </a:rPr>
              <a:t>int</a:t>
            </a:r>
            <a:endParaRPr lang="en-US" sz="1800" noProof="1">
              <a:solidFill>
                <a:srgbClr val="000000"/>
              </a:solidFill>
              <a:latin typeface="Consolas" panose="020B0609020204030204" pitchFamily="49" charset="0"/>
            </a:endParaRPr>
          </a:p>
          <a:p>
            <a:r>
              <a:rPr lang="en-US" sz="1800" noProof="1">
                <a:solidFill>
                  <a:srgbClr val="808080"/>
                </a:solidFill>
                <a:latin typeface="Consolas" panose="020B0609020204030204" pitchFamily="49" charset="0"/>
              </a:rPr>
              <a:t>);</a:t>
            </a:r>
            <a:endParaRPr lang="en-US" sz="1800" noProof="1">
              <a:solidFill>
                <a:srgbClr val="000000"/>
              </a:solidFill>
              <a:latin typeface="Consolas" panose="020B0609020204030204" pitchFamily="49" charset="0"/>
            </a:endParaRPr>
          </a:p>
        </p:txBody>
      </p:sp>
      <p:sp>
        <p:nvSpPr>
          <p:cNvPr id="8" name="TextBox 7">
            <a:extLst>
              <a:ext uri="{FF2B5EF4-FFF2-40B4-BE49-F238E27FC236}">
                <a16:creationId xmlns:a16="http://schemas.microsoft.com/office/drawing/2014/main" id="{E66436C9-FE3E-410F-AE73-FFA36C23B6F2}"/>
              </a:ext>
            </a:extLst>
          </p:cNvPr>
          <p:cNvSpPr txBox="1"/>
          <p:nvPr/>
        </p:nvSpPr>
        <p:spPr>
          <a:xfrm>
            <a:off x="5428735" y="1690688"/>
            <a:ext cx="6096000" cy="4801314"/>
          </a:xfrm>
          <a:prstGeom prst="rect">
            <a:avLst/>
          </a:prstGeom>
          <a:noFill/>
        </p:spPr>
        <p:txBody>
          <a:bodyPr wrap="square">
            <a:spAutoFit/>
          </a:bodyPr>
          <a:lstStyle/>
          <a:p>
            <a:r>
              <a:rPr lang="en-US" sz="1800" dirty="0">
                <a:solidFill>
                  <a:srgbClr val="0000FF"/>
                </a:solidFill>
                <a:latin typeface="Consolas" panose="020B0609020204030204" pitchFamily="49" charset="0"/>
              </a:rPr>
              <a:t>DECLARE</a:t>
            </a:r>
            <a:r>
              <a:rPr lang="en-US" sz="1800" dirty="0">
                <a:solidFill>
                  <a:srgbClr val="000000"/>
                </a:solidFill>
                <a:latin typeface="Consolas" panose="020B0609020204030204" pitchFamily="49" charset="0"/>
              </a:rPr>
              <a:t> @i </a:t>
            </a:r>
            <a:r>
              <a:rPr lang="en-US" sz="1800" dirty="0">
                <a:solidFill>
                  <a:srgbClr val="0000FF"/>
                </a:solidFill>
                <a:latin typeface="Consolas" panose="020B0609020204030204" pitchFamily="49" charset="0"/>
              </a:rPr>
              <a:t>int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@n </a:t>
            </a:r>
            <a:r>
              <a:rPr lang="en-US" sz="1800" dirty="0">
                <a:solidFill>
                  <a:srgbClr val="0000FF"/>
                </a:solidFill>
                <a:latin typeface="Consolas" panose="020B0609020204030204" pitchFamily="49" charset="0"/>
              </a:rPr>
              <a:t>int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SET</a:t>
            </a:r>
            <a:r>
              <a:rPr lang="en-US" sz="1800" dirty="0">
                <a:solidFill>
                  <a:srgbClr val="000000"/>
                </a:solidFill>
                <a:latin typeface="Consolas" panose="020B0609020204030204" pitchFamily="49" charset="0"/>
              </a:rPr>
              <a:t> @i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0</a:t>
            </a:r>
          </a:p>
          <a:p>
            <a:r>
              <a:rPr lang="en-US" sz="1800" dirty="0">
                <a:solidFill>
                  <a:srgbClr val="0000FF"/>
                </a:solidFill>
                <a:latin typeface="Consolas" panose="020B0609020204030204" pitchFamily="49" charset="0"/>
              </a:rPr>
              <a:t>SET</a:t>
            </a:r>
            <a:r>
              <a:rPr lang="en-US" sz="1800" dirty="0">
                <a:solidFill>
                  <a:srgbClr val="000000"/>
                </a:solidFill>
                <a:latin typeface="Consolas" panose="020B0609020204030204" pitchFamily="49" charset="0"/>
              </a:rPr>
              <a:t> @n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500000</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WHILE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@i </a:t>
            </a:r>
            <a:r>
              <a:rPr lang="en-US" sz="1800" dirty="0">
                <a:solidFill>
                  <a:srgbClr val="808080"/>
                </a:solidFill>
                <a:latin typeface="Consolas" panose="020B0609020204030204" pitchFamily="49" charset="0"/>
              </a:rPr>
              <a:t>&lt;</a:t>
            </a:r>
            <a:r>
              <a:rPr lang="en-US" sz="1800" dirty="0">
                <a:solidFill>
                  <a:srgbClr val="000000"/>
                </a:solidFill>
                <a:latin typeface="Consolas" panose="020B0609020204030204" pitchFamily="49" charset="0"/>
              </a:rPr>
              <a:t> @n</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BEGIN</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BEGIN</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DECLARE</a:t>
            </a:r>
            <a:r>
              <a:rPr lang="en-US" sz="1800" dirty="0">
                <a:solidFill>
                  <a:srgbClr val="000000"/>
                </a:solidFill>
                <a:latin typeface="Consolas" panose="020B0609020204030204" pitchFamily="49" charset="0"/>
              </a:rPr>
              <a:t> @randomage </a:t>
            </a:r>
            <a:r>
              <a:rPr lang="en-US" sz="1800" dirty="0">
                <a:solidFill>
                  <a:srgbClr val="0000FF"/>
                </a:solidFill>
                <a:latin typeface="Consolas" panose="020B0609020204030204" pitchFamily="49" charset="0"/>
              </a:rPr>
              <a:t>INT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@randomage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CAST</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RAND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64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3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END</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clustered_index_topic4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@i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1</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@randomage</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SET</a:t>
            </a:r>
            <a:r>
              <a:rPr lang="en-US" sz="1800" dirty="0">
                <a:solidFill>
                  <a:srgbClr val="000000"/>
                </a:solidFill>
                <a:latin typeface="Consolas" panose="020B0609020204030204" pitchFamily="49" charset="0"/>
              </a:rPr>
              <a:t> @i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@i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1</a:t>
            </a:r>
          </a:p>
          <a:p>
            <a:r>
              <a:rPr lang="en-US" sz="1800" dirty="0">
                <a:solidFill>
                  <a:srgbClr val="0000FF"/>
                </a:solidFill>
                <a:latin typeface="Consolas" panose="020B0609020204030204" pitchFamily="49" charset="0"/>
              </a:rPr>
              <a:t>END</a:t>
            </a:r>
            <a:endParaRPr lang="en-US" dirty="0"/>
          </a:p>
        </p:txBody>
      </p:sp>
    </p:spTree>
    <p:extLst>
      <p:ext uri="{BB962C8B-B14F-4D97-AF65-F5344CB8AC3E}">
        <p14:creationId xmlns:p14="http://schemas.microsoft.com/office/powerpoint/2010/main" val="1614966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78168-3A72-48F6-BFE9-5C87A1B81012}"/>
              </a:ext>
            </a:extLst>
          </p:cNvPr>
          <p:cNvSpPr>
            <a:spLocks noGrp="1"/>
          </p:cNvSpPr>
          <p:nvPr>
            <p:ph type="title"/>
          </p:nvPr>
        </p:nvSpPr>
        <p:spPr>
          <a:xfrm>
            <a:off x="838200" y="365125"/>
            <a:ext cx="8610600" cy="1325563"/>
          </a:xfrm>
        </p:spPr>
        <p:txBody>
          <a:bodyPr>
            <a:normAutofit/>
          </a:bodyPr>
          <a:lstStyle/>
          <a:p>
            <a:r>
              <a:rPr lang="en-US" sz="3600" noProof="1"/>
              <a:t>Result Query</a:t>
            </a:r>
          </a:p>
        </p:txBody>
      </p:sp>
      <p:pic>
        <p:nvPicPr>
          <p:cNvPr id="14" name="Content Placeholder 6">
            <a:extLst>
              <a:ext uri="{FF2B5EF4-FFF2-40B4-BE49-F238E27FC236}">
                <a16:creationId xmlns:a16="http://schemas.microsoft.com/office/drawing/2014/main" id="{BC53A543-2EA8-4147-A309-81FDF4C8B9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743200" y="363301"/>
            <a:ext cx="1509687" cy="1237943"/>
          </a:xfrm>
          <a:prstGeom prst="rect">
            <a:avLst/>
          </a:prstGeom>
        </p:spPr>
      </p:pic>
      <p:sp>
        <p:nvSpPr>
          <p:cNvPr id="9" name="TextBox 8">
            <a:extLst>
              <a:ext uri="{FF2B5EF4-FFF2-40B4-BE49-F238E27FC236}">
                <a16:creationId xmlns:a16="http://schemas.microsoft.com/office/drawing/2014/main" id="{670EB0CE-E164-4220-983A-94034E42A827}"/>
              </a:ext>
            </a:extLst>
          </p:cNvPr>
          <p:cNvSpPr txBox="1"/>
          <p:nvPr/>
        </p:nvSpPr>
        <p:spPr>
          <a:xfrm>
            <a:off x="939113" y="1526230"/>
            <a:ext cx="6096000" cy="646331"/>
          </a:xfrm>
          <a:prstGeom prst="rect">
            <a:avLst/>
          </a:prstGeom>
          <a:noFill/>
        </p:spPr>
        <p:txBody>
          <a:bodyPr wrap="square">
            <a:spAutoFit/>
          </a:bodyPr>
          <a:lstStyle/>
          <a:p>
            <a:r>
              <a:rPr lang="en-US" sz="1800" noProof="1">
                <a:solidFill>
                  <a:srgbClr val="0000FF"/>
                </a:solidFill>
                <a:latin typeface="Consolas" panose="020B0609020204030204" pitchFamily="49" charset="0"/>
              </a:rPr>
              <a:t>SELECT</a:t>
            </a:r>
            <a:r>
              <a:rPr lang="en-US" sz="1800" noProof="1">
                <a:solidFill>
                  <a:srgbClr val="000000"/>
                </a:solidFill>
                <a:latin typeface="Consolas" panose="020B0609020204030204" pitchFamily="49" charset="0"/>
              </a:rPr>
              <a:t> </a:t>
            </a:r>
            <a:r>
              <a:rPr lang="en-US" sz="1800" noProof="1">
                <a:solidFill>
                  <a:srgbClr val="808080"/>
                </a:solidFill>
                <a:latin typeface="Consolas" panose="020B0609020204030204" pitchFamily="49" charset="0"/>
              </a:rPr>
              <a:t>*</a:t>
            </a:r>
            <a:r>
              <a:rPr lang="en-US" sz="1800" noProof="1">
                <a:solidFill>
                  <a:srgbClr val="000000"/>
                </a:solidFill>
                <a:latin typeface="Consolas" panose="020B0609020204030204" pitchFamily="49" charset="0"/>
              </a:rPr>
              <a:t> </a:t>
            </a:r>
            <a:r>
              <a:rPr lang="en-US" sz="1800" noProof="1">
                <a:solidFill>
                  <a:srgbClr val="0000FF"/>
                </a:solidFill>
                <a:latin typeface="Consolas" panose="020B0609020204030204" pitchFamily="49" charset="0"/>
              </a:rPr>
              <a:t>FROM</a:t>
            </a:r>
            <a:r>
              <a:rPr lang="en-US" sz="1800" noProof="1">
                <a:solidFill>
                  <a:srgbClr val="000000"/>
                </a:solidFill>
                <a:latin typeface="Consolas" panose="020B0609020204030204" pitchFamily="49" charset="0"/>
              </a:rPr>
              <a:t> dbo</a:t>
            </a:r>
            <a:r>
              <a:rPr lang="en-US" sz="1800" noProof="1">
                <a:solidFill>
                  <a:srgbClr val="808080"/>
                </a:solidFill>
                <a:latin typeface="Consolas" panose="020B0609020204030204" pitchFamily="49" charset="0"/>
              </a:rPr>
              <a:t>.</a:t>
            </a:r>
            <a:r>
              <a:rPr lang="en-US" sz="1800" noProof="1">
                <a:solidFill>
                  <a:srgbClr val="000000"/>
                </a:solidFill>
                <a:latin typeface="Consolas" panose="020B0609020204030204" pitchFamily="49" charset="0"/>
              </a:rPr>
              <a:t>clustered_index_topic4 </a:t>
            </a:r>
            <a:r>
              <a:rPr lang="en-US" sz="1800" noProof="1">
                <a:solidFill>
                  <a:srgbClr val="0000FF"/>
                </a:solidFill>
                <a:latin typeface="Consolas" panose="020B0609020204030204" pitchFamily="49" charset="0"/>
              </a:rPr>
              <a:t>WHERE</a:t>
            </a:r>
            <a:r>
              <a:rPr lang="en-US" sz="1800" noProof="1">
                <a:solidFill>
                  <a:srgbClr val="000000"/>
                </a:solidFill>
                <a:latin typeface="Consolas" panose="020B0609020204030204" pitchFamily="49" charset="0"/>
              </a:rPr>
              <a:t> </a:t>
            </a:r>
            <a:r>
              <a:rPr lang="en-US" sz="1800" noProof="1">
                <a:solidFill>
                  <a:srgbClr val="FF00FF"/>
                </a:solidFill>
                <a:latin typeface="Consolas" panose="020B0609020204030204" pitchFamily="49" charset="0"/>
              </a:rPr>
              <a:t>user_id</a:t>
            </a:r>
            <a:r>
              <a:rPr lang="en-US" sz="1800" noProof="1">
                <a:solidFill>
                  <a:srgbClr val="000000"/>
                </a:solidFill>
                <a:latin typeface="Consolas" panose="020B0609020204030204" pitchFamily="49" charset="0"/>
              </a:rPr>
              <a:t> </a:t>
            </a:r>
            <a:r>
              <a:rPr lang="en-US" sz="1800" noProof="1">
                <a:solidFill>
                  <a:srgbClr val="808080"/>
                </a:solidFill>
                <a:latin typeface="Consolas" panose="020B0609020204030204" pitchFamily="49" charset="0"/>
              </a:rPr>
              <a:t>=</a:t>
            </a:r>
            <a:r>
              <a:rPr lang="en-US" sz="1800" noProof="1">
                <a:solidFill>
                  <a:srgbClr val="000000"/>
                </a:solidFill>
                <a:latin typeface="Consolas" panose="020B0609020204030204" pitchFamily="49" charset="0"/>
              </a:rPr>
              <a:t> 70033</a:t>
            </a:r>
            <a:endParaRPr lang="en-US" noProof="1"/>
          </a:p>
        </p:txBody>
      </p:sp>
      <p:pic>
        <p:nvPicPr>
          <p:cNvPr id="4" name="Picture 3">
            <a:extLst>
              <a:ext uri="{FF2B5EF4-FFF2-40B4-BE49-F238E27FC236}">
                <a16:creationId xmlns:a16="http://schemas.microsoft.com/office/drawing/2014/main" id="{ADE404D7-09F1-4814-95F7-418E7BBB0DAD}"/>
              </a:ext>
            </a:extLst>
          </p:cNvPr>
          <p:cNvPicPr>
            <a:picLocks noChangeAspect="1"/>
          </p:cNvPicPr>
          <p:nvPr/>
        </p:nvPicPr>
        <p:blipFill>
          <a:blip r:embed="rId4"/>
          <a:stretch>
            <a:fillRect/>
          </a:stretch>
        </p:blipFill>
        <p:spPr>
          <a:xfrm>
            <a:off x="1040413" y="2557378"/>
            <a:ext cx="7096125" cy="1552575"/>
          </a:xfrm>
          <a:prstGeom prst="rect">
            <a:avLst/>
          </a:prstGeom>
        </p:spPr>
      </p:pic>
      <p:pic>
        <p:nvPicPr>
          <p:cNvPr id="5" name="Picture 4">
            <a:extLst>
              <a:ext uri="{FF2B5EF4-FFF2-40B4-BE49-F238E27FC236}">
                <a16:creationId xmlns:a16="http://schemas.microsoft.com/office/drawing/2014/main" id="{ADB62E88-C0CB-47E0-826A-AFFDB5512466}"/>
              </a:ext>
            </a:extLst>
          </p:cNvPr>
          <p:cNvPicPr>
            <a:picLocks noChangeAspect="1"/>
          </p:cNvPicPr>
          <p:nvPr/>
        </p:nvPicPr>
        <p:blipFill>
          <a:blip r:embed="rId5"/>
          <a:stretch>
            <a:fillRect/>
          </a:stretch>
        </p:blipFill>
        <p:spPr>
          <a:xfrm>
            <a:off x="1040413" y="4297835"/>
            <a:ext cx="5181600" cy="1771650"/>
          </a:xfrm>
          <a:prstGeom prst="rect">
            <a:avLst/>
          </a:prstGeom>
        </p:spPr>
      </p:pic>
    </p:spTree>
    <p:extLst>
      <p:ext uri="{BB962C8B-B14F-4D97-AF65-F5344CB8AC3E}">
        <p14:creationId xmlns:p14="http://schemas.microsoft.com/office/powerpoint/2010/main" val="740735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78168-3A72-48F6-BFE9-5C87A1B81012}"/>
              </a:ext>
            </a:extLst>
          </p:cNvPr>
          <p:cNvSpPr>
            <a:spLocks noGrp="1"/>
          </p:cNvSpPr>
          <p:nvPr>
            <p:ph type="title"/>
          </p:nvPr>
        </p:nvSpPr>
        <p:spPr>
          <a:xfrm>
            <a:off x="838200" y="365125"/>
            <a:ext cx="8610600" cy="1325563"/>
          </a:xfrm>
        </p:spPr>
        <p:txBody>
          <a:bodyPr>
            <a:normAutofit/>
          </a:bodyPr>
          <a:lstStyle/>
          <a:p>
            <a:r>
              <a:rPr lang="en-US" sz="3600" noProof="1"/>
              <a:t>Set Clustered Index (Primary Key) Query</a:t>
            </a:r>
          </a:p>
        </p:txBody>
      </p:sp>
      <p:pic>
        <p:nvPicPr>
          <p:cNvPr id="14" name="Content Placeholder 6">
            <a:extLst>
              <a:ext uri="{FF2B5EF4-FFF2-40B4-BE49-F238E27FC236}">
                <a16:creationId xmlns:a16="http://schemas.microsoft.com/office/drawing/2014/main" id="{BC53A543-2EA8-4147-A309-81FDF4C8B9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743200" y="363301"/>
            <a:ext cx="1509687" cy="1237943"/>
          </a:xfrm>
          <a:prstGeom prst="rect">
            <a:avLst/>
          </a:prstGeom>
        </p:spPr>
      </p:pic>
      <p:sp>
        <p:nvSpPr>
          <p:cNvPr id="8" name="TextBox 7">
            <a:extLst>
              <a:ext uri="{FF2B5EF4-FFF2-40B4-BE49-F238E27FC236}">
                <a16:creationId xmlns:a16="http://schemas.microsoft.com/office/drawing/2014/main" id="{A96297F1-30E7-462E-9377-1CB559833795}"/>
              </a:ext>
            </a:extLst>
          </p:cNvPr>
          <p:cNvSpPr txBox="1"/>
          <p:nvPr/>
        </p:nvSpPr>
        <p:spPr>
          <a:xfrm>
            <a:off x="838200" y="1509754"/>
            <a:ext cx="6096000" cy="646331"/>
          </a:xfrm>
          <a:prstGeom prst="rect">
            <a:avLst/>
          </a:prstGeom>
          <a:noFill/>
        </p:spPr>
        <p:txBody>
          <a:bodyPr wrap="square">
            <a:spAutoFit/>
          </a:bodyPr>
          <a:lstStyle/>
          <a:p>
            <a:r>
              <a:rPr lang="en-US" sz="1800" noProof="1">
                <a:solidFill>
                  <a:srgbClr val="0000FF"/>
                </a:solidFill>
                <a:latin typeface="Consolas" panose="020B0609020204030204" pitchFamily="49" charset="0"/>
              </a:rPr>
              <a:t>ALTER</a:t>
            </a:r>
            <a:r>
              <a:rPr lang="en-US" sz="1800" noProof="1">
                <a:solidFill>
                  <a:srgbClr val="000000"/>
                </a:solidFill>
                <a:latin typeface="Consolas" panose="020B0609020204030204" pitchFamily="49" charset="0"/>
              </a:rPr>
              <a:t> </a:t>
            </a:r>
            <a:r>
              <a:rPr lang="en-US" sz="1800" noProof="1">
                <a:solidFill>
                  <a:srgbClr val="0000FF"/>
                </a:solidFill>
                <a:latin typeface="Consolas" panose="020B0609020204030204" pitchFamily="49" charset="0"/>
              </a:rPr>
              <a:t>TABLE</a:t>
            </a:r>
            <a:r>
              <a:rPr lang="en-US" sz="1800" noProof="1">
                <a:solidFill>
                  <a:srgbClr val="000000"/>
                </a:solidFill>
                <a:latin typeface="Consolas" panose="020B0609020204030204" pitchFamily="49" charset="0"/>
              </a:rPr>
              <a:t> clustered_index_topic4</a:t>
            </a:r>
          </a:p>
          <a:p>
            <a:r>
              <a:rPr lang="en-US" sz="1800" noProof="1">
                <a:solidFill>
                  <a:srgbClr val="0000FF"/>
                </a:solidFill>
                <a:latin typeface="Consolas" panose="020B0609020204030204" pitchFamily="49" charset="0"/>
              </a:rPr>
              <a:t>ADD</a:t>
            </a:r>
            <a:r>
              <a:rPr lang="en-US" sz="1800" noProof="1">
                <a:solidFill>
                  <a:srgbClr val="000000"/>
                </a:solidFill>
                <a:latin typeface="Consolas" panose="020B0609020204030204" pitchFamily="49" charset="0"/>
              </a:rPr>
              <a:t> </a:t>
            </a:r>
            <a:r>
              <a:rPr lang="en-US" sz="1800" noProof="1">
                <a:solidFill>
                  <a:srgbClr val="0000FF"/>
                </a:solidFill>
                <a:latin typeface="Consolas" panose="020B0609020204030204" pitchFamily="49" charset="0"/>
              </a:rPr>
              <a:t>PRIMARY</a:t>
            </a:r>
            <a:r>
              <a:rPr lang="en-US" sz="1800" noProof="1">
                <a:solidFill>
                  <a:srgbClr val="000000"/>
                </a:solidFill>
                <a:latin typeface="Consolas" panose="020B0609020204030204" pitchFamily="49" charset="0"/>
              </a:rPr>
              <a:t> </a:t>
            </a:r>
            <a:r>
              <a:rPr lang="en-US" sz="1800" noProof="1">
                <a:solidFill>
                  <a:srgbClr val="0000FF"/>
                </a:solidFill>
                <a:latin typeface="Consolas" panose="020B0609020204030204" pitchFamily="49" charset="0"/>
              </a:rPr>
              <a:t>KEY </a:t>
            </a:r>
            <a:r>
              <a:rPr lang="en-US" sz="1800" noProof="1">
                <a:solidFill>
                  <a:srgbClr val="808080"/>
                </a:solidFill>
                <a:latin typeface="Consolas" panose="020B0609020204030204" pitchFamily="49" charset="0"/>
              </a:rPr>
              <a:t>(</a:t>
            </a:r>
            <a:r>
              <a:rPr lang="en-US" sz="1800" noProof="1">
                <a:solidFill>
                  <a:srgbClr val="FF00FF"/>
                </a:solidFill>
                <a:latin typeface="Consolas" panose="020B0609020204030204" pitchFamily="49" charset="0"/>
              </a:rPr>
              <a:t>user_id</a:t>
            </a:r>
            <a:r>
              <a:rPr lang="en-US" sz="1800" noProof="1">
                <a:solidFill>
                  <a:srgbClr val="808080"/>
                </a:solidFill>
                <a:latin typeface="Consolas" panose="020B0609020204030204" pitchFamily="49" charset="0"/>
              </a:rPr>
              <a:t>);</a:t>
            </a:r>
            <a:endParaRPr lang="en-US" noProof="1"/>
          </a:p>
        </p:txBody>
      </p:sp>
    </p:spTree>
    <p:extLst>
      <p:ext uri="{BB962C8B-B14F-4D97-AF65-F5344CB8AC3E}">
        <p14:creationId xmlns:p14="http://schemas.microsoft.com/office/powerpoint/2010/main" val="102602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78168-3A72-48F6-BFE9-5C87A1B81012}"/>
              </a:ext>
            </a:extLst>
          </p:cNvPr>
          <p:cNvSpPr>
            <a:spLocks noGrp="1"/>
          </p:cNvSpPr>
          <p:nvPr>
            <p:ph type="title"/>
          </p:nvPr>
        </p:nvSpPr>
        <p:spPr>
          <a:xfrm>
            <a:off x="838200" y="365125"/>
            <a:ext cx="8610600" cy="1325563"/>
          </a:xfrm>
        </p:spPr>
        <p:txBody>
          <a:bodyPr>
            <a:normAutofit/>
          </a:bodyPr>
          <a:lstStyle/>
          <a:p>
            <a:r>
              <a:rPr lang="en-US" sz="3600" noProof="1"/>
              <a:t>Result Query </a:t>
            </a:r>
            <a:r>
              <a:rPr lang="en-US" sz="3600" b="1" noProof="1"/>
              <a:t>(After Indexing)</a:t>
            </a:r>
          </a:p>
        </p:txBody>
      </p:sp>
      <p:pic>
        <p:nvPicPr>
          <p:cNvPr id="14" name="Content Placeholder 6">
            <a:extLst>
              <a:ext uri="{FF2B5EF4-FFF2-40B4-BE49-F238E27FC236}">
                <a16:creationId xmlns:a16="http://schemas.microsoft.com/office/drawing/2014/main" id="{BC53A543-2EA8-4147-A309-81FDF4C8B9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743200" y="363301"/>
            <a:ext cx="1509687" cy="1237943"/>
          </a:xfrm>
          <a:prstGeom prst="rect">
            <a:avLst/>
          </a:prstGeom>
        </p:spPr>
      </p:pic>
      <p:sp>
        <p:nvSpPr>
          <p:cNvPr id="9" name="TextBox 8">
            <a:extLst>
              <a:ext uri="{FF2B5EF4-FFF2-40B4-BE49-F238E27FC236}">
                <a16:creationId xmlns:a16="http://schemas.microsoft.com/office/drawing/2014/main" id="{670EB0CE-E164-4220-983A-94034E42A827}"/>
              </a:ext>
            </a:extLst>
          </p:cNvPr>
          <p:cNvSpPr txBox="1"/>
          <p:nvPr/>
        </p:nvSpPr>
        <p:spPr>
          <a:xfrm>
            <a:off x="939113" y="1526230"/>
            <a:ext cx="6096000" cy="646331"/>
          </a:xfrm>
          <a:prstGeom prst="rect">
            <a:avLst/>
          </a:prstGeom>
          <a:noFill/>
        </p:spPr>
        <p:txBody>
          <a:bodyPr wrap="square">
            <a:spAutoFit/>
          </a:bodyPr>
          <a:lstStyle/>
          <a:p>
            <a:r>
              <a:rPr lang="en-US" sz="1800" noProof="1">
                <a:solidFill>
                  <a:srgbClr val="0000FF"/>
                </a:solidFill>
                <a:latin typeface="Consolas" panose="020B0609020204030204" pitchFamily="49" charset="0"/>
              </a:rPr>
              <a:t>SELECT</a:t>
            </a:r>
            <a:r>
              <a:rPr lang="en-US" sz="1800" noProof="1">
                <a:solidFill>
                  <a:srgbClr val="000000"/>
                </a:solidFill>
                <a:latin typeface="Consolas" panose="020B0609020204030204" pitchFamily="49" charset="0"/>
              </a:rPr>
              <a:t> </a:t>
            </a:r>
            <a:r>
              <a:rPr lang="en-US" sz="1800" noProof="1">
                <a:solidFill>
                  <a:srgbClr val="808080"/>
                </a:solidFill>
                <a:latin typeface="Consolas" panose="020B0609020204030204" pitchFamily="49" charset="0"/>
              </a:rPr>
              <a:t>*</a:t>
            </a:r>
            <a:r>
              <a:rPr lang="en-US" sz="1800" noProof="1">
                <a:solidFill>
                  <a:srgbClr val="000000"/>
                </a:solidFill>
                <a:latin typeface="Consolas" panose="020B0609020204030204" pitchFamily="49" charset="0"/>
              </a:rPr>
              <a:t> </a:t>
            </a:r>
            <a:r>
              <a:rPr lang="en-US" sz="1800" noProof="1">
                <a:solidFill>
                  <a:srgbClr val="0000FF"/>
                </a:solidFill>
                <a:latin typeface="Consolas" panose="020B0609020204030204" pitchFamily="49" charset="0"/>
              </a:rPr>
              <a:t>FROM</a:t>
            </a:r>
            <a:r>
              <a:rPr lang="en-US" sz="1800" noProof="1">
                <a:solidFill>
                  <a:srgbClr val="000000"/>
                </a:solidFill>
                <a:latin typeface="Consolas" panose="020B0609020204030204" pitchFamily="49" charset="0"/>
              </a:rPr>
              <a:t> dbo</a:t>
            </a:r>
            <a:r>
              <a:rPr lang="en-US" sz="1800" noProof="1">
                <a:solidFill>
                  <a:srgbClr val="808080"/>
                </a:solidFill>
                <a:latin typeface="Consolas" panose="020B0609020204030204" pitchFamily="49" charset="0"/>
              </a:rPr>
              <a:t>.</a:t>
            </a:r>
            <a:r>
              <a:rPr lang="en-US" sz="1800" noProof="1">
                <a:solidFill>
                  <a:srgbClr val="000000"/>
                </a:solidFill>
                <a:latin typeface="Consolas" panose="020B0609020204030204" pitchFamily="49" charset="0"/>
              </a:rPr>
              <a:t>clustered_index_topic4 </a:t>
            </a:r>
            <a:r>
              <a:rPr lang="en-US" sz="1800" noProof="1">
                <a:solidFill>
                  <a:srgbClr val="0000FF"/>
                </a:solidFill>
                <a:latin typeface="Consolas" panose="020B0609020204030204" pitchFamily="49" charset="0"/>
              </a:rPr>
              <a:t>WHERE</a:t>
            </a:r>
            <a:r>
              <a:rPr lang="en-US" sz="1800" noProof="1">
                <a:solidFill>
                  <a:srgbClr val="000000"/>
                </a:solidFill>
                <a:latin typeface="Consolas" panose="020B0609020204030204" pitchFamily="49" charset="0"/>
              </a:rPr>
              <a:t> </a:t>
            </a:r>
            <a:r>
              <a:rPr lang="en-US" sz="1800" noProof="1">
                <a:solidFill>
                  <a:srgbClr val="FF00FF"/>
                </a:solidFill>
                <a:latin typeface="Consolas" panose="020B0609020204030204" pitchFamily="49" charset="0"/>
              </a:rPr>
              <a:t>user_id</a:t>
            </a:r>
            <a:r>
              <a:rPr lang="en-US" sz="1800" noProof="1">
                <a:solidFill>
                  <a:srgbClr val="000000"/>
                </a:solidFill>
                <a:latin typeface="Consolas" panose="020B0609020204030204" pitchFamily="49" charset="0"/>
              </a:rPr>
              <a:t> </a:t>
            </a:r>
            <a:r>
              <a:rPr lang="en-US" sz="1800" noProof="1">
                <a:solidFill>
                  <a:srgbClr val="808080"/>
                </a:solidFill>
                <a:latin typeface="Consolas" panose="020B0609020204030204" pitchFamily="49" charset="0"/>
              </a:rPr>
              <a:t>=</a:t>
            </a:r>
            <a:r>
              <a:rPr lang="en-US" sz="1800" noProof="1">
                <a:solidFill>
                  <a:srgbClr val="000000"/>
                </a:solidFill>
                <a:latin typeface="Consolas" panose="020B0609020204030204" pitchFamily="49" charset="0"/>
              </a:rPr>
              <a:t> 70033</a:t>
            </a:r>
            <a:endParaRPr lang="en-US" noProof="1"/>
          </a:p>
        </p:txBody>
      </p:sp>
      <p:pic>
        <p:nvPicPr>
          <p:cNvPr id="3" name="Picture 2">
            <a:extLst>
              <a:ext uri="{FF2B5EF4-FFF2-40B4-BE49-F238E27FC236}">
                <a16:creationId xmlns:a16="http://schemas.microsoft.com/office/drawing/2014/main" id="{C457675A-7E00-4D85-8B92-E6E98EDDE63B}"/>
              </a:ext>
            </a:extLst>
          </p:cNvPr>
          <p:cNvPicPr>
            <a:picLocks noChangeAspect="1"/>
          </p:cNvPicPr>
          <p:nvPr/>
        </p:nvPicPr>
        <p:blipFill>
          <a:blip r:embed="rId4"/>
          <a:stretch>
            <a:fillRect/>
          </a:stretch>
        </p:blipFill>
        <p:spPr>
          <a:xfrm>
            <a:off x="1040413" y="2473198"/>
            <a:ext cx="6362700" cy="1524000"/>
          </a:xfrm>
          <a:prstGeom prst="rect">
            <a:avLst/>
          </a:prstGeom>
        </p:spPr>
      </p:pic>
      <p:pic>
        <p:nvPicPr>
          <p:cNvPr id="6" name="Picture 5">
            <a:extLst>
              <a:ext uri="{FF2B5EF4-FFF2-40B4-BE49-F238E27FC236}">
                <a16:creationId xmlns:a16="http://schemas.microsoft.com/office/drawing/2014/main" id="{3EBDFA26-CA18-4327-AFCA-4DB6F438291C}"/>
              </a:ext>
            </a:extLst>
          </p:cNvPr>
          <p:cNvPicPr>
            <a:picLocks noChangeAspect="1"/>
          </p:cNvPicPr>
          <p:nvPr/>
        </p:nvPicPr>
        <p:blipFill>
          <a:blip r:embed="rId5"/>
          <a:stretch>
            <a:fillRect/>
          </a:stretch>
        </p:blipFill>
        <p:spPr>
          <a:xfrm>
            <a:off x="1040413" y="4191000"/>
            <a:ext cx="5286375" cy="1524000"/>
          </a:xfrm>
          <a:prstGeom prst="rect">
            <a:avLst/>
          </a:prstGeom>
        </p:spPr>
      </p:pic>
    </p:spTree>
    <p:extLst>
      <p:ext uri="{BB962C8B-B14F-4D97-AF65-F5344CB8AC3E}">
        <p14:creationId xmlns:p14="http://schemas.microsoft.com/office/powerpoint/2010/main" val="1621998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9BCC8-47C8-405C-B3AF-00661C74E084}"/>
              </a:ext>
            </a:extLst>
          </p:cNvPr>
          <p:cNvSpPr>
            <a:spLocks noGrp="1"/>
          </p:cNvSpPr>
          <p:nvPr>
            <p:ph type="title"/>
          </p:nvPr>
        </p:nvSpPr>
        <p:spPr/>
        <p:txBody>
          <a:bodyPr/>
          <a:lstStyle/>
          <a:p>
            <a:r>
              <a:rPr lang="en-US" b="1" dirty="0"/>
              <a:t>Non-</a:t>
            </a:r>
            <a:r>
              <a:rPr lang="en-US" dirty="0"/>
              <a:t>Clustered Index</a:t>
            </a:r>
            <a:endParaRPr lang="en-ID" dirty="0"/>
          </a:p>
        </p:txBody>
      </p:sp>
      <p:sp>
        <p:nvSpPr>
          <p:cNvPr id="3" name="Text Placeholder 2">
            <a:extLst>
              <a:ext uri="{FF2B5EF4-FFF2-40B4-BE49-F238E27FC236}">
                <a16:creationId xmlns:a16="http://schemas.microsoft.com/office/drawing/2014/main" id="{458D1223-08C1-44C2-86F0-BF4B364AD869}"/>
              </a:ext>
            </a:extLst>
          </p:cNvPr>
          <p:cNvSpPr>
            <a:spLocks noGrp="1"/>
          </p:cNvSpPr>
          <p:nvPr>
            <p:ph type="body" idx="1"/>
          </p:nvPr>
        </p:nvSpPr>
        <p:spPr/>
        <p:txBody>
          <a:bodyPr/>
          <a:lstStyle/>
          <a:p>
            <a:r>
              <a:rPr lang="en-US" dirty="0"/>
              <a:t>Faster query, different with clustered?</a:t>
            </a:r>
            <a:endParaRPr lang="en-ID" dirty="0"/>
          </a:p>
        </p:txBody>
      </p:sp>
    </p:spTree>
    <p:extLst>
      <p:ext uri="{BB962C8B-B14F-4D97-AF65-F5344CB8AC3E}">
        <p14:creationId xmlns:p14="http://schemas.microsoft.com/office/powerpoint/2010/main" val="1379023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78168-3A72-48F6-BFE9-5C87A1B81012}"/>
              </a:ext>
            </a:extLst>
          </p:cNvPr>
          <p:cNvSpPr>
            <a:spLocks noGrp="1"/>
          </p:cNvSpPr>
          <p:nvPr>
            <p:ph type="title"/>
          </p:nvPr>
        </p:nvSpPr>
        <p:spPr/>
        <p:txBody>
          <a:bodyPr/>
          <a:lstStyle/>
          <a:p>
            <a:r>
              <a:rPr lang="en-US" noProof="1"/>
              <a:t>Definition</a:t>
            </a:r>
          </a:p>
        </p:txBody>
      </p:sp>
      <p:pic>
        <p:nvPicPr>
          <p:cNvPr id="14" name="Content Placeholder 6">
            <a:extLst>
              <a:ext uri="{FF2B5EF4-FFF2-40B4-BE49-F238E27FC236}">
                <a16:creationId xmlns:a16="http://schemas.microsoft.com/office/drawing/2014/main" id="{BC53A543-2EA8-4147-A309-81FDF4C8B9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743200" y="363301"/>
            <a:ext cx="1509687" cy="1237943"/>
          </a:xfrm>
          <a:prstGeom prst="rect">
            <a:avLst/>
          </a:prstGeom>
        </p:spPr>
      </p:pic>
      <p:sp>
        <p:nvSpPr>
          <p:cNvPr id="6" name="Content Placeholder 5">
            <a:extLst>
              <a:ext uri="{FF2B5EF4-FFF2-40B4-BE49-F238E27FC236}">
                <a16:creationId xmlns:a16="http://schemas.microsoft.com/office/drawing/2014/main" id="{DE1FC172-30ED-4AD0-8199-B4D76160DEE8}"/>
              </a:ext>
            </a:extLst>
          </p:cNvPr>
          <p:cNvSpPr>
            <a:spLocks noGrp="1"/>
          </p:cNvSpPr>
          <p:nvPr>
            <p:ph idx="1"/>
          </p:nvPr>
        </p:nvSpPr>
        <p:spPr/>
        <p:txBody>
          <a:bodyPr>
            <a:normAutofit/>
          </a:bodyPr>
          <a:lstStyle/>
          <a:p>
            <a:r>
              <a:rPr lang="en-US" b="1" noProof="1"/>
              <a:t>Nonclustered index </a:t>
            </a:r>
            <a:r>
              <a:rPr lang="en-US" noProof="1"/>
              <a:t>adalah struktur data yang meningkatkan kecepatan pengambilan data dari tabel. Tidak seperti clustered index, nonclustered index mengurutkan dan menyimpan data secara terpisah dari baris data di tabel. Ini adalah salinan dari kolom data yang dipilih dari tabel dengan link ke tabel terkait.</a:t>
            </a:r>
          </a:p>
          <a:p>
            <a:r>
              <a:rPr lang="en-US" noProof="1"/>
              <a:t>Mirip dengan clustered index, nonclustered index menggunakan struktur </a:t>
            </a:r>
            <a:r>
              <a:rPr lang="en-US" b="1" noProof="1"/>
              <a:t>B-tree</a:t>
            </a:r>
            <a:r>
              <a:rPr lang="en-US" noProof="1"/>
              <a:t> untuk mengatur datanya.</a:t>
            </a:r>
          </a:p>
          <a:p>
            <a:r>
              <a:rPr lang="en-US" noProof="1"/>
              <a:t>Sebuah tabel mungkin memiliki </a:t>
            </a:r>
            <a:r>
              <a:rPr lang="en-US" b="1" noProof="1"/>
              <a:t>satu atau lebih </a:t>
            </a:r>
            <a:r>
              <a:rPr lang="en-US" noProof="1"/>
              <a:t>indeks tidak terkluster dan setiap indeks non-cluster dapat menyertakan satu atau lebih kolom dari tabel.</a:t>
            </a:r>
          </a:p>
        </p:txBody>
      </p:sp>
    </p:spTree>
    <p:extLst>
      <p:ext uri="{BB962C8B-B14F-4D97-AF65-F5344CB8AC3E}">
        <p14:creationId xmlns:p14="http://schemas.microsoft.com/office/powerpoint/2010/main" val="296240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78168-3A72-48F6-BFE9-5C87A1B81012}"/>
              </a:ext>
            </a:extLst>
          </p:cNvPr>
          <p:cNvSpPr>
            <a:spLocks noGrp="1"/>
          </p:cNvSpPr>
          <p:nvPr>
            <p:ph type="title"/>
          </p:nvPr>
        </p:nvSpPr>
        <p:spPr/>
        <p:txBody>
          <a:bodyPr/>
          <a:lstStyle/>
          <a:p>
            <a:r>
              <a:rPr lang="en-US" noProof="1"/>
              <a:t>SQL Server CREATE INDEX statement</a:t>
            </a:r>
          </a:p>
        </p:txBody>
      </p:sp>
      <p:pic>
        <p:nvPicPr>
          <p:cNvPr id="14" name="Content Placeholder 6">
            <a:extLst>
              <a:ext uri="{FF2B5EF4-FFF2-40B4-BE49-F238E27FC236}">
                <a16:creationId xmlns:a16="http://schemas.microsoft.com/office/drawing/2014/main" id="{BC53A543-2EA8-4147-A309-81FDF4C8B9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743200" y="363301"/>
            <a:ext cx="1509687" cy="1237943"/>
          </a:xfrm>
          <a:prstGeom prst="rect">
            <a:avLst/>
          </a:prstGeom>
        </p:spPr>
      </p:pic>
      <p:sp>
        <p:nvSpPr>
          <p:cNvPr id="9" name="TextBox 8">
            <a:extLst>
              <a:ext uri="{FF2B5EF4-FFF2-40B4-BE49-F238E27FC236}">
                <a16:creationId xmlns:a16="http://schemas.microsoft.com/office/drawing/2014/main" id="{22D2B2E2-E733-45BD-B5A1-46A4874B2BCB}"/>
              </a:ext>
            </a:extLst>
          </p:cNvPr>
          <p:cNvSpPr txBox="1"/>
          <p:nvPr/>
        </p:nvSpPr>
        <p:spPr>
          <a:xfrm>
            <a:off x="838200" y="1880456"/>
            <a:ext cx="6096000" cy="646331"/>
          </a:xfrm>
          <a:prstGeom prst="rect">
            <a:avLst/>
          </a:prstGeom>
          <a:noFill/>
        </p:spPr>
        <p:txBody>
          <a:bodyPr wrap="square">
            <a:spAutoFit/>
          </a:bodyPr>
          <a:lstStyle/>
          <a:p>
            <a:r>
              <a:rPr lang="en-US" sz="1800" noProof="1">
                <a:solidFill>
                  <a:srgbClr val="0000FF"/>
                </a:solidFill>
                <a:latin typeface="Consolas" panose="020B0609020204030204" pitchFamily="49" charset="0"/>
              </a:rPr>
              <a:t>CREATE</a:t>
            </a:r>
            <a:r>
              <a:rPr lang="en-US" sz="1800" noProof="1">
                <a:solidFill>
                  <a:srgbClr val="000000"/>
                </a:solidFill>
                <a:latin typeface="Consolas" panose="020B0609020204030204" pitchFamily="49" charset="0"/>
              </a:rPr>
              <a:t> [NONCLUSTERED] </a:t>
            </a:r>
            <a:r>
              <a:rPr lang="en-US" sz="1800" noProof="1">
                <a:solidFill>
                  <a:srgbClr val="0000FF"/>
                </a:solidFill>
                <a:latin typeface="Consolas" panose="020B0609020204030204" pitchFamily="49" charset="0"/>
              </a:rPr>
              <a:t>INDEX</a:t>
            </a:r>
            <a:r>
              <a:rPr lang="en-US" sz="1800" noProof="1">
                <a:solidFill>
                  <a:srgbClr val="000000"/>
                </a:solidFill>
                <a:latin typeface="Consolas" panose="020B0609020204030204" pitchFamily="49" charset="0"/>
              </a:rPr>
              <a:t> index_name</a:t>
            </a:r>
          </a:p>
          <a:p>
            <a:r>
              <a:rPr lang="en-US" sz="1800" noProof="1">
                <a:solidFill>
                  <a:srgbClr val="0000FF"/>
                </a:solidFill>
                <a:latin typeface="Consolas" panose="020B0609020204030204" pitchFamily="49" charset="0"/>
              </a:rPr>
              <a:t>ON</a:t>
            </a:r>
            <a:r>
              <a:rPr lang="en-US" sz="1800" noProof="1">
                <a:solidFill>
                  <a:srgbClr val="000000"/>
                </a:solidFill>
                <a:latin typeface="Consolas" panose="020B0609020204030204" pitchFamily="49" charset="0"/>
              </a:rPr>
              <a:t> table_name</a:t>
            </a:r>
            <a:r>
              <a:rPr lang="en-US" sz="1800" noProof="1">
                <a:solidFill>
                  <a:srgbClr val="808080"/>
                </a:solidFill>
                <a:latin typeface="Consolas" panose="020B0609020204030204" pitchFamily="49" charset="0"/>
              </a:rPr>
              <a:t>(</a:t>
            </a:r>
            <a:r>
              <a:rPr lang="en-US" sz="1800" noProof="1">
                <a:solidFill>
                  <a:srgbClr val="000000"/>
                </a:solidFill>
                <a:latin typeface="Consolas" panose="020B0609020204030204" pitchFamily="49" charset="0"/>
              </a:rPr>
              <a:t>column_list</a:t>
            </a:r>
            <a:r>
              <a:rPr lang="en-US" sz="1800" noProof="1">
                <a:solidFill>
                  <a:srgbClr val="808080"/>
                </a:solidFill>
                <a:latin typeface="Consolas" panose="020B0609020204030204" pitchFamily="49" charset="0"/>
              </a:rPr>
              <a:t>);</a:t>
            </a:r>
            <a:endParaRPr lang="en-US" noProof="1"/>
          </a:p>
        </p:txBody>
      </p:sp>
      <p:sp>
        <p:nvSpPr>
          <p:cNvPr id="11" name="TextBox 10">
            <a:extLst>
              <a:ext uri="{FF2B5EF4-FFF2-40B4-BE49-F238E27FC236}">
                <a16:creationId xmlns:a16="http://schemas.microsoft.com/office/drawing/2014/main" id="{4EF6615D-826C-4A66-ACFA-673501ADB171}"/>
              </a:ext>
            </a:extLst>
          </p:cNvPr>
          <p:cNvSpPr txBox="1"/>
          <p:nvPr/>
        </p:nvSpPr>
        <p:spPr>
          <a:xfrm>
            <a:off x="838200" y="2801550"/>
            <a:ext cx="6096000" cy="369332"/>
          </a:xfrm>
          <a:prstGeom prst="rect">
            <a:avLst/>
          </a:prstGeom>
          <a:noFill/>
        </p:spPr>
        <p:txBody>
          <a:bodyPr wrap="square">
            <a:spAutoFit/>
          </a:bodyPr>
          <a:lstStyle/>
          <a:p>
            <a:r>
              <a:rPr lang="en-US" sz="1800" dirty="0">
                <a:latin typeface="Consolas" panose="020B0609020204030204" pitchFamily="49" charset="0"/>
              </a:rPr>
              <a:t>*NONCLUSTERED </a:t>
            </a:r>
            <a:r>
              <a:rPr lang="en-US" sz="1800" noProof="1">
                <a:latin typeface="Consolas" panose="020B0609020204030204" pitchFamily="49" charset="0"/>
              </a:rPr>
              <a:t>opsional</a:t>
            </a:r>
            <a:endParaRPr lang="en-US" noProof="1"/>
          </a:p>
        </p:txBody>
      </p:sp>
    </p:spTree>
    <p:extLst>
      <p:ext uri="{BB962C8B-B14F-4D97-AF65-F5344CB8AC3E}">
        <p14:creationId xmlns:p14="http://schemas.microsoft.com/office/powerpoint/2010/main" val="3193702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78168-3A72-48F6-BFE9-5C87A1B81012}"/>
              </a:ext>
            </a:extLst>
          </p:cNvPr>
          <p:cNvSpPr>
            <a:spLocks noGrp="1"/>
          </p:cNvSpPr>
          <p:nvPr>
            <p:ph type="title"/>
          </p:nvPr>
        </p:nvSpPr>
        <p:spPr>
          <a:xfrm>
            <a:off x="838200" y="365125"/>
            <a:ext cx="8692978" cy="1325563"/>
          </a:xfrm>
        </p:spPr>
        <p:txBody>
          <a:bodyPr>
            <a:noAutofit/>
          </a:bodyPr>
          <a:lstStyle/>
          <a:p>
            <a:r>
              <a:rPr lang="en-US" sz="3200" noProof="1"/>
              <a:t>Using the SQL Server CREATE INDEX statement to create a nonclustered index for one column example</a:t>
            </a:r>
          </a:p>
        </p:txBody>
      </p:sp>
      <p:pic>
        <p:nvPicPr>
          <p:cNvPr id="14" name="Content Placeholder 6">
            <a:extLst>
              <a:ext uri="{FF2B5EF4-FFF2-40B4-BE49-F238E27FC236}">
                <a16:creationId xmlns:a16="http://schemas.microsoft.com/office/drawing/2014/main" id="{BC53A543-2EA8-4147-A309-81FDF4C8B9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743200" y="363301"/>
            <a:ext cx="1509687" cy="1237943"/>
          </a:xfrm>
          <a:prstGeom prst="rect">
            <a:avLst/>
          </a:prstGeom>
        </p:spPr>
      </p:pic>
      <p:sp>
        <p:nvSpPr>
          <p:cNvPr id="7" name="Content Placeholder 5">
            <a:extLst>
              <a:ext uri="{FF2B5EF4-FFF2-40B4-BE49-F238E27FC236}">
                <a16:creationId xmlns:a16="http://schemas.microsoft.com/office/drawing/2014/main" id="{12D180E1-5C9E-411F-A4C3-AF68F723C963}"/>
              </a:ext>
            </a:extLst>
          </p:cNvPr>
          <p:cNvSpPr>
            <a:spLocks noGrp="1"/>
          </p:cNvSpPr>
          <p:nvPr>
            <p:ph idx="1"/>
          </p:nvPr>
        </p:nvSpPr>
        <p:spPr>
          <a:xfrm>
            <a:off x="838200" y="1825625"/>
            <a:ext cx="10515600" cy="4351338"/>
          </a:xfrm>
        </p:spPr>
        <p:txBody>
          <a:bodyPr/>
          <a:lstStyle/>
          <a:p>
            <a:r>
              <a:rPr lang="en-US" noProof="1"/>
              <a:t>Sebagai contoh kita menggunakan table sebelumnya yang sudah memiliki index cluster di kolom </a:t>
            </a:r>
            <a:r>
              <a:rPr lang="en-US" b="1" noProof="1"/>
              <a:t>user_id</a:t>
            </a:r>
          </a:p>
          <a:p>
            <a:endParaRPr lang="en-US" b="1" noProof="1"/>
          </a:p>
          <a:p>
            <a:endParaRPr lang="en-US" b="1" noProof="1"/>
          </a:p>
          <a:p>
            <a:endParaRPr lang="en-US" b="1" noProof="1"/>
          </a:p>
          <a:p>
            <a:endParaRPr lang="en-US" b="1" noProof="1"/>
          </a:p>
          <a:p>
            <a:endParaRPr lang="en-US" b="1" noProof="1"/>
          </a:p>
          <a:p>
            <a:r>
              <a:rPr lang="en-US" noProof="1"/>
              <a:t>Terlihat bahwa sql server menggunakan Clustered Index dikarenakan kolom tersebut tidak memiliki index</a:t>
            </a:r>
          </a:p>
        </p:txBody>
      </p:sp>
      <p:sp>
        <p:nvSpPr>
          <p:cNvPr id="10" name="TextBox 9">
            <a:extLst>
              <a:ext uri="{FF2B5EF4-FFF2-40B4-BE49-F238E27FC236}">
                <a16:creationId xmlns:a16="http://schemas.microsoft.com/office/drawing/2014/main" id="{3FCD95D5-E085-4057-91DF-643EB15DEFCF}"/>
              </a:ext>
            </a:extLst>
          </p:cNvPr>
          <p:cNvSpPr txBox="1"/>
          <p:nvPr/>
        </p:nvSpPr>
        <p:spPr>
          <a:xfrm>
            <a:off x="1005016" y="2943137"/>
            <a:ext cx="6096000" cy="646331"/>
          </a:xfrm>
          <a:prstGeom prst="rect">
            <a:avLst/>
          </a:prstGeom>
          <a:noFill/>
        </p:spPr>
        <p:txBody>
          <a:bodyPr wrap="square">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dbo</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clustered_index_topic4 </a:t>
            </a:r>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age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80</a:t>
            </a:r>
            <a:endParaRPr lang="en-US" dirty="0"/>
          </a:p>
        </p:txBody>
      </p:sp>
      <p:pic>
        <p:nvPicPr>
          <p:cNvPr id="5" name="Picture 4">
            <a:extLst>
              <a:ext uri="{FF2B5EF4-FFF2-40B4-BE49-F238E27FC236}">
                <a16:creationId xmlns:a16="http://schemas.microsoft.com/office/drawing/2014/main" id="{4C7F9C08-0F7B-411B-A996-2114C6413147}"/>
              </a:ext>
            </a:extLst>
          </p:cNvPr>
          <p:cNvPicPr>
            <a:picLocks noChangeAspect="1"/>
          </p:cNvPicPr>
          <p:nvPr/>
        </p:nvPicPr>
        <p:blipFill>
          <a:blip r:embed="rId4"/>
          <a:stretch>
            <a:fillRect/>
          </a:stretch>
        </p:blipFill>
        <p:spPr>
          <a:xfrm>
            <a:off x="1486543" y="3895853"/>
            <a:ext cx="3419475" cy="1076325"/>
          </a:xfrm>
          <a:prstGeom prst="rect">
            <a:avLst/>
          </a:prstGeom>
        </p:spPr>
      </p:pic>
      <p:pic>
        <p:nvPicPr>
          <p:cNvPr id="6" name="Picture 5">
            <a:extLst>
              <a:ext uri="{FF2B5EF4-FFF2-40B4-BE49-F238E27FC236}">
                <a16:creationId xmlns:a16="http://schemas.microsoft.com/office/drawing/2014/main" id="{320CF33B-BB6C-4447-A92A-E1A8498E6734}"/>
              </a:ext>
            </a:extLst>
          </p:cNvPr>
          <p:cNvPicPr>
            <a:picLocks noChangeAspect="1"/>
          </p:cNvPicPr>
          <p:nvPr/>
        </p:nvPicPr>
        <p:blipFill>
          <a:blip r:embed="rId5"/>
          <a:stretch>
            <a:fillRect/>
          </a:stretch>
        </p:blipFill>
        <p:spPr>
          <a:xfrm>
            <a:off x="5952250" y="3813849"/>
            <a:ext cx="3790950" cy="1428750"/>
          </a:xfrm>
          <a:prstGeom prst="rect">
            <a:avLst/>
          </a:prstGeom>
        </p:spPr>
      </p:pic>
    </p:spTree>
    <p:extLst>
      <p:ext uri="{BB962C8B-B14F-4D97-AF65-F5344CB8AC3E}">
        <p14:creationId xmlns:p14="http://schemas.microsoft.com/office/powerpoint/2010/main" val="1680280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78168-3A72-48F6-BFE9-5C87A1B81012}"/>
              </a:ext>
            </a:extLst>
          </p:cNvPr>
          <p:cNvSpPr>
            <a:spLocks noGrp="1"/>
          </p:cNvSpPr>
          <p:nvPr>
            <p:ph type="title"/>
          </p:nvPr>
        </p:nvSpPr>
        <p:spPr>
          <a:xfrm>
            <a:off x="838200" y="365125"/>
            <a:ext cx="8692978" cy="1325563"/>
          </a:xfrm>
        </p:spPr>
        <p:txBody>
          <a:bodyPr>
            <a:noAutofit/>
          </a:bodyPr>
          <a:lstStyle/>
          <a:p>
            <a:r>
              <a:rPr lang="en-US" sz="3200" noProof="1"/>
              <a:t>Using the SQL Server CREATE INDEX statement to create a nonclustered index for one column example</a:t>
            </a:r>
          </a:p>
        </p:txBody>
      </p:sp>
      <p:pic>
        <p:nvPicPr>
          <p:cNvPr id="14" name="Content Placeholder 6">
            <a:extLst>
              <a:ext uri="{FF2B5EF4-FFF2-40B4-BE49-F238E27FC236}">
                <a16:creationId xmlns:a16="http://schemas.microsoft.com/office/drawing/2014/main" id="{BC53A543-2EA8-4147-A309-81FDF4C8B9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743200" y="363301"/>
            <a:ext cx="1509687" cy="1237943"/>
          </a:xfrm>
          <a:prstGeom prst="rect">
            <a:avLst/>
          </a:prstGeom>
        </p:spPr>
      </p:pic>
      <p:sp>
        <p:nvSpPr>
          <p:cNvPr id="7" name="Content Placeholder 5">
            <a:extLst>
              <a:ext uri="{FF2B5EF4-FFF2-40B4-BE49-F238E27FC236}">
                <a16:creationId xmlns:a16="http://schemas.microsoft.com/office/drawing/2014/main" id="{12D180E1-5C9E-411F-A4C3-AF68F723C963}"/>
              </a:ext>
            </a:extLst>
          </p:cNvPr>
          <p:cNvSpPr>
            <a:spLocks noGrp="1"/>
          </p:cNvSpPr>
          <p:nvPr>
            <p:ph idx="1"/>
          </p:nvPr>
        </p:nvSpPr>
        <p:spPr>
          <a:xfrm>
            <a:off x="838200" y="1825625"/>
            <a:ext cx="10515600" cy="4351338"/>
          </a:xfrm>
        </p:spPr>
        <p:txBody>
          <a:bodyPr/>
          <a:lstStyle/>
          <a:p>
            <a:r>
              <a:rPr lang="en-US" noProof="1"/>
              <a:t>Kita tambahkan index non-clustered pada kolom </a:t>
            </a:r>
            <a:r>
              <a:rPr lang="en-US" b="1" noProof="1"/>
              <a:t>age</a:t>
            </a:r>
          </a:p>
          <a:p>
            <a:endParaRPr lang="en-US" b="1" noProof="1"/>
          </a:p>
        </p:txBody>
      </p:sp>
      <p:sp>
        <p:nvSpPr>
          <p:cNvPr id="9" name="TextBox 8">
            <a:extLst>
              <a:ext uri="{FF2B5EF4-FFF2-40B4-BE49-F238E27FC236}">
                <a16:creationId xmlns:a16="http://schemas.microsoft.com/office/drawing/2014/main" id="{E8B91772-0045-4A0B-ADCE-D035D538C827}"/>
              </a:ext>
            </a:extLst>
          </p:cNvPr>
          <p:cNvSpPr txBox="1"/>
          <p:nvPr/>
        </p:nvSpPr>
        <p:spPr>
          <a:xfrm>
            <a:off x="1161535" y="2465343"/>
            <a:ext cx="6096000" cy="646331"/>
          </a:xfrm>
          <a:prstGeom prst="rect">
            <a:avLst/>
          </a:prstGeom>
          <a:noFill/>
        </p:spPr>
        <p:txBody>
          <a:bodyPr wrap="square">
            <a:spAutoFit/>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INDEX</a:t>
            </a:r>
            <a:r>
              <a:rPr lang="en-US" sz="1800" dirty="0">
                <a:solidFill>
                  <a:srgbClr val="000000"/>
                </a:solidFill>
                <a:latin typeface="Consolas" panose="020B0609020204030204" pitchFamily="49" charset="0"/>
              </a:rPr>
              <a:t> idx_clustered_index_topic4_age</a:t>
            </a:r>
          </a:p>
          <a:p>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dbo</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clustered_index_topic4</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age</a:t>
            </a:r>
            <a:r>
              <a:rPr lang="en-US" sz="1800" dirty="0">
                <a:solidFill>
                  <a:srgbClr val="808080"/>
                </a:solidFill>
                <a:latin typeface="Consolas" panose="020B0609020204030204" pitchFamily="49" charset="0"/>
              </a:rPr>
              <a:t>);</a:t>
            </a:r>
            <a:endParaRPr lang="en-US" dirty="0"/>
          </a:p>
        </p:txBody>
      </p:sp>
      <p:pic>
        <p:nvPicPr>
          <p:cNvPr id="4" name="Picture 3">
            <a:extLst>
              <a:ext uri="{FF2B5EF4-FFF2-40B4-BE49-F238E27FC236}">
                <a16:creationId xmlns:a16="http://schemas.microsoft.com/office/drawing/2014/main" id="{CEE3396B-BAFC-4BE2-9A61-51A5766F2E3D}"/>
              </a:ext>
            </a:extLst>
          </p:cNvPr>
          <p:cNvPicPr>
            <a:picLocks noChangeAspect="1"/>
          </p:cNvPicPr>
          <p:nvPr/>
        </p:nvPicPr>
        <p:blipFill>
          <a:blip r:embed="rId4"/>
          <a:stretch>
            <a:fillRect/>
          </a:stretch>
        </p:blipFill>
        <p:spPr>
          <a:xfrm>
            <a:off x="6550111" y="3622846"/>
            <a:ext cx="3886200" cy="1885950"/>
          </a:xfrm>
          <a:prstGeom prst="rect">
            <a:avLst/>
          </a:prstGeom>
        </p:spPr>
      </p:pic>
    </p:spTree>
    <p:extLst>
      <p:ext uri="{BB962C8B-B14F-4D97-AF65-F5344CB8AC3E}">
        <p14:creationId xmlns:p14="http://schemas.microsoft.com/office/powerpoint/2010/main" val="2983027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78168-3A72-48F6-BFE9-5C87A1B81012}"/>
              </a:ext>
            </a:extLst>
          </p:cNvPr>
          <p:cNvSpPr>
            <a:spLocks noGrp="1"/>
          </p:cNvSpPr>
          <p:nvPr>
            <p:ph type="title"/>
          </p:nvPr>
        </p:nvSpPr>
        <p:spPr/>
        <p:txBody>
          <a:bodyPr/>
          <a:lstStyle/>
          <a:p>
            <a:r>
              <a:rPr lang="en-US" noProof="1"/>
              <a:t>Agenda</a:t>
            </a:r>
          </a:p>
        </p:txBody>
      </p:sp>
      <p:sp>
        <p:nvSpPr>
          <p:cNvPr id="10" name="Content Placeholder 9">
            <a:extLst>
              <a:ext uri="{FF2B5EF4-FFF2-40B4-BE49-F238E27FC236}">
                <a16:creationId xmlns:a16="http://schemas.microsoft.com/office/drawing/2014/main" id="{72E22900-EE5C-4B4C-B58C-32B85B75B4B4}"/>
              </a:ext>
            </a:extLst>
          </p:cNvPr>
          <p:cNvSpPr>
            <a:spLocks noGrp="1"/>
          </p:cNvSpPr>
          <p:nvPr>
            <p:ph idx="1"/>
          </p:nvPr>
        </p:nvSpPr>
        <p:spPr>
          <a:xfrm>
            <a:off x="838200" y="1825625"/>
            <a:ext cx="3898557" cy="4351338"/>
          </a:xfrm>
        </p:spPr>
        <p:txBody>
          <a:bodyPr>
            <a:normAutofit/>
          </a:bodyPr>
          <a:lstStyle/>
          <a:p>
            <a:pPr marL="0" indent="0">
              <a:buNone/>
            </a:pPr>
            <a:r>
              <a:rPr lang="en-US" b="1" dirty="0"/>
              <a:t>Indexes</a:t>
            </a:r>
          </a:p>
          <a:p>
            <a:r>
              <a:rPr lang="en-US" dirty="0"/>
              <a:t>Indexing</a:t>
            </a:r>
          </a:p>
          <a:p>
            <a:r>
              <a:rPr lang="en-US" dirty="0"/>
              <a:t>Clustered Index</a:t>
            </a:r>
          </a:p>
          <a:p>
            <a:r>
              <a:rPr lang="en-US" dirty="0" err="1"/>
              <a:t>Nonclustered</a:t>
            </a:r>
            <a:r>
              <a:rPr lang="en-US" dirty="0"/>
              <a:t> Index</a:t>
            </a:r>
          </a:p>
          <a:p>
            <a:r>
              <a:rPr lang="en-US" dirty="0"/>
              <a:t>Unique Indexes</a:t>
            </a:r>
          </a:p>
          <a:p>
            <a:r>
              <a:rPr lang="en-US" dirty="0"/>
              <a:t>Non-Unique Indexes</a:t>
            </a:r>
          </a:p>
        </p:txBody>
      </p:sp>
      <p:pic>
        <p:nvPicPr>
          <p:cNvPr id="14" name="Content Placeholder 6">
            <a:extLst>
              <a:ext uri="{FF2B5EF4-FFF2-40B4-BE49-F238E27FC236}">
                <a16:creationId xmlns:a16="http://schemas.microsoft.com/office/drawing/2014/main" id="{BC53A543-2EA8-4147-A309-81FDF4C8B9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743200" y="363301"/>
            <a:ext cx="1509687" cy="1237943"/>
          </a:xfrm>
          <a:prstGeom prst="rect">
            <a:avLst/>
          </a:prstGeom>
        </p:spPr>
      </p:pic>
      <p:sp>
        <p:nvSpPr>
          <p:cNvPr id="5" name="Content Placeholder 9">
            <a:extLst>
              <a:ext uri="{FF2B5EF4-FFF2-40B4-BE49-F238E27FC236}">
                <a16:creationId xmlns:a16="http://schemas.microsoft.com/office/drawing/2014/main" id="{764CB679-00D2-4AC3-B13D-3B9008DEE1F2}"/>
              </a:ext>
            </a:extLst>
          </p:cNvPr>
          <p:cNvSpPr txBox="1">
            <a:spLocks/>
          </p:cNvSpPr>
          <p:nvPr/>
        </p:nvSpPr>
        <p:spPr>
          <a:xfrm>
            <a:off x="6096000" y="1825625"/>
            <a:ext cx="389855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Database Administration</a:t>
            </a:r>
          </a:p>
          <a:p>
            <a:r>
              <a:rPr lang="en-US" dirty="0"/>
              <a:t>User, Roles</a:t>
            </a:r>
          </a:p>
          <a:p>
            <a:r>
              <a:rPr lang="en-US" dirty="0"/>
              <a:t>Authorization</a:t>
            </a:r>
          </a:p>
          <a:p>
            <a:r>
              <a:rPr lang="en-US" dirty="0"/>
              <a:t>Grant</a:t>
            </a:r>
          </a:p>
          <a:p>
            <a:r>
              <a:rPr lang="en-US" dirty="0"/>
              <a:t>Security Permission</a:t>
            </a:r>
          </a:p>
          <a:p>
            <a:r>
              <a:rPr lang="en-US" dirty="0"/>
              <a:t>Recovery</a:t>
            </a:r>
          </a:p>
          <a:p>
            <a:r>
              <a:rPr lang="en-US" dirty="0"/>
              <a:t>Backup</a:t>
            </a:r>
          </a:p>
        </p:txBody>
      </p:sp>
    </p:spTree>
    <p:extLst>
      <p:ext uri="{BB962C8B-B14F-4D97-AF65-F5344CB8AC3E}">
        <p14:creationId xmlns:p14="http://schemas.microsoft.com/office/powerpoint/2010/main" val="1705185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78168-3A72-48F6-BFE9-5C87A1B81012}"/>
              </a:ext>
            </a:extLst>
          </p:cNvPr>
          <p:cNvSpPr>
            <a:spLocks noGrp="1"/>
          </p:cNvSpPr>
          <p:nvPr>
            <p:ph type="title"/>
          </p:nvPr>
        </p:nvSpPr>
        <p:spPr>
          <a:xfrm>
            <a:off x="838200" y="365125"/>
            <a:ext cx="8692978" cy="1325563"/>
          </a:xfrm>
        </p:spPr>
        <p:txBody>
          <a:bodyPr>
            <a:noAutofit/>
          </a:bodyPr>
          <a:lstStyle/>
          <a:p>
            <a:r>
              <a:rPr lang="en-US" sz="3200" noProof="1"/>
              <a:t>Using the SQL Server CREATE INDEX statement to create a nonclustered index for one column example</a:t>
            </a:r>
          </a:p>
        </p:txBody>
      </p:sp>
      <p:pic>
        <p:nvPicPr>
          <p:cNvPr id="14" name="Content Placeholder 6">
            <a:extLst>
              <a:ext uri="{FF2B5EF4-FFF2-40B4-BE49-F238E27FC236}">
                <a16:creationId xmlns:a16="http://schemas.microsoft.com/office/drawing/2014/main" id="{BC53A543-2EA8-4147-A309-81FDF4C8B9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743200" y="363301"/>
            <a:ext cx="1509687" cy="1237943"/>
          </a:xfrm>
          <a:prstGeom prst="rect">
            <a:avLst/>
          </a:prstGeom>
        </p:spPr>
      </p:pic>
      <p:sp>
        <p:nvSpPr>
          <p:cNvPr id="7" name="Content Placeholder 5">
            <a:extLst>
              <a:ext uri="{FF2B5EF4-FFF2-40B4-BE49-F238E27FC236}">
                <a16:creationId xmlns:a16="http://schemas.microsoft.com/office/drawing/2014/main" id="{12D180E1-5C9E-411F-A4C3-AF68F723C963}"/>
              </a:ext>
            </a:extLst>
          </p:cNvPr>
          <p:cNvSpPr>
            <a:spLocks noGrp="1"/>
          </p:cNvSpPr>
          <p:nvPr>
            <p:ph idx="1"/>
          </p:nvPr>
        </p:nvSpPr>
        <p:spPr>
          <a:xfrm>
            <a:off x="838200" y="1825625"/>
            <a:ext cx="10515600" cy="4351338"/>
          </a:xfrm>
        </p:spPr>
        <p:txBody>
          <a:bodyPr/>
          <a:lstStyle/>
          <a:p>
            <a:r>
              <a:rPr lang="en-US" noProof="1"/>
              <a:t>Kita coba lagi query sebelumnya</a:t>
            </a:r>
            <a:endParaRPr lang="en-US" b="1" noProof="1"/>
          </a:p>
          <a:p>
            <a:endParaRPr lang="en-US" b="1" noProof="1"/>
          </a:p>
        </p:txBody>
      </p:sp>
      <p:pic>
        <p:nvPicPr>
          <p:cNvPr id="3" name="Picture 2">
            <a:extLst>
              <a:ext uri="{FF2B5EF4-FFF2-40B4-BE49-F238E27FC236}">
                <a16:creationId xmlns:a16="http://schemas.microsoft.com/office/drawing/2014/main" id="{E9EC5233-8C3C-43DA-BCB5-11A94A810145}"/>
              </a:ext>
            </a:extLst>
          </p:cNvPr>
          <p:cNvPicPr>
            <a:picLocks noChangeAspect="1"/>
          </p:cNvPicPr>
          <p:nvPr/>
        </p:nvPicPr>
        <p:blipFill>
          <a:blip r:embed="rId4"/>
          <a:stretch>
            <a:fillRect/>
          </a:stretch>
        </p:blipFill>
        <p:spPr>
          <a:xfrm>
            <a:off x="1585912" y="2652327"/>
            <a:ext cx="3533775" cy="1009650"/>
          </a:xfrm>
          <a:prstGeom prst="rect">
            <a:avLst/>
          </a:prstGeom>
        </p:spPr>
      </p:pic>
      <p:pic>
        <p:nvPicPr>
          <p:cNvPr id="4" name="Picture 3">
            <a:extLst>
              <a:ext uri="{FF2B5EF4-FFF2-40B4-BE49-F238E27FC236}">
                <a16:creationId xmlns:a16="http://schemas.microsoft.com/office/drawing/2014/main" id="{D70B74E1-0AA3-4670-B42C-87139B89792D}"/>
              </a:ext>
            </a:extLst>
          </p:cNvPr>
          <p:cNvPicPr>
            <a:picLocks noChangeAspect="1"/>
          </p:cNvPicPr>
          <p:nvPr/>
        </p:nvPicPr>
        <p:blipFill>
          <a:blip r:embed="rId5"/>
          <a:stretch>
            <a:fillRect/>
          </a:stretch>
        </p:blipFill>
        <p:spPr>
          <a:xfrm>
            <a:off x="6398418" y="2596722"/>
            <a:ext cx="3676650" cy="1000125"/>
          </a:xfrm>
          <a:prstGeom prst="rect">
            <a:avLst/>
          </a:prstGeom>
        </p:spPr>
      </p:pic>
    </p:spTree>
    <p:extLst>
      <p:ext uri="{BB962C8B-B14F-4D97-AF65-F5344CB8AC3E}">
        <p14:creationId xmlns:p14="http://schemas.microsoft.com/office/powerpoint/2010/main" val="4113891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78168-3A72-48F6-BFE9-5C87A1B81012}"/>
              </a:ext>
            </a:extLst>
          </p:cNvPr>
          <p:cNvSpPr>
            <a:spLocks noGrp="1"/>
          </p:cNvSpPr>
          <p:nvPr>
            <p:ph type="title"/>
          </p:nvPr>
        </p:nvSpPr>
        <p:spPr>
          <a:xfrm>
            <a:off x="838200" y="365125"/>
            <a:ext cx="8692978" cy="1325563"/>
          </a:xfrm>
        </p:spPr>
        <p:txBody>
          <a:bodyPr>
            <a:noAutofit/>
          </a:bodyPr>
          <a:lstStyle/>
          <a:p>
            <a:r>
              <a:rPr lang="en-US" sz="3200" noProof="1"/>
              <a:t>Using the SQL Server CREATE INDEX statement to create a nonclustered index for multiple column example</a:t>
            </a:r>
          </a:p>
        </p:txBody>
      </p:sp>
      <p:pic>
        <p:nvPicPr>
          <p:cNvPr id="14" name="Content Placeholder 6">
            <a:extLst>
              <a:ext uri="{FF2B5EF4-FFF2-40B4-BE49-F238E27FC236}">
                <a16:creationId xmlns:a16="http://schemas.microsoft.com/office/drawing/2014/main" id="{BC53A543-2EA8-4147-A309-81FDF4C8B9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743200" y="363301"/>
            <a:ext cx="1509687" cy="1237943"/>
          </a:xfrm>
          <a:prstGeom prst="rect">
            <a:avLst/>
          </a:prstGeom>
        </p:spPr>
      </p:pic>
      <p:sp>
        <p:nvSpPr>
          <p:cNvPr id="7" name="Content Placeholder 5">
            <a:extLst>
              <a:ext uri="{FF2B5EF4-FFF2-40B4-BE49-F238E27FC236}">
                <a16:creationId xmlns:a16="http://schemas.microsoft.com/office/drawing/2014/main" id="{12D180E1-5C9E-411F-A4C3-AF68F723C963}"/>
              </a:ext>
            </a:extLst>
          </p:cNvPr>
          <p:cNvSpPr>
            <a:spLocks noGrp="1"/>
          </p:cNvSpPr>
          <p:nvPr>
            <p:ph idx="1"/>
          </p:nvPr>
        </p:nvSpPr>
        <p:spPr>
          <a:xfrm>
            <a:off x="838200" y="1825625"/>
            <a:ext cx="10515600" cy="4351338"/>
          </a:xfrm>
        </p:spPr>
        <p:txBody>
          <a:bodyPr/>
          <a:lstStyle/>
          <a:p>
            <a:r>
              <a:rPr lang="en-US" noProof="1"/>
              <a:t>Dalam kasus banyak kolom misalkan seperti query di bawah ini, kita harus mendefinisikan kedua kolom tersebut menjadi index (satu index)</a:t>
            </a:r>
            <a:endParaRPr lang="en-US" b="1" noProof="1"/>
          </a:p>
          <a:p>
            <a:endParaRPr lang="en-US" b="1" noProof="1"/>
          </a:p>
        </p:txBody>
      </p:sp>
      <p:sp>
        <p:nvSpPr>
          <p:cNvPr id="8" name="TextBox 7">
            <a:extLst>
              <a:ext uri="{FF2B5EF4-FFF2-40B4-BE49-F238E27FC236}">
                <a16:creationId xmlns:a16="http://schemas.microsoft.com/office/drawing/2014/main" id="{6B9620C6-3A9B-42F8-9A5C-535587A53F9B}"/>
              </a:ext>
            </a:extLst>
          </p:cNvPr>
          <p:cNvSpPr txBox="1"/>
          <p:nvPr/>
        </p:nvSpPr>
        <p:spPr>
          <a:xfrm>
            <a:off x="1079157" y="3214986"/>
            <a:ext cx="6096000" cy="646331"/>
          </a:xfrm>
          <a:prstGeom prst="rect">
            <a:avLst/>
          </a:prstGeom>
          <a:noFill/>
        </p:spPr>
        <p:txBody>
          <a:bodyPr wrap="square">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dbo</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clustered_index_topic5 </a:t>
            </a:r>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age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80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child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5</a:t>
            </a:r>
            <a:endParaRPr lang="en-US" dirty="0"/>
          </a:p>
        </p:txBody>
      </p:sp>
    </p:spTree>
    <p:extLst>
      <p:ext uri="{BB962C8B-B14F-4D97-AF65-F5344CB8AC3E}">
        <p14:creationId xmlns:p14="http://schemas.microsoft.com/office/powerpoint/2010/main" val="375822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78168-3A72-48F6-BFE9-5C87A1B81012}"/>
              </a:ext>
            </a:extLst>
          </p:cNvPr>
          <p:cNvSpPr>
            <a:spLocks noGrp="1"/>
          </p:cNvSpPr>
          <p:nvPr>
            <p:ph type="title"/>
          </p:nvPr>
        </p:nvSpPr>
        <p:spPr>
          <a:xfrm>
            <a:off x="838200" y="365125"/>
            <a:ext cx="8610600" cy="1325563"/>
          </a:xfrm>
        </p:spPr>
        <p:txBody>
          <a:bodyPr>
            <a:normAutofit/>
          </a:bodyPr>
          <a:lstStyle/>
          <a:p>
            <a:r>
              <a:rPr lang="en-US" sz="3600" noProof="1"/>
              <a:t>Planning Query</a:t>
            </a:r>
          </a:p>
        </p:txBody>
      </p:sp>
      <p:pic>
        <p:nvPicPr>
          <p:cNvPr id="14" name="Content Placeholder 6">
            <a:extLst>
              <a:ext uri="{FF2B5EF4-FFF2-40B4-BE49-F238E27FC236}">
                <a16:creationId xmlns:a16="http://schemas.microsoft.com/office/drawing/2014/main" id="{BC53A543-2EA8-4147-A309-81FDF4C8B9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743200" y="363301"/>
            <a:ext cx="1509687" cy="1237943"/>
          </a:xfrm>
          <a:prstGeom prst="rect">
            <a:avLst/>
          </a:prstGeom>
        </p:spPr>
      </p:pic>
      <p:sp>
        <p:nvSpPr>
          <p:cNvPr id="7" name="TextBox 6">
            <a:extLst>
              <a:ext uri="{FF2B5EF4-FFF2-40B4-BE49-F238E27FC236}">
                <a16:creationId xmlns:a16="http://schemas.microsoft.com/office/drawing/2014/main" id="{DABB11B7-46A1-4DB3-BDA4-23AC1DD2F768}"/>
              </a:ext>
            </a:extLst>
          </p:cNvPr>
          <p:cNvSpPr txBox="1"/>
          <p:nvPr/>
        </p:nvSpPr>
        <p:spPr>
          <a:xfrm>
            <a:off x="838200" y="2010186"/>
            <a:ext cx="4079789" cy="1754326"/>
          </a:xfrm>
          <a:prstGeom prst="rect">
            <a:avLst/>
          </a:prstGeom>
          <a:noFill/>
        </p:spPr>
        <p:txBody>
          <a:bodyPr wrap="square">
            <a:spAutoFit/>
          </a:bodyPr>
          <a:lstStyle/>
          <a:p>
            <a:r>
              <a:rPr lang="en-US" sz="1800" noProof="1">
                <a:solidFill>
                  <a:srgbClr val="0000FF"/>
                </a:solidFill>
                <a:latin typeface="Consolas" panose="020B0609020204030204" pitchFamily="49" charset="0"/>
              </a:rPr>
              <a:t>CREATE</a:t>
            </a:r>
            <a:r>
              <a:rPr lang="en-US" sz="1800" noProof="1">
                <a:solidFill>
                  <a:srgbClr val="000000"/>
                </a:solidFill>
                <a:latin typeface="Consolas" panose="020B0609020204030204" pitchFamily="49" charset="0"/>
              </a:rPr>
              <a:t> </a:t>
            </a:r>
            <a:r>
              <a:rPr lang="en-US" sz="1800" noProof="1">
                <a:solidFill>
                  <a:srgbClr val="0000FF"/>
                </a:solidFill>
                <a:latin typeface="Consolas" panose="020B0609020204030204" pitchFamily="49" charset="0"/>
              </a:rPr>
              <a:t>TABLE</a:t>
            </a:r>
            <a:r>
              <a:rPr lang="en-US" sz="1800" noProof="1">
                <a:solidFill>
                  <a:srgbClr val="000000"/>
                </a:solidFill>
                <a:latin typeface="Consolas" panose="020B0609020204030204" pitchFamily="49" charset="0"/>
              </a:rPr>
              <a:t> clustered_index_topic5</a:t>
            </a:r>
            <a:r>
              <a:rPr lang="en-US" sz="1800" noProof="1">
                <a:solidFill>
                  <a:srgbClr val="0000FF"/>
                </a:solidFill>
                <a:latin typeface="Consolas" panose="020B0609020204030204" pitchFamily="49" charset="0"/>
              </a:rPr>
              <a:t> </a:t>
            </a:r>
            <a:r>
              <a:rPr lang="en-US" sz="1800" noProof="1">
                <a:solidFill>
                  <a:srgbClr val="808080"/>
                </a:solidFill>
                <a:latin typeface="Consolas" panose="020B0609020204030204" pitchFamily="49" charset="0"/>
              </a:rPr>
              <a:t>(</a:t>
            </a:r>
            <a:endParaRPr lang="en-US" sz="1800" noProof="1">
              <a:solidFill>
                <a:srgbClr val="000000"/>
              </a:solidFill>
              <a:latin typeface="Consolas" panose="020B0609020204030204" pitchFamily="49" charset="0"/>
            </a:endParaRPr>
          </a:p>
          <a:p>
            <a:r>
              <a:rPr lang="en-US" sz="1800" noProof="1">
                <a:solidFill>
                  <a:srgbClr val="FF00FF"/>
                </a:solidFill>
                <a:latin typeface="Consolas" panose="020B0609020204030204" pitchFamily="49" charset="0"/>
              </a:rPr>
              <a:t>user_id</a:t>
            </a:r>
            <a:r>
              <a:rPr lang="en-US" sz="1800" noProof="1">
                <a:solidFill>
                  <a:srgbClr val="000000"/>
                </a:solidFill>
                <a:latin typeface="Consolas" panose="020B0609020204030204" pitchFamily="49" charset="0"/>
              </a:rPr>
              <a:t> </a:t>
            </a:r>
            <a:r>
              <a:rPr lang="en-US" sz="1800" noProof="1">
                <a:solidFill>
                  <a:srgbClr val="0000FF"/>
                </a:solidFill>
                <a:latin typeface="Consolas" panose="020B0609020204030204" pitchFamily="49" charset="0"/>
              </a:rPr>
              <a:t>int</a:t>
            </a:r>
            <a:r>
              <a:rPr lang="en-US" sz="1800" noProof="1">
                <a:solidFill>
                  <a:srgbClr val="000000"/>
                </a:solidFill>
                <a:latin typeface="Consolas" panose="020B0609020204030204" pitchFamily="49" charset="0"/>
              </a:rPr>
              <a:t> </a:t>
            </a:r>
            <a:r>
              <a:rPr lang="en-US" sz="1800" noProof="1">
                <a:solidFill>
                  <a:srgbClr val="808080"/>
                </a:solidFill>
                <a:latin typeface="Consolas" panose="020B0609020204030204" pitchFamily="49" charset="0"/>
              </a:rPr>
              <a:t>NOT</a:t>
            </a:r>
            <a:r>
              <a:rPr lang="en-US" sz="1800" noProof="1">
                <a:solidFill>
                  <a:srgbClr val="000000"/>
                </a:solidFill>
                <a:latin typeface="Consolas" panose="020B0609020204030204" pitchFamily="49" charset="0"/>
              </a:rPr>
              <a:t> </a:t>
            </a:r>
            <a:r>
              <a:rPr lang="en-US" sz="1800" noProof="1">
                <a:solidFill>
                  <a:srgbClr val="808080"/>
                </a:solidFill>
                <a:latin typeface="Consolas" panose="020B0609020204030204" pitchFamily="49" charset="0"/>
              </a:rPr>
              <a:t>NULL,</a:t>
            </a:r>
            <a:endParaRPr lang="en-US" sz="1800" noProof="1">
              <a:solidFill>
                <a:srgbClr val="000000"/>
              </a:solidFill>
              <a:latin typeface="Consolas" panose="020B0609020204030204" pitchFamily="49" charset="0"/>
            </a:endParaRPr>
          </a:p>
          <a:p>
            <a:r>
              <a:rPr lang="en-US" sz="1800" noProof="1">
                <a:solidFill>
                  <a:srgbClr val="000000"/>
                </a:solidFill>
                <a:latin typeface="Consolas" panose="020B0609020204030204" pitchFamily="49" charset="0"/>
              </a:rPr>
              <a:t>age </a:t>
            </a:r>
            <a:r>
              <a:rPr lang="en-US" sz="1800" noProof="1">
                <a:solidFill>
                  <a:srgbClr val="0000FF"/>
                </a:solidFill>
                <a:latin typeface="Consolas" panose="020B0609020204030204" pitchFamily="49" charset="0"/>
              </a:rPr>
              <a:t>int,</a:t>
            </a:r>
          </a:p>
          <a:p>
            <a:r>
              <a:rPr lang="en-US" noProof="1">
                <a:latin typeface="Consolas" panose="020B0609020204030204" pitchFamily="49" charset="0"/>
              </a:rPr>
              <a:t>child</a:t>
            </a:r>
            <a:r>
              <a:rPr lang="en-US" noProof="1">
                <a:solidFill>
                  <a:srgbClr val="0000FF"/>
                </a:solidFill>
                <a:latin typeface="Consolas" panose="020B0609020204030204" pitchFamily="49" charset="0"/>
              </a:rPr>
              <a:t> int,</a:t>
            </a:r>
            <a:endParaRPr lang="en-US" sz="1800" noProof="1">
              <a:solidFill>
                <a:srgbClr val="000000"/>
              </a:solidFill>
              <a:latin typeface="Consolas" panose="020B0609020204030204" pitchFamily="49" charset="0"/>
            </a:endParaRPr>
          </a:p>
          <a:p>
            <a:r>
              <a:rPr lang="en-US" sz="1800" noProof="1">
                <a:solidFill>
                  <a:srgbClr val="808080"/>
                </a:solidFill>
                <a:latin typeface="Consolas" panose="020B0609020204030204" pitchFamily="49" charset="0"/>
              </a:rPr>
              <a:t>);</a:t>
            </a:r>
            <a:endParaRPr lang="en-US" sz="1800" noProof="1">
              <a:solidFill>
                <a:srgbClr val="000000"/>
              </a:solidFill>
              <a:latin typeface="Consolas" panose="020B0609020204030204" pitchFamily="49" charset="0"/>
            </a:endParaRPr>
          </a:p>
        </p:txBody>
      </p:sp>
      <p:sp>
        <p:nvSpPr>
          <p:cNvPr id="8" name="TextBox 7">
            <a:extLst>
              <a:ext uri="{FF2B5EF4-FFF2-40B4-BE49-F238E27FC236}">
                <a16:creationId xmlns:a16="http://schemas.microsoft.com/office/drawing/2014/main" id="{E66436C9-FE3E-410F-AE73-FFA36C23B6F2}"/>
              </a:ext>
            </a:extLst>
          </p:cNvPr>
          <p:cNvSpPr txBox="1"/>
          <p:nvPr/>
        </p:nvSpPr>
        <p:spPr>
          <a:xfrm>
            <a:off x="5428735" y="1690688"/>
            <a:ext cx="6096000" cy="4555093"/>
          </a:xfrm>
          <a:prstGeom prst="rect">
            <a:avLst/>
          </a:prstGeom>
          <a:noFill/>
        </p:spPr>
        <p:txBody>
          <a:bodyPr wrap="square">
            <a:spAutoFit/>
          </a:bodyPr>
          <a:lstStyle/>
          <a:p>
            <a:r>
              <a:rPr lang="en-US" sz="1600" dirty="0">
                <a:solidFill>
                  <a:srgbClr val="0000FF"/>
                </a:solidFill>
                <a:latin typeface="Consolas" panose="020B0609020204030204" pitchFamily="49" charset="0"/>
              </a:rPr>
              <a:t>DECLARE</a:t>
            </a:r>
            <a:r>
              <a:rPr lang="en-US" sz="1600" dirty="0">
                <a:solidFill>
                  <a:srgbClr val="000000"/>
                </a:solidFill>
                <a:latin typeface="Consolas" panose="020B0609020204030204" pitchFamily="49" charset="0"/>
              </a:rPr>
              <a:t> @i </a:t>
            </a:r>
            <a:r>
              <a:rPr lang="en-US" sz="1600" dirty="0">
                <a:solidFill>
                  <a:srgbClr val="0000FF"/>
                </a:solidFill>
                <a:latin typeface="Consolas" panose="020B0609020204030204" pitchFamily="49" charset="0"/>
              </a:rPr>
              <a:t>int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@n </a:t>
            </a:r>
            <a:r>
              <a:rPr lang="en-US" sz="1600" dirty="0">
                <a:solidFill>
                  <a:srgbClr val="0000FF"/>
                </a:solidFill>
                <a:latin typeface="Consolas" panose="020B0609020204030204" pitchFamily="49" charset="0"/>
              </a:rPr>
              <a:t>int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@i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0</a:t>
            </a:r>
          </a:p>
          <a:p>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@n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500000</a:t>
            </a: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WHILE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@i </a:t>
            </a:r>
            <a:r>
              <a:rPr lang="en-US" sz="1600" dirty="0">
                <a:solidFill>
                  <a:srgbClr val="808080"/>
                </a:solidFill>
                <a:latin typeface="Consolas" panose="020B0609020204030204" pitchFamily="49" charset="0"/>
              </a:rPr>
              <a:t>&lt;</a:t>
            </a:r>
            <a:r>
              <a:rPr lang="en-US" sz="1600" dirty="0">
                <a:solidFill>
                  <a:srgbClr val="000000"/>
                </a:solidFill>
                <a:latin typeface="Consolas" panose="020B0609020204030204" pitchFamily="49" charset="0"/>
              </a:rPr>
              <a:t> @n</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BEGIN</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BEGIN</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DECLARE</a:t>
            </a:r>
            <a:r>
              <a:rPr lang="en-US" sz="1600" dirty="0">
                <a:solidFill>
                  <a:srgbClr val="000000"/>
                </a:solidFill>
                <a:latin typeface="Consolas" panose="020B0609020204030204" pitchFamily="49" charset="0"/>
              </a:rPr>
              <a:t> @randomage </a:t>
            </a:r>
            <a:r>
              <a:rPr lang="en-US" sz="1600" dirty="0">
                <a:solidFill>
                  <a:srgbClr val="0000FF"/>
                </a:solidFill>
                <a:latin typeface="Consolas" panose="020B0609020204030204" pitchFamily="49" charset="0"/>
              </a:rPr>
              <a:t>INT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DECLARE</a:t>
            </a:r>
            <a:r>
              <a:rPr lang="en-US" sz="1600" dirty="0">
                <a:solidFill>
                  <a:srgbClr val="000000"/>
                </a:solidFill>
                <a:latin typeface="Consolas" panose="020B0609020204030204" pitchFamily="49" charset="0"/>
              </a:rPr>
              <a:t> @randomchild </a:t>
            </a:r>
            <a:r>
              <a:rPr lang="en-US" sz="1600" dirty="0">
                <a:solidFill>
                  <a:srgbClr val="0000FF"/>
                </a:solidFill>
                <a:latin typeface="Consolas" panose="020B0609020204030204" pitchFamily="49" charset="0"/>
              </a:rPr>
              <a:t>INT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@randomage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CAST</a:t>
            </a:r>
            <a:r>
              <a:rPr lang="en-US" sz="1600" dirty="0">
                <a:solidFill>
                  <a:srgbClr val="808080"/>
                </a:solidFill>
                <a:latin typeface="Consolas" panose="020B0609020204030204" pitchFamily="49" charset="0"/>
              </a:rPr>
              <a:t>(</a:t>
            </a:r>
            <a:r>
              <a:rPr lang="en-US" sz="1600" dirty="0">
                <a:solidFill>
                  <a:srgbClr val="FF00FF"/>
                </a:solidFill>
                <a:latin typeface="Consolas" panose="020B0609020204030204" pitchFamily="49" charset="0"/>
              </a:rPr>
              <a:t>RAND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64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3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@randomchild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CAST</a:t>
            </a:r>
            <a:r>
              <a:rPr lang="en-US" sz="1600" dirty="0">
                <a:solidFill>
                  <a:srgbClr val="808080"/>
                </a:solidFill>
                <a:latin typeface="Consolas" panose="020B0609020204030204" pitchFamily="49" charset="0"/>
              </a:rPr>
              <a:t>(</a:t>
            </a:r>
            <a:r>
              <a:rPr lang="en-US" sz="1600" dirty="0">
                <a:solidFill>
                  <a:srgbClr val="FF00FF"/>
                </a:solidFill>
                <a:latin typeface="Consolas" panose="020B0609020204030204" pitchFamily="49" charset="0"/>
              </a:rPr>
              <a:t>RAND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2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3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END</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INSERT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INTO</a:t>
            </a:r>
            <a:r>
              <a:rPr lang="en-US" sz="1600" dirty="0">
                <a:solidFill>
                  <a:srgbClr val="000000"/>
                </a:solidFill>
                <a:latin typeface="Consolas" panose="020B0609020204030204" pitchFamily="49" charset="0"/>
              </a:rPr>
              <a:t> clustered_index_topic5 </a:t>
            </a:r>
            <a:r>
              <a:rPr lang="en-US" sz="1600" dirty="0">
                <a:solidFill>
                  <a:srgbClr val="0000FF"/>
                </a:solidFill>
                <a:latin typeface="Consolas" panose="020B0609020204030204" pitchFamily="49" charset="0"/>
              </a:rPr>
              <a:t>VALUES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@i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1</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@randomage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@randomchild</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@i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@i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1</a:t>
            </a:r>
          </a:p>
          <a:p>
            <a:r>
              <a:rPr lang="en-US" sz="1600" dirty="0">
                <a:solidFill>
                  <a:srgbClr val="0000FF"/>
                </a:solidFill>
                <a:latin typeface="Consolas" panose="020B0609020204030204" pitchFamily="49" charset="0"/>
              </a:rPr>
              <a:t>END</a:t>
            </a:r>
            <a:endParaRPr lang="en-US" sz="1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655067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78168-3A72-48F6-BFE9-5C87A1B81012}"/>
              </a:ext>
            </a:extLst>
          </p:cNvPr>
          <p:cNvSpPr>
            <a:spLocks noGrp="1"/>
          </p:cNvSpPr>
          <p:nvPr>
            <p:ph type="title"/>
          </p:nvPr>
        </p:nvSpPr>
        <p:spPr>
          <a:xfrm>
            <a:off x="838200" y="365125"/>
            <a:ext cx="8692978" cy="1325563"/>
          </a:xfrm>
        </p:spPr>
        <p:txBody>
          <a:bodyPr>
            <a:noAutofit/>
          </a:bodyPr>
          <a:lstStyle/>
          <a:p>
            <a:r>
              <a:rPr lang="en-US" sz="3200" noProof="1"/>
              <a:t>Using the SQL Server CREATE INDEX statement to create a nonclustered index for multiple column example</a:t>
            </a:r>
          </a:p>
        </p:txBody>
      </p:sp>
      <p:pic>
        <p:nvPicPr>
          <p:cNvPr id="14" name="Content Placeholder 6">
            <a:extLst>
              <a:ext uri="{FF2B5EF4-FFF2-40B4-BE49-F238E27FC236}">
                <a16:creationId xmlns:a16="http://schemas.microsoft.com/office/drawing/2014/main" id="{BC53A543-2EA8-4147-A309-81FDF4C8B9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743200" y="363301"/>
            <a:ext cx="1509687" cy="1237943"/>
          </a:xfrm>
          <a:prstGeom prst="rect">
            <a:avLst/>
          </a:prstGeom>
        </p:spPr>
      </p:pic>
      <p:sp>
        <p:nvSpPr>
          <p:cNvPr id="7" name="Content Placeholder 5">
            <a:extLst>
              <a:ext uri="{FF2B5EF4-FFF2-40B4-BE49-F238E27FC236}">
                <a16:creationId xmlns:a16="http://schemas.microsoft.com/office/drawing/2014/main" id="{12D180E1-5C9E-411F-A4C3-AF68F723C963}"/>
              </a:ext>
            </a:extLst>
          </p:cNvPr>
          <p:cNvSpPr>
            <a:spLocks noGrp="1"/>
          </p:cNvSpPr>
          <p:nvPr>
            <p:ph idx="1"/>
          </p:nvPr>
        </p:nvSpPr>
        <p:spPr>
          <a:xfrm>
            <a:off x="838200" y="1825625"/>
            <a:ext cx="10515600" cy="4351338"/>
          </a:xfrm>
        </p:spPr>
        <p:txBody>
          <a:bodyPr/>
          <a:lstStyle/>
          <a:p>
            <a:r>
              <a:rPr lang="en-US" noProof="1"/>
              <a:t>Kita buatkan non-clustered index nya untuk kolom </a:t>
            </a:r>
            <a:r>
              <a:rPr lang="en-US" b="1" noProof="1"/>
              <a:t>age </a:t>
            </a:r>
            <a:r>
              <a:rPr lang="en-US" noProof="1"/>
              <a:t>dan </a:t>
            </a:r>
            <a:r>
              <a:rPr lang="en-US" b="1" noProof="1"/>
              <a:t>child</a:t>
            </a:r>
          </a:p>
          <a:p>
            <a:endParaRPr lang="en-US" b="1" noProof="1"/>
          </a:p>
        </p:txBody>
      </p:sp>
      <p:pic>
        <p:nvPicPr>
          <p:cNvPr id="3" name="Picture 2">
            <a:extLst>
              <a:ext uri="{FF2B5EF4-FFF2-40B4-BE49-F238E27FC236}">
                <a16:creationId xmlns:a16="http://schemas.microsoft.com/office/drawing/2014/main" id="{01BDD986-01CE-4CA6-882E-CF6FC10B4E1B}"/>
              </a:ext>
            </a:extLst>
          </p:cNvPr>
          <p:cNvPicPr>
            <a:picLocks noChangeAspect="1"/>
          </p:cNvPicPr>
          <p:nvPr/>
        </p:nvPicPr>
        <p:blipFill>
          <a:blip r:embed="rId4"/>
          <a:stretch>
            <a:fillRect/>
          </a:stretch>
        </p:blipFill>
        <p:spPr>
          <a:xfrm>
            <a:off x="6786820" y="3053276"/>
            <a:ext cx="4552950" cy="2085975"/>
          </a:xfrm>
          <a:prstGeom prst="rect">
            <a:avLst/>
          </a:prstGeom>
        </p:spPr>
      </p:pic>
      <p:sp>
        <p:nvSpPr>
          <p:cNvPr id="9" name="TextBox 8">
            <a:extLst>
              <a:ext uri="{FF2B5EF4-FFF2-40B4-BE49-F238E27FC236}">
                <a16:creationId xmlns:a16="http://schemas.microsoft.com/office/drawing/2014/main" id="{E8879460-F534-4350-9654-6B143CFE0B05}"/>
              </a:ext>
            </a:extLst>
          </p:cNvPr>
          <p:cNvSpPr txBox="1"/>
          <p:nvPr/>
        </p:nvSpPr>
        <p:spPr>
          <a:xfrm>
            <a:off x="1183417" y="2640331"/>
            <a:ext cx="6096000" cy="1754326"/>
          </a:xfrm>
          <a:prstGeom prst="rect">
            <a:avLst/>
          </a:prstGeom>
          <a:noFill/>
        </p:spPr>
        <p:txBody>
          <a:bodyPr wrap="square">
            <a:spAutoFit/>
          </a:bodyPr>
          <a:lstStyle/>
          <a:p>
            <a:r>
              <a:rPr lang="en-US" sz="1800" noProof="1">
                <a:solidFill>
                  <a:srgbClr val="0000FF"/>
                </a:solidFill>
                <a:latin typeface="Consolas" panose="020B0609020204030204" pitchFamily="49" charset="0"/>
              </a:rPr>
              <a:t>ALTER</a:t>
            </a:r>
            <a:r>
              <a:rPr lang="en-US" sz="1800" noProof="1">
                <a:solidFill>
                  <a:srgbClr val="000000"/>
                </a:solidFill>
                <a:latin typeface="Consolas" panose="020B0609020204030204" pitchFamily="49" charset="0"/>
              </a:rPr>
              <a:t> </a:t>
            </a:r>
            <a:r>
              <a:rPr lang="en-US" sz="1800" noProof="1">
                <a:solidFill>
                  <a:srgbClr val="0000FF"/>
                </a:solidFill>
                <a:latin typeface="Consolas" panose="020B0609020204030204" pitchFamily="49" charset="0"/>
              </a:rPr>
              <a:t>TABLE</a:t>
            </a:r>
            <a:r>
              <a:rPr lang="en-US" sz="1800" noProof="1">
                <a:solidFill>
                  <a:srgbClr val="000000"/>
                </a:solidFill>
                <a:latin typeface="Consolas" panose="020B0609020204030204" pitchFamily="49" charset="0"/>
              </a:rPr>
              <a:t> clustered_index_topic5</a:t>
            </a:r>
          </a:p>
          <a:p>
            <a:r>
              <a:rPr lang="en-US" sz="1800" noProof="1">
                <a:solidFill>
                  <a:srgbClr val="0000FF"/>
                </a:solidFill>
                <a:latin typeface="Consolas" panose="020B0609020204030204" pitchFamily="49" charset="0"/>
              </a:rPr>
              <a:t>ADD</a:t>
            </a:r>
            <a:r>
              <a:rPr lang="en-US" sz="1800" noProof="1">
                <a:solidFill>
                  <a:srgbClr val="000000"/>
                </a:solidFill>
                <a:latin typeface="Consolas" panose="020B0609020204030204" pitchFamily="49" charset="0"/>
              </a:rPr>
              <a:t> </a:t>
            </a:r>
            <a:r>
              <a:rPr lang="en-US" sz="1800" noProof="1">
                <a:solidFill>
                  <a:srgbClr val="0000FF"/>
                </a:solidFill>
                <a:latin typeface="Consolas" panose="020B0609020204030204" pitchFamily="49" charset="0"/>
              </a:rPr>
              <a:t>PRIMARY</a:t>
            </a:r>
            <a:r>
              <a:rPr lang="en-US" sz="1800" noProof="1">
                <a:solidFill>
                  <a:srgbClr val="000000"/>
                </a:solidFill>
                <a:latin typeface="Consolas" panose="020B0609020204030204" pitchFamily="49" charset="0"/>
              </a:rPr>
              <a:t> </a:t>
            </a:r>
            <a:r>
              <a:rPr lang="en-US" sz="1800" noProof="1">
                <a:solidFill>
                  <a:srgbClr val="0000FF"/>
                </a:solidFill>
                <a:latin typeface="Consolas" panose="020B0609020204030204" pitchFamily="49" charset="0"/>
              </a:rPr>
              <a:t>KEY </a:t>
            </a:r>
            <a:r>
              <a:rPr lang="en-US" sz="1800" noProof="1">
                <a:solidFill>
                  <a:srgbClr val="808080"/>
                </a:solidFill>
                <a:latin typeface="Consolas" panose="020B0609020204030204" pitchFamily="49" charset="0"/>
              </a:rPr>
              <a:t>(</a:t>
            </a:r>
            <a:r>
              <a:rPr lang="en-US" sz="1800" noProof="1">
                <a:solidFill>
                  <a:srgbClr val="FF00FF"/>
                </a:solidFill>
                <a:latin typeface="Consolas" panose="020B0609020204030204" pitchFamily="49" charset="0"/>
              </a:rPr>
              <a:t>user_id</a:t>
            </a:r>
            <a:r>
              <a:rPr lang="en-US" sz="1800" noProof="1">
                <a:solidFill>
                  <a:srgbClr val="808080"/>
                </a:solidFill>
                <a:latin typeface="Consolas" panose="020B0609020204030204" pitchFamily="49" charset="0"/>
              </a:rPr>
              <a:t>);</a:t>
            </a:r>
            <a:endParaRPr lang="en-US" sz="1800" noProof="1">
              <a:solidFill>
                <a:srgbClr val="000000"/>
              </a:solidFill>
              <a:latin typeface="Consolas" panose="020B0609020204030204" pitchFamily="49" charset="0"/>
            </a:endParaRPr>
          </a:p>
          <a:p>
            <a:endParaRPr lang="en-US" sz="1800" noProof="1">
              <a:solidFill>
                <a:srgbClr val="000000"/>
              </a:solidFill>
              <a:latin typeface="Consolas" panose="020B0609020204030204" pitchFamily="49" charset="0"/>
            </a:endParaRPr>
          </a:p>
          <a:p>
            <a:r>
              <a:rPr lang="en-US" sz="1800" noProof="1">
                <a:solidFill>
                  <a:srgbClr val="0000FF"/>
                </a:solidFill>
                <a:latin typeface="Consolas" panose="020B0609020204030204" pitchFamily="49" charset="0"/>
              </a:rPr>
              <a:t>CREATE</a:t>
            </a:r>
            <a:r>
              <a:rPr lang="en-US" sz="1800" noProof="1">
                <a:solidFill>
                  <a:srgbClr val="000000"/>
                </a:solidFill>
                <a:latin typeface="Consolas" panose="020B0609020204030204" pitchFamily="49" charset="0"/>
              </a:rPr>
              <a:t> </a:t>
            </a:r>
            <a:r>
              <a:rPr lang="en-US" sz="1800" noProof="1">
                <a:solidFill>
                  <a:srgbClr val="0000FF"/>
                </a:solidFill>
                <a:latin typeface="Consolas" panose="020B0609020204030204" pitchFamily="49" charset="0"/>
              </a:rPr>
              <a:t>INDEX</a:t>
            </a:r>
            <a:r>
              <a:rPr lang="en-US" sz="1800" noProof="1">
                <a:solidFill>
                  <a:srgbClr val="000000"/>
                </a:solidFill>
                <a:latin typeface="Consolas" panose="020B0609020204030204" pitchFamily="49" charset="0"/>
              </a:rPr>
              <a:t> idx_non_clustered_index_topic5_age_child</a:t>
            </a:r>
          </a:p>
          <a:p>
            <a:r>
              <a:rPr lang="en-US" sz="1800" noProof="1">
                <a:solidFill>
                  <a:srgbClr val="0000FF"/>
                </a:solidFill>
                <a:latin typeface="Consolas" panose="020B0609020204030204" pitchFamily="49" charset="0"/>
              </a:rPr>
              <a:t>ON</a:t>
            </a:r>
            <a:r>
              <a:rPr lang="en-US" sz="1800" noProof="1">
                <a:solidFill>
                  <a:srgbClr val="000000"/>
                </a:solidFill>
                <a:latin typeface="Consolas" panose="020B0609020204030204" pitchFamily="49" charset="0"/>
              </a:rPr>
              <a:t> dbo</a:t>
            </a:r>
            <a:r>
              <a:rPr lang="en-US" sz="1800" noProof="1">
                <a:solidFill>
                  <a:srgbClr val="808080"/>
                </a:solidFill>
                <a:latin typeface="Consolas" panose="020B0609020204030204" pitchFamily="49" charset="0"/>
              </a:rPr>
              <a:t>.</a:t>
            </a:r>
            <a:r>
              <a:rPr lang="en-US" sz="1800" noProof="1">
                <a:solidFill>
                  <a:srgbClr val="000000"/>
                </a:solidFill>
                <a:latin typeface="Consolas" panose="020B0609020204030204" pitchFamily="49" charset="0"/>
              </a:rPr>
              <a:t>clustered_index_topic5</a:t>
            </a:r>
            <a:r>
              <a:rPr lang="en-US" sz="1800" noProof="1">
                <a:solidFill>
                  <a:srgbClr val="808080"/>
                </a:solidFill>
                <a:latin typeface="Consolas" panose="020B0609020204030204" pitchFamily="49" charset="0"/>
              </a:rPr>
              <a:t>(</a:t>
            </a:r>
            <a:r>
              <a:rPr lang="en-US" sz="1800" noProof="1">
                <a:solidFill>
                  <a:srgbClr val="000000"/>
                </a:solidFill>
                <a:latin typeface="Consolas" panose="020B0609020204030204" pitchFamily="49" charset="0"/>
              </a:rPr>
              <a:t>age</a:t>
            </a:r>
            <a:r>
              <a:rPr lang="en-US" sz="1800" noProof="1">
                <a:solidFill>
                  <a:srgbClr val="808080"/>
                </a:solidFill>
                <a:latin typeface="Consolas" panose="020B0609020204030204" pitchFamily="49" charset="0"/>
              </a:rPr>
              <a:t>,</a:t>
            </a:r>
            <a:r>
              <a:rPr lang="en-US" sz="1800" noProof="1">
                <a:solidFill>
                  <a:srgbClr val="000000"/>
                </a:solidFill>
                <a:latin typeface="Consolas" panose="020B0609020204030204" pitchFamily="49" charset="0"/>
              </a:rPr>
              <a:t> child</a:t>
            </a:r>
            <a:r>
              <a:rPr lang="en-US" sz="1800" noProof="1">
                <a:solidFill>
                  <a:srgbClr val="808080"/>
                </a:solidFill>
                <a:latin typeface="Consolas" panose="020B0609020204030204" pitchFamily="49" charset="0"/>
              </a:rPr>
              <a:t>);</a:t>
            </a:r>
            <a:endParaRPr lang="en-US" sz="1800" noProof="1">
              <a:solidFill>
                <a:srgbClr val="000000"/>
              </a:solidFill>
              <a:latin typeface="Consolas" panose="020B0609020204030204" pitchFamily="49" charset="0"/>
            </a:endParaRPr>
          </a:p>
        </p:txBody>
      </p:sp>
    </p:spTree>
    <p:extLst>
      <p:ext uri="{BB962C8B-B14F-4D97-AF65-F5344CB8AC3E}">
        <p14:creationId xmlns:p14="http://schemas.microsoft.com/office/powerpoint/2010/main" val="3249326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78168-3A72-48F6-BFE9-5C87A1B81012}"/>
              </a:ext>
            </a:extLst>
          </p:cNvPr>
          <p:cNvSpPr>
            <a:spLocks noGrp="1"/>
          </p:cNvSpPr>
          <p:nvPr>
            <p:ph type="title"/>
          </p:nvPr>
        </p:nvSpPr>
        <p:spPr>
          <a:xfrm>
            <a:off x="838200" y="365125"/>
            <a:ext cx="8692978" cy="1325563"/>
          </a:xfrm>
        </p:spPr>
        <p:txBody>
          <a:bodyPr>
            <a:noAutofit/>
          </a:bodyPr>
          <a:lstStyle/>
          <a:p>
            <a:r>
              <a:rPr lang="en-US" sz="3200" noProof="1"/>
              <a:t>Using the SQL Server CREATE INDEX statement to create a nonclustered index for multiple column example</a:t>
            </a:r>
          </a:p>
        </p:txBody>
      </p:sp>
      <p:pic>
        <p:nvPicPr>
          <p:cNvPr id="14" name="Content Placeholder 6">
            <a:extLst>
              <a:ext uri="{FF2B5EF4-FFF2-40B4-BE49-F238E27FC236}">
                <a16:creationId xmlns:a16="http://schemas.microsoft.com/office/drawing/2014/main" id="{BC53A543-2EA8-4147-A309-81FDF4C8B9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743200" y="363301"/>
            <a:ext cx="1509687" cy="1237943"/>
          </a:xfrm>
          <a:prstGeom prst="rect">
            <a:avLst/>
          </a:prstGeom>
        </p:spPr>
      </p:pic>
      <p:sp>
        <p:nvSpPr>
          <p:cNvPr id="7" name="Content Placeholder 5">
            <a:extLst>
              <a:ext uri="{FF2B5EF4-FFF2-40B4-BE49-F238E27FC236}">
                <a16:creationId xmlns:a16="http://schemas.microsoft.com/office/drawing/2014/main" id="{12D180E1-5C9E-411F-A4C3-AF68F723C963}"/>
              </a:ext>
            </a:extLst>
          </p:cNvPr>
          <p:cNvSpPr>
            <a:spLocks noGrp="1"/>
          </p:cNvSpPr>
          <p:nvPr>
            <p:ph idx="1"/>
          </p:nvPr>
        </p:nvSpPr>
        <p:spPr>
          <a:xfrm>
            <a:off x="838200" y="1825625"/>
            <a:ext cx="10515600" cy="4351338"/>
          </a:xfrm>
        </p:spPr>
        <p:txBody>
          <a:bodyPr/>
          <a:lstStyle/>
          <a:p>
            <a:r>
              <a:rPr lang="en-US" noProof="1"/>
              <a:t>Coba untuk eksekusi query di bawah ini</a:t>
            </a:r>
          </a:p>
        </p:txBody>
      </p:sp>
      <p:pic>
        <p:nvPicPr>
          <p:cNvPr id="3" name="Picture 2">
            <a:extLst>
              <a:ext uri="{FF2B5EF4-FFF2-40B4-BE49-F238E27FC236}">
                <a16:creationId xmlns:a16="http://schemas.microsoft.com/office/drawing/2014/main" id="{3244899D-00DD-40C4-9606-5B4DE0F49CA6}"/>
              </a:ext>
            </a:extLst>
          </p:cNvPr>
          <p:cNvPicPr>
            <a:picLocks noChangeAspect="1"/>
          </p:cNvPicPr>
          <p:nvPr/>
        </p:nvPicPr>
        <p:blipFill>
          <a:blip r:embed="rId4"/>
          <a:stretch>
            <a:fillRect/>
          </a:stretch>
        </p:blipFill>
        <p:spPr>
          <a:xfrm>
            <a:off x="1465305" y="3345592"/>
            <a:ext cx="3429000" cy="990600"/>
          </a:xfrm>
          <a:prstGeom prst="rect">
            <a:avLst/>
          </a:prstGeom>
        </p:spPr>
      </p:pic>
      <p:pic>
        <p:nvPicPr>
          <p:cNvPr id="4" name="Picture 3">
            <a:extLst>
              <a:ext uri="{FF2B5EF4-FFF2-40B4-BE49-F238E27FC236}">
                <a16:creationId xmlns:a16="http://schemas.microsoft.com/office/drawing/2014/main" id="{32F1D38C-AF86-4B78-BD84-98C8FA9690DD}"/>
              </a:ext>
            </a:extLst>
          </p:cNvPr>
          <p:cNvPicPr>
            <a:picLocks noChangeAspect="1"/>
          </p:cNvPicPr>
          <p:nvPr/>
        </p:nvPicPr>
        <p:blipFill>
          <a:blip r:embed="rId5"/>
          <a:stretch>
            <a:fillRect/>
          </a:stretch>
        </p:blipFill>
        <p:spPr>
          <a:xfrm>
            <a:off x="6714223" y="3326542"/>
            <a:ext cx="3590925" cy="1009650"/>
          </a:xfrm>
          <a:prstGeom prst="rect">
            <a:avLst/>
          </a:prstGeom>
        </p:spPr>
      </p:pic>
      <p:sp>
        <p:nvSpPr>
          <p:cNvPr id="9" name="TextBox 8">
            <a:extLst>
              <a:ext uri="{FF2B5EF4-FFF2-40B4-BE49-F238E27FC236}">
                <a16:creationId xmlns:a16="http://schemas.microsoft.com/office/drawing/2014/main" id="{C199C47C-1724-4CBA-B8AB-38DC16882304}"/>
              </a:ext>
            </a:extLst>
          </p:cNvPr>
          <p:cNvSpPr txBox="1"/>
          <p:nvPr/>
        </p:nvSpPr>
        <p:spPr>
          <a:xfrm>
            <a:off x="1465305" y="2440629"/>
            <a:ext cx="6096000" cy="646331"/>
          </a:xfrm>
          <a:prstGeom prst="rect">
            <a:avLst/>
          </a:prstGeom>
          <a:noFill/>
        </p:spPr>
        <p:txBody>
          <a:bodyPr wrap="square">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dbo</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clustered_index_topic5 </a:t>
            </a:r>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age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80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child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5</a:t>
            </a:r>
            <a:endParaRPr lang="en-US" dirty="0"/>
          </a:p>
        </p:txBody>
      </p:sp>
    </p:spTree>
    <p:extLst>
      <p:ext uri="{BB962C8B-B14F-4D97-AF65-F5344CB8AC3E}">
        <p14:creationId xmlns:p14="http://schemas.microsoft.com/office/powerpoint/2010/main" val="73046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78168-3A72-48F6-BFE9-5C87A1B81012}"/>
              </a:ext>
            </a:extLst>
          </p:cNvPr>
          <p:cNvSpPr>
            <a:spLocks noGrp="1"/>
          </p:cNvSpPr>
          <p:nvPr>
            <p:ph type="title"/>
          </p:nvPr>
        </p:nvSpPr>
        <p:spPr>
          <a:xfrm>
            <a:off x="838200" y="365125"/>
            <a:ext cx="8692978" cy="1325563"/>
          </a:xfrm>
        </p:spPr>
        <p:txBody>
          <a:bodyPr>
            <a:noAutofit/>
          </a:bodyPr>
          <a:lstStyle/>
          <a:p>
            <a:r>
              <a:rPr lang="en-US" sz="3200" noProof="1"/>
              <a:t>Using the SQL Server CREATE INDEX statement to create a nonclustered index for multiple column example</a:t>
            </a:r>
          </a:p>
        </p:txBody>
      </p:sp>
      <p:pic>
        <p:nvPicPr>
          <p:cNvPr id="14" name="Content Placeholder 6">
            <a:extLst>
              <a:ext uri="{FF2B5EF4-FFF2-40B4-BE49-F238E27FC236}">
                <a16:creationId xmlns:a16="http://schemas.microsoft.com/office/drawing/2014/main" id="{BC53A543-2EA8-4147-A309-81FDF4C8B9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743200" y="363301"/>
            <a:ext cx="1509687" cy="1237943"/>
          </a:xfrm>
          <a:prstGeom prst="rect">
            <a:avLst/>
          </a:prstGeom>
        </p:spPr>
      </p:pic>
      <p:sp>
        <p:nvSpPr>
          <p:cNvPr id="7" name="Content Placeholder 5">
            <a:extLst>
              <a:ext uri="{FF2B5EF4-FFF2-40B4-BE49-F238E27FC236}">
                <a16:creationId xmlns:a16="http://schemas.microsoft.com/office/drawing/2014/main" id="{12D180E1-5C9E-411F-A4C3-AF68F723C963}"/>
              </a:ext>
            </a:extLst>
          </p:cNvPr>
          <p:cNvSpPr>
            <a:spLocks noGrp="1"/>
          </p:cNvSpPr>
          <p:nvPr>
            <p:ph idx="1"/>
          </p:nvPr>
        </p:nvSpPr>
        <p:spPr>
          <a:xfrm>
            <a:off x="838200" y="1825625"/>
            <a:ext cx="10515600" cy="4351338"/>
          </a:xfrm>
        </p:spPr>
        <p:txBody>
          <a:bodyPr/>
          <a:lstStyle/>
          <a:p>
            <a:r>
              <a:rPr lang="en-US" noProof="1"/>
              <a:t>Namun apa yang terjadi jika kita hanya menggunakan filter </a:t>
            </a:r>
            <a:r>
              <a:rPr lang="en-US" b="1" noProof="1"/>
              <a:t>age </a:t>
            </a:r>
            <a:r>
              <a:rPr lang="en-US" noProof="1"/>
              <a:t>atau </a:t>
            </a:r>
            <a:r>
              <a:rPr lang="en-US" b="1" noProof="1"/>
              <a:t>child</a:t>
            </a:r>
            <a:r>
              <a:rPr lang="en-US" noProof="1"/>
              <a:t>?</a:t>
            </a:r>
          </a:p>
        </p:txBody>
      </p:sp>
      <p:sp>
        <p:nvSpPr>
          <p:cNvPr id="10" name="TextBox 9">
            <a:extLst>
              <a:ext uri="{FF2B5EF4-FFF2-40B4-BE49-F238E27FC236}">
                <a16:creationId xmlns:a16="http://schemas.microsoft.com/office/drawing/2014/main" id="{A44F94F9-C43F-4944-9579-9BD8824DB5DC}"/>
              </a:ext>
            </a:extLst>
          </p:cNvPr>
          <p:cNvSpPr txBox="1"/>
          <p:nvPr/>
        </p:nvSpPr>
        <p:spPr>
          <a:xfrm>
            <a:off x="1054443" y="2782669"/>
            <a:ext cx="6096000" cy="646331"/>
          </a:xfrm>
          <a:prstGeom prst="rect">
            <a:avLst/>
          </a:prstGeom>
          <a:noFill/>
        </p:spPr>
        <p:txBody>
          <a:bodyPr wrap="square">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dbo</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clustered_index_topic5 </a:t>
            </a:r>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age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80</a:t>
            </a:r>
            <a:endParaRPr lang="en-US" dirty="0"/>
          </a:p>
        </p:txBody>
      </p:sp>
      <p:pic>
        <p:nvPicPr>
          <p:cNvPr id="6" name="Picture 5">
            <a:extLst>
              <a:ext uri="{FF2B5EF4-FFF2-40B4-BE49-F238E27FC236}">
                <a16:creationId xmlns:a16="http://schemas.microsoft.com/office/drawing/2014/main" id="{4DEAB8BC-B853-4ABE-87CB-F7F3CC388C46}"/>
              </a:ext>
            </a:extLst>
          </p:cNvPr>
          <p:cNvPicPr>
            <a:picLocks noChangeAspect="1"/>
          </p:cNvPicPr>
          <p:nvPr/>
        </p:nvPicPr>
        <p:blipFill>
          <a:blip r:embed="rId4"/>
          <a:stretch>
            <a:fillRect/>
          </a:stretch>
        </p:blipFill>
        <p:spPr>
          <a:xfrm>
            <a:off x="1842959" y="3803822"/>
            <a:ext cx="3448050" cy="914400"/>
          </a:xfrm>
          <a:prstGeom prst="rect">
            <a:avLst/>
          </a:prstGeom>
        </p:spPr>
      </p:pic>
      <p:pic>
        <p:nvPicPr>
          <p:cNvPr id="8" name="Picture 7">
            <a:extLst>
              <a:ext uri="{FF2B5EF4-FFF2-40B4-BE49-F238E27FC236}">
                <a16:creationId xmlns:a16="http://schemas.microsoft.com/office/drawing/2014/main" id="{49DAB279-B717-483D-A159-3C9673CCA73C}"/>
              </a:ext>
            </a:extLst>
          </p:cNvPr>
          <p:cNvPicPr>
            <a:picLocks noChangeAspect="1"/>
          </p:cNvPicPr>
          <p:nvPr/>
        </p:nvPicPr>
        <p:blipFill>
          <a:blip r:embed="rId5"/>
          <a:stretch>
            <a:fillRect/>
          </a:stretch>
        </p:blipFill>
        <p:spPr>
          <a:xfrm>
            <a:off x="6339017" y="3754437"/>
            <a:ext cx="3505200" cy="952500"/>
          </a:xfrm>
          <a:prstGeom prst="rect">
            <a:avLst/>
          </a:prstGeom>
        </p:spPr>
      </p:pic>
    </p:spTree>
    <p:extLst>
      <p:ext uri="{BB962C8B-B14F-4D97-AF65-F5344CB8AC3E}">
        <p14:creationId xmlns:p14="http://schemas.microsoft.com/office/powerpoint/2010/main" val="3939316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78168-3A72-48F6-BFE9-5C87A1B81012}"/>
              </a:ext>
            </a:extLst>
          </p:cNvPr>
          <p:cNvSpPr>
            <a:spLocks noGrp="1"/>
          </p:cNvSpPr>
          <p:nvPr>
            <p:ph type="title"/>
          </p:nvPr>
        </p:nvSpPr>
        <p:spPr>
          <a:xfrm>
            <a:off x="838200" y="365125"/>
            <a:ext cx="8692978" cy="1325563"/>
          </a:xfrm>
        </p:spPr>
        <p:txBody>
          <a:bodyPr>
            <a:noAutofit/>
          </a:bodyPr>
          <a:lstStyle/>
          <a:p>
            <a:r>
              <a:rPr lang="en-US" sz="3200" noProof="1"/>
              <a:t>Using the SQL Server CREATE INDEX statement to create a nonclustered index for multiple column example</a:t>
            </a:r>
          </a:p>
        </p:txBody>
      </p:sp>
      <p:pic>
        <p:nvPicPr>
          <p:cNvPr id="14" name="Content Placeholder 6">
            <a:extLst>
              <a:ext uri="{FF2B5EF4-FFF2-40B4-BE49-F238E27FC236}">
                <a16:creationId xmlns:a16="http://schemas.microsoft.com/office/drawing/2014/main" id="{BC53A543-2EA8-4147-A309-81FDF4C8B9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743200" y="363301"/>
            <a:ext cx="1509687" cy="1237943"/>
          </a:xfrm>
          <a:prstGeom prst="rect">
            <a:avLst/>
          </a:prstGeom>
        </p:spPr>
      </p:pic>
      <p:sp>
        <p:nvSpPr>
          <p:cNvPr id="7" name="Content Placeholder 5">
            <a:extLst>
              <a:ext uri="{FF2B5EF4-FFF2-40B4-BE49-F238E27FC236}">
                <a16:creationId xmlns:a16="http://schemas.microsoft.com/office/drawing/2014/main" id="{12D180E1-5C9E-411F-A4C3-AF68F723C963}"/>
              </a:ext>
            </a:extLst>
          </p:cNvPr>
          <p:cNvSpPr>
            <a:spLocks noGrp="1"/>
          </p:cNvSpPr>
          <p:nvPr>
            <p:ph idx="1"/>
          </p:nvPr>
        </p:nvSpPr>
        <p:spPr>
          <a:xfrm>
            <a:off x="838200" y="1825625"/>
            <a:ext cx="10515600" cy="4351338"/>
          </a:xfrm>
        </p:spPr>
        <p:txBody>
          <a:bodyPr/>
          <a:lstStyle/>
          <a:p>
            <a:r>
              <a:rPr lang="en-US" noProof="1"/>
              <a:t>Namun apa yang terjadi jika kita hanya menggunakan filter </a:t>
            </a:r>
            <a:r>
              <a:rPr lang="en-US" b="1" noProof="1"/>
              <a:t>age </a:t>
            </a:r>
            <a:r>
              <a:rPr lang="en-US" noProof="1"/>
              <a:t>atau </a:t>
            </a:r>
            <a:r>
              <a:rPr lang="en-US" b="1" noProof="1"/>
              <a:t>child</a:t>
            </a:r>
            <a:r>
              <a:rPr lang="en-US" noProof="1"/>
              <a:t>?</a:t>
            </a:r>
          </a:p>
        </p:txBody>
      </p:sp>
      <p:sp>
        <p:nvSpPr>
          <p:cNvPr id="10" name="TextBox 9">
            <a:extLst>
              <a:ext uri="{FF2B5EF4-FFF2-40B4-BE49-F238E27FC236}">
                <a16:creationId xmlns:a16="http://schemas.microsoft.com/office/drawing/2014/main" id="{A44F94F9-C43F-4944-9579-9BD8824DB5DC}"/>
              </a:ext>
            </a:extLst>
          </p:cNvPr>
          <p:cNvSpPr txBox="1"/>
          <p:nvPr/>
        </p:nvSpPr>
        <p:spPr>
          <a:xfrm>
            <a:off x="1054443" y="2782669"/>
            <a:ext cx="6096000" cy="646331"/>
          </a:xfrm>
          <a:prstGeom prst="rect">
            <a:avLst/>
          </a:prstGeom>
          <a:noFill/>
        </p:spPr>
        <p:txBody>
          <a:bodyPr wrap="square">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dbo</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clustered_index_topic5 </a:t>
            </a:r>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child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5</a:t>
            </a:r>
            <a:endParaRPr lang="en-US" dirty="0"/>
          </a:p>
        </p:txBody>
      </p:sp>
      <p:pic>
        <p:nvPicPr>
          <p:cNvPr id="3" name="Picture 2">
            <a:extLst>
              <a:ext uri="{FF2B5EF4-FFF2-40B4-BE49-F238E27FC236}">
                <a16:creationId xmlns:a16="http://schemas.microsoft.com/office/drawing/2014/main" id="{22EBF5D6-2091-48C9-B86C-A0473E54EDBF}"/>
              </a:ext>
            </a:extLst>
          </p:cNvPr>
          <p:cNvPicPr>
            <a:picLocks noChangeAspect="1"/>
          </p:cNvPicPr>
          <p:nvPr/>
        </p:nvPicPr>
        <p:blipFill>
          <a:blip r:embed="rId4"/>
          <a:stretch>
            <a:fillRect/>
          </a:stretch>
        </p:blipFill>
        <p:spPr>
          <a:xfrm>
            <a:off x="2023289" y="3754437"/>
            <a:ext cx="3400425" cy="962025"/>
          </a:xfrm>
          <a:prstGeom prst="rect">
            <a:avLst/>
          </a:prstGeom>
        </p:spPr>
      </p:pic>
      <p:pic>
        <p:nvPicPr>
          <p:cNvPr id="4" name="Picture 3">
            <a:extLst>
              <a:ext uri="{FF2B5EF4-FFF2-40B4-BE49-F238E27FC236}">
                <a16:creationId xmlns:a16="http://schemas.microsoft.com/office/drawing/2014/main" id="{A87CB4EE-8EBC-4C32-A4DE-AD09648B808D}"/>
              </a:ext>
            </a:extLst>
          </p:cNvPr>
          <p:cNvPicPr>
            <a:picLocks noChangeAspect="1"/>
          </p:cNvPicPr>
          <p:nvPr/>
        </p:nvPicPr>
        <p:blipFill>
          <a:blip r:embed="rId5"/>
          <a:stretch>
            <a:fillRect/>
          </a:stretch>
        </p:blipFill>
        <p:spPr>
          <a:xfrm>
            <a:off x="6297183" y="3592512"/>
            <a:ext cx="3667125" cy="1123950"/>
          </a:xfrm>
          <a:prstGeom prst="rect">
            <a:avLst/>
          </a:prstGeom>
        </p:spPr>
      </p:pic>
    </p:spTree>
    <p:extLst>
      <p:ext uri="{BB962C8B-B14F-4D97-AF65-F5344CB8AC3E}">
        <p14:creationId xmlns:p14="http://schemas.microsoft.com/office/powerpoint/2010/main" val="1887005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78168-3A72-48F6-BFE9-5C87A1B81012}"/>
              </a:ext>
            </a:extLst>
          </p:cNvPr>
          <p:cNvSpPr>
            <a:spLocks noGrp="1"/>
          </p:cNvSpPr>
          <p:nvPr>
            <p:ph type="title"/>
          </p:nvPr>
        </p:nvSpPr>
        <p:spPr>
          <a:xfrm>
            <a:off x="838200" y="365125"/>
            <a:ext cx="8692978" cy="1325563"/>
          </a:xfrm>
        </p:spPr>
        <p:txBody>
          <a:bodyPr>
            <a:noAutofit/>
          </a:bodyPr>
          <a:lstStyle/>
          <a:p>
            <a:r>
              <a:rPr lang="en-US" sz="3200" noProof="1"/>
              <a:t>Using the SQL Server CREATE INDEX statement to create a nonclustered index for multiple column example</a:t>
            </a:r>
          </a:p>
        </p:txBody>
      </p:sp>
      <p:pic>
        <p:nvPicPr>
          <p:cNvPr id="14" name="Content Placeholder 6">
            <a:extLst>
              <a:ext uri="{FF2B5EF4-FFF2-40B4-BE49-F238E27FC236}">
                <a16:creationId xmlns:a16="http://schemas.microsoft.com/office/drawing/2014/main" id="{BC53A543-2EA8-4147-A309-81FDF4C8B9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743200" y="363301"/>
            <a:ext cx="1509687" cy="1237943"/>
          </a:xfrm>
          <a:prstGeom prst="rect">
            <a:avLst/>
          </a:prstGeom>
        </p:spPr>
      </p:pic>
      <p:sp>
        <p:nvSpPr>
          <p:cNvPr id="7" name="Content Placeholder 5">
            <a:extLst>
              <a:ext uri="{FF2B5EF4-FFF2-40B4-BE49-F238E27FC236}">
                <a16:creationId xmlns:a16="http://schemas.microsoft.com/office/drawing/2014/main" id="{12D180E1-5C9E-411F-A4C3-AF68F723C963}"/>
              </a:ext>
            </a:extLst>
          </p:cNvPr>
          <p:cNvSpPr>
            <a:spLocks noGrp="1"/>
          </p:cNvSpPr>
          <p:nvPr>
            <p:ph idx="1"/>
          </p:nvPr>
        </p:nvSpPr>
        <p:spPr>
          <a:xfrm>
            <a:off x="838200" y="1825625"/>
            <a:ext cx="10515600" cy="4351338"/>
          </a:xfrm>
        </p:spPr>
        <p:txBody>
          <a:bodyPr/>
          <a:lstStyle/>
          <a:p>
            <a:r>
              <a:rPr lang="en-US" noProof="1"/>
              <a:t>Ketika menggunakan multiple kolom, urutan dari kolom sangat penting</a:t>
            </a:r>
          </a:p>
          <a:p>
            <a:r>
              <a:rPr lang="en-US" noProof="1"/>
              <a:t>Selalu dahulukan kolom yang sering digunakan</a:t>
            </a:r>
          </a:p>
          <a:p>
            <a:r>
              <a:rPr lang="en-US" noProof="1"/>
              <a:t>Kolom di urutan pertama akan menggunakan </a:t>
            </a:r>
            <a:r>
              <a:rPr lang="en-US" b="1" noProof="1"/>
              <a:t>Index Seek </a:t>
            </a:r>
            <a:r>
              <a:rPr lang="en-US" noProof="1"/>
              <a:t>(lebih cepat) sedangkan kolom di urutan selanjutnya </a:t>
            </a:r>
            <a:r>
              <a:rPr lang="en-US" b="1" noProof="1"/>
              <a:t>Index Scan </a:t>
            </a:r>
            <a:r>
              <a:rPr lang="en-US" noProof="1"/>
              <a:t>(scan keseluruhan index yang tentunya lebih lambat)</a:t>
            </a:r>
          </a:p>
        </p:txBody>
      </p:sp>
    </p:spTree>
    <p:extLst>
      <p:ext uri="{BB962C8B-B14F-4D97-AF65-F5344CB8AC3E}">
        <p14:creationId xmlns:p14="http://schemas.microsoft.com/office/powerpoint/2010/main" val="1491162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9BCC8-47C8-405C-B3AF-00661C74E084}"/>
              </a:ext>
            </a:extLst>
          </p:cNvPr>
          <p:cNvSpPr>
            <a:spLocks noGrp="1"/>
          </p:cNvSpPr>
          <p:nvPr>
            <p:ph type="title"/>
          </p:nvPr>
        </p:nvSpPr>
        <p:spPr/>
        <p:txBody>
          <a:bodyPr/>
          <a:lstStyle/>
          <a:p>
            <a:r>
              <a:rPr lang="en-US" b="1" dirty="0"/>
              <a:t>(Non-)</a:t>
            </a:r>
            <a:r>
              <a:rPr lang="en-US" dirty="0"/>
              <a:t>Unique Index</a:t>
            </a:r>
            <a:endParaRPr lang="en-ID" dirty="0"/>
          </a:p>
        </p:txBody>
      </p:sp>
      <p:sp>
        <p:nvSpPr>
          <p:cNvPr id="3" name="Text Placeholder 2">
            <a:extLst>
              <a:ext uri="{FF2B5EF4-FFF2-40B4-BE49-F238E27FC236}">
                <a16:creationId xmlns:a16="http://schemas.microsoft.com/office/drawing/2014/main" id="{458D1223-08C1-44C2-86F0-BF4B364AD869}"/>
              </a:ext>
            </a:extLst>
          </p:cNvPr>
          <p:cNvSpPr>
            <a:spLocks noGrp="1"/>
          </p:cNvSpPr>
          <p:nvPr>
            <p:ph type="body" idx="1"/>
          </p:nvPr>
        </p:nvSpPr>
        <p:spPr/>
        <p:txBody>
          <a:bodyPr/>
          <a:lstStyle/>
          <a:p>
            <a:r>
              <a:rPr lang="en-US" dirty="0"/>
              <a:t>Unique data?</a:t>
            </a:r>
            <a:endParaRPr lang="en-ID" dirty="0"/>
          </a:p>
        </p:txBody>
      </p:sp>
    </p:spTree>
    <p:extLst>
      <p:ext uri="{BB962C8B-B14F-4D97-AF65-F5344CB8AC3E}">
        <p14:creationId xmlns:p14="http://schemas.microsoft.com/office/powerpoint/2010/main" val="1199424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78168-3A72-48F6-BFE9-5C87A1B81012}"/>
              </a:ext>
            </a:extLst>
          </p:cNvPr>
          <p:cNvSpPr>
            <a:spLocks noGrp="1"/>
          </p:cNvSpPr>
          <p:nvPr>
            <p:ph type="title"/>
          </p:nvPr>
        </p:nvSpPr>
        <p:spPr/>
        <p:txBody>
          <a:bodyPr/>
          <a:lstStyle/>
          <a:p>
            <a:r>
              <a:rPr lang="en-US" noProof="1"/>
              <a:t>Definition</a:t>
            </a:r>
          </a:p>
        </p:txBody>
      </p:sp>
      <p:pic>
        <p:nvPicPr>
          <p:cNvPr id="14" name="Content Placeholder 6">
            <a:extLst>
              <a:ext uri="{FF2B5EF4-FFF2-40B4-BE49-F238E27FC236}">
                <a16:creationId xmlns:a16="http://schemas.microsoft.com/office/drawing/2014/main" id="{BC53A543-2EA8-4147-A309-81FDF4C8B9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743200" y="363301"/>
            <a:ext cx="1509687" cy="1237943"/>
          </a:xfrm>
          <a:prstGeom prst="rect">
            <a:avLst/>
          </a:prstGeom>
        </p:spPr>
      </p:pic>
      <p:sp>
        <p:nvSpPr>
          <p:cNvPr id="6" name="Content Placeholder 5">
            <a:extLst>
              <a:ext uri="{FF2B5EF4-FFF2-40B4-BE49-F238E27FC236}">
                <a16:creationId xmlns:a16="http://schemas.microsoft.com/office/drawing/2014/main" id="{DE1FC172-30ED-4AD0-8199-B4D76160DEE8}"/>
              </a:ext>
            </a:extLst>
          </p:cNvPr>
          <p:cNvSpPr>
            <a:spLocks noGrp="1"/>
          </p:cNvSpPr>
          <p:nvPr>
            <p:ph idx="1"/>
          </p:nvPr>
        </p:nvSpPr>
        <p:spPr/>
        <p:txBody>
          <a:bodyPr>
            <a:normAutofit lnSpcReduction="10000"/>
          </a:bodyPr>
          <a:lstStyle/>
          <a:p>
            <a:r>
              <a:rPr lang="en-ID" b="1" noProof="1"/>
              <a:t>Unique Index </a:t>
            </a:r>
            <a:r>
              <a:rPr lang="en-ID" noProof="1"/>
              <a:t>memastikan kolom kunci indeks tidak berisi nilai duplikat.</a:t>
            </a:r>
          </a:p>
          <a:p>
            <a:r>
              <a:rPr lang="en-ID" b="1" noProof="1"/>
              <a:t>Unique Index </a:t>
            </a:r>
            <a:r>
              <a:rPr lang="en-ID" noProof="1"/>
              <a:t>dapat terdiri dari satu atau banyak kolom. Jika indeks unik memiliki satu kolom, nilai dalam kolom ini akan unik. Jika indeks unik memiliki beberapa kolom, kombinasi nilai dalam kolom ini unik.</a:t>
            </a:r>
          </a:p>
          <a:p>
            <a:r>
              <a:rPr lang="en-ID" noProof="1"/>
              <a:t>Setiap upaya untuk memasukkan atau memperbarui data ke kolom kunci indeks unik yang menyebabkan duplikat akan mengakibatkan kesalahan.</a:t>
            </a:r>
          </a:p>
          <a:p>
            <a:r>
              <a:rPr lang="en-ID" b="1" noProof="1"/>
              <a:t>Unique Index </a:t>
            </a:r>
            <a:r>
              <a:rPr lang="en-ID" noProof="1"/>
              <a:t>dapat </a:t>
            </a:r>
            <a:r>
              <a:rPr lang="en-ID" b="1" noProof="1"/>
              <a:t>clustered</a:t>
            </a:r>
            <a:r>
              <a:rPr lang="en-ID" noProof="1"/>
              <a:t> atau </a:t>
            </a:r>
            <a:r>
              <a:rPr lang="en-ID" b="1" noProof="1"/>
              <a:t>non-clustered</a:t>
            </a:r>
            <a:r>
              <a:rPr lang="en-ID" noProof="1"/>
              <a:t>.</a:t>
            </a:r>
          </a:p>
          <a:p>
            <a:r>
              <a:rPr lang="en-ID" b="1" noProof="1"/>
              <a:t>Non-Unique Index</a:t>
            </a:r>
            <a:r>
              <a:rPr lang="en-ID" noProof="1"/>
              <a:t>: Sebaliknya </a:t>
            </a:r>
            <a:r>
              <a:rPr lang="en-ID" noProof="1">
                <a:sym typeface="Wingdings" panose="05000000000000000000" pitchFamily="2" charset="2"/>
              </a:rPr>
              <a:t></a:t>
            </a:r>
            <a:endParaRPr lang="en-ID" b="1" noProof="1"/>
          </a:p>
        </p:txBody>
      </p:sp>
    </p:spTree>
    <p:extLst>
      <p:ext uri="{BB962C8B-B14F-4D97-AF65-F5344CB8AC3E}">
        <p14:creationId xmlns:p14="http://schemas.microsoft.com/office/powerpoint/2010/main" val="1357814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9BCC8-47C8-405C-B3AF-00661C74E084}"/>
              </a:ext>
            </a:extLst>
          </p:cNvPr>
          <p:cNvSpPr>
            <a:spLocks noGrp="1"/>
          </p:cNvSpPr>
          <p:nvPr>
            <p:ph type="title"/>
          </p:nvPr>
        </p:nvSpPr>
        <p:spPr/>
        <p:txBody>
          <a:bodyPr/>
          <a:lstStyle/>
          <a:p>
            <a:r>
              <a:rPr lang="en-US" dirty="0"/>
              <a:t>Indexes</a:t>
            </a:r>
            <a:endParaRPr lang="en-ID" dirty="0"/>
          </a:p>
        </p:txBody>
      </p:sp>
      <p:sp>
        <p:nvSpPr>
          <p:cNvPr id="3" name="Text Placeholder 2">
            <a:extLst>
              <a:ext uri="{FF2B5EF4-FFF2-40B4-BE49-F238E27FC236}">
                <a16:creationId xmlns:a16="http://schemas.microsoft.com/office/drawing/2014/main" id="{458D1223-08C1-44C2-86F0-BF4B364AD869}"/>
              </a:ext>
            </a:extLst>
          </p:cNvPr>
          <p:cNvSpPr>
            <a:spLocks noGrp="1"/>
          </p:cNvSpPr>
          <p:nvPr>
            <p:ph type="body" idx="1"/>
          </p:nvPr>
        </p:nvSpPr>
        <p:spPr/>
        <p:txBody>
          <a:bodyPr/>
          <a:lstStyle/>
          <a:p>
            <a:r>
              <a:rPr lang="en-US" dirty="0"/>
              <a:t>How to make query faster?</a:t>
            </a:r>
            <a:endParaRPr lang="en-ID" dirty="0"/>
          </a:p>
        </p:txBody>
      </p:sp>
    </p:spTree>
    <p:extLst>
      <p:ext uri="{BB962C8B-B14F-4D97-AF65-F5344CB8AC3E}">
        <p14:creationId xmlns:p14="http://schemas.microsoft.com/office/powerpoint/2010/main" val="2930659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78168-3A72-48F6-BFE9-5C87A1B81012}"/>
              </a:ext>
            </a:extLst>
          </p:cNvPr>
          <p:cNvSpPr>
            <a:spLocks noGrp="1"/>
          </p:cNvSpPr>
          <p:nvPr>
            <p:ph type="title"/>
          </p:nvPr>
        </p:nvSpPr>
        <p:spPr/>
        <p:txBody>
          <a:bodyPr/>
          <a:lstStyle/>
          <a:p>
            <a:r>
              <a:rPr lang="en-US" noProof="1"/>
              <a:t>How To</a:t>
            </a:r>
          </a:p>
        </p:txBody>
      </p:sp>
      <p:pic>
        <p:nvPicPr>
          <p:cNvPr id="14" name="Content Placeholder 6">
            <a:extLst>
              <a:ext uri="{FF2B5EF4-FFF2-40B4-BE49-F238E27FC236}">
                <a16:creationId xmlns:a16="http://schemas.microsoft.com/office/drawing/2014/main" id="{BC53A543-2EA8-4147-A309-81FDF4C8B9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743200" y="363301"/>
            <a:ext cx="1509687" cy="1237943"/>
          </a:xfrm>
          <a:prstGeom prst="rect">
            <a:avLst/>
          </a:prstGeom>
        </p:spPr>
      </p:pic>
      <p:sp>
        <p:nvSpPr>
          <p:cNvPr id="10" name="TextBox 9">
            <a:extLst>
              <a:ext uri="{FF2B5EF4-FFF2-40B4-BE49-F238E27FC236}">
                <a16:creationId xmlns:a16="http://schemas.microsoft.com/office/drawing/2014/main" id="{037B60B6-45A4-4811-B340-B691C2EE9AFF}"/>
              </a:ext>
            </a:extLst>
          </p:cNvPr>
          <p:cNvSpPr txBox="1"/>
          <p:nvPr/>
        </p:nvSpPr>
        <p:spPr>
          <a:xfrm>
            <a:off x="838200" y="1822791"/>
            <a:ext cx="6096000" cy="646331"/>
          </a:xfrm>
          <a:prstGeom prst="rect">
            <a:avLst/>
          </a:prstGeom>
          <a:noFill/>
        </p:spPr>
        <p:txBody>
          <a:bodyPr wrap="square">
            <a:spAutoFit/>
          </a:bodyPr>
          <a:lstStyle/>
          <a:p>
            <a:r>
              <a:rPr lang="en-US" sz="1800" noProof="1">
                <a:solidFill>
                  <a:srgbClr val="0000FF"/>
                </a:solidFill>
                <a:latin typeface="Consolas" panose="020B0609020204030204" pitchFamily="49" charset="0"/>
              </a:rPr>
              <a:t>CREATE</a:t>
            </a:r>
            <a:r>
              <a:rPr lang="en-US" sz="1800" noProof="1">
                <a:solidFill>
                  <a:srgbClr val="000000"/>
                </a:solidFill>
                <a:latin typeface="Consolas" panose="020B0609020204030204" pitchFamily="49" charset="0"/>
              </a:rPr>
              <a:t> </a:t>
            </a:r>
            <a:r>
              <a:rPr lang="en-US" sz="1800" noProof="1">
                <a:solidFill>
                  <a:srgbClr val="0000FF"/>
                </a:solidFill>
                <a:latin typeface="Consolas" panose="020B0609020204030204" pitchFamily="49" charset="0"/>
              </a:rPr>
              <a:t>UNIQUE</a:t>
            </a:r>
            <a:r>
              <a:rPr lang="en-US" sz="1800" noProof="1">
                <a:solidFill>
                  <a:srgbClr val="000000"/>
                </a:solidFill>
                <a:latin typeface="Consolas" panose="020B0609020204030204" pitchFamily="49" charset="0"/>
              </a:rPr>
              <a:t> </a:t>
            </a:r>
            <a:r>
              <a:rPr lang="en-US" sz="1800" noProof="1">
                <a:solidFill>
                  <a:srgbClr val="0000FF"/>
                </a:solidFill>
                <a:latin typeface="Consolas" panose="020B0609020204030204" pitchFamily="49" charset="0"/>
              </a:rPr>
              <a:t>INDEX</a:t>
            </a:r>
            <a:r>
              <a:rPr lang="en-US" sz="1800" noProof="1">
                <a:solidFill>
                  <a:srgbClr val="000000"/>
                </a:solidFill>
                <a:latin typeface="Consolas" panose="020B0609020204030204" pitchFamily="49" charset="0"/>
              </a:rPr>
              <a:t> index_name </a:t>
            </a:r>
            <a:r>
              <a:rPr lang="en-US" sz="1800" noProof="1">
                <a:solidFill>
                  <a:srgbClr val="0000FF"/>
                </a:solidFill>
                <a:latin typeface="Consolas" panose="020B0609020204030204" pitchFamily="49" charset="0"/>
              </a:rPr>
              <a:t>ON</a:t>
            </a:r>
            <a:r>
              <a:rPr lang="en-US" sz="1800" noProof="1">
                <a:solidFill>
                  <a:srgbClr val="000000"/>
                </a:solidFill>
                <a:latin typeface="Consolas" panose="020B0609020204030204" pitchFamily="49" charset="0"/>
              </a:rPr>
              <a:t> table_name</a:t>
            </a:r>
            <a:r>
              <a:rPr lang="en-US" sz="1800" noProof="1">
                <a:solidFill>
                  <a:srgbClr val="808080"/>
                </a:solidFill>
                <a:latin typeface="Consolas" panose="020B0609020204030204" pitchFamily="49" charset="0"/>
              </a:rPr>
              <a:t>(</a:t>
            </a:r>
            <a:r>
              <a:rPr lang="en-US" sz="1800" noProof="1">
                <a:solidFill>
                  <a:srgbClr val="000000"/>
                </a:solidFill>
                <a:latin typeface="Consolas" panose="020B0609020204030204" pitchFamily="49" charset="0"/>
              </a:rPr>
              <a:t>column_list</a:t>
            </a:r>
            <a:r>
              <a:rPr lang="en-US" sz="1800" noProof="1">
                <a:solidFill>
                  <a:srgbClr val="808080"/>
                </a:solidFill>
                <a:latin typeface="Consolas" panose="020B0609020204030204" pitchFamily="49" charset="0"/>
              </a:rPr>
              <a:t>);</a:t>
            </a:r>
            <a:endParaRPr lang="en-US" noProof="1"/>
          </a:p>
        </p:txBody>
      </p:sp>
    </p:spTree>
    <p:extLst>
      <p:ext uri="{BB962C8B-B14F-4D97-AF65-F5344CB8AC3E}">
        <p14:creationId xmlns:p14="http://schemas.microsoft.com/office/powerpoint/2010/main" val="1708545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78168-3A72-48F6-BFE9-5C87A1B81012}"/>
              </a:ext>
            </a:extLst>
          </p:cNvPr>
          <p:cNvSpPr>
            <a:spLocks noGrp="1"/>
          </p:cNvSpPr>
          <p:nvPr>
            <p:ph type="title"/>
          </p:nvPr>
        </p:nvSpPr>
        <p:spPr/>
        <p:txBody>
          <a:bodyPr/>
          <a:lstStyle/>
          <a:p>
            <a:r>
              <a:rPr lang="en-US" noProof="1"/>
              <a:t>Example</a:t>
            </a:r>
          </a:p>
        </p:txBody>
      </p:sp>
      <p:pic>
        <p:nvPicPr>
          <p:cNvPr id="14" name="Content Placeholder 6">
            <a:extLst>
              <a:ext uri="{FF2B5EF4-FFF2-40B4-BE49-F238E27FC236}">
                <a16:creationId xmlns:a16="http://schemas.microsoft.com/office/drawing/2014/main" id="{BC53A543-2EA8-4147-A309-81FDF4C8B9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743200" y="363301"/>
            <a:ext cx="1509687" cy="1237943"/>
          </a:xfrm>
          <a:prstGeom prst="rect">
            <a:avLst/>
          </a:prstGeom>
        </p:spPr>
      </p:pic>
      <p:sp>
        <p:nvSpPr>
          <p:cNvPr id="6" name="TextBox 5">
            <a:extLst>
              <a:ext uri="{FF2B5EF4-FFF2-40B4-BE49-F238E27FC236}">
                <a16:creationId xmlns:a16="http://schemas.microsoft.com/office/drawing/2014/main" id="{C708A334-CAE7-4772-A94E-25825543E397}"/>
              </a:ext>
            </a:extLst>
          </p:cNvPr>
          <p:cNvSpPr txBox="1"/>
          <p:nvPr/>
        </p:nvSpPr>
        <p:spPr>
          <a:xfrm>
            <a:off x="838200" y="1817122"/>
            <a:ext cx="6096000" cy="2585323"/>
          </a:xfrm>
          <a:prstGeom prst="rect">
            <a:avLst/>
          </a:prstGeom>
          <a:noFill/>
        </p:spPr>
        <p:txBody>
          <a:bodyPr wrap="square">
            <a:spAutoFit/>
          </a:bodyPr>
          <a:lstStyle/>
          <a:p>
            <a:r>
              <a:rPr lang="en-US" sz="1800" noProof="1">
                <a:solidFill>
                  <a:srgbClr val="0000FF"/>
                </a:solidFill>
                <a:latin typeface="Consolas" panose="020B0609020204030204" pitchFamily="49" charset="0"/>
              </a:rPr>
              <a:t>CREATE</a:t>
            </a:r>
            <a:r>
              <a:rPr lang="en-US" sz="1800" noProof="1">
                <a:solidFill>
                  <a:srgbClr val="000000"/>
                </a:solidFill>
                <a:latin typeface="Consolas" panose="020B0609020204030204" pitchFamily="49" charset="0"/>
              </a:rPr>
              <a:t> </a:t>
            </a:r>
            <a:r>
              <a:rPr lang="en-US" sz="1800" noProof="1">
                <a:solidFill>
                  <a:srgbClr val="0000FF"/>
                </a:solidFill>
                <a:latin typeface="Consolas" panose="020B0609020204030204" pitchFamily="49" charset="0"/>
              </a:rPr>
              <a:t>TABLE</a:t>
            </a:r>
            <a:r>
              <a:rPr lang="en-US" sz="1800" noProof="1">
                <a:solidFill>
                  <a:srgbClr val="000000"/>
                </a:solidFill>
                <a:latin typeface="Consolas" panose="020B0609020204030204" pitchFamily="49" charset="0"/>
              </a:rPr>
              <a:t> clustered_index_topic6</a:t>
            </a:r>
            <a:r>
              <a:rPr lang="en-US" sz="1800" noProof="1">
                <a:solidFill>
                  <a:srgbClr val="0000FF"/>
                </a:solidFill>
                <a:latin typeface="Consolas" panose="020B0609020204030204" pitchFamily="49" charset="0"/>
              </a:rPr>
              <a:t> </a:t>
            </a:r>
            <a:r>
              <a:rPr lang="en-US" sz="1800" noProof="1">
                <a:solidFill>
                  <a:srgbClr val="808080"/>
                </a:solidFill>
                <a:latin typeface="Consolas" panose="020B0609020204030204" pitchFamily="49" charset="0"/>
              </a:rPr>
              <a:t>(</a:t>
            </a:r>
            <a:endParaRPr lang="en-US" sz="1800" noProof="1">
              <a:solidFill>
                <a:srgbClr val="000000"/>
              </a:solidFill>
              <a:latin typeface="Consolas" panose="020B0609020204030204" pitchFamily="49" charset="0"/>
            </a:endParaRPr>
          </a:p>
          <a:p>
            <a:r>
              <a:rPr lang="en-US" sz="1800" noProof="1">
                <a:solidFill>
                  <a:srgbClr val="FF00FF"/>
                </a:solidFill>
                <a:latin typeface="Consolas" panose="020B0609020204030204" pitchFamily="49" charset="0"/>
              </a:rPr>
              <a:t>user_id</a:t>
            </a:r>
            <a:r>
              <a:rPr lang="en-US" sz="1800" noProof="1">
                <a:solidFill>
                  <a:srgbClr val="000000"/>
                </a:solidFill>
                <a:latin typeface="Consolas" panose="020B0609020204030204" pitchFamily="49" charset="0"/>
              </a:rPr>
              <a:t> </a:t>
            </a:r>
            <a:r>
              <a:rPr lang="en-US" sz="1800" noProof="1">
                <a:solidFill>
                  <a:srgbClr val="0000FF"/>
                </a:solidFill>
                <a:latin typeface="Consolas" panose="020B0609020204030204" pitchFamily="49" charset="0"/>
              </a:rPr>
              <a:t>int</a:t>
            </a:r>
            <a:r>
              <a:rPr lang="en-US" sz="1800" noProof="1">
                <a:solidFill>
                  <a:srgbClr val="808080"/>
                </a:solidFill>
                <a:latin typeface="Consolas" panose="020B0609020204030204" pitchFamily="49" charset="0"/>
              </a:rPr>
              <a:t>,</a:t>
            </a:r>
            <a:endParaRPr lang="en-US" sz="1800" noProof="1">
              <a:solidFill>
                <a:srgbClr val="000000"/>
              </a:solidFill>
              <a:latin typeface="Consolas" panose="020B0609020204030204" pitchFamily="49" charset="0"/>
            </a:endParaRPr>
          </a:p>
          <a:p>
            <a:r>
              <a:rPr lang="en-US" sz="1800" noProof="1">
                <a:solidFill>
                  <a:srgbClr val="000000"/>
                </a:solidFill>
                <a:latin typeface="Consolas" panose="020B0609020204030204" pitchFamily="49" charset="0"/>
              </a:rPr>
              <a:t>email </a:t>
            </a:r>
            <a:r>
              <a:rPr lang="en-US" sz="1800" noProof="1">
                <a:solidFill>
                  <a:srgbClr val="0000FF"/>
                </a:solidFill>
                <a:latin typeface="Consolas" panose="020B0609020204030204" pitchFamily="49" charset="0"/>
              </a:rPr>
              <a:t>nvarchar</a:t>
            </a:r>
            <a:r>
              <a:rPr lang="en-US" sz="1800" noProof="1">
                <a:solidFill>
                  <a:srgbClr val="808080"/>
                </a:solidFill>
                <a:latin typeface="Consolas" panose="020B0609020204030204" pitchFamily="49" charset="0"/>
              </a:rPr>
              <a:t>(</a:t>
            </a:r>
            <a:r>
              <a:rPr lang="en-US" sz="1800" noProof="1">
                <a:solidFill>
                  <a:srgbClr val="000000"/>
                </a:solidFill>
                <a:latin typeface="Consolas" panose="020B0609020204030204" pitchFamily="49" charset="0"/>
              </a:rPr>
              <a:t>60</a:t>
            </a:r>
            <a:r>
              <a:rPr lang="en-US" sz="1800" noProof="1">
                <a:solidFill>
                  <a:srgbClr val="808080"/>
                </a:solidFill>
                <a:latin typeface="Consolas" panose="020B0609020204030204" pitchFamily="49" charset="0"/>
              </a:rPr>
              <a:t>),</a:t>
            </a:r>
            <a:endParaRPr lang="en-US" sz="1800" noProof="1">
              <a:solidFill>
                <a:srgbClr val="000000"/>
              </a:solidFill>
              <a:latin typeface="Consolas" panose="020B0609020204030204" pitchFamily="49" charset="0"/>
            </a:endParaRPr>
          </a:p>
          <a:p>
            <a:r>
              <a:rPr lang="en-US" sz="1800" noProof="1">
                <a:solidFill>
                  <a:srgbClr val="0000FF"/>
                </a:solidFill>
                <a:latin typeface="Consolas" panose="020B0609020204030204" pitchFamily="49" charset="0"/>
              </a:rPr>
              <a:t>name</a:t>
            </a:r>
            <a:r>
              <a:rPr lang="en-US" sz="1800" noProof="1">
                <a:solidFill>
                  <a:srgbClr val="000000"/>
                </a:solidFill>
                <a:latin typeface="Consolas" panose="020B0609020204030204" pitchFamily="49" charset="0"/>
              </a:rPr>
              <a:t> </a:t>
            </a:r>
            <a:r>
              <a:rPr lang="en-US" sz="1800" noProof="1">
                <a:solidFill>
                  <a:srgbClr val="0000FF"/>
                </a:solidFill>
                <a:latin typeface="Consolas" panose="020B0609020204030204" pitchFamily="49" charset="0"/>
              </a:rPr>
              <a:t>nvarchar</a:t>
            </a:r>
            <a:r>
              <a:rPr lang="en-US" sz="1800" noProof="1">
                <a:solidFill>
                  <a:srgbClr val="808080"/>
                </a:solidFill>
                <a:latin typeface="Consolas" panose="020B0609020204030204" pitchFamily="49" charset="0"/>
              </a:rPr>
              <a:t>(</a:t>
            </a:r>
            <a:r>
              <a:rPr lang="en-US" sz="1800" noProof="1">
                <a:solidFill>
                  <a:srgbClr val="000000"/>
                </a:solidFill>
                <a:latin typeface="Consolas" panose="020B0609020204030204" pitchFamily="49" charset="0"/>
              </a:rPr>
              <a:t>60</a:t>
            </a:r>
            <a:r>
              <a:rPr lang="en-US" sz="1800" noProof="1">
                <a:solidFill>
                  <a:srgbClr val="808080"/>
                </a:solidFill>
                <a:latin typeface="Consolas" panose="020B0609020204030204" pitchFamily="49" charset="0"/>
              </a:rPr>
              <a:t>),</a:t>
            </a:r>
            <a:endParaRPr lang="en-US" sz="1800" noProof="1">
              <a:solidFill>
                <a:srgbClr val="000000"/>
              </a:solidFill>
              <a:latin typeface="Consolas" panose="020B0609020204030204" pitchFamily="49" charset="0"/>
            </a:endParaRPr>
          </a:p>
          <a:p>
            <a:r>
              <a:rPr lang="en-US" sz="1800" noProof="1">
                <a:solidFill>
                  <a:srgbClr val="0000FF"/>
                </a:solidFill>
                <a:latin typeface="Consolas" panose="020B0609020204030204" pitchFamily="49" charset="0"/>
              </a:rPr>
              <a:t>PRIMARY</a:t>
            </a:r>
            <a:r>
              <a:rPr lang="en-US" sz="1800" noProof="1">
                <a:solidFill>
                  <a:srgbClr val="000000"/>
                </a:solidFill>
                <a:latin typeface="Consolas" panose="020B0609020204030204" pitchFamily="49" charset="0"/>
              </a:rPr>
              <a:t> </a:t>
            </a:r>
            <a:r>
              <a:rPr lang="en-US" sz="1800" noProof="1">
                <a:solidFill>
                  <a:srgbClr val="0000FF"/>
                </a:solidFill>
                <a:latin typeface="Consolas" panose="020B0609020204030204" pitchFamily="49" charset="0"/>
              </a:rPr>
              <a:t>KEY </a:t>
            </a:r>
            <a:r>
              <a:rPr lang="en-US" sz="1800" noProof="1">
                <a:solidFill>
                  <a:srgbClr val="808080"/>
                </a:solidFill>
                <a:latin typeface="Consolas" panose="020B0609020204030204" pitchFamily="49" charset="0"/>
              </a:rPr>
              <a:t>(</a:t>
            </a:r>
            <a:r>
              <a:rPr lang="en-US" sz="1800" noProof="1">
                <a:solidFill>
                  <a:srgbClr val="FF00FF"/>
                </a:solidFill>
                <a:latin typeface="Consolas" panose="020B0609020204030204" pitchFamily="49" charset="0"/>
              </a:rPr>
              <a:t>user_id</a:t>
            </a:r>
            <a:r>
              <a:rPr lang="en-US" sz="1800" noProof="1">
                <a:solidFill>
                  <a:srgbClr val="808080"/>
                </a:solidFill>
                <a:latin typeface="Consolas" panose="020B0609020204030204" pitchFamily="49" charset="0"/>
              </a:rPr>
              <a:t>)</a:t>
            </a:r>
            <a:endParaRPr lang="en-US" sz="1800" noProof="1">
              <a:solidFill>
                <a:srgbClr val="000000"/>
              </a:solidFill>
              <a:latin typeface="Consolas" panose="020B0609020204030204" pitchFamily="49" charset="0"/>
            </a:endParaRPr>
          </a:p>
          <a:p>
            <a:r>
              <a:rPr lang="en-US" sz="1800" noProof="1">
                <a:solidFill>
                  <a:srgbClr val="808080"/>
                </a:solidFill>
                <a:latin typeface="Consolas" panose="020B0609020204030204" pitchFamily="49" charset="0"/>
              </a:rPr>
              <a:t>);</a:t>
            </a:r>
            <a:endParaRPr lang="en-US" sz="1800" noProof="1">
              <a:solidFill>
                <a:srgbClr val="000000"/>
              </a:solidFill>
              <a:latin typeface="Consolas" panose="020B0609020204030204" pitchFamily="49" charset="0"/>
            </a:endParaRPr>
          </a:p>
          <a:p>
            <a:endParaRPr lang="en-US" sz="1800" noProof="1">
              <a:solidFill>
                <a:srgbClr val="000000"/>
              </a:solidFill>
              <a:latin typeface="Consolas" panose="020B0609020204030204" pitchFamily="49" charset="0"/>
            </a:endParaRPr>
          </a:p>
          <a:p>
            <a:r>
              <a:rPr lang="en-US" sz="1800" noProof="1">
                <a:solidFill>
                  <a:srgbClr val="0000FF"/>
                </a:solidFill>
                <a:latin typeface="Consolas" panose="020B0609020204030204" pitchFamily="49" charset="0"/>
              </a:rPr>
              <a:t>CREATE</a:t>
            </a:r>
            <a:r>
              <a:rPr lang="en-US" sz="1800" noProof="1">
                <a:solidFill>
                  <a:srgbClr val="000000"/>
                </a:solidFill>
                <a:latin typeface="Consolas" panose="020B0609020204030204" pitchFamily="49" charset="0"/>
              </a:rPr>
              <a:t> </a:t>
            </a:r>
            <a:r>
              <a:rPr lang="en-US" sz="1800" noProof="1">
                <a:solidFill>
                  <a:srgbClr val="0000FF"/>
                </a:solidFill>
                <a:latin typeface="Consolas" panose="020B0609020204030204" pitchFamily="49" charset="0"/>
              </a:rPr>
              <a:t>UNIQUE</a:t>
            </a:r>
            <a:r>
              <a:rPr lang="en-US" sz="1800" noProof="1">
                <a:solidFill>
                  <a:srgbClr val="000000"/>
                </a:solidFill>
                <a:latin typeface="Consolas" panose="020B0609020204030204" pitchFamily="49" charset="0"/>
              </a:rPr>
              <a:t> </a:t>
            </a:r>
            <a:r>
              <a:rPr lang="en-US" sz="1800" noProof="1">
                <a:solidFill>
                  <a:srgbClr val="0000FF"/>
                </a:solidFill>
                <a:latin typeface="Consolas" panose="020B0609020204030204" pitchFamily="49" charset="0"/>
              </a:rPr>
              <a:t>INDEX</a:t>
            </a:r>
            <a:r>
              <a:rPr lang="en-US" sz="1800" noProof="1">
                <a:solidFill>
                  <a:srgbClr val="000000"/>
                </a:solidFill>
                <a:latin typeface="Consolas" panose="020B0609020204030204" pitchFamily="49" charset="0"/>
              </a:rPr>
              <a:t> index_name </a:t>
            </a:r>
            <a:r>
              <a:rPr lang="en-US" sz="1800" noProof="1">
                <a:solidFill>
                  <a:srgbClr val="0000FF"/>
                </a:solidFill>
                <a:latin typeface="Consolas" panose="020B0609020204030204" pitchFamily="49" charset="0"/>
              </a:rPr>
              <a:t>ON</a:t>
            </a:r>
            <a:r>
              <a:rPr lang="en-US" sz="1800" noProof="1">
                <a:solidFill>
                  <a:srgbClr val="000000"/>
                </a:solidFill>
                <a:latin typeface="Consolas" panose="020B0609020204030204" pitchFamily="49" charset="0"/>
              </a:rPr>
              <a:t> clustered_index_topic6</a:t>
            </a:r>
            <a:r>
              <a:rPr lang="en-US" sz="1800" noProof="1">
                <a:solidFill>
                  <a:srgbClr val="808080"/>
                </a:solidFill>
                <a:latin typeface="Consolas" panose="020B0609020204030204" pitchFamily="49" charset="0"/>
              </a:rPr>
              <a:t>(</a:t>
            </a:r>
            <a:r>
              <a:rPr lang="en-US" sz="1800" noProof="1">
                <a:solidFill>
                  <a:srgbClr val="000000"/>
                </a:solidFill>
                <a:latin typeface="Consolas" panose="020B0609020204030204" pitchFamily="49" charset="0"/>
              </a:rPr>
              <a:t>email</a:t>
            </a:r>
            <a:r>
              <a:rPr lang="en-US" sz="1800" noProof="1">
                <a:solidFill>
                  <a:srgbClr val="808080"/>
                </a:solidFill>
                <a:latin typeface="Consolas" panose="020B0609020204030204" pitchFamily="49" charset="0"/>
              </a:rPr>
              <a:t>);</a:t>
            </a:r>
            <a:endParaRPr lang="en-US" noProof="1"/>
          </a:p>
        </p:txBody>
      </p:sp>
      <p:pic>
        <p:nvPicPr>
          <p:cNvPr id="4" name="Picture 3">
            <a:extLst>
              <a:ext uri="{FF2B5EF4-FFF2-40B4-BE49-F238E27FC236}">
                <a16:creationId xmlns:a16="http://schemas.microsoft.com/office/drawing/2014/main" id="{4D91E0A8-8476-4889-87EA-021D24790FAE}"/>
              </a:ext>
            </a:extLst>
          </p:cNvPr>
          <p:cNvPicPr>
            <a:picLocks noChangeAspect="1"/>
          </p:cNvPicPr>
          <p:nvPr/>
        </p:nvPicPr>
        <p:blipFill>
          <a:blip r:embed="rId4"/>
          <a:stretch>
            <a:fillRect/>
          </a:stretch>
        </p:blipFill>
        <p:spPr>
          <a:xfrm>
            <a:off x="6829296" y="2234257"/>
            <a:ext cx="3228975" cy="2076450"/>
          </a:xfrm>
          <a:prstGeom prst="rect">
            <a:avLst/>
          </a:prstGeom>
        </p:spPr>
      </p:pic>
    </p:spTree>
    <p:extLst>
      <p:ext uri="{BB962C8B-B14F-4D97-AF65-F5344CB8AC3E}">
        <p14:creationId xmlns:p14="http://schemas.microsoft.com/office/powerpoint/2010/main" val="22201547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78168-3A72-48F6-BFE9-5C87A1B81012}"/>
              </a:ext>
            </a:extLst>
          </p:cNvPr>
          <p:cNvSpPr>
            <a:spLocks noGrp="1"/>
          </p:cNvSpPr>
          <p:nvPr>
            <p:ph type="title"/>
          </p:nvPr>
        </p:nvSpPr>
        <p:spPr/>
        <p:txBody>
          <a:bodyPr/>
          <a:lstStyle/>
          <a:p>
            <a:r>
              <a:rPr lang="en-US" noProof="1"/>
              <a:t>Catatan Penting</a:t>
            </a:r>
          </a:p>
        </p:txBody>
      </p:sp>
      <p:pic>
        <p:nvPicPr>
          <p:cNvPr id="14" name="Content Placeholder 6">
            <a:extLst>
              <a:ext uri="{FF2B5EF4-FFF2-40B4-BE49-F238E27FC236}">
                <a16:creationId xmlns:a16="http://schemas.microsoft.com/office/drawing/2014/main" id="{BC53A543-2EA8-4147-A309-81FDF4C8B9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743200" y="363301"/>
            <a:ext cx="1509687" cy="1237943"/>
          </a:xfrm>
          <a:prstGeom prst="rect">
            <a:avLst/>
          </a:prstGeom>
        </p:spPr>
      </p:pic>
      <p:sp>
        <p:nvSpPr>
          <p:cNvPr id="6" name="Content Placeholder 5">
            <a:extLst>
              <a:ext uri="{FF2B5EF4-FFF2-40B4-BE49-F238E27FC236}">
                <a16:creationId xmlns:a16="http://schemas.microsoft.com/office/drawing/2014/main" id="{DE1FC172-30ED-4AD0-8199-B4D76160DEE8}"/>
              </a:ext>
            </a:extLst>
          </p:cNvPr>
          <p:cNvSpPr>
            <a:spLocks noGrp="1"/>
          </p:cNvSpPr>
          <p:nvPr>
            <p:ph idx="1"/>
          </p:nvPr>
        </p:nvSpPr>
        <p:spPr/>
        <p:txBody>
          <a:bodyPr>
            <a:normAutofit/>
          </a:bodyPr>
          <a:lstStyle/>
          <a:p>
            <a:r>
              <a:rPr lang="en-ID" noProof="1"/>
              <a:t>Tidak menggunakan Unique Index pada kolom </a:t>
            </a:r>
            <a:r>
              <a:rPr lang="en-ID" b="1" noProof="1"/>
              <a:t>NULLABLE</a:t>
            </a:r>
          </a:p>
          <a:p>
            <a:r>
              <a:rPr lang="en-ID" b="1" noProof="1"/>
              <a:t>NULL</a:t>
            </a:r>
            <a:r>
              <a:rPr lang="en-ID" noProof="1"/>
              <a:t> itu spesial. Ini adalah penanda yang menunjukkan informasi yang hilang atau tidak berlaku.</a:t>
            </a:r>
          </a:p>
          <a:p>
            <a:r>
              <a:rPr lang="en-ID" b="1" noProof="1"/>
              <a:t>NULL</a:t>
            </a:r>
            <a:r>
              <a:rPr lang="en-ID" noProof="1"/>
              <a:t> bahkan </a:t>
            </a:r>
            <a:r>
              <a:rPr lang="en-ID" b="1" noProof="1"/>
              <a:t>tidak sama dengan dirinya sendiri</a:t>
            </a:r>
            <a:r>
              <a:rPr lang="en-ID" noProof="1"/>
              <a:t>. Namun, ketika datang ke indeks unik, </a:t>
            </a:r>
            <a:r>
              <a:rPr lang="en-ID" b="1" noProof="1"/>
              <a:t>SQL Server memperlakukan nilai NULL sama</a:t>
            </a:r>
            <a:r>
              <a:rPr lang="en-ID" noProof="1"/>
              <a:t>. Artinya jika Anda membuat indeks unik pada kolom nullable, Anda hanya dapat </a:t>
            </a:r>
            <a:r>
              <a:rPr lang="en-ID" b="1" noProof="1"/>
              <a:t>memiliki satu nilai NULL di kolom ini</a:t>
            </a:r>
            <a:r>
              <a:rPr lang="en-ID" noProof="1"/>
              <a:t>.</a:t>
            </a:r>
          </a:p>
        </p:txBody>
      </p:sp>
    </p:spTree>
    <p:extLst>
      <p:ext uri="{BB962C8B-B14F-4D97-AF65-F5344CB8AC3E}">
        <p14:creationId xmlns:p14="http://schemas.microsoft.com/office/powerpoint/2010/main" val="2000494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9BCC8-47C8-405C-B3AF-00661C74E084}"/>
              </a:ext>
            </a:extLst>
          </p:cNvPr>
          <p:cNvSpPr>
            <a:spLocks noGrp="1"/>
          </p:cNvSpPr>
          <p:nvPr>
            <p:ph type="title"/>
          </p:nvPr>
        </p:nvSpPr>
        <p:spPr/>
        <p:txBody>
          <a:bodyPr/>
          <a:lstStyle/>
          <a:p>
            <a:r>
              <a:rPr lang="en-US" b="1" dirty="0"/>
              <a:t>Logins, User – Roles, Authorization, Grant, Security Permission</a:t>
            </a:r>
            <a:endParaRPr lang="en-ID" dirty="0"/>
          </a:p>
        </p:txBody>
      </p:sp>
      <p:sp>
        <p:nvSpPr>
          <p:cNvPr id="3" name="Text Placeholder 2">
            <a:extLst>
              <a:ext uri="{FF2B5EF4-FFF2-40B4-BE49-F238E27FC236}">
                <a16:creationId xmlns:a16="http://schemas.microsoft.com/office/drawing/2014/main" id="{458D1223-08C1-44C2-86F0-BF4B364AD869}"/>
              </a:ext>
            </a:extLst>
          </p:cNvPr>
          <p:cNvSpPr>
            <a:spLocks noGrp="1"/>
          </p:cNvSpPr>
          <p:nvPr>
            <p:ph type="body" idx="1"/>
          </p:nvPr>
        </p:nvSpPr>
        <p:spPr/>
        <p:txBody>
          <a:bodyPr/>
          <a:lstStyle/>
          <a:p>
            <a:r>
              <a:rPr lang="en-ID" dirty="0"/>
              <a:t>DB Administration</a:t>
            </a:r>
          </a:p>
        </p:txBody>
      </p:sp>
    </p:spTree>
    <p:extLst>
      <p:ext uri="{BB962C8B-B14F-4D97-AF65-F5344CB8AC3E}">
        <p14:creationId xmlns:p14="http://schemas.microsoft.com/office/powerpoint/2010/main" val="4897546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9BCC8-47C8-405C-B3AF-00661C74E084}"/>
              </a:ext>
            </a:extLst>
          </p:cNvPr>
          <p:cNvSpPr>
            <a:spLocks noGrp="1"/>
          </p:cNvSpPr>
          <p:nvPr>
            <p:ph type="title"/>
          </p:nvPr>
        </p:nvSpPr>
        <p:spPr/>
        <p:txBody>
          <a:bodyPr/>
          <a:lstStyle/>
          <a:p>
            <a:r>
              <a:rPr lang="en-US" b="1" dirty="0"/>
              <a:t>Backup &amp; Recovery</a:t>
            </a:r>
            <a:endParaRPr lang="en-ID" dirty="0"/>
          </a:p>
        </p:txBody>
      </p:sp>
      <p:sp>
        <p:nvSpPr>
          <p:cNvPr id="3" name="Text Placeholder 2">
            <a:extLst>
              <a:ext uri="{FF2B5EF4-FFF2-40B4-BE49-F238E27FC236}">
                <a16:creationId xmlns:a16="http://schemas.microsoft.com/office/drawing/2014/main" id="{458D1223-08C1-44C2-86F0-BF4B364AD869}"/>
              </a:ext>
            </a:extLst>
          </p:cNvPr>
          <p:cNvSpPr>
            <a:spLocks noGrp="1"/>
          </p:cNvSpPr>
          <p:nvPr>
            <p:ph type="body" idx="1"/>
          </p:nvPr>
        </p:nvSpPr>
        <p:spPr/>
        <p:txBody>
          <a:bodyPr/>
          <a:lstStyle/>
          <a:p>
            <a:r>
              <a:rPr lang="en-ID" dirty="0"/>
              <a:t>Keep safe your database</a:t>
            </a:r>
          </a:p>
        </p:txBody>
      </p:sp>
    </p:spTree>
    <p:extLst>
      <p:ext uri="{BB962C8B-B14F-4D97-AF65-F5344CB8AC3E}">
        <p14:creationId xmlns:p14="http://schemas.microsoft.com/office/powerpoint/2010/main" val="3341274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78168-3A72-48F6-BFE9-5C87A1B81012}"/>
              </a:ext>
            </a:extLst>
          </p:cNvPr>
          <p:cNvSpPr>
            <a:spLocks noGrp="1"/>
          </p:cNvSpPr>
          <p:nvPr>
            <p:ph type="title"/>
          </p:nvPr>
        </p:nvSpPr>
        <p:spPr/>
        <p:txBody>
          <a:bodyPr/>
          <a:lstStyle/>
          <a:p>
            <a:r>
              <a:rPr lang="en-US" noProof="1"/>
              <a:t>Indexes</a:t>
            </a:r>
          </a:p>
        </p:txBody>
      </p:sp>
      <p:sp>
        <p:nvSpPr>
          <p:cNvPr id="10" name="Content Placeholder 9">
            <a:extLst>
              <a:ext uri="{FF2B5EF4-FFF2-40B4-BE49-F238E27FC236}">
                <a16:creationId xmlns:a16="http://schemas.microsoft.com/office/drawing/2014/main" id="{72E22900-EE5C-4B4C-B58C-32B85B75B4B4}"/>
              </a:ext>
            </a:extLst>
          </p:cNvPr>
          <p:cNvSpPr>
            <a:spLocks noGrp="1"/>
          </p:cNvSpPr>
          <p:nvPr>
            <p:ph idx="1"/>
          </p:nvPr>
        </p:nvSpPr>
        <p:spPr/>
        <p:txBody>
          <a:bodyPr>
            <a:normAutofit/>
          </a:bodyPr>
          <a:lstStyle/>
          <a:p>
            <a:pPr marL="0" indent="0">
              <a:buNone/>
            </a:pPr>
            <a:r>
              <a:rPr lang="en-US" b="1" noProof="1"/>
              <a:t>Indexes</a:t>
            </a:r>
            <a:r>
              <a:rPr lang="en-US" noProof="1"/>
              <a:t> adalah struktur data khusus yang terkait dengan tabel atau view yang membantu mempercepat kueri. SQL Server menyediakan dua jenis indeks: </a:t>
            </a:r>
            <a:r>
              <a:rPr lang="en-US" b="1" noProof="1"/>
              <a:t>clustered index </a:t>
            </a:r>
            <a:r>
              <a:rPr lang="en-US" noProof="1"/>
              <a:t>dan indeks </a:t>
            </a:r>
            <a:r>
              <a:rPr lang="en-US" b="1" noProof="1"/>
              <a:t>non-clustered index</a:t>
            </a:r>
            <a:r>
              <a:rPr lang="en-US" noProof="1"/>
              <a:t>.</a:t>
            </a:r>
          </a:p>
        </p:txBody>
      </p:sp>
      <p:pic>
        <p:nvPicPr>
          <p:cNvPr id="14" name="Content Placeholder 6">
            <a:extLst>
              <a:ext uri="{FF2B5EF4-FFF2-40B4-BE49-F238E27FC236}">
                <a16:creationId xmlns:a16="http://schemas.microsoft.com/office/drawing/2014/main" id="{BC53A543-2EA8-4147-A309-81FDF4C8B9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743200" y="363301"/>
            <a:ext cx="1509687" cy="1237943"/>
          </a:xfrm>
          <a:prstGeom prst="rect">
            <a:avLst/>
          </a:prstGeom>
        </p:spPr>
      </p:pic>
    </p:spTree>
    <p:extLst>
      <p:ext uri="{BB962C8B-B14F-4D97-AF65-F5344CB8AC3E}">
        <p14:creationId xmlns:p14="http://schemas.microsoft.com/office/powerpoint/2010/main" val="1579840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9BCC8-47C8-405C-B3AF-00661C74E084}"/>
              </a:ext>
            </a:extLst>
          </p:cNvPr>
          <p:cNvSpPr>
            <a:spLocks noGrp="1"/>
          </p:cNvSpPr>
          <p:nvPr>
            <p:ph type="title"/>
          </p:nvPr>
        </p:nvSpPr>
        <p:spPr/>
        <p:txBody>
          <a:bodyPr/>
          <a:lstStyle/>
          <a:p>
            <a:r>
              <a:rPr lang="en-US" dirty="0"/>
              <a:t>Clustered Index</a:t>
            </a:r>
            <a:endParaRPr lang="en-ID" dirty="0"/>
          </a:p>
        </p:txBody>
      </p:sp>
      <p:sp>
        <p:nvSpPr>
          <p:cNvPr id="3" name="Text Placeholder 2">
            <a:extLst>
              <a:ext uri="{FF2B5EF4-FFF2-40B4-BE49-F238E27FC236}">
                <a16:creationId xmlns:a16="http://schemas.microsoft.com/office/drawing/2014/main" id="{458D1223-08C1-44C2-86F0-BF4B364AD869}"/>
              </a:ext>
            </a:extLst>
          </p:cNvPr>
          <p:cNvSpPr>
            <a:spLocks noGrp="1"/>
          </p:cNvSpPr>
          <p:nvPr>
            <p:ph type="body" idx="1"/>
          </p:nvPr>
        </p:nvSpPr>
        <p:spPr/>
        <p:txBody>
          <a:bodyPr/>
          <a:lstStyle/>
          <a:p>
            <a:r>
              <a:rPr lang="en-US" dirty="0"/>
              <a:t>Faster query?</a:t>
            </a:r>
            <a:endParaRPr lang="en-ID" dirty="0"/>
          </a:p>
        </p:txBody>
      </p:sp>
    </p:spTree>
    <p:extLst>
      <p:ext uri="{BB962C8B-B14F-4D97-AF65-F5344CB8AC3E}">
        <p14:creationId xmlns:p14="http://schemas.microsoft.com/office/powerpoint/2010/main" val="1081353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78168-3A72-48F6-BFE9-5C87A1B81012}"/>
              </a:ext>
            </a:extLst>
          </p:cNvPr>
          <p:cNvSpPr>
            <a:spLocks noGrp="1"/>
          </p:cNvSpPr>
          <p:nvPr>
            <p:ph type="title"/>
          </p:nvPr>
        </p:nvSpPr>
        <p:spPr/>
        <p:txBody>
          <a:bodyPr/>
          <a:lstStyle/>
          <a:p>
            <a:r>
              <a:rPr lang="en-US" noProof="1"/>
              <a:t>Definition</a:t>
            </a:r>
          </a:p>
        </p:txBody>
      </p:sp>
      <p:pic>
        <p:nvPicPr>
          <p:cNvPr id="14" name="Content Placeholder 6">
            <a:extLst>
              <a:ext uri="{FF2B5EF4-FFF2-40B4-BE49-F238E27FC236}">
                <a16:creationId xmlns:a16="http://schemas.microsoft.com/office/drawing/2014/main" id="{BC53A543-2EA8-4147-A309-81FDF4C8B9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743200" y="363301"/>
            <a:ext cx="1509687" cy="1237943"/>
          </a:xfrm>
          <a:prstGeom prst="rect">
            <a:avLst/>
          </a:prstGeom>
        </p:spPr>
      </p:pic>
      <p:sp>
        <p:nvSpPr>
          <p:cNvPr id="6" name="Content Placeholder 5">
            <a:extLst>
              <a:ext uri="{FF2B5EF4-FFF2-40B4-BE49-F238E27FC236}">
                <a16:creationId xmlns:a16="http://schemas.microsoft.com/office/drawing/2014/main" id="{DE1FC172-30ED-4AD0-8199-B4D76160DEE8}"/>
              </a:ext>
            </a:extLst>
          </p:cNvPr>
          <p:cNvSpPr>
            <a:spLocks noGrp="1"/>
          </p:cNvSpPr>
          <p:nvPr>
            <p:ph idx="1"/>
          </p:nvPr>
        </p:nvSpPr>
        <p:spPr/>
        <p:txBody>
          <a:bodyPr/>
          <a:lstStyle/>
          <a:p>
            <a:r>
              <a:rPr lang="en-US" b="1" noProof="1"/>
              <a:t>Clustered index </a:t>
            </a:r>
            <a:r>
              <a:rPr lang="en-US" noProof="1"/>
              <a:t>menyimpan baris data dalam struktur yang diurutkan berdasarkan nilai kuncinya. Setiap tabel hanya memiliki satu indeks clustered karena baris data hanya dapat diurutkan dalam satu urutan. Tabel yang memiliki clustered index disebut </a:t>
            </a:r>
            <a:r>
              <a:rPr lang="en-US" b="1" noProof="1"/>
              <a:t>clustered table</a:t>
            </a:r>
            <a:r>
              <a:rPr lang="en-US" noProof="1"/>
              <a:t>.</a:t>
            </a:r>
          </a:p>
          <a:p>
            <a:r>
              <a:rPr lang="en-US" noProof="1"/>
              <a:t>Clustered index mengatur data menggunakan terstruktur khusus yang disebut </a:t>
            </a:r>
            <a:r>
              <a:rPr lang="en-US" b="1" noProof="1"/>
              <a:t>B-tree</a:t>
            </a:r>
            <a:r>
              <a:rPr lang="en-US" noProof="1"/>
              <a:t> (atau balanced tree) yang memungkinkan pencarian, penyisipan, pembaruan, dan penghapusan dalam waktu diamortisasi logaritmik.</a:t>
            </a:r>
          </a:p>
        </p:txBody>
      </p:sp>
    </p:spTree>
    <p:extLst>
      <p:ext uri="{BB962C8B-B14F-4D97-AF65-F5344CB8AC3E}">
        <p14:creationId xmlns:p14="http://schemas.microsoft.com/office/powerpoint/2010/main" val="1642051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78168-3A72-48F6-BFE9-5C87A1B81012}"/>
              </a:ext>
            </a:extLst>
          </p:cNvPr>
          <p:cNvSpPr>
            <a:spLocks noGrp="1"/>
          </p:cNvSpPr>
          <p:nvPr>
            <p:ph type="title"/>
          </p:nvPr>
        </p:nvSpPr>
        <p:spPr>
          <a:xfrm>
            <a:off x="838200" y="365125"/>
            <a:ext cx="8610600" cy="1325563"/>
          </a:xfrm>
        </p:spPr>
        <p:txBody>
          <a:bodyPr>
            <a:normAutofit/>
          </a:bodyPr>
          <a:lstStyle/>
          <a:p>
            <a:r>
              <a:rPr lang="en-US" sz="3600" noProof="1"/>
              <a:t>SQL Server Clustered Index and Primary key constraint</a:t>
            </a:r>
          </a:p>
        </p:txBody>
      </p:sp>
      <p:pic>
        <p:nvPicPr>
          <p:cNvPr id="14" name="Content Placeholder 6">
            <a:extLst>
              <a:ext uri="{FF2B5EF4-FFF2-40B4-BE49-F238E27FC236}">
                <a16:creationId xmlns:a16="http://schemas.microsoft.com/office/drawing/2014/main" id="{BC53A543-2EA8-4147-A309-81FDF4C8B9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743200" y="363301"/>
            <a:ext cx="1509687" cy="1237943"/>
          </a:xfrm>
          <a:prstGeom prst="rect">
            <a:avLst/>
          </a:prstGeom>
        </p:spPr>
      </p:pic>
      <p:sp>
        <p:nvSpPr>
          <p:cNvPr id="6" name="Content Placeholder 5">
            <a:extLst>
              <a:ext uri="{FF2B5EF4-FFF2-40B4-BE49-F238E27FC236}">
                <a16:creationId xmlns:a16="http://schemas.microsoft.com/office/drawing/2014/main" id="{DE1FC172-30ED-4AD0-8199-B4D76160DEE8}"/>
              </a:ext>
            </a:extLst>
          </p:cNvPr>
          <p:cNvSpPr>
            <a:spLocks noGrp="1"/>
          </p:cNvSpPr>
          <p:nvPr>
            <p:ph idx="1"/>
          </p:nvPr>
        </p:nvSpPr>
        <p:spPr/>
        <p:txBody>
          <a:bodyPr/>
          <a:lstStyle/>
          <a:p>
            <a:r>
              <a:rPr lang="en-US" noProof="1"/>
              <a:t>Saat Anda membuat tabel dengan primary key, SQL Server secara otomatis membuat clustered index yang sesuai berdasarkan kolom yang disertakan dalam primary key.</a:t>
            </a:r>
          </a:p>
        </p:txBody>
      </p:sp>
      <p:sp>
        <p:nvSpPr>
          <p:cNvPr id="7" name="TextBox 6">
            <a:extLst>
              <a:ext uri="{FF2B5EF4-FFF2-40B4-BE49-F238E27FC236}">
                <a16:creationId xmlns:a16="http://schemas.microsoft.com/office/drawing/2014/main" id="{3CE0C9D2-59B4-4BC5-BC8E-76AB698A99A1}"/>
              </a:ext>
            </a:extLst>
          </p:cNvPr>
          <p:cNvSpPr txBox="1"/>
          <p:nvPr/>
        </p:nvSpPr>
        <p:spPr>
          <a:xfrm>
            <a:off x="1351005" y="3429000"/>
            <a:ext cx="6096000" cy="1477328"/>
          </a:xfrm>
          <a:prstGeom prst="rect">
            <a:avLst/>
          </a:prstGeom>
          <a:noFill/>
        </p:spPr>
        <p:txBody>
          <a:bodyPr wrap="square">
            <a:spAutoFit/>
          </a:bodyPr>
          <a:lstStyle/>
          <a:p>
            <a:r>
              <a:rPr lang="en-US" sz="1800" noProof="1">
                <a:solidFill>
                  <a:srgbClr val="0000FF"/>
                </a:solidFill>
                <a:latin typeface="Consolas" panose="020B0609020204030204" pitchFamily="49" charset="0"/>
              </a:rPr>
              <a:t>CREATE</a:t>
            </a:r>
            <a:r>
              <a:rPr lang="en-US" sz="1800" noProof="1">
                <a:solidFill>
                  <a:srgbClr val="000000"/>
                </a:solidFill>
                <a:latin typeface="Consolas" panose="020B0609020204030204" pitchFamily="49" charset="0"/>
              </a:rPr>
              <a:t> </a:t>
            </a:r>
            <a:r>
              <a:rPr lang="en-US" sz="1800" noProof="1">
                <a:solidFill>
                  <a:srgbClr val="0000FF"/>
                </a:solidFill>
                <a:latin typeface="Consolas" panose="020B0609020204030204" pitchFamily="49" charset="0"/>
              </a:rPr>
              <a:t>TABLE</a:t>
            </a:r>
            <a:r>
              <a:rPr lang="en-US" sz="1800" noProof="1">
                <a:solidFill>
                  <a:srgbClr val="000000"/>
                </a:solidFill>
                <a:latin typeface="Consolas" panose="020B0609020204030204" pitchFamily="49" charset="0"/>
              </a:rPr>
              <a:t> clustered_index_topic1</a:t>
            </a:r>
            <a:r>
              <a:rPr lang="en-US" sz="1800" noProof="1">
                <a:solidFill>
                  <a:srgbClr val="0000FF"/>
                </a:solidFill>
                <a:latin typeface="Consolas" panose="020B0609020204030204" pitchFamily="49" charset="0"/>
              </a:rPr>
              <a:t> </a:t>
            </a:r>
            <a:r>
              <a:rPr lang="en-US" sz="1800" noProof="1">
                <a:solidFill>
                  <a:srgbClr val="808080"/>
                </a:solidFill>
                <a:latin typeface="Consolas" panose="020B0609020204030204" pitchFamily="49" charset="0"/>
              </a:rPr>
              <a:t>(</a:t>
            </a:r>
            <a:endParaRPr lang="en-US" sz="1800" noProof="1">
              <a:solidFill>
                <a:srgbClr val="000000"/>
              </a:solidFill>
              <a:latin typeface="Consolas" panose="020B0609020204030204" pitchFamily="49" charset="0"/>
            </a:endParaRPr>
          </a:p>
          <a:p>
            <a:r>
              <a:rPr lang="en-US" sz="1800" noProof="1">
                <a:solidFill>
                  <a:srgbClr val="FF00FF"/>
                </a:solidFill>
                <a:latin typeface="Consolas" panose="020B0609020204030204" pitchFamily="49" charset="0"/>
              </a:rPr>
              <a:t>	user_id</a:t>
            </a:r>
            <a:r>
              <a:rPr lang="en-US" sz="1800" noProof="1">
                <a:solidFill>
                  <a:srgbClr val="000000"/>
                </a:solidFill>
                <a:latin typeface="Consolas" panose="020B0609020204030204" pitchFamily="49" charset="0"/>
              </a:rPr>
              <a:t> </a:t>
            </a:r>
            <a:r>
              <a:rPr lang="en-US" sz="1800" noProof="1">
                <a:solidFill>
                  <a:srgbClr val="0000FF"/>
                </a:solidFill>
                <a:latin typeface="Consolas" panose="020B0609020204030204" pitchFamily="49" charset="0"/>
              </a:rPr>
              <a:t>int</a:t>
            </a:r>
            <a:r>
              <a:rPr lang="en-US" sz="1800" noProof="1">
                <a:solidFill>
                  <a:srgbClr val="808080"/>
                </a:solidFill>
                <a:latin typeface="Consolas" panose="020B0609020204030204" pitchFamily="49" charset="0"/>
              </a:rPr>
              <a:t>,</a:t>
            </a:r>
            <a:endParaRPr lang="en-US" sz="1800" noProof="1">
              <a:solidFill>
                <a:srgbClr val="000000"/>
              </a:solidFill>
              <a:latin typeface="Consolas" panose="020B0609020204030204" pitchFamily="49" charset="0"/>
            </a:endParaRPr>
          </a:p>
          <a:p>
            <a:r>
              <a:rPr lang="en-US" sz="1800" noProof="1">
                <a:solidFill>
                  <a:srgbClr val="000000"/>
                </a:solidFill>
                <a:latin typeface="Consolas" panose="020B0609020204030204" pitchFamily="49" charset="0"/>
              </a:rPr>
              <a:t>	age </a:t>
            </a:r>
            <a:r>
              <a:rPr lang="en-US" sz="1800" noProof="1">
                <a:solidFill>
                  <a:srgbClr val="0000FF"/>
                </a:solidFill>
                <a:latin typeface="Consolas" panose="020B0609020204030204" pitchFamily="49" charset="0"/>
              </a:rPr>
              <a:t>int</a:t>
            </a:r>
            <a:r>
              <a:rPr lang="en-US" sz="1800" noProof="1">
                <a:solidFill>
                  <a:srgbClr val="808080"/>
                </a:solidFill>
                <a:latin typeface="Consolas" panose="020B0609020204030204" pitchFamily="49" charset="0"/>
              </a:rPr>
              <a:t>,</a:t>
            </a:r>
            <a:endParaRPr lang="en-US" sz="1800" noProof="1">
              <a:solidFill>
                <a:srgbClr val="000000"/>
              </a:solidFill>
              <a:latin typeface="Consolas" panose="020B0609020204030204" pitchFamily="49" charset="0"/>
            </a:endParaRPr>
          </a:p>
          <a:p>
            <a:r>
              <a:rPr lang="en-US" sz="1800" noProof="1">
                <a:solidFill>
                  <a:srgbClr val="0000FF"/>
                </a:solidFill>
                <a:latin typeface="Consolas" panose="020B0609020204030204" pitchFamily="49" charset="0"/>
              </a:rPr>
              <a:t>	PRIMARY</a:t>
            </a:r>
            <a:r>
              <a:rPr lang="en-US" sz="1800" noProof="1">
                <a:solidFill>
                  <a:srgbClr val="000000"/>
                </a:solidFill>
                <a:latin typeface="Consolas" panose="020B0609020204030204" pitchFamily="49" charset="0"/>
              </a:rPr>
              <a:t> </a:t>
            </a:r>
            <a:r>
              <a:rPr lang="en-US" sz="1800" noProof="1">
                <a:solidFill>
                  <a:srgbClr val="0000FF"/>
                </a:solidFill>
                <a:latin typeface="Consolas" panose="020B0609020204030204" pitchFamily="49" charset="0"/>
              </a:rPr>
              <a:t>KEY</a:t>
            </a:r>
            <a:r>
              <a:rPr lang="en-US" sz="1800" noProof="1">
                <a:solidFill>
                  <a:srgbClr val="808080"/>
                </a:solidFill>
                <a:latin typeface="Consolas" panose="020B0609020204030204" pitchFamily="49" charset="0"/>
              </a:rPr>
              <a:t>(</a:t>
            </a:r>
            <a:r>
              <a:rPr lang="en-US" sz="1800" noProof="1">
                <a:solidFill>
                  <a:srgbClr val="FF00FF"/>
                </a:solidFill>
                <a:latin typeface="Consolas" panose="020B0609020204030204" pitchFamily="49" charset="0"/>
              </a:rPr>
              <a:t>user_id</a:t>
            </a:r>
            <a:r>
              <a:rPr lang="en-US" sz="1800" noProof="1">
                <a:solidFill>
                  <a:srgbClr val="808080"/>
                </a:solidFill>
                <a:latin typeface="Consolas" panose="020B0609020204030204" pitchFamily="49" charset="0"/>
              </a:rPr>
              <a:t>)</a:t>
            </a:r>
            <a:endParaRPr lang="en-US" sz="1800" noProof="1">
              <a:solidFill>
                <a:srgbClr val="000000"/>
              </a:solidFill>
              <a:latin typeface="Consolas" panose="020B0609020204030204" pitchFamily="49" charset="0"/>
            </a:endParaRPr>
          </a:p>
          <a:p>
            <a:r>
              <a:rPr lang="en-US" sz="1800" noProof="1">
                <a:solidFill>
                  <a:srgbClr val="808080"/>
                </a:solidFill>
                <a:latin typeface="Consolas" panose="020B0609020204030204" pitchFamily="49" charset="0"/>
              </a:rPr>
              <a:t>);</a:t>
            </a:r>
            <a:endParaRPr lang="en-US" noProof="1"/>
          </a:p>
        </p:txBody>
      </p:sp>
      <p:pic>
        <p:nvPicPr>
          <p:cNvPr id="9" name="Picture 8">
            <a:extLst>
              <a:ext uri="{FF2B5EF4-FFF2-40B4-BE49-F238E27FC236}">
                <a16:creationId xmlns:a16="http://schemas.microsoft.com/office/drawing/2014/main" id="{121A3868-F9FC-4015-A2FB-2E7CB4B866F6}"/>
              </a:ext>
            </a:extLst>
          </p:cNvPr>
          <p:cNvPicPr>
            <a:picLocks noChangeAspect="1"/>
          </p:cNvPicPr>
          <p:nvPr/>
        </p:nvPicPr>
        <p:blipFill>
          <a:blip r:embed="rId4"/>
          <a:stretch>
            <a:fillRect/>
          </a:stretch>
        </p:blipFill>
        <p:spPr>
          <a:xfrm>
            <a:off x="7085570" y="3148101"/>
            <a:ext cx="3276600" cy="1762125"/>
          </a:xfrm>
          <a:prstGeom prst="rect">
            <a:avLst/>
          </a:prstGeom>
        </p:spPr>
      </p:pic>
    </p:spTree>
    <p:extLst>
      <p:ext uri="{BB962C8B-B14F-4D97-AF65-F5344CB8AC3E}">
        <p14:creationId xmlns:p14="http://schemas.microsoft.com/office/powerpoint/2010/main" val="1069650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78168-3A72-48F6-BFE9-5C87A1B81012}"/>
              </a:ext>
            </a:extLst>
          </p:cNvPr>
          <p:cNvSpPr>
            <a:spLocks noGrp="1"/>
          </p:cNvSpPr>
          <p:nvPr>
            <p:ph type="title"/>
          </p:nvPr>
        </p:nvSpPr>
        <p:spPr>
          <a:xfrm>
            <a:off x="838200" y="365125"/>
            <a:ext cx="8610600" cy="1325563"/>
          </a:xfrm>
        </p:spPr>
        <p:txBody>
          <a:bodyPr>
            <a:noAutofit/>
          </a:bodyPr>
          <a:lstStyle/>
          <a:p>
            <a:r>
              <a:rPr lang="en-US" sz="3200" noProof="1"/>
              <a:t>Using SQL Server CREATE CLUSTERED INDEX statement to create a clustered index</a:t>
            </a:r>
          </a:p>
        </p:txBody>
      </p:sp>
      <p:pic>
        <p:nvPicPr>
          <p:cNvPr id="14" name="Content Placeholder 6">
            <a:extLst>
              <a:ext uri="{FF2B5EF4-FFF2-40B4-BE49-F238E27FC236}">
                <a16:creationId xmlns:a16="http://schemas.microsoft.com/office/drawing/2014/main" id="{BC53A543-2EA8-4147-A309-81FDF4C8B9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743200" y="363301"/>
            <a:ext cx="1509687" cy="1237943"/>
          </a:xfrm>
          <a:prstGeom prst="rect">
            <a:avLst/>
          </a:prstGeom>
        </p:spPr>
      </p:pic>
      <p:sp>
        <p:nvSpPr>
          <p:cNvPr id="6" name="Content Placeholder 5">
            <a:extLst>
              <a:ext uri="{FF2B5EF4-FFF2-40B4-BE49-F238E27FC236}">
                <a16:creationId xmlns:a16="http://schemas.microsoft.com/office/drawing/2014/main" id="{DE1FC172-30ED-4AD0-8199-B4D76160DEE8}"/>
              </a:ext>
            </a:extLst>
          </p:cNvPr>
          <p:cNvSpPr>
            <a:spLocks noGrp="1"/>
          </p:cNvSpPr>
          <p:nvPr>
            <p:ph idx="1"/>
          </p:nvPr>
        </p:nvSpPr>
        <p:spPr/>
        <p:txBody>
          <a:bodyPr/>
          <a:lstStyle/>
          <a:p>
            <a:r>
              <a:rPr lang="en-US" noProof="1"/>
              <a:t>Jika dalam beberapa kasus sebuah table tidak memiliki primary key maka dapat menggunakan statement ini (agak jarang):</a:t>
            </a:r>
          </a:p>
        </p:txBody>
      </p:sp>
      <p:pic>
        <p:nvPicPr>
          <p:cNvPr id="9" name="Picture 8">
            <a:extLst>
              <a:ext uri="{FF2B5EF4-FFF2-40B4-BE49-F238E27FC236}">
                <a16:creationId xmlns:a16="http://schemas.microsoft.com/office/drawing/2014/main" id="{A7B0F1C3-AD30-4675-AE6E-1A6AB9486B66}"/>
              </a:ext>
            </a:extLst>
          </p:cNvPr>
          <p:cNvPicPr>
            <a:picLocks noChangeAspect="1"/>
          </p:cNvPicPr>
          <p:nvPr/>
        </p:nvPicPr>
        <p:blipFill>
          <a:blip r:embed="rId4"/>
          <a:stretch>
            <a:fillRect/>
          </a:stretch>
        </p:blipFill>
        <p:spPr>
          <a:xfrm>
            <a:off x="7821518" y="3105834"/>
            <a:ext cx="2676525" cy="1695450"/>
          </a:xfrm>
          <a:prstGeom prst="rect">
            <a:avLst/>
          </a:prstGeom>
        </p:spPr>
      </p:pic>
      <p:sp>
        <p:nvSpPr>
          <p:cNvPr id="12" name="TextBox 11">
            <a:extLst>
              <a:ext uri="{FF2B5EF4-FFF2-40B4-BE49-F238E27FC236}">
                <a16:creationId xmlns:a16="http://schemas.microsoft.com/office/drawing/2014/main" id="{55331720-BE28-4060-846D-53B216164CCD}"/>
              </a:ext>
            </a:extLst>
          </p:cNvPr>
          <p:cNvSpPr txBox="1"/>
          <p:nvPr/>
        </p:nvSpPr>
        <p:spPr>
          <a:xfrm>
            <a:off x="1507524" y="3089527"/>
            <a:ext cx="6096000" cy="2031325"/>
          </a:xfrm>
          <a:prstGeom prst="rect">
            <a:avLst/>
          </a:prstGeom>
          <a:noFill/>
        </p:spPr>
        <p:txBody>
          <a:bodyPr wrap="square">
            <a:spAutoFit/>
          </a:bodyPr>
          <a:lstStyle/>
          <a:p>
            <a:r>
              <a:rPr lang="en-US" sz="1800" noProof="1">
                <a:solidFill>
                  <a:srgbClr val="0000FF"/>
                </a:solidFill>
                <a:latin typeface="Consolas" panose="020B0609020204030204" pitchFamily="49" charset="0"/>
              </a:rPr>
              <a:t>CREATE</a:t>
            </a:r>
            <a:r>
              <a:rPr lang="en-US" sz="1800" noProof="1">
                <a:solidFill>
                  <a:srgbClr val="000000"/>
                </a:solidFill>
                <a:latin typeface="Consolas" panose="020B0609020204030204" pitchFamily="49" charset="0"/>
              </a:rPr>
              <a:t> </a:t>
            </a:r>
            <a:r>
              <a:rPr lang="en-US" sz="1800" noProof="1">
                <a:solidFill>
                  <a:srgbClr val="0000FF"/>
                </a:solidFill>
                <a:latin typeface="Consolas" panose="020B0609020204030204" pitchFamily="49" charset="0"/>
              </a:rPr>
              <a:t>TABLE</a:t>
            </a:r>
            <a:r>
              <a:rPr lang="en-US" sz="1800" noProof="1">
                <a:solidFill>
                  <a:srgbClr val="000000"/>
                </a:solidFill>
                <a:latin typeface="Consolas" panose="020B0609020204030204" pitchFamily="49" charset="0"/>
              </a:rPr>
              <a:t> clustered_index_topic3</a:t>
            </a:r>
            <a:r>
              <a:rPr lang="en-US" sz="1800" noProof="1">
                <a:solidFill>
                  <a:srgbClr val="0000FF"/>
                </a:solidFill>
                <a:latin typeface="Consolas" panose="020B0609020204030204" pitchFamily="49" charset="0"/>
              </a:rPr>
              <a:t> </a:t>
            </a:r>
            <a:r>
              <a:rPr lang="en-US" sz="1800" noProof="1">
                <a:solidFill>
                  <a:srgbClr val="808080"/>
                </a:solidFill>
                <a:latin typeface="Consolas" panose="020B0609020204030204" pitchFamily="49" charset="0"/>
              </a:rPr>
              <a:t>(</a:t>
            </a:r>
            <a:endParaRPr lang="en-US" sz="1800" noProof="1">
              <a:solidFill>
                <a:srgbClr val="000000"/>
              </a:solidFill>
              <a:latin typeface="Consolas" panose="020B0609020204030204" pitchFamily="49" charset="0"/>
            </a:endParaRPr>
          </a:p>
          <a:p>
            <a:r>
              <a:rPr lang="en-US" sz="1800" noProof="1">
                <a:solidFill>
                  <a:srgbClr val="FF00FF"/>
                </a:solidFill>
                <a:latin typeface="Consolas" panose="020B0609020204030204" pitchFamily="49" charset="0"/>
              </a:rPr>
              <a:t>	user_id</a:t>
            </a:r>
            <a:r>
              <a:rPr lang="en-US" sz="1800" noProof="1">
                <a:solidFill>
                  <a:srgbClr val="000000"/>
                </a:solidFill>
                <a:latin typeface="Consolas" panose="020B0609020204030204" pitchFamily="49" charset="0"/>
              </a:rPr>
              <a:t> </a:t>
            </a:r>
            <a:r>
              <a:rPr lang="en-US" sz="1800" noProof="1">
                <a:solidFill>
                  <a:srgbClr val="0000FF"/>
                </a:solidFill>
                <a:latin typeface="Consolas" panose="020B0609020204030204" pitchFamily="49" charset="0"/>
              </a:rPr>
              <a:t>int</a:t>
            </a:r>
            <a:r>
              <a:rPr lang="en-US" sz="1800" noProof="1">
                <a:solidFill>
                  <a:srgbClr val="000000"/>
                </a:solidFill>
                <a:latin typeface="Consolas" panose="020B0609020204030204" pitchFamily="49" charset="0"/>
              </a:rPr>
              <a:t> </a:t>
            </a:r>
            <a:r>
              <a:rPr lang="en-US" sz="1800" noProof="1">
                <a:solidFill>
                  <a:srgbClr val="808080"/>
                </a:solidFill>
                <a:latin typeface="Consolas" panose="020B0609020204030204" pitchFamily="49" charset="0"/>
              </a:rPr>
              <a:t>NOT</a:t>
            </a:r>
            <a:r>
              <a:rPr lang="en-US" sz="1800" noProof="1">
                <a:solidFill>
                  <a:srgbClr val="000000"/>
                </a:solidFill>
                <a:latin typeface="Consolas" panose="020B0609020204030204" pitchFamily="49" charset="0"/>
              </a:rPr>
              <a:t> </a:t>
            </a:r>
            <a:r>
              <a:rPr lang="en-US" sz="1800" noProof="1">
                <a:solidFill>
                  <a:srgbClr val="808080"/>
                </a:solidFill>
                <a:latin typeface="Consolas" panose="020B0609020204030204" pitchFamily="49" charset="0"/>
              </a:rPr>
              <a:t>NULL,</a:t>
            </a:r>
            <a:endParaRPr lang="en-US" sz="1800" noProof="1">
              <a:solidFill>
                <a:srgbClr val="000000"/>
              </a:solidFill>
              <a:latin typeface="Consolas" panose="020B0609020204030204" pitchFamily="49" charset="0"/>
            </a:endParaRPr>
          </a:p>
          <a:p>
            <a:r>
              <a:rPr lang="en-US" sz="1800" noProof="1">
                <a:solidFill>
                  <a:srgbClr val="000000"/>
                </a:solidFill>
                <a:latin typeface="Consolas" panose="020B0609020204030204" pitchFamily="49" charset="0"/>
              </a:rPr>
              <a:t>	age </a:t>
            </a:r>
            <a:r>
              <a:rPr lang="en-US" sz="1800" noProof="1">
                <a:solidFill>
                  <a:srgbClr val="0000FF"/>
                </a:solidFill>
                <a:latin typeface="Consolas" panose="020B0609020204030204" pitchFamily="49" charset="0"/>
              </a:rPr>
              <a:t>int</a:t>
            </a:r>
            <a:endParaRPr lang="en-US" sz="1800" noProof="1">
              <a:solidFill>
                <a:srgbClr val="000000"/>
              </a:solidFill>
              <a:latin typeface="Consolas" panose="020B0609020204030204" pitchFamily="49" charset="0"/>
            </a:endParaRPr>
          </a:p>
          <a:p>
            <a:r>
              <a:rPr lang="en-US" sz="1800" noProof="1">
                <a:solidFill>
                  <a:srgbClr val="808080"/>
                </a:solidFill>
                <a:latin typeface="Consolas" panose="020B0609020204030204" pitchFamily="49" charset="0"/>
              </a:rPr>
              <a:t>);</a:t>
            </a:r>
            <a:endParaRPr lang="en-US" sz="1800" noProof="1">
              <a:solidFill>
                <a:srgbClr val="000000"/>
              </a:solidFill>
              <a:latin typeface="Consolas" panose="020B0609020204030204" pitchFamily="49" charset="0"/>
            </a:endParaRPr>
          </a:p>
          <a:p>
            <a:endParaRPr lang="en-US" sz="1800" noProof="1">
              <a:solidFill>
                <a:srgbClr val="000000"/>
              </a:solidFill>
              <a:latin typeface="Consolas" panose="020B0609020204030204" pitchFamily="49" charset="0"/>
            </a:endParaRPr>
          </a:p>
          <a:p>
            <a:r>
              <a:rPr lang="en-US" sz="1800" noProof="1">
                <a:solidFill>
                  <a:srgbClr val="0000FF"/>
                </a:solidFill>
                <a:latin typeface="Consolas" panose="020B0609020204030204" pitchFamily="49" charset="0"/>
              </a:rPr>
              <a:t>CREATE</a:t>
            </a:r>
            <a:r>
              <a:rPr lang="en-US" sz="1800" noProof="1">
                <a:solidFill>
                  <a:srgbClr val="000000"/>
                </a:solidFill>
                <a:latin typeface="Consolas" panose="020B0609020204030204" pitchFamily="49" charset="0"/>
              </a:rPr>
              <a:t> </a:t>
            </a:r>
            <a:r>
              <a:rPr lang="en-US" sz="1800" noProof="1">
                <a:solidFill>
                  <a:srgbClr val="0000FF"/>
                </a:solidFill>
                <a:latin typeface="Consolas" panose="020B0609020204030204" pitchFamily="49" charset="0"/>
              </a:rPr>
              <a:t>CLUSTERED</a:t>
            </a:r>
            <a:r>
              <a:rPr lang="en-US" sz="1800" noProof="1">
                <a:solidFill>
                  <a:srgbClr val="000000"/>
                </a:solidFill>
                <a:latin typeface="Consolas" panose="020B0609020204030204" pitchFamily="49" charset="0"/>
              </a:rPr>
              <a:t> </a:t>
            </a:r>
            <a:r>
              <a:rPr lang="en-US" sz="1800" noProof="1">
                <a:solidFill>
                  <a:srgbClr val="0000FF"/>
                </a:solidFill>
                <a:latin typeface="Consolas" panose="020B0609020204030204" pitchFamily="49" charset="0"/>
              </a:rPr>
              <a:t>INDEX</a:t>
            </a:r>
            <a:r>
              <a:rPr lang="en-US" sz="1800" noProof="1">
                <a:solidFill>
                  <a:srgbClr val="000000"/>
                </a:solidFill>
                <a:latin typeface="Consolas" panose="020B0609020204030204" pitchFamily="49" charset="0"/>
              </a:rPr>
              <a:t> idx_topic3_age</a:t>
            </a:r>
          </a:p>
          <a:p>
            <a:r>
              <a:rPr lang="en-US" sz="1800" noProof="1">
                <a:solidFill>
                  <a:srgbClr val="0000FF"/>
                </a:solidFill>
                <a:latin typeface="Consolas" panose="020B0609020204030204" pitchFamily="49" charset="0"/>
              </a:rPr>
              <a:t>ON</a:t>
            </a:r>
            <a:r>
              <a:rPr lang="en-US" sz="1800" noProof="1">
                <a:solidFill>
                  <a:srgbClr val="000000"/>
                </a:solidFill>
                <a:latin typeface="Consolas" panose="020B0609020204030204" pitchFamily="49" charset="0"/>
              </a:rPr>
              <a:t> clustered_index_topic3</a:t>
            </a:r>
            <a:r>
              <a:rPr lang="en-US" sz="1800" noProof="1">
                <a:solidFill>
                  <a:srgbClr val="808080"/>
                </a:solidFill>
                <a:latin typeface="Consolas" panose="020B0609020204030204" pitchFamily="49" charset="0"/>
              </a:rPr>
              <a:t>(</a:t>
            </a:r>
            <a:r>
              <a:rPr lang="en-US" sz="1800" noProof="1">
                <a:solidFill>
                  <a:srgbClr val="000000"/>
                </a:solidFill>
                <a:latin typeface="Consolas" panose="020B0609020204030204" pitchFamily="49" charset="0"/>
              </a:rPr>
              <a:t>age</a:t>
            </a:r>
            <a:r>
              <a:rPr lang="en-US" sz="1800" noProof="1">
                <a:solidFill>
                  <a:srgbClr val="808080"/>
                </a:solidFill>
                <a:latin typeface="Consolas" panose="020B0609020204030204" pitchFamily="49" charset="0"/>
              </a:rPr>
              <a:t>);</a:t>
            </a:r>
            <a:endParaRPr lang="en-US" noProof="1"/>
          </a:p>
        </p:txBody>
      </p:sp>
    </p:spTree>
    <p:extLst>
      <p:ext uri="{BB962C8B-B14F-4D97-AF65-F5344CB8AC3E}">
        <p14:creationId xmlns:p14="http://schemas.microsoft.com/office/powerpoint/2010/main" val="1515212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78168-3A72-48F6-BFE9-5C87A1B81012}"/>
              </a:ext>
            </a:extLst>
          </p:cNvPr>
          <p:cNvSpPr>
            <a:spLocks noGrp="1"/>
          </p:cNvSpPr>
          <p:nvPr>
            <p:ph type="title"/>
          </p:nvPr>
        </p:nvSpPr>
        <p:spPr>
          <a:xfrm>
            <a:off x="838200" y="365125"/>
            <a:ext cx="8610600" cy="1325563"/>
          </a:xfrm>
        </p:spPr>
        <p:txBody>
          <a:bodyPr>
            <a:normAutofit/>
          </a:bodyPr>
          <a:lstStyle/>
          <a:p>
            <a:r>
              <a:rPr lang="en-US" sz="3600" noProof="1"/>
              <a:t>SQL Server Clustered Index and Primary key constraint</a:t>
            </a:r>
          </a:p>
        </p:txBody>
      </p:sp>
      <p:pic>
        <p:nvPicPr>
          <p:cNvPr id="14" name="Content Placeholder 6">
            <a:extLst>
              <a:ext uri="{FF2B5EF4-FFF2-40B4-BE49-F238E27FC236}">
                <a16:creationId xmlns:a16="http://schemas.microsoft.com/office/drawing/2014/main" id="{BC53A543-2EA8-4147-A309-81FDF4C8B9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743200" y="363301"/>
            <a:ext cx="1509687" cy="1237943"/>
          </a:xfrm>
          <a:prstGeom prst="rect">
            <a:avLst/>
          </a:prstGeom>
        </p:spPr>
      </p:pic>
      <p:sp>
        <p:nvSpPr>
          <p:cNvPr id="6" name="Content Placeholder 5">
            <a:extLst>
              <a:ext uri="{FF2B5EF4-FFF2-40B4-BE49-F238E27FC236}">
                <a16:creationId xmlns:a16="http://schemas.microsoft.com/office/drawing/2014/main" id="{DE1FC172-30ED-4AD0-8199-B4D76160DEE8}"/>
              </a:ext>
            </a:extLst>
          </p:cNvPr>
          <p:cNvSpPr>
            <a:spLocks noGrp="1"/>
          </p:cNvSpPr>
          <p:nvPr>
            <p:ph idx="1"/>
          </p:nvPr>
        </p:nvSpPr>
        <p:spPr/>
        <p:txBody>
          <a:bodyPr/>
          <a:lstStyle/>
          <a:p>
            <a:r>
              <a:rPr lang="en-US" noProof="1"/>
              <a:t>Jika Anda menambahkan constraints primary key ke tabel yang sudah ada dan sudah memiliki indeks clustered, SQL Server akan menerapkan primary key menggunakan indeks non-clustered:</a:t>
            </a:r>
          </a:p>
        </p:txBody>
      </p:sp>
      <p:pic>
        <p:nvPicPr>
          <p:cNvPr id="4" name="Picture 3">
            <a:extLst>
              <a:ext uri="{FF2B5EF4-FFF2-40B4-BE49-F238E27FC236}">
                <a16:creationId xmlns:a16="http://schemas.microsoft.com/office/drawing/2014/main" id="{4106545F-CA6F-4A24-9B36-A42BBFBF0741}"/>
              </a:ext>
            </a:extLst>
          </p:cNvPr>
          <p:cNvPicPr>
            <a:picLocks noChangeAspect="1"/>
          </p:cNvPicPr>
          <p:nvPr/>
        </p:nvPicPr>
        <p:blipFill>
          <a:blip r:embed="rId4"/>
          <a:stretch>
            <a:fillRect/>
          </a:stretch>
        </p:blipFill>
        <p:spPr>
          <a:xfrm>
            <a:off x="6847445" y="3455773"/>
            <a:ext cx="3752850" cy="2076450"/>
          </a:xfrm>
          <a:prstGeom prst="rect">
            <a:avLst/>
          </a:prstGeom>
        </p:spPr>
      </p:pic>
      <p:sp>
        <p:nvSpPr>
          <p:cNvPr id="10" name="TextBox 9">
            <a:extLst>
              <a:ext uri="{FF2B5EF4-FFF2-40B4-BE49-F238E27FC236}">
                <a16:creationId xmlns:a16="http://schemas.microsoft.com/office/drawing/2014/main" id="{C0D1392D-6702-4E1A-9773-5DBF86B99BD3}"/>
              </a:ext>
            </a:extLst>
          </p:cNvPr>
          <p:cNvSpPr txBox="1"/>
          <p:nvPr/>
        </p:nvSpPr>
        <p:spPr>
          <a:xfrm>
            <a:off x="1202725" y="3314641"/>
            <a:ext cx="6096000" cy="2862322"/>
          </a:xfrm>
          <a:prstGeom prst="rect">
            <a:avLst/>
          </a:prstGeom>
          <a:noFill/>
        </p:spPr>
        <p:txBody>
          <a:bodyPr wrap="square">
            <a:spAutoFit/>
          </a:bodyPr>
          <a:lstStyle/>
          <a:p>
            <a:r>
              <a:rPr lang="en-US" sz="1800" noProof="1">
                <a:solidFill>
                  <a:srgbClr val="0000FF"/>
                </a:solidFill>
                <a:latin typeface="Consolas" panose="020B0609020204030204" pitchFamily="49" charset="0"/>
              </a:rPr>
              <a:t>CREATE</a:t>
            </a:r>
            <a:r>
              <a:rPr lang="en-US" sz="1800" noProof="1">
                <a:solidFill>
                  <a:srgbClr val="000000"/>
                </a:solidFill>
                <a:latin typeface="Consolas" panose="020B0609020204030204" pitchFamily="49" charset="0"/>
              </a:rPr>
              <a:t> </a:t>
            </a:r>
            <a:r>
              <a:rPr lang="en-US" sz="1800" noProof="1">
                <a:solidFill>
                  <a:srgbClr val="0000FF"/>
                </a:solidFill>
                <a:latin typeface="Consolas" panose="020B0609020204030204" pitchFamily="49" charset="0"/>
              </a:rPr>
              <a:t>TABLE</a:t>
            </a:r>
            <a:r>
              <a:rPr lang="en-US" sz="1800" noProof="1">
                <a:solidFill>
                  <a:srgbClr val="000000"/>
                </a:solidFill>
                <a:latin typeface="Consolas" panose="020B0609020204030204" pitchFamily="49" charset="0"/>
              </a:rPr>
              <a:t> clustered_index_topic2</a:t>
            </a:r>
            <a:r>
              <a:rPr lang="en-US" sz="1800" noProof="1">
                <a:solidFill>
                  <a:srgbClr val="0000FF"/>
                </a:solidFill>
                <a:latin typeface="Consolas" panose="020B0609020204030204" pitchFamily="49" charset="0"/>
              </a:rPr>
              <a:t> </a:t>
            </a:r>
            <a:r>
              <a:rPr lang="en-US" sz="1800" noProof="1">
                <a:solidFill>
                  <a:srgbClr val="808080"/>
                </a:solidFill>
                <a:latin typeface="Consolas" panose="020B0609020204030204" pitchFamily="49" charset="0"/>
              </a:rPr>
              <a:t>(</a:t>
            </a:r>
            <a:endParaRPr lang="en-US" sz="1800" noProof="1">
              <a:solidFill>
                <a:srgbClr val="000000"/>
              </a:solidFill>
              <a:latin typeface="Consolas" panose="020B0609020204030204" pitchFamily="49" charset="0"/>
            </a:endParaRPr>
          </a:p>
          <a:p>
            <a:r>
              <a:rPr lang="en-US" sz="1800" noProof="1">
                <a:solidFill>
                  <a:srgbClr val="FF00FF"/>
                </a:solidFill>
                <a:latin typeface="Consolas" panose="020B0609020204030204" pitchFamily="49" charset="0"/>
              </a:rPr>
              <a:t>	user_id</a:t>
            </a:r>
            <a:r>
              <a:rPr lang="en-US" sz="1800" noProof="1">
                <a:solidFill>
                  <a:srgbClr val="000000"/>
                </a:solidFill>
                <a:latin typeface="Consolas" panose="020B0609020204030204" pitchFamily="49" charset="0"/>
              </a:rPr>
              <a:t> </a:t>
            </a:r>
            <a:r>
              <a:rPr lang="en-US" sz="1800" noProof="1">
                <a:solidFill>
                  <a:srgbClr val="0000FF"/>
                </a:solidFill>
                <a:latin typeface="Consolas" panose="020B0609020204030204" pitchFamily="49" charset="0"/>
              </a:rPr>
              <a:t>int</a:t>
            </a:r>
            <a:r>
              <a:rPr lang="en-US" sz="1800" noProof="1">
                <a:solidFill>
                  <a:srgbClr val="000000"/>
                </a:solidFill>
                <a:latin typeface="Consolas" panose="020B0609020204030204" pitchFamily="49" charset="0"/>
              </a:rPr>
              <a:t> </a:t>
            </a:r>
            <a:r>
              <a:rPr lang="en-US" sz="1800" noProof="1">
                <a:solidFill>
                  <a:srgbClr val="808080"/>
                </a:solidFill>
                <a:latin typeface="Consolas" panose="020B0609020204030204" pitchFamily="49" charset="0"/>
              </a:rPr>
              <a:t>NOT</a:t>
            </a:r>
            <a:r>
              <a:rPr lang="en-US" sz="1800" noProof="1">
                <a:solidFill>
                  <a:srgbClr val="000000"/>
                </a:solidFill>
                <a:latin typeface="Consolas" panose="020B0609020204030204" pitchFamily="49" charset="0"/>
              </a:rPr>
              <a:t> </a:t>
            </a:r>
            <a:r>
              <a:rPr lang="en-US" sz="1800" noProof="1">
                <a:solidFill>
                  <a:srgbClr val="808080"/>
                </a:solidFill>
                <a:latin typeface="Consolas" panose="020B0609020204030204" pitchFamily="49" charset="0"/>
              </a:rPr>
              <a:t>NULL,</a:t>
            </a:r>
            <a:endParaRPr lang="en-US" sz="1800" noProof="1">
              <a:solidFill>
                <a:srgbClr val="000000"/>
              </a:solidFill>
              <a:latin typeface="Consolas" panose="020B0609020204030204" pitchFamily="49" charset="0"/>
            </a:endParaRPr>
          </a:p>
          <a:p>
            <a:r>
              <a:rPr lang="en-US" sz="1800" noProof="1">
                <a:solidFill>
                  <a:srgbClr val="000000"/>
                </a:solidFill>
                <a:latin typeface="Consolas" panose="020B0609020204030204" pitchFamily="49" charset="0"/>
              </a:rPr>
              <a:t>	age </a:t>
            </a:r>
            <a:r>
              <a:rPr lang="en-US" sz="1800" noProof="1">
                <a:solidFill>
                  <a:srgbClr val="0000FF"/>
                </a:solidFill>
                <a:latin typeface="Consolas" panose="020B0609020204030204" pitchFamily="49" charset="0"/>
              </a:rPr>
              <a:t>int</a:t>
            </a:r>
            <a:endParaRPr lang="en-US" sz="1800" noProof="1">
              <a:solidFill>
                <a:srgbClr val="000000"/>
              </a:solidFill>
              <a:latin typeface="Consolas" panose="020B0609020204030204" pitchFamily="49" charset="0"/>
            </a:endParaRPr>
          </a:p>
          <a:p>
            <a:r>
              <a:rPr lang="en-US" sz="1800" noProof="1">
                <a:solidFill>
                  <a:srgbClr val="808080"/>
                </a:solidFill>
                <a:latin typeface="Consolas" panose="020B0609020204030204" pitchFamily="49" charset="0"/>
              </a:rPr>
              <a:t>);</a:t>
            </a:r>
            <a:endParaRPr lang="en-US" sz="1800" noProof="1">
              <a:solidFill>
                <a:srgbClr val="000000"/>
              </a:solidFill>
              <a:latin typeface="Consolas" panose="020B0609020204030204" pitchFamily="49" charset="0"/>
            </a:endParaRPr>
          </a:p>
          <a:p>
            <a:endParaRPr lang="en-US" sz="1800" noProof="1">
              <a:solidFill>
                <a:srgbClr val="000000"/>
              </a:solidFill>
              <a:latin typeface="Consolas" panose="020B0609020204030204" pitchFamily="49" charset="0"/>
            </a:endParaRPr>
          </a:p>
          <a:p>
            <a:r>
              <a:rPr lang="en-US" sz="1800" noProof="1">
                <a:solidFill>
                  <a:srgbClr val="0000FF"/>
                </a:solidFill>
                <a:latin typeface="Consolas" panose="020B0609020204030204" pitchFamily="49" charset="0"/>
              </a:rPr>
              <a:t>CREATE</a:t>
            </a:r>
            <a:r>
              <a:rPr lang="en-US" sz="1800" noProof="1">
                <a:solidFill>
                  <a:srgbClr val="000000"/>
                </a:solidFill>
                <a:latin typeface="Consolas" panose="020B0609020204030204" pitchFamily="49" charset="0"/>
              </a:rPr>
              <a:t> </a:t>
            </a:r>
            <a:r>
              <a:rPr lang="en-US" sz="1800" noProof="1">
                <a:solidFill>
                  <a:srgbClr val="0000FF"/>
                </a:solidFill>
                <a:latin typeface="Consolas" panose="020B0609020204030204" pitchFamily="49" charset="0"/>
              </a:rPr>
              <a:t>CLUSTERED</a:t>
            </a:r>
            <a:r>
              <a:rPr lang="en-US" sz="1800" noProof="1">
                <a:solidFill>
                  <a:srgbClr val="000000"/>
                </a:solidFill>
                <a:latin typeface="Consolas" panose="020B0609020204030204" pitchFamily="49" charset="0"/>
              </a:rPr>
              <a:t> </a:t>
            </a:r>
            <a:r>
              <a:rPr lang="en-US" sz="1800" noProof="1">
                <a:solidFill>
                  <a:srgbClr val="0000FF"/>
                </a:solidFill>
                <a:latin typeface="Consolas" panose="020B0609020204030204" pitchFamily="49" charset="0"/>
              </a:rPr>
              <a:t>INDEX</a:t>
            </a:r>
            <a:r>
              <a:rPr lang="en-US" sz="1800" noProof="1">
                <a:solidFill>
                  <a:srgbClr val="000000"/>
                </a:solidFill>
                <a:latin typeface="Consolas" panose="020B0609020204030204" pitchFamily="49" charset="0"/>
              </a:rPr>
              <a:t> idx_topic2_age</a:t>
            </a:r>
          </a:p>
          <a:p>
            <a:r>
              <a:rPr lang="en-US" sz="1800" noProof="1">
                <a:solidFill>
                  <a:srgbClr val="0000FF"/>
                </a:solidFill>
                <a:latin typeface="Consolas" panose="020B0609020204030204" pitchFamily="49" charset="0"/>
              </a:rPr>
              <a:t>ON</a:t>
            </a:r>
            <a:r>
              <a:rPr lang="en-US" sz="1800" noProof="1">
                <a:solidFill>
                  <a:srgbClr val="000000"/>
                </a:solidFill>
                <a:latin typeface="Consolas" panose="020B0609020204030204" pitchFamily="49" charset="0"/>
              </a:rPr>
              <a:t> clustered_index_topic2</a:t>
            </a:r>
            <a:r>
              <a:rPr lang="en-US" sz="1800" noProof="1">
                <a:solidFill>
                  <a:srgbClr val="808080"/>
                </a:solidFill>
                <a:latin typeface="Consolas" panose="020B0609020204030204" pitchFamily="49" charset="0"/>
              </a:rPr>
              <a:t>(</a:t>
            </a:r>
            <a:r>
              <a:rPr lang="en-US" sz="1800" noProof="1">
                <a:solidFill>
                  <a:srgbClr val="000000"/>
                </a:solidFill>
                <a:latin typeface="Consolas" panose="020B0609020204030204" pitchFamily="49" charset="0"/>
              </a:rPr>
              <a:t>age</a:t>
            </a:r>
            <a:r>
              <a:rPr lang="en-US" sz="1800" noProof="1">
                <a:solidFill>
                  <a:srgbClr val="808080"/>
                </a:solidFill>
                <a:latin typeface="Consolas" panose="020B0609020204030204" pitchFamily="49" charset="0"/>
              </a:rPr>
              <a:t>);</a:t>
            </a:r>
            <a:endParaRPr lang="en-US" sz="1800" noProof="1">
              <a:solidFill>
                <a:srgbClr val="000000"/>
              </a:solidFill>
              <a:latin typeface="Consolas" panose="020B0609020204030204" pitchFamily="49" charset="0"/>
            </a:endParaRPr>
          </a:p>
          <a:p>
            <a:endParaRPr lang="en-US" sz="1800" noProof="1">
              <a:solidFill>
                <a:srgbClr val="000000"/>
              </a:solidFill>
              <a:latin typeface="Consolas" panose="020B0609020204030204" pitchFamily="49" charset="0"/>
            </a:endParaRPr>
          </a:p>
          <a:p>
            <a:r>
              <a:rPr lang="en-US" sz="1800" noProof="1">
                <a:solidFill>
                  <a:srgbClr val="0000FF"/>
                </a:solidFill>
                <a:latin typeface="Consolas" panose="020B0609020204030204" pitchFamily="49" charset="0"/>
              </a:rPr>
              <a:t>ALTER</a:t>
            </a:r>
            <a:r>
              <a:rPr lang="en-US" sz="1800" noProof="1">
                <a:solidFill>
                  <a:srgbClr val="000000"/>
                </a:solidFill>
                <a:latin typeface="Consolas" panose="020B0609020204030204" pitchFamily="49" charset="0"/>
              </a:rPr>
              <a:t> </a:t>
            </a:r>
            <a:r>
              <a:rPr lang="en-US" sz="1800" noProof="1">
                <a:solidFill>
                  <a:srgbClr val="0000FF"/>
                </a:solidFill>
                <a:latin typeface="Consolas" panose="020B0609020204030204" pitchFamily="49" charset="0"/>
              </a:rPr>
              <a:t>TABLE</a:t>
            </a:r>
            <a:r>
              <a:rPr lang="en-US" sz="1800" noProof="1">
                <a:solidFill>
                  <a:srgbClr val="000000"/>
                </a:solidFill>
                <a:latin typeface="Consolas" panose="020B0609020204030204" pitchFamily="49" charset="0"/>
              </a:rPr>
              <a:t> clustered_index_topic2</a:t>
            </a:r>
          </a:p>
          <a:p>
            <a:r>
              <a:rPr lang="en-US" sz="1800" noProof="1">
                <a:solidFill>
                  <a:srgbClr val="0000FF"/>
                </a:solidFill>
                <a:latin typeface="Consolas" panose="020B0609020204030204" pitchFamily="49" charset="0"/>
              </a:rPr>
              <a:t>ADD</a:t>
            </a:r>
            <a:r>
              <a:rPr lang="en-US" sz="1800" noProof="1">
                <a:solidFill>
                  <a:srgbClr val="000000"/>
                </a:solidFill>
                <a:latin typeface="Consolas" panose="020B0609020204030204" pitchFamily="49" charset="0"/>
              </a:rPr>
              <a:t> </a:t>
            </a:r>
            <a:r>
              <a:rPr lang="en-US" sz="1800" noProof="1">
                <a:solidFill>
                  <a:srgbClr val="0000FF"/>
                </a:solidFill>
                <a:latin typeface="Consolas" panose="020B0609020204030204" pitchFamily="49" charset="0"/>
              </a:rPr>
              <a:t>PRIMARY</a:t>
            </a:r>
            <a:r>
              <a:rPr lang="en-US" sz="1800" noProof="1">
                <a:solidFill>
                  <a:srgbClr val="000000"/>
                </a:solidFill>
                <a:latin typeface="Consolas" panose="020B0609020204030204" pitchFamily="49" charset="0"/>
              </a:rPr>
              <a:t> </a:t>
            </a:r>
            <a:r>
              <a:rPr lang="en-US" sz="1800" noProof="1">
                <a:solidFill>
                  <a:srgbClr val="0000FF"/>
                </a:solidFill>
                <a:latin typeface="Consolas" panose="020B0609020204030204" pitchFamily="49" charset="0"/>
              </a:rPr>
              <a:t>KEY </a:t>
            </a:r>
            <a:r>
              <a:rPr lang="en-US" sz="1800" noProof="1">
                <a:solidFill>
                  <a:srgbClr val="808080"/>
                </a:solidFill>
                <a:latin typeface="Consolas" panose="020B0609020204030204" pitchFamily="49" charset="0"/>
              </a:rPr>
              <a:t>(</a:t>
            </a:r>
            <a:r>
              <a:rPr lang="en-US" sz="1800" noProof="1">
                <a:solidFill>
                  <a:srgbClr val="FF00FF"/>
                </a:solidFill>
                <a:latin typeface="Consolas" panose="020B0609020204030204" pitchFamily="49" charset="0"/>
              </a:rPr>
              <a:t>user_id</a:t>
            </a:r>
            <a:r>
              <a:rPr lang="en-US" sz="1800" noProof="1">
                <a:solidFill>
                  <a:srgbClr val="808080"/>
                </a:solidFill>
                <a:latin typeface="Consolas" panose="020B0609020204030204" pitchFamily="49" charset="0"/>
              </a:rPr>
              <a:t>);</a:t>
            </a:r>
            <a:endParaRPr lang="en-US" noProof="1"/>
          </a:p>
        </p:txBody>
      </p:sp>
    </p:spTree>
    <p:extLst>
      <p:ext uri="{BB962C8B-B14F-4D97-AF65-F5344CB8AC3E}">
        <p14:creationId xmlns:p14="http://schemas.microsoft.com/office/powerpoint/2010/main" val="1831315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1932</TotalTime>
  <Words>1471</Words>
  <Application>Microsoft Office PowerPoint</Application>
  <PresentationFormat>Widescreen</PresentationFormat>
  <Paragraphs>182</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Consolas</vt:lpstr>
      <vt:lpstr>Office Theme</vt:lpstr>
      <vt:lpstr>Praktikum Basis Data</vt:lpstr>
      <vt:lpstr>Agenda</vt:lpstr>
      <vt:lpstr>Indexes</vt:lpstr>
      <vt:lpstr>Indexes</vt:lpstr>
      <vt:lpstr>Clustered Index</vt:lpstr>
      <vt:lpstr>Definition</vt:lpstr>
      <vt:lpstr>SQL Server Clustered Index and Primary key constraint</vt:lpstr>
      <vt:lpstr>Using SQL Server CREATE CLUSTERED INDEX statement to create a clustered index</vt:lpstr>
      <vt:lpstr>SQL Server Clustered Index and Primary key constraint</vt:lpstr>
      <vt:lpstr>So? Apakah benar queyrnya menjadi lebih cepat?</vt:lpstr>
      <vt:lpstr>Planning Query</vt:lpstr>
      <vt:lpstr>Result Query</vt:lpstr>
      <vt:lpstr>Set Clustered Index (Primary Key) Query</vt:lpstr>
      <vt:lpstr>Result Query (After Indexing)</vt:lpstr>
      <vt:lpstr>Non-Clustered Index</vt:lpstr>
      <vt:lpstr>Definition</vt:lpstr>
      <vt:lpstr>SQL Server CREATE INDEX statement</vt:lpstr>
      <vt:lpstr>Using the SQL Server CREATE INDEX statement to create a nonclustered index for one column example</vt:lpstr>
      <vt:lpstr>Using the SQL Server CREATE INDEX statement to create a nonclustered index for one column example</vt:lpstr>
      <vt:lpstr>Using the SQL Server CREATE INDEX statement to create a nonclustered index for one column example</vt:lpstr>
      <vt:lpstr>Using the SQL Server CREATE INDEX statement to create a nonclustered index for multiple column example</vt:lpstr>
      <vt:lpstr>Planning Query</vt:lpstr>
      <vt:lpstr>Using the SQL Server CREATE INDEX statement to create a nonclustered index for multiple column example</vt:lpstr>
      <vt:lpstr>Using the SQL Server CREATE INDEX statement to create a nonclustered index for multiple column example</vt:lpstr>
      <vt:lpstr>Using the SQL Server CREATE INDEX statement to create a nonclustered index for multiple column example</vt:lpstr>
      <vt:lpstr>Using the SQL Server CREATE INDEX statement to create a nonclustered index for multiple column example</vt:lpstr>
      <vt:lpstr>Using the SQL Server CREATE INDEX statement to create a nonclustered index for multiple column example</vt:lpstr>
      <vt:lpstr>(Non-)Unique Index</vt:lpstr>
      <vt:lpstr>Definition</vt:lpstr>
      <vt:lpstr>How To</vt:lpstr>
      <vt:lpstr>Example</vt:lpstr>
      <vt:lpstr>Catatan Penting</vt:lpstr>
      <vt:lpstr>Logins, User – Roles, Authorization, Grant, Security Permission</vt:lpstr>
      <vt:lpstr>Backup &amp; Recovery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Praktikum Basis Data</dc:title>
  <dc:creator>Galih Akbar Moerbayaksa</dc:creator>
  <cp:lastModifiedBy>Galih Akbar Moerbayaksa</cp:lastModifiedBy>
  <cp:revision>48</cp:revision>
  <dcterms:created xsi:type="dcterms:W3CDTF">2020-10-04T14:37:31Z</dcterms:created>
  <dcterms:modified xsi:type="dcterms:W3CDTF">2020-11-30T06:26:40Z</dcterms:modified>
</cp:coreProperties>
</file>