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48" r:id="rId2"/>
    <p:sldId id="352" r:id="rId3"/>
    <p:sldId id="356" r:id="rId4"/>
    <p:sldId id="357" r:id="rId5"/>
    <p:sldId id="377" r:id="rId6"/>
    <p:sldId id="374" r:id="rId7"/>
    <p:sldId id="375" r:id="rId8"/>
    <p:sldId id="358" r:id="rId9"/>
    <p:sldId id="359" r:id="rId10"/>
    <p:sldId id="293" r:id="rId11"/>
    <p:sldId id="294" r:id="rId12"/>
    <p:sldId id="340" r:id="rId13"/>
    <p:sldId id="343" r:id="rId14"/>
    <p:sldId id="341" r:id="rId15"/>
    <p:sldId id="295" r:id="rId16"/>
    <p:sldId id="344" r:id="rId17"/>
    <p:sldId id="297" r:id="rId18"/>
    <p:sldId id="339" r:id="rId19"/>
    <p:sldId id="298" r:id="rId20"/>
    <p:sldId id="362" r:id="rId21"/>
    <p:sldId id="363" r:id="rId22"/>
    <p:sldId id="364" r:id="rId23"/>
    <p:sldId id="353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6" r:id="rId32"/>
    <p:sldId id="342" r:id="rId33"/>
    <p:sldId id="338" r:id="rId34"/>
    <p:sldId id="312" r:id="rId35"/>
    <p:sldId id="354" r:id="rId36"/>
    <p:sldId id="355" r:id="rId37"/>
    <p:sldId id="372" r:id="rId38"/>
    <p:sldId id="313" r:id="rId39"/>
    <p:sldId id="300" r:id="rId40"/>
    <p:sldId id="314" r:id="rId41"/>
    <p:sldId id="315" r:id="rId42"/>
    <p:sldId id="382" r:id="rId43"/>
    <p:sldId id="383" r:id="rId44"/>
    <p:sldId id="384" r:id="rId45"/>
    <p:sldId id="385" r:id="rId46"/>
    <p:sldId id="259" r:id="rId47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fan Nur Fauzi" initials="INF" lastIdx="2" clrIdx="0">
    <p:extLst>
      <p:ext uri="{19B8F6BF-5375-455C-9EA6-DF929625EA0E}">
        <p15:presenceInfo xmlns:p15="http://schemas.microsoft.com/office/powerpoint/2012/main" userId="ff6ad4a28d6e56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E22"/>
    <a:srgbClr val="1B449C"/>
    <a:srgbClr val="B4E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9D2A8-593A-423D-BDA2-427D361F7E58}" v="2" dt="2024-07-14T06:04:47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0"/>
  </p:normalViewPr>
  <p:slideViewPr>
    <p:cSldViewPr snapToGrid="0">
      <p:cViewPr varScale="1">
        <p:scale>
          <a:sx n="108" d="100"/>
          <a:sy n="108" d="100"/>
        </p:scale>
        <p:origin x="7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mad Syahrul Choir" userId="fbcbd30e53c78e96" providerId="LiveId" clId="{F0A9D2A8-593A-423D-BDA2-427D361F7E58}"/>
    <pc:docChg chg="custSel modSld">
      <pc:chgData name="Achmad Syahrul Choir" userId="fbcbd30e53c78e96" providerId="LiveId" clId="{F0A9D2A8-593A-423D-BDA2-427D361F7E58}" dt="2024-07-14T06:04:51.110" v="110" actId="20577"/>
      <pc:docMkLst>
        <pc:docMk/>
      </pc:docMkLst>
      <pc:sldChg chg="addSp modSp mod">
        <pc:chgData name="Achmad Syahrul Choir" userId="fbcbd30e53c78e96" providerId="LiveId" clId="{F0A9D2A8-593A-423D-BDA2-427D361F7E58}" dt="2024-07-14T06:04:51.110" v="110" actId="20577"/>
        <pc:sldMkLst>
          <pc:docMk/>
          <pc:sldMk cId="1929091516" sldId="344"/>
        </pc:sldMkLst>
        <pc:spChg chg="add mod">
          <ac:chgData name="Achmad Syahrul Choir" userId="fbcbd30e53c78e96" providerId="LiveId" clId="{F0A9D2A8-593A-423D-BDA2-427D361F7E58}" dt="2024-07-14T06:04:51.110" v="110" actId="20577"/>
          <ac:spMkLst>
            <pc:docMk/>
            <pc:sldMk cId="1929091516" sldId="344"/>
            <ac:spMk id="4" creationId="{7501A7DC-4BFD-0BA9-104F-94575C2BF4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0307B-0502-40B1-9F9C-8A0E8A971B50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BABA4-CF13-42A9-808D-CBB5D53ADD2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27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397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735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4295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119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4827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8073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1155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0811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3630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7992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8075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5398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6984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2629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5512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7035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02242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934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0338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3326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28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5907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29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4667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1980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30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75014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31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49345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32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8247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34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0242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35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6587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36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36151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37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9554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38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28174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39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556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38032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40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54295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41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80787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42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65866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43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79671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44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5143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45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15691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Subtitle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46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666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806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4BABA4-CF13-42A9-808D-CBB5D53ADD2E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90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4BABA4-CF13-42A9-808D-CBB5D53ADD2E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740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1815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err="1"/>
              <a:t>Outlines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BA4-CF13-42A9-808D-CBB5D53ADD2E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256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7052-7439-40A7-B42C-8F5782341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B33B2-6B24-486B-93A6-97E4EA22C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100DE-C15A-45F5-BC97-6EF30E06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02762-A2B1-4745-B308-02725DAF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0DDC4-A29F-4FC0-97EC-53BA8F62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164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B1E4-3967-4E99-BB56-77D16C1A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A9E5D-7E78-4796-91DC-A81DD6089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0A625-7989-434D-9815-CA5401A3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8EF5-1721-495A-9884-A279875C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C9A3-47C4-41D0-A682-613E8921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563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49D32-10AD-49B8-8F0A-F5ED496ED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B08B8-C0F1-4EF1-9983-C858CC963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AF8AD-8B97-4E93-90D9-77A198AF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C9DCB-0298-47C1-8C1A-A736AE0D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36D27-1128-4407-89F8-B6D12F88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257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0A48-B306-40CF-8FFD-28A4E268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CFE6-8F7A-4CDC-9358-E8514727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C2DAA-B1E8-4651-9350-EEAEEA4A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4F1EE-1F2C-4FC2-91CA-9B09D30B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79CDF-C9DC-4761-91A1-27228C79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579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847B-8ADF-4A19-B6E8-4C0B5117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95010-B856-4442-A812-2E092E4A0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FE668-41BF-47B6-A0C6-34EBCD93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EC48A-4B7E-4ED3-9E17-7455D9D0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05E7B-15FD-4B27-BC33-EF1D5F90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700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C376-853B-4BAD-9E31-FE7EA90E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664A-9FCC-4578-AE7A-5ACC07C1B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23664-FF1D-495B-958F-84BC5A4C2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E4A64-98BA-4F80-9DB5-C1416ED6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E26EB-D643-4459-9802-2DB46D6D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74BBB-9505-43D6-A117-28A15702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618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0161-672A-4F74-8E74-72584F45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0F5C0-E5DA-4AC7-8964-FD90D15E0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94F9A-E47E-430C-B4C1-0C309837F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21824-A743-461B-8148-9EB6BEA32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46179-FAA0-46D3-B443-3456E75B0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3A773-6194-4EFD-B130-94A8D1FD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E9D87-7FF7-4AFA-9917-1DAD0558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1D951-1328-41BD-A201-95A29716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98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DA41-8727-4FDC-AD5A-12AA70CE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2A695-E293-4048-B052-8D377BAB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53238-1268-4698-8308-E249000A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ADAB3-4666-4844-8483-4115208F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052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1C16C-D8F3-4FD9-B21F-1E247679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73BE1-25B2-462E-B836-4C9233A6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2EC6-0BF2-4845-B8DD-D5C11266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032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F70C-DF78-4657-B929-0A26E097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9690-DF8B-406B-85BA-7AAA6D5F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EE10C-5334-414E-8BC0-005B48F8B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CD177-86B7-4835-93F8-4F2D39DF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4C2CC-FA48-4E0A-A60E-948F16E8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73F6E-3833-4EBA-8909-FD160231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09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2A6D-40A6-439A-885D-D7D1AC0B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1D55D-519A-4098-8C6D-A80848F33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E8240-54DA-4B0C-8DC4-EFC812339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99253-49F6-4C45-9A4D-18BB90C0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E54D1-3285-4DDA-B1B4-6C75A71C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45510-0872-4D27-B4B5-7DDC4476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191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CD63F-FDFB-435A-AA52-E9DB612F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FA7B7-AD70-44E2-8425-41B855CF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3B066-B4BB-4A4A-908B-826813CD8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DD46-8AE6-494A-A7E9-46E7078ABBF4}" type="datetimeFigureOut">
              <a:rPr lang="en-ID" smtClean="0"/>
              <a:t>14/07/2024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7FA1-A435-4224-9D68-B4AD6B535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5E93-37D6-4434-80A7-8581CAC30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5BE40-9B8C-4EE1-8029-D901C9E573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096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.stis.ac.id/plmagang24" TargetMode="External"/><Relationship Id="rId5" Type="http://schemas.openxmlformats.org/officeDocument/2006/relationships/hyperlink" Target="https://s.stis.ac.id/wagpemlap2425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gang.stis.ac.id/" TargetMode="Externa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A118D497-D86A-4834-838A-3D3623EF3F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172" y="0"/>
            <a:ext cx="9143634" cy="6858000"/>
          </a:xfrm>
          <a:prstGeom prst="rect">
            <a:avLst/>
          </a:prstGeom>
        </p:spPr>
      </p:pic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1ACE9850-D970-47C1-9E78-E254FBEFA4CF}"/>
              </a:ext>
            </a:extLst>
          </p:cNvPr>
          <p:cNvSpPr/>
          <p:nvPr/>
        </p:nvSpPr>
        <p:spPr>
          <a:xfrm rot="10800000">
            <a:off x="0" y="0"/>
            <a:ext cx="10111143" cy="6858001"/>
          </a:xfrm>
          <a:custGeom>
            <a:avLst/>
            <a:gdLst>
              <a:gd name="connsiteX0" fmla="*/ 10111143 w 10111143"/>
              <a:gd name="connsiteY0" fmla="*/ 6858001 h 6858001"/>
              <a:gd name="connsiteX1" fmla="*/ 4955307 w 10111143"/>
              <a:gd name="connsiteY1" fmla="*/ 6858001 h 6858001"/>
              <a:gd name="connsiteX2" fmla="*/ 4955307 w 10111143"/>
              <a:gd name="connsiteY2" fmla="*/ 6858000 h 6858001"/>
              <a:gd name="connsiteX3" fmla="*/ 0 w 10111143"/>
              <a:gd name="connsiteY3" fmla="*/ 6858000 h 6858001"/>
              <a:gd name="connsiteX4" fmla="*/ 2093858 w 10111143"/>
              <a:gd name="connsiteY4" fmla="*/ 0 h 6858001"/>
              <a:gd name="connsiteX5" fmla="*/ 4955307 w 10111143"/>
              <a:gd name="connsiteY5" fmla="*/ 0 h 6858001"/>
              <a:gd name="connsiteX6" fmla="*/ 7446087 w 10111143"/>
              <a:gd name="connsiteY6" fmla="*/ 0 h 6858001"/>
              <a:gd name="connsiteX7" fmla="*/ 10111143 w 10111143"/>
              <a:gd name="connsiteY7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11143" h="6858001">
                <a:moveTo>
                  <a:pt x="10111143" y="6858001"/>
                </a:moveTo>
                <a:lnTo>
                  <a:pt x="4955307" y="6858001"/>
                </a:lnTo>
                <a:lnTo>
                  <a:pt x="4955307" y="6858000"/>
                </a:lnTo>
                <a:lnTo>
                  <a:pt x="0" y="6858000"/>
                </a:lnTo>
                <a:lnTo>
                  <a:pt x="2093858" y="0"/>
                </a:lnTo>
                <a:lnTo>
                  <a:pt x="4955307" y="0"/>
                </a:lnTo>
                <a:lnTo>
                  <a:pt x="7446087" y="0"/>
                </a:lnTo>
                <a:lnTo>
                  <a:pt x="10111143" y="0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B4F66-5495-4BF2-8896-CD9E952195B2}"/>
              </a:ext>
            </a:extLst>
          </p:cNvPr>
          <p:cNvSpPr txBox="1"/>
          <p:nvPr/>
        </p:nvSpPr>
        <p:spPr>
          <a:xfrm>
            <a:off x="423590" y="2869298"/>
            <a:ext cx="97106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Rapat Koordinasi</a:t>
            </a: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Magang</a:t>
            </a: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Mahasiswa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Diploma III dan Program Diploma IV </a:t>
            </a:r>
          </a:p>
          <a:p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Jakarta, </a:t>
            </a:r>
            <a:r>
              <a:rPr lang="id-ID"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Juli 2024</a:t>
            </a:r>
          </a:p>
          <a:p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C0A4E0E-C09D-4602-B158-04736D08E4D5}"/>
              </a:ext>
            </a:extLst>
          </p:cNvPr>
          <p:cNvSpPr/>
          <p:nvPr/>
        </p:nvSpPr>
        <p:spPr>
          <a:xfrm>
            <a:off x="8184440" y="2075824"/>
            <a:ext cx="1407842" cy="3314700"/>
          </a:xfrm>
          <a:prstGeom prst="parallelogram">
            <a:avLst>
              <a:gd name="adj" fmla="val 71688"/>
            </a:avLst>
          </a:pr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582EB1CC-C04D-4738-A18D-04850E4DDA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117928"/>
            <a:ext cx="1080000" cy="108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98EF65-CE1C-41A7-9AE8-98FB88708ED2}"/>
              </a:ext>
            </a:extLst>
          </p:cNvPr>
          <p:cNvSpPr txBox="1"/>
          <p:nvPr/>
        </p:nvSpPr>
        <p:spPr>
          <a:xfrm>
            <a:off x="1413828" y="294381"/>
            <a:ext cx="6637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bg1"/>
                </a:solidFill>
              </a:rPr>
              <a:t>POLITEKNIK STATISTIKA STIS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08B12D7-4EA1-477A-9035-A63A28F9F651}"/>
              </a:ext>
            </a:extLst>
          </p:cNvPr>
          <p:cNvSpPr/>
          <p:nvPr/>
        </p:nvSpPr>
        <p:spPr>
          <a:xfrm>
            <a:off x="8318140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870EB9C1-8230-46AF-9FD1-80A838D63368}"/>
              </a:ext>
            </a:extLst>
          </p:cNvPr>
          <p:cNvSpPr/>
          <p:nvPr/>
        </p:nvSpPr>
        <p:spPr>
          <a:xfrm>
            <a:off x="323016" y="6118443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8CAEB8-01A8-45B2-972E-68DAF7E53624}"/>
              </a:ext>
            </a:extLst>
          </p:cNvPr>
          <p:cNvSpPr txBox="1"/>
          <p:nvPr/>
        </p:nvSpPr>
        <p:spPr>
          <a:xfrm>
            <a:off x="539699" y="6137275"/>
            <a:ext cx="4146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                       </a:t>
            </a:r>
            <a:endParaRPr lang="en-ID" sz="2400" dirty="0">
              <a:solidFill>
                <a:schemeClr val="bg1"/>
              </a:solidFill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D705F8CB-9036-41DF-AA58-807AAC46F52F}"/>
              </a:ext>
            </a:extLst>
          </p:cNvPr>
          <p:cNvSpPr/>
          <p:nvPr/>
        </p:nvSpPr>
        <p:spPr>
          <a:xfrm>
            <a:off x="0" y="2599306"/>
            <a:ext cx="345238" cy="1133868"/>
          </a:xfrm>
          <a:custGeom>
            <a:avLst/>
            <a:gdLst>
              <a:gd name="connsiteX0" fmla="*/ 0 w 345238"/>
              <a:gd name="connsiteY0" fmla="*/ 0 h 1133868"/>
              <a:gd name="connsiteX1" fmla="*/ 345238 w 345238"/>
              <a:gd name="connsiteY1" fmla="*/ 0 h 1133868"/>
              <a:gd name="connsiteX2" fmla="*/ 0 w 345238"/>
              <a:gd name="connsiteY2" fmla="*/ 1133868 h 11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238" h="1133868">
                <a:moveTo>
                  <a:pt x="0" y="0"/>
                </a:moveTo>
                <a:lnTo>
                  <a:pt x="345238" y="0"/>
                </a:lnTo>
                <a:lnTo>
                  <a:pt x="0" y="1133868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0A293A-ED9C-45C2-86EC-DF0D6EC8AC88}"/>
              </a:ext>
            </a:extLst>
          </p:cNvPr>
          <p:cNvSpPr txBox="1"/>
          <p:nvPr/>
        </p:nvSpPr>
        <p:spPr>
          <a:xfrm>
            <a:off x="1456814" y="726660"/>
            <a:ext cx="278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i="1" dirty="0">
                <a:solidFill>
                  <a:schemeClr val="bg1">
                    <a:lumMod val="95000"/>
                  </a:schemeClr>
                </a:solidFill>
              </a:rPr>
              <a:t>For Better Official Statistics</a:t>
            </a:r>
          </a:p>
        </p:txBody>
      </p:sp>
    </p:spTree>
    <p:extLst>
      <p:ext uri="{BB962C8B-B14F-4D97-AF65-F5344CB8AC3E}">
        <p14:creationId xmlns:p14="http://schemas.microsoft.com/office/powerpoint/2010/main" val="16697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-79084" y="-16827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Tugas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Peserta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 (1)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10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144178"/>
            <a:ext cx="10259545" cy="5088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400"/>
              </a:spcAft>
            </a:pPr>
            <a:r>
              <a:rPr lang="en-US" sz="2800" b="1" dirty="0">
                <a:effectLst/>
                <a:latin typeface="Bookman Old Style" panose="02050604050505020204" pitchFamily="18" charset="0"/>
              </a:rPr>
              <a:t> 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Menaati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ketentuan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jadwal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ketentuan-ketentuan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lain yang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ditetapkan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id-ID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STIS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Melaksanakan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tugas-tugas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logbook/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catatan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harian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magang</a:t>
            </a:r>
            <a:endParaRPr lang="en-US" sz="2800" dirty="0">
              <a:solidFill>
                <a:srgbClr val="000000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id-ID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Melaporkan secara berkala (minimal 1 bulan sekali) kegiatan magang yang dilakukan. </a:t>
            </a:r>
            <a:r>
              <a:rPr lang="id-ID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Jadual</a:t>
            </a:r>
            <a:r>
              <a:rPr lang="id-ID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konsultasi 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ditetapkan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id-ID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Pelaporan ini juga dapat dilakukan bersama dengan dosen pembimbing lapangan.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10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Tugas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Peserta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 (2)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11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490008"/>
            <a:ext cx="10259545" cy="417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lvl="0" indent="-361950" algn="just"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d-ID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 proses pembuatan laporan, peserta magang melakukan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konsultasi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minimal </a:t>
            </a:r>
            <a:r>
              <a:rPr lang="id-ID" sz="28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kali</a:t>
            </a:r>
            <a:r>
              <a:rPr lang="id-ID" sz="28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id-ID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Jadual</a:t>
            </a:r>
            <a:r>
              <a:rPr lang="id-ID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konsultasi 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ditetapkan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dibuktikan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mengisi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formulir</a:t>
            </a:r>
            <a:r>
              <a:rPr lang="en-US" sz="28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Bukti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Konsultasi</a:t>
            </a:r>
            <a:r>
              <a:rPr lang="en-US" sz="28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 konsultasi ini juga dapat dilakukan bersama dengan dosen pembimbing lapangan.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just">
              <a:spcAft>
                <a:spcPts val="800"/>
              </a:spcAft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Menyusun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99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Logbook </a:t>
            </a:r>
            <a:r>
              <a:rPr lang="en-US" sz="2800" b="1" dirty="0" err="1">
                <a:solidFill>
                  <a:schemeClr val="bg1"/>
                </a:solidFill>
              </a:rPr>
              <a:t>Harian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12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DF197-6A09-DEA6-DC14-F76D973C0A49}"/>
              </a:ext>
            </a:extLst>
          </p:cNvPr>
          <p:cNvSpPr txBox="1">
            <a:spLocks/>
          </p:cNvSpPr>
          <p:nvPr/>
        </p:nvSpPr>
        <p:spPr>
          <a:xfrm>
            <a:off x="944526" y="122135"/>
            <a:ext cx="10515600" cy="9824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662F3BA-0B7C-C5D2-796A-2BD2608A7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3253"/>
              </p:ext>
            </p:extLst>
          </p:nvPr>
        </p:nvGraphicFramePr>
        <p:xfrm>
          <a:off x="838203" y="1123876"/>
          <a:ext cx="10515597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0549846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4821792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53762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Pembimbing</a:t>
                      </a: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Lapangan</a:t>
                      </a:r>
                      <a:endParaRPr lang="en-ID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Mahasiswa</a:t>
                      </a:r>
                      <a:endParaRPr lang="en-ID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Dosen</a:t>
                      </a: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Pembimbing</a:t>
                      </a: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D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43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38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5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59778"/>
                  </a:ext>
                </a:extLst>
              </a:tr>
            </a:tbl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A0202937-7C65-2572-046C-E9747CCBB4BF}"/>
              </a:ext>
            </a:extLst>
          </p:cNvPr>
          <p:cNvSpPr/>
          <p:nvPr/>
        </p:nvSpPr>
        <p:spPr>
          <a:xfrm>
            <a:off x="1307807" y="1690688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Tugas</a:t>
            </a:r>
            <a:endParaRPr lang="en-ID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3797839F-BB77-E661-2CDA-3AC635E9DC31}"/>
              </a:ext>
            </a:extLst>
          </p:cNvPr>
          <p:cNvSpPr/>
          <p:nvPr/>
        </p:nvSpPr>
        <p:spPr>
          <a:xfrm>
            <a:off x="4798830" y="1690688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ID" dirty="0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7CC9A377-8B86-1553-DB47-65CBFE2F0017}"/>
              </a:ext>
            </a:extLst>
          </p:cNvPr>
          <p:cNvSpPr/>
          <p:nvPr/>
        </p:nvSpPr>
        <p:spPr>
          <a:xfrm>
            <a:off x="4798830" y="3353536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Menulis</a:t>
            </a:r>
            <a:r>
              <a:rPr lang="en-US" dirty="0"/>
              <a:t> Logbook </a:t>
            </a:r>
            <a:r>
              <a:rPr lang="en-US" dirty="0" err="1"/>
              <a:t>Harian</a:t>
            </a:r>
            <a:endParaRPr lang="en-ID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597F45D4-D222-BF80-42F6-A7F902E86D7D}"/>
              </a:ext>
            </a:extLst>
          </p:cNvPr>
          <p:cNvSpPr/>
          <p:nvPr/>
        </p:nvSpPr>
        <p:spPr>
          <a:xfrm>
            <a:off x="1485014" y="3445259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seminggu</a:t>
            </a:r>
            <a:endParaRPr lang="en-ID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BE870782-5A4D-052A-5E2E-A2FBBB5A6CAE}"/>
              </a:ext>
            </a:extLst>
          </p:cNvPr>
          <p:cNvSpPr/>
          <p:nvPr/>
        </p:nvSpPr>
        <p:spPr>
          <a:xfrm>
            <a:off x="1485015" y="5005753"/>
            <a:ext cx="2126511" cy="12674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Menandatangi</a:t>
            </a:r>
            <a:r>
              <a:rPr lang="en-US" dirty="0"/>
              <a:t> Logbook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 </a:t>
            </a:r>
            <a:r>
              <a:rPr lang="en-US" dirty="0" err="1"/>
              <a:t>seminggu</a:t>
            </a:r>
            <a:endParaRPr lang="en-ID" dirty="0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2CA8C4E5-08C5-943F-BA35-92A7CE1A28CB}"/>
              </a:ext>
            </a:extLst>
          </p:cNvPr>
          <p:cNvSpPr/>
          <p:nvPr/>
        </p:nvSpPr>
        <p:spPr>
          <a:xfrm>
            <a:off x="4720857" y="5005753"/>
            <a:ext cx="2743199" cy="12674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Mengupload</a:t>
            </a:r>
            <a:r>
              <a:rPr lang="en-US" dirty="0"/>
              <a:t> logbook </a:t>
            </a:r>
            <a:r>
              <a:rPr lang="en-US" dirty="0" err="1"/>
              <a:t>Harian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seminggu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Classroom</a:t>
            </a:r>
            <a:endParaRPr lang="en-ID" dirty="0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E07B3AEA-AD6E-2372-95A1-E420B0B22EF5}"/>
              </a:ext>
            </a:extLst>
          </p:cNvPr>
          <p:cNvSpPr/>
          <p:nvPr/>
        </p:nvSpPr>
        <p:spPr>
          <a:xfrm>
            <a:off x="8272130" y="5005753"/>
            <a:ext cx="2743199" cy="12674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Memeriksa</a:t>
            </a:r>
            <a:r>
              <a:rPr lang="en-US" dirty="0"/>
              <a:t> logbook </a:t>
            </a:r>
            <a:r>
              <a:rPr lang="en-US" dirty="0" err="1"/>
              <a:t>harian</a:t>
            </a:r>
            <a:r>
              <a:rPr lang="en-US" dirty="0"/>
              <a:t>   di Classroom</a:t>
            </a:r>
            <a:endParaRPr lang="en-ID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A6845B-8752-03C6-FCD2-8135ED6AF2A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34318" y="2209025"/>
            <a:ext cx="136451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46B2AC-037E-489F-E25D-0AAB03231D11}"/>
              </a:ext>
            </a:extLst>
          </p:cNvPr>
          <p:cNvCxnSpPr>
            <a:cxnSpLocks/>
          </p:cNvCxnSpPr>
          <p:nvPr/>
        </p:nvCxnSpPr>
        <p:spPr>
          <a:xfrm>
            <a:off x="5862085" y="2658826"/>
            <a:ext cx="0" cy="69471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15A9B6-C93E-D6C6-C942-8D051EAC077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611525" y="3871873"/>
            <a:ext cx="11873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285D24-8034-F07C-18B7-A95097A8190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548270" y="4413397"/>
            <a:ext cx="1" cy="592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1C660C-13C0-5371-6887-93F546053E20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611526" y="5639481"/>
            <a:ext cx="11093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18AA72-30F2-E299-BE6B-BD975E14330E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7464056" y="5639481"/>
            <a:ext cx="808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581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Logbook </a:t>
            </a:r>
            <a:r>
              <a:rPr lang="en-US" sz="2800" b="1" dirty="0" err="1">
                <a:solidFill>
                  <a:schemeClr val="bg1"/>
                </a:solidFill>
              </a:rPr>
              <a:t>Harian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01683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13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DF197-6A09-DEA6-DC14-F76D973C0A49}"/>
              </a:ext>
            </a:extLst>
          </p:cNvPr>
          <p:cNvSpPr txBox="1">
            <a:spLocks/>
          </p:cNvSpPr>
          <p:nvPr/>
        </p:nvSpPr>
        <p:spPr>
          <a:xfrm>
            <a:off x="944526" y="122135"/>
            <a:ext cx="10515600" cy="9824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45F20030-964E-048E-540C-F463A83CC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57399"/>
              </p:ext>
            </p:extLst>
          </p:nvPr>
        </p:nvGraphicFramePr>
        <p:xfrm>
          <a:off x="250627" y="1825624"/>
          <a:ext cx="10903582" cy="435134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69107">
                  <a:extLst>
                    <a:ext uri="{9D8B030D-6E8A-4147-A177-3AD203B41FA5}">
                      <a16:colId xmlns:a16="http://schemas.microsoft.com/office/drawing/2014/main" val="2142897955"/>
                    </a:ext>
                  </a:extLst>
                </a:gridCol>
                <a:gridCol w="976250">
                  <a:extLst>
                    <a:ext uri="{9D8B030D-6E8A-4147-A177-3AD203B41FA5}">
                      <a16:colId xmlns:a16="http://schemas.microsoft.com/office/drawing/2014/main" val="2777081826"/>
                    </a:ext>
                  </a:extLst>
                </a:gridCol>
                <a:gridCol w="3588041">
                  <a:extLst>
                    <a:ext uri="{9D8B030D-6E8A-4147-A177-3AD203B41FA5}">
                      <a16:colId xmlns:a16="http://schemas.microsoft.com/office/drawing/2014/main" val="2728751436"/>
                    </a:ext>
                  </a:extLst>
                </a:gridCol>
                <a:gridCol w="1065000">
                  <a:extLst>
                    <a:ext uri="{9D8B030D-6E8A-4147-A177-3AD203B41FA5}">
                      <a16:colId xmlns:a16="http://schemas.microsoft.com/office/drawing/2014/main" val="773618048"/>
                    </a:ext>
                  </a:extLst>
                </a:gridCol>
                <a:gridCol w="1065000">
                  <a:extLst>
                    <a:ext uri="{9D8B030D-6E8A-4147-A177-3AD203B41FA5}">
                      <a16:colId xmlns:a16="http://schemas.microsoft.com/office/drawing/2014/main" val="404961819"/>
                    </a:ext>
                  </a:extLst>
                </a:gridCol>
                <a:gridCol w="1166430">
                  <a:extLst>
                    <a:ext uri="{9D8B030D-6E8A-4147-A177-3AD203B41FA5}">
                      <a16:colId xmlns:a16="http://schemas.microsoft.com/office/drawing/2014/main" val="3059529699"/>
                    </a:ext>
                  </a:extLst>
                </a:gridCol>
                <a:gridCol w="1331252">
                  <a:extLst>
                    <a:ext uri="{9D8B030D-6E8A-4147-A177-3AD203B41FA5}">
                      <a16:colId xmlns:a16="http://schemas.microsoft.com/office/drawing/2014/main" val="3977269195"/>
                    </a:ext>
                  </a:extLst>
                </a:gridCol>
                <a:gridCol w="1242502">
                  <a:extLst>
                    <a:ext uri="{9D8B030D-6E8A-4147-A177-3AD203B41FA5}">
                      <a16:colId xmlns:a16="http://schemas.microsoft.com/office/drawing/2014/main" val="2579489457"/>
                    </a:ext>
                  </a:extLst>
                </a:gridCol>
              </a:tblGrid>
              <a:tr h="45803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D" sz="1500" b="1" dirty="0">
                          <a:effectLst/>
                        </a:rPr>
                        <a:t>NO</a:t>
                      </a:r>
                      <a:endParaRPr lang="en-ID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D" sz="1500" b="1" dirty="0">
                          <a:effectLst/>
                        </a:rPr>
                        <a:t>TANGGAL</a:t>
                      </a:r>
                      <a:endParaRPr lang="en-ID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D" sz="1500" b="1" dirty="0">
                          <a:effectLst/>
                        </a:rPr>
                        <a:t>DESKRIPSI PEKERJAAN/PENUGASAN</a:t>
                      </a:r>
                      <a:endParaRPr lang="en-ID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ctr"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D" sz="1500" b="1">
                          <a:effectLst/>
                        </a:rPr>
                        <a:t>KUANTITAS </a:t>
                      </a:r>
                      <a:endParaRPr lang="en-ID" sz="15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b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D" sz="1500" b="1">
                          <a:effectLst/>
                        </a:rPr>
                        <a:t>DURASI WAKTU PENGERJAAN</a:t>
                      </a:r>
                      <a:endParaRPr lang="en-ID" sz="15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D" sz="1500" b="1" dirty="0">
                          <a:effectLst/>
                        </a:rPr>
                        <a:t>PEMBERI TUGAS</a:t>
                      </a:r>
                      <a:endParaRPr lang="en-ID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D" sz="1500" b="1" dirty="0">
                          <a:effectLst/>
                        </a:rPr>
                        <a:t>STATUS PENYELESAIAN</a:t>
                      </a:r>
                      <a:endParaRPr lang="en-ID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ctr"/>
                </a:tc>
                <a:extLst>
                  <a:ext uri="{0D108BD9-81ED-4DB2-BD59-A6C34878D82A}">
                    <a16:rowId xmlns:a16="http://schemas.microsoft.com/office/drawing/2014/main" val="3757151511"/>
                  </a:ext>
                </a:extLst>
              </a:tr>
              <a:tr h="1145089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500" b="1">
                          <a:effectLst/>
                        </a:rPr>
                        <a:t>VOLUME </a:t>
                      </a:r>
                      <a:endParaRPr lang="en-ID" sz="1500" b="1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500" b="1" dirty="0">
                          <a:effectLst/>
                        </a:rPr>
                        <a:t>SATUAN</a:t>
                      </a:r>
                      <a:endParaRPr lang="en-ID" sz="15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56812"/>
                  </a:ext>
                </a:extLst>
              </a:tr>
              <a:tr h="458036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500" b="0">
                          <a:effectLst/>
                        </a:rPr>
                        <a:t>[1]</a:t>
                      </a:r>
                      <a:endParaRPr lang="en-ID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500" b="0">
                          <a:effectLst/>
                        </a:rPr>
                        <a:t>[2]</a:t>
                      </a:r>
                      <a:endParaRPr lang="en-ID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500" b="0">
                          <a:effectLst/>
                        </a:rPr>
                        <a:t>[3]</a:t>
                      </a:r>
                      <a:endParaRPr lang="en-ID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500" b="0">
                          <a:effectLst/>
                        </a:rPr>
                        <a:t>[4]</a:t>
                      </a:r>
                      <a:endParaRPr lang="en-ID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500" b="0">
                          <a:effectLst/>
                        </a:rPr>
                        <a:t>[5]</a:t>
                      </a:r>
                      <a:endParaRPr lang="en-ID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500" b="0">
                          <a:effectLst/>
                        </a:rPr>
                        <a:t>[6]</a:t>
                      </a:r>
                      <a:endParaRPr lang="en-ID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500" b="0">
                          <a:effectLst/>
                        </a:rPr>
                        <a:t>[7]</a:t>
                      </a:r>
                      <a:endParaRPr lang="en-ID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500" b="0">
                          <a:effectLst/>
                        </a:rPr>
                        <a:t>[8]</a:t>
                      </a:r>
                      <a:endParaRPr lang="en-ID" sz="15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904" marR="15904" marT="0" marB="0" anchor="b"/>
                </a:tc>
                <a:extLst>
                  <a:ext uri="{0D108BD9-81ED-4DB2-BD59-A6C34878D82A}">
                    <a16:rowId xmlns:a16="http://schemas.microsoft.com/office/drawing/2014/main" val="50866470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 dirty="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ctr"/>
                      <a:endParaRPr lang="en-ID" sz="1500">
                        <a:effectLst/>
                      </a:endParaRPr>
                    </a:p>
                  </a:txBody>
                  <a:tcPr marL="15904" marR="15904" marT="0" marB="0" anchor="ctr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extLst>
                  <a:ext uri="{0D108BD9-81ED-4DB2-BD59-A6C34878D82A}">
                    <a16:rowId xmlns:a16="http://schemas.microsoft.com/office/drawing/2014/main" val="349395024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ctr"/>
                      <a:endParaRPr lang="en-ID" sz="1500">
                        <a:effectLst/>
                      </a:endParaRPr>
                    </a:p>
                  </a:txBody>
                  <a:tcPr marL="15904" marR="15904" marT="0" marB="0" anchor="ctr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extLst>
                  <a:ext uri="{0D108BD9-81ED-4DB2-BD59-A6C34878D82A}">
                    <a16:rowId xmlns:a16="http://schemas.microsoft.com/office/drawing/2014/main" val="125377049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ctr"/>
                      <a:endParaRPr lang="en-ID" sz="1500">
                        <a:effectLst/>
                      </a:endParaRPr>
                    </a:p>
                  </a:txBody>
                  <a:tcPr marL="15904" marR="15904" marT="0" marB="0" anchor="ctr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extLst>
                  <a:ext uri="{0D108BD9-81ED-4DB2-BD59-A6C34878D82A}">
                    <a16:rowId xmlns:a16="http://schemas.microsoft.com/office/drawing/2014/main" val="2018153145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extLst>
                  <a:ext uri="{0D108BD9-81ED-4DB2-BD59-A6C34878D82A}">
                    <a16:rowId xmlns:a16="http://schemas.microsoft.com/office/drawing/2014/main" val="160929747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extLst>
                  <a:ext uri="{0D108BD9-81ED-4DB2-BD59-A6C34878D82A}">
                    <a16:rowId xmlns:a16="http://schemas.microsoft.com/office/drawing/2014/main" val="310904751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extLst>
                  <a:ext uri="{0D108BD9-81ED-4DB2-BD59-A6C34878D82A}">
                    <a16:rowId xmlns:a16="http://schemas.microsoft.com/office/drawing/2014/main" val="237915153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extLst>
                  <a:ext uri="{0D108BD9-81ED-4DB2-BD59-A6C34878D82A}">
                    <a16:rowId xmlns:a16="http://schemas.microsoft.com/office/drawing/2014/main" val="379752316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t"/>
                      <a:endParaRPr lang="en-ID" sz="1500">
                        <a:effectLst/>
                      </a:endParaRPr>
                    </a:p>
                  </a:txBody>
                  <a:tcPr marL="15904" marR="15904" marT="0" marB="0"/>
                </a:tc>
                <a:tc>
                  <a:txBody>
                    <a:bodyPr/>
                    <a:lstStyle/>
                    <a:p>
                      <a:pPr rtl="0" fontAlgn="t"/>
                      <a:endParaRPr lang="en-ID" sz="1500">
                        <a:effectLst/>
                      </a:endParaRPr>
                    </a:p>
                  </a:txBody>
                  <a:tcPr marL="15904" marR="15904" marT="0" marB="0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extLst>
                  <a:ext uri="{0D108BD9-81ED-4DB2-BD59-A6C34878D82A}">
                    <a16:rowId xmlns:a16="http://schemas.microsoft.com/office/drawing/2014/main" val="214366904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 dirty="0">
                        <a:effectLst/>
                      </a:endParaRPr>
                    </a:p>
                  </a:txBody>
                  <a:tcPr marL="15904" marR="15904" marT="0" marB="0" anchor="b"/>
                </a:tc>
                <a:extLst>
                  <a:ext uri="{0D108BD9-81ED-4DB2-BD59-A6C34878D82A}">
                    <a16:rowId xmlns:a16="http://schemas.microsoft.com/office/drawing/2014/main" val="252415983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>
                        <a:effectLst/>
                      </a:endParaRPr>
                    </a:p>
                  </a:txBody>
                  <a:tcPr marL="15904" marR="15904" marT="0" marB="0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D" sz="1500" dirty="0">
                        <a:effectLst/>
                      </a:endParaRPr>
                    </a:p>
                  </a:txBody>
                  <a:tcPr marL="15904" marR="15904" marT="0" marB="0" anchor="b"/>
                </a:tc>
                <a:extLst>
                  <a:ext uri="{0D108BD9-81ED-4DB2-BD59-A6C34878D82A}">
                    <a16:rowId xmlns:a16="http://schemas.microsoft.com/office/drawing/2014/main" val="2288980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90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87880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Rekapitulasi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Kegiatan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Bulanan</a:t>
            </a:r>
            <a:r>
              <a:rPr lang="en-US" sz="2800" b="1" dirty="0">
                <a:solidFill>
                  <a:schemeClr val="bg1"/>
                </a:solidFill>
              </a:rPr>
              <a:t> dan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84193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14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1E78655-6137-32BE-0F5F-31C903B099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249026"/>
              </p:ext>
            </p:extLst>
          </p:nvPr>
        </p:nvGraphicFramePr>
        <p:xfrm>
          <a:off x="838203" y="1178560"/>
          <a:ext cx="10453574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0549846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48217929"/>
                    </a:ext>
                  </a:extLst>
                </a:gridCol>
                <a:gridCol w="3443176">
                  <a:extLst>
                    <a:ext uri="{9D8B030D-6E8A-4147-A177-3AD203B41FA5}">
                      <a16:colId xmlns:a16="http://schemas.microsoft.com/office/drawing/2014/main" val="2053762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Pembimbing</a:t>
                      </a: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Lapangan</a:t>
                      </a:r>
                      <a:endParaRPr lang="en-ID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Mahasiswa</a:t>
                      </a:r>
                      <a:endParaRPr lang="en-ID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Dosen</a:t>
                      </a: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Pembimbing</a:t>
                      </a:r>
                      <a:endParaRPr lang="en-ID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43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38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539732"/>
                  </a:ext>
                </a:extLst>
              </a:tr>
              <a:tr h="497131"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59778"/>
                  </a:ext>
                </a:extLst>
              </a:tr>
            </a:tbl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B95EF6B1-6302-498E-3A96-8EBFB52359E3}"/>
              </a:ext>
            </a:extLst>
          </p:cNvPr>
          <p:cNvSpPr/>
          <p:nvPr/>
        </p:nvSpPr>
        <p:spPr>
          <a:xfrm>
            <a:off x="1307807" y="1722587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Rekapitulasi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bulanan</a:t>
            </a:r>
            <a:endParaRPr lang="en-ID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17E91B45-4691-F908-3705-3C8650F415A9}"/>
              </a:ext>
            </a:extLst>
          </p:cNvPr>
          <p:cNvSpPr/>
          <p:nvPr/>
        </p:nvSpPr>
        <p:spPr>
          <a:xfrm>
            <a:off x="5032744" y="1727282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Rekapitulasi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bulanan</a:t>
            </a:r>
            <a:endParaRPr lang="en-ID" dirty="0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67E709A3-749F-5E8D-E1E3-A87368DF7D5A}"/>
              </a:ext>
            </a:extLst>
          </p:cNvPr>
          <p:cNvSpPr/>
          <p:nvPr/>
        </p:nvSpPr>
        <p:spPr>
          <a:xfrm>
            <a:off x="5032744" y="3294062"/>
            <a:ext cx="2126511" cy="1152065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Mengupload</a:t>
            </a:r>
            <a:r>
              <a:rPr lang="en-US" dirty="0"/>
              <a:t> </a:t>
            </a:r>
            <a:r>
              <a:rPr lang="en-US" dirty="0" err="1"/>
              <a:t>rekapitulasi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 </a:t>
            </a:r>
            <a:r>
              <a:rPr lang="en-US" dirty="0" err="1"/>
              <a:t>bulanan</a:t>
            </a:r>
            <a:r>
              <a:rPr lang="en-US" dirty="0"/>
              <a:t> di classroom</a:t>
            </a:r>
            <a:endParaRPr lang="en-ID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2FAB3461-3B00-8C01-C6FB-BF466633331C}"/>
              </a:ext>
            </a:extLst>
          </p:cNvPr>
          <p:cNvSpPr/>
          <p:nvPr/>
        </p:nvSpPr>
        <p:spPr>
          <a:xfrm>
            <a:off x="1307806" y="3294062"/>
            <a:ext cx="2126511" cy="118158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Menandatangani</a:t>
            </a:r>
            <a:r>
              <a:rPr lang="en-US" dirty="0"/>
              <a:t> </a:t>
            </a:r>
            <a:r>
              <a:rPr lang="en-US" dirty="0" err="1"/>
              <a:t>Rekapitulasi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Bulanan</a:t>
            </a:r>
            <a:endParaRPr lang="en-ID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60C46C7E-F2DA-A098-EBB3-D09203A71FD3}"/>
              </a:ext>
            </a:extLst>
          </p:cNvPr>
          <p:cNvSpPr/>
          <p:nvPr/>
        </p:nvSpPr>
        <p:spPr>
          <a:xfrm>
            <a:off x="1307806" y="5031341"/>
            <a:ext cx="2126511" cy="12674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Memeriksa</a:t>
            </a:r>
            <a:r>
              <a:rPr lang="en-US" dirty="0"/>
              <a:t> 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magang</a:t>
            </a:r>
            <a:r>
              <a:rPr lang="en-US" dirty="0"/>
              <a:t> dan 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3BC470A8-6013-0E55-0C33-1F22FA62F72A}"/>
              </a:ext>
            </a:extLst>
          </p:cNvPr>
          <p:cNvSpPr/>
          <p:nvPr/>
        </p:nvSpPr>
        <p:spPr>
          <a:xfrm>
            <a:off x="4986671" y="5018335"/>
            <a:ext cx="2218658" cy="12674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ID" dirty="0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0DC157CA-455A-BA04-DF40-A04330630605}"/>
              </a:ext>
            </a:extLst>
          </p:cNvPr>
          <p:cNvSpPr/>
          <p:nvPr/>
        </p:nvSpPr>
        <p:spPr>
          <a:xfrm>
            <a:off x="8385546" y="3236366"/>
            <a:ext cx="2239922" cy="12674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rekapitulasi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bulanan</a:t>
            </a:r>
            <a:endParaRPr lang="en-ID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9A38E115-DC44-C48F-2756-3377EE2656A7}"/>
              </a:ext>
            </a:extLst>
          </p:cNvPr>
          <p:cNvSpPr/>
          <p:nvPr/>
        </p:nvSpPr>
        <p:spPr>
          <a:xfrm>
            <a:off x="8442252" y="4990994"/>
            <a:ext cx="2126511" cy="12674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Memeriksa</a:t>
            </a:r>
            <a:r>
              <a:rPr lang="en-US" dirty="0"/>
              <a:t> 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magang</a:t>
            </a:r>
            <a:r>
              <a:rPr lang="en-US" dirty="0"/>
              <a:t> dan 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umpan</a:t>
            </a:r>
            <a:r>
              <a:rPr lang="en-US" dirty="0"/>
              <a:t> </a:t>
            </a:r>
            <a:r>
              <a:rPr lang="en-US" dirty="0" err="1"/>
              <a:t>balik</a:t>
            </a:r>
            <a:r>
              <a:rPr lang="en-US" dirty="0"/>
              <a:t> </a:t>
            </a:r>
            <a:endParaRPr lang="en-ID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AEAC72-D20E-6CE8-CF6C-026813A4698D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3434318" y="2240924"/>
            <a:ext cx="1598426" cy="469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5025D-2984-7B44-5BFA-F9167079CEA0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2371062" y="2690725"/>
            <a:ext cx="1" cy="60333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4BC44C-2D8E-7DE4-C00C-67FFD2B46CF6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3434317" y="3870095"/>
            <a:ext cx="1598427" cy="147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8291AF-8A9F-0526-AFE0-D75E69C54E50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7159255" y="3870094"/>
            <a:ext cx="1226291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A7BA72-3C80-9968-6813-18D96499298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371061" y="4427034"/>
            <a:ext cx="1" cy="6043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B43FE9-50FD-AFE7-D0BB-D735E9ADDA1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6096000" y="4369963"/>
            <a:ext cx="0" cy="6483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DC8EF7-AA3E-789E-3B41-BD2E262CE6F8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505507" y="4420029"/>
            <a:ext cx="10633" cy="6113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C46875-49DD-9DA8-BB65-B68679C2CBA4}"/>
              </a:ext>
            </a:extLst>
          </p:cNvPr>
          <p:cNvCxnSpPr>
            <a:cxnSpLocks/>
          </p:cNvCxnSpPr>
          <p:nvPr/>
        </p:nvCxnSpPr>
        <p:spPr>
          <a:xfrm flipV="1">
            <a:off x="3411281" y="5461846"/>
            <a:ext cx="1598427" cy="147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F05324-A760-E04A-34D3-686A90E4CBDF}"/>
              </a:ext>
            </a:extLst>
          </p:cNvPr>
          <p:cNvCxnSpPr>
            <a:cxnSpLocks/>
          </p:cNvCxnSpPr>
          <p:nvPr/>
        </p:nvCxnSpPr>
        <p:spPr>
          <a:xfrm flipH="1">
            <a:off x="3398875" y="5734159"/>
            <a:ext cx="1587796" cy="440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8B0028-891D-F40A-5A4E-D1C5EF3E72E5}"/>
              </a:ext>
            </a:extLst>
          </p:cNvPr>
          <p:cNvCxnSpPr>
            <a:cxnSpLocks/>
          </p:cNvCxnSpPr>
          <p:nvPr/>
        </p:nvCxnSpPr>
        <p:spPr>
          <a:xfrm>
            <a:off x="7159255" y="5476605"/>
            <a:ext cx="135919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9F1512-4BB0-7E45-B9C4-75363A65EADC}"/>
              </a:ext>
            </a:extLst>
          </p:cNvPr>
          <p:cNvCxnSpPr>
            <a:cxnSpLocks/>
          </p:cNvCxnSpPr>
          <p:nvPr/>
        </p:nvCxnSpPr>
        <p:spPr>
          <a:xfrm flipH="1">
            <a:off x="7205329" y="5748918"/>
            <a:ext cx="1290085" cy="2933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7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Rekapitulasi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Kegiatan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Bulanan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15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801A84-2F6E-AC11-053B-E0CA93CC0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8" y="1494442"/>
            <a:ext cx="11210143" cy="351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7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98522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Pembimbingan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16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490008"/>
            <a:ext cx="10259545" cy="4298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Polstat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STIS)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(BPS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/Kota), 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maksimum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endParaRPr lang="en-US" sz="20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ID" sz="2000" dirty="0"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D" sz="20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ID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ID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r>
              <a:rPr lang="en-ID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Minimal </a:t>
            </a:r>
            <a:r>
              <a:rPr lang="en-US" sz="20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Pejabat</a:t>
            </a: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Pengawas</a:t>
            </a: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Pejabat</a:t>
            </a: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Fungsional</a:t>
            </a: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0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setara</a:t>
            </a: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minimal </a:t>
            </a:r>
            <a:r>
              <a:rPr lang="en-US" sz="20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golongan</a:t>
            </a: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III/c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Pendidikan minimal Strata 1 atau Diploma </a:t>
            </a:r>
            <a:r>
              <a:rPr lang="id-ID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en-US" sz="2000" dirty="0"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endParaRPr lang="en-ID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just">
              <a:spcAft>
                <a:spcPts val="800"/>
              </a:spcAft>
            </a:pP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1310F-805F-A597-9356-2AE8ABB1FEF7}"/>
              </a:ext>
            </a:extLst>
          </p:cNvPr>
          <p:cNvSpPr txBox="1"/>
          <p:nvPr/>
        </p:nvSpPr>
        <p:spPr>
          <a:xfrm>
            <a:off x="938436" y="846884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Mahasiswa</a:t>
            </a:r>
            <a:r>
              <a:rPr lang="en-US" sz="2800" b="1" dirty="0"/>
              <a:t> </a:t>
            </a:r>
            <a:r>
              <a:rPr lang="en-US" sz="2800" b="1" dirty="0" err="1"/>
              <a:t>akan</a:t>
            </a:r>
            <a:r>
              <a:rPr lang="en-US" sz="2800" b="1" dirty="0"/>
              <a:t> </a:t>
            </a:r>
            <a:r>
              <a:rPr lang="en-US" sz="2800" b="1" dirty="0" err="1"/>
              <a:t>dibimbing</a:t>
            </a:r>
            <a:r>
              <a:rPr lang="en-US" sz="2800" b="1" dirty="0"/>
              <a:t> </a:t>
            </a:r>
            <a:r>
              <a:rPr lang="en-US" sz="2800" b="1" dirty="0" err="1"/>
              <a:t>selama</a:t>
            </a:r>
            <a:r>
              <a:rPr lang="en-US" sz="2800" b="1" dirty="0"/>
              <a:t> </a:t>
            </a:r>
            <a:r>
              <a:rPr lang="en-US" sz="2800" b="1" dirty="0" err="1"/>
              <a:t>magang</a:t>
            </a:r>
            <a:r>
              <a:rPr lang="en-US" sz="2800" b="1" dirty="0"/>
              <a:t>:</a:t>
            </a:r>
            <a:endParaRPr lang="en-ID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1A7DC-4BFD-0BA9-104F-94575C2BF403}"/>
              </a:ext>
            </a:extLst>
          </p:cNvPr>
          <p:cNvSpPr txBox="1"/>
          <p:nvPr/>
        </p:nvSpPr>
        <p:spPr>
          <a:xfrm>
            <a:off x="1005417" y="5014049"/>
            <a:ext cx="8259232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d-ID" sz="2000" dirty="0"/>
              <a:t>Bapak dan Ibu Pembimbing Lapangan dapat bergabung di Grup Whatsapp</a:t>
            </a:r>
          </a:p>
          <a:p>
            <a:r>
              <a:rPr lang="id-ID" sz="2000" dirty="0">
                <a:hlinkClick r:id="rId5"/>
              </a:rPr>
              <a:t>https://s.stis.ac.id/wagpemlap2425</a:t>
            </a:r>
            <a:endParaRPr lang="id-ID" sz="2000" dirty="0"/>
          </a:p>
          <a:p>
            <a:r>
              <a:rPr lang="id-ID" sz="2000" dirty="0"/>
              <a:t>dan mengisi Biodata di</a:t>
            </a:r>
            <a:br>
              <a:rPr lang="id-ID" sz="2000" dirty="0"/>
            </a:br>
            <a:r>
              <a:rPr lang="id-ID" sz="2000" dirty="0">
                <a:hlinkClick r:id="rId6"/>
              </a:rPr>
              <a:t>https://s.stis.ac.id/plmagang24</a:t>
            </a:r>
            <a:endParaRPr lang="id-ID" sz="2000" dirty="0"/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929091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Pembimbingan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17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20" y="1490008"/>
            <a:ext cx="1001405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Menjalin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rangka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masukan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arahan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konsultasi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penyelesaian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permasalahan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dihadapi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sz="24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Membimbing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mengarahkan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endParaRPr lang="en-ID" sz="24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61950" indent="-361950"/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1310F-805F-A597-9356-2AE8ABB1FEF7}"/>
              </a:ext>
            </a:extLst>
          </p:cNvPr>
          <p:cNvSpPr txBox="1"/>
          <p:nvPr/>
        </p:nvSpPr>
        <p:spPr>
          <a:xfrm>
            <a:off x="938436" y="846884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Tugas</a:t>
            </a:r>
            <a:r>
              <a:rPr lang="en-US" sz="2800" b="1" dirty="0"/>
              <a:t> </a:t>
            </a:r>
            <a:r>
              <a:rPr lang="en-US" sz="2800" b="1" dirty="0" err="1"/>
              <a:t>Dosen</a:t>
            </a:r>
            <a:r>
              <a:rPr lang="en-US" sz="2800" b="1" dirty="0"/>
              <a:t> </a:t>
            </a:r>
            <a:r>
              <a:rPr lang="en-US" sz="2800" b="1" dirty="0" err="1"/>
              <a:t>Pembimbing</a:t>
            </a:r>
            <a:r>
              <a:rPr lang="en-US" sz="2800" b="1" dirty="0"/>
              <a:t> </a:t>
            </a:r>
            <a:r>
              <a:rPr lang="en-US" sz="2800" b="1" dirty="0" err="1"/>
              <a:t>Magang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1094557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Pembimbingan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18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20" y="2526098"/>
            <a:ext cx="10014058" cy="20415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bimbingan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berinteraksi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Classroom, Zoom Meeting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atau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Google Classroom dan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Grup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61950" indent="-361950"/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53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Pembimbingan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19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09190" y="1552097"/>
            <a:ext cx="976409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arahan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mendapat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bimbingan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tatacara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budaya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lain</a:t>
            </a:r>
            <a:r>
              <a:rPr lang="id-ID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lain.  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Teknis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diserahkan kepada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id-ID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embimbing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format yang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disiapkan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STIS.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1310F-805F-A597-9356-2AE8ABB1FEF7}"/>
              </a:ext>
            </a:extLst>
          </p:cNvPr>
          <p:cNvSpPr txBox="1"/>
          <p:nvPr/>
        </p:nvSpPr>
        <p:spPr>
          <a:xfrm>
            <a:off x="554519" y="846884"/>
            <a:ext cx="11162559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600" b="1" dirty="0" err="1">
                <a:effectLst/>
                <a:latin typeface="Bookman Old Style" panose="02050604050505020204" pitchFamily="18" charset="0"/>
              </a:rPr>
              <a:t>Pembimbingan</a:t>
            </a:r>
            <a:r>
              <a:rPr lang="en-US" sz="2600" b="1" dirty="0">
                <a:effectLst/>
                <a:latin typeface="Bookman Old Style" panose="02050604050505020204" pitchFamily="18" charset="0"/>
              </a:rPr>
              <a:t> oleh </a:t>
            </a:r>
            <a:r>
              <a:rPr lang="en-US" sz="2600" b="1" dirty="0" err="1">
                <a:effectLst/>
                <a:latin typeface="Bookman Old Style" panose="02050604050505020204" pitchFamily="18" charset="0"/>
              </a:rPr>
              <a:t>Pembimbing</a:t>
            </a:r>
            <a:r>
              <a:rPr lang="en-US" sz="2600" b="1" dirty="0">
                <a:effectLst/>
                <a:latin typeface="Bookman Old Style" panose="02050604050505020204" pitchFamily="18" charset="0"/>
              </a:rPr>
              <a:t> </a:t>
            </a:r>
            <a:r>
              <a:rPr lang="en-US" sz="2600" b="1" dirty="0" err="1">
                <a:effectLst/>
                <a:latin typeface="Bookman Old Style" panose="02050604050505020204" pitchFamily="18" charset="0"/>
              </a:rPr>
              <a:t>Lapangan</a:t>
            </a:r>
            <a:r>
              <a:rPr lang="en-US" sz="2600" b="1" dirty="0">
                <a:effectLst/>
                <a:latin typeface="Bookman Old Style" panose="02050604050505020204" pitchFamily="18" charset="0"/>
              </a:rPr>
              <a:t>  di </a:t>
            </a:r>
            <a:r>
              <a:rPr lang="en-US" sz="2600" b="1" dirty="0" err="1">
                <a:effectLst/>
                <a:latin typeface="Bookman Old Style" panose="02050604050505020204" pitchFamily="18" charset="0"/>
              </a:rPr>
              <a:t>tempat</a:t>
            </a:r>
            <a:r>
              <a:rPr lang="en-US" sz="2600" b="1" dirty="0">
                <a:effectLst/>
                <a:latin typeface="Bookman Old Style" panose="02050604050505020204" pitchFamily="18" charset="0"/>
              </a:rPr>
              <a:t> </a:t>
            </a:r>
            <a:r>
              <a:rPr lang="en-US" sz="2600" b="1" dirty="0" err="1">
                <a:effectLst/>
                <a:latin typeface="Bookman Old Style" panose="02050604050505020204" pitchFamily="18" charset="0"/>
              </a:rPr>
              <a:t>magang</a:t>
            </a:r>
            <a:endParaRPr lang="en-ID" sz="2600" b="1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47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133637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LATAR BELAKANG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2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199D28-733B-E879-149A-92E5910E8EEC}"/>
              </a:ext>
            </a:extLst>
          </p:cNvPr>
          <p:cNvSpPr/>
          <p:nvPr/>
        </p:nvSpPr>
        <p:spPr>
          <a:xfrm>
            <a:off x="205526" y="1706263"/>
            <a:ext cx="11768153" cy="4251192"/>
          </a:xfrm>
          <a:prstGeom prst="roundRect">
            <a:avLst>
              <a:gd name="adj" fmla="val 717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955CBA-3E59-8F40-CE9A-9DFC49BFE54E}"/>
              </a:ext>
            </a:extLst>
          </p:cNvPr>
          <p:cNvCxnSpPr>
            <a:cxnSpLocks/>
          </p:cNvCxnSpPr>
          <p:nvPr/>
        </p:nvCxnSpPr>
        <p:spPr>
          <a:xfrm>
            <a:off x="4171223" y="1898034"/>
            <a:ext cx="0" cy="3976297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tailEnd type="none" w="lg" len="lg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17C4CD-B1F5-E444-B54E-4EF5261397DA}"/>
              </a:ext>
            </a:extLst>
          </p:cNvPr>
          <p:cNvSpPr txBox="1"/>
          <p:nvPr/>
        </p:nvSpPr>
        <p:spPr>
          <a:xfrm>
            <a:off x="2024171" y="2009922"/>
            <a:ext cx="1450107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olidFill>
                  <a:srgbClr val="006633"/>
                </a:solidFill>
                <a:latin typeface="Calibri" panose="020F0502020204030204"/>
                <a:cs typeface="Arial" panose="020B0604020202020204" pitchFamily="34" charset="0"/>
              </a:rPr>
              <a:t>Mahasiswa</a:t>
            </a:r>
            <a:endParaRPr kumimoji="0" lang="en-US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0FB02-8948-5908-6843-EB5C9E2B4059}"/>
              </a:ext>
            </a:extLst>
          </p:cNvPr>
          <p:cNvSpPr txBox="1"/>
          <p:nvPr/>
        </p:nvSpPr>
        <p:spPr>
          <a:xfrm>
            <a:off x="6096000" y="2087259"/>
            <a:ext cx="3326071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 err="1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Polstat</a:t>
            </a: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STIS</a:t>
            </a:r>
            <a:endParaRPr kumimoji="0" lang="en-US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67FDE-D1C8-6BAA-6806-3DD48F065D56}"/>
              </a:ext>
            </a:extLst>
          </p:cNvPr>
          <p:cNvSpPr txBox="1"/>
          <p:nvPr/>
        </p:nvSpPr>
        <p:spPr>
          <a:xfrm>
            <a:off x="4432245" y="1499738"/>
            <a:ext cx="3196371" cy="423106"/>
          </a:xfrm>
          <a:prstGeom prst="roundRect">
            <a:avLst>
              <a:gd name="adj" fmla="val 50000"/>
            </a:avLst>
          </a:prstGeom>
          <a:solidFill>
            <a:srgbClr val="008D36"/>
          </a:solidFill>
        </p:spPr>
        <p:txBody>
          <a:bodyPr wrap="square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FFFF00"/>
                </a:solidFill>
                <a:latin typeface="Calibri"/>
              </a:rPr>
              <a:t>MANFAAT MAGANG</a:t>
            </a:r>
            <a:endParaRPr kumimoji="0" lang="en-ID" sz="1800" b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3AC09-6C87-0629-51A7-7700BA78A382}"/>
              </a:ext>
            </a:extLst>
          </p:cNvPr>
          <p:cNvSpPr txBox="1"/>
          <p:nvPr/>
        </p:nvSpPr>
        <p:spPr>
          <a:xfrm>
            <a:off x="2200781" y="2434935"/>
            <a:ext cx="2016965" cy="17030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Memperoleh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pengalaman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kerja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di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instansi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tempat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magang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secara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langsung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D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Memiliki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pengalaman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praktek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kerja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sesuai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program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studi</a:t>
            </a:r>
            <a:endParaRPr lang="en-ID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53787F-3300-0BC9-9D9F-DC963A3FF887}"/>
              </a:ext>
            </a:extLst>
          </p:cNvPr>
          <p:cNvSpPr txBox="1"/>
          <p:nvPr/>
        </p:nvSpPr>
        <p:spPr>
          <a:xfrm>
            <a:off x="6108978" y="2550480"/>
            <a:ext cx="1865475" cy="12721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Implementasi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kurikulum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sedang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berjalan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ID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Implementasi</a:t>
            </a:r>
            <a:r>
              <a:rPr lang="id-ID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program Merdeka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Belajar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ID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8A0A48D-9316-4831-068F-8195D56DE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89" y="2576128"/>
            <a:ext cx="1537445" cy="13931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84CB920-714C-4224-E5B7-80A65FEC0C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21" y="2331026"/>
            <a:ext cx="1764898" cy="17648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D50BED-3E93-0977-4EBC-33DDCEC62F06}"/>
              </a:ext>
            </a:extLst>
          </p:cNvPr>
          <p:cNvSpPr txBox="1"/>
          <p:nvPr/>
        </p:nvSpPr>
        <p:spPr>
          <a:xfrm>
            <a:off x="652293" y="4272720"/>
            <a:ext cx="3437026" cy="159017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Memperoleh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gambaran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nyata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mengenai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lingkungan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kerjanya</a:t>
            </a:r>
            <a:endParaRPr lang="en-ID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800"/>
              </a:spcAft>
            </a:pP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Menambah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wawasan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baru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id-ID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mengenai dunia kerja</a:t>
            </a:r>
            <a:endParaRPr lang="en-ID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Aft>
                <a:spcPts val="800"/>
              </a:spcAft>
            </a:pPr>
            <a:r>
              <a:rPr lang="id-ID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Meningkatnya keterampilan dalam melaksanakan tugas di lapangan</a:t>
            </a:r>
            <a:endParaRPr lang="en-ID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D4BF761-7F70-FE2B-FA11-D8C6E2715234}"/>
              </a:ext>
            </a:extLst>
          </p:cNvPr>
          <p:cNvSpPr/>
          <p:nvPr/>
        </p:nvSpPr>
        <p:spPr>
          <a:xfrm rot="5400000">
            <a:off x="2015735" y="2490558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4B1B6D0-53A9-2A25-18E2-78A5D3BA4F49}"/>
              </a:ext>
            </a:extLst>
          </p:cNvPr>
          <p:cNvSpPr/>
          <p:nvPr/>
        </p:nvSpPr>
        <p:spPr>
          <a:xfrm rot="5400000">
            <a:off x="2013829" y="3420911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0F8B7AF-985B-B5E8-400E-433CA8BD7F67}"/>
              </a:ext>
            </a:extLst>
          </p:cNvPr>
          <p:cNvSpPr/>
          <p:nvPr/>
        </p:nvSpPr>
        <p:spPr>
          <a:xfrm rot="5400000">
            <a:off x="446858" y="4354769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8694654F-880C-4671-64BD-46E7A016DA99}"/>
              </a:ext>
            </a:extLst>
          </p:cNvPr>
          <p:cNvSpPr/>
          <p:nvPr/>
        </p:nvSpPr>
        <p:spPr>
          <a:xfrm rot="5400000">
            <a:off x="465666" y="4874393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61ABEC8-E2C7-962B-BDBC-FF6814EEADD6}"/>
              </a:ext>
            </a:extLst>
          </p:cNvPr>
          <p:cNvSpPr/>
          <p:nvPr/>
        </p:nvSpPr>
        <p:spPr>
          <a:xfrm rot="5400000">
            <a:off x="483464" y="5408544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7" name="Picture 36" descr="Logo&#10;&#10;Description automatically generated">
            <a:extLst>
              <a:ext uri="{FF2B5EF4-FFF2-40B4-BE49-F238E27FC236}">
                <a16:creationId xmlns:a16="http://schemas.microsoft.com/office/drawing/2014/main" id="{C77BAF47-50E5-FB2B-45E1-3BBDD6F1F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086" y="2476813"/>
            <a:ext cx="1500369" cy="150036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3ECD9BC-39C4-C5A6-C45F-1B0A89D78AEC}"/>
              </a:ext>
            </a:extLst>
          </p:cNvPr>
          <p:cNvSpPr txBox="1"/>
          <p:nvPr/>
        </p:nvSpPr>
        <p:spPr>
          <a:xfrm>
            <a:off x="4592154" y="4203836"/>
            <a:ext cx="3343659" cy="116955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spcAft>
                <a:spcPts val="800"/>
              </a:spcAft>
            </a:pPr>
            <a:r>
              <a:rPr lang="id-ID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Sarana untuk mengevaluasi kesesuaian kurikulum dengan kebutuhan di lapangan berdasarkan evaluasi pelaksanaan dan masukan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masukan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para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pemangku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kepentingan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stakeholder)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D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2F515FD-5D94-8D32-6DDC-6969E4465201}"/>
              </a:ext>
            </a:extLst>
          </p:cNvPr>
          <p:cNvSpPr/>
          <p:nvPr/>
        </p:nvSpPr>
        <p:spPr>
          <a:xfrm rot="5400000">
            <a:off x="5916795" y="2631888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0E33E9A9-372E-F9D5-E71A-7DB46466F109}"/>
              </a:ext>
            </a:extLst>
          </p:cNvPr>
          <p:cNvSpPr/>
          <p:nvPr/>
        </p:nvSpPr>
        <p:spPr>
          <a:xfrm rot="5400000">
            <a:off x="5938543" y="3370674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21B3D0-11D0-A052-9D37-0A458119B622}"/>
              </a:ext>
            </a:extLst>
          </p:cNvPr>
          <p:cNvCxnSpPr>
            <a:cxnSpLocks/>
          </p:cNvCxnSpPr>
          <p:nvPr/>
        </p:nvCxnSpPr>
        <p:spPr>
          <a:xfrm>
            <a:off x="7999962" y="1882576"/>
            <a:ext cx="0" cy="3976297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tailEnd type="none" w="lg" len="lg"/>
          </a:ln>
          <a:effectLst/>
        </p:spPr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B375023F-5AB7-F7DA-3F33-67BAA9CA01E0}"/>
              </a:ext>
            </a:extLst>
          </p:cNvPr>
          <p:cNvSpPr/>
          <p:nvPr/>
        </p:nvSpPr>
        <p:spPr>
          <a:xfrm rot="5400000">
            <a:off x="4370754" y="4267327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CA1910-49A5-F1E2-13BA-AB735B23ADAB}"/>
              </a:ext>
            </a:extLst>
          </p:cNvPr>
          <p:cNvSpPr txBox="1"/>
          <p:nvPr/>
        </p:nvSpPr>
        <p:spPr>
          <a:xfrm>
            <a:off x="8425240" y="4176823"/>
            <a:ext cx="3105390" cy="13849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spcAft>
                <a:spcPts val="80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Instansi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telah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turut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serta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menjembatani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institusi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pendidikan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dan dunia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kerja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sesuai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program pada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sistem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pendidikan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Indonesia,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menumbuhkan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kerjasama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saling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menguntungkan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dinamis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bermanfaat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A732C3-6ADC-5B41-06CD-AEB9517C66F1}"/>
              </a:ext>
            </a:extLst>
          </p:cNvPr>
          <p:cNvSpPr txBox="1"/>
          <p:nvPr/>
        </p:nvSpPr>
        <p:spPr>
          <a:xfrm>
            <a:off x="9990422" y="2492583"/>
            <a:ext cx="1894462" cy="160043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spcAft>
                <a:spcPts val="80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Memperoleh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sumber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daya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terdidik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yang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diharapkan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dapat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berperan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serta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dalam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pelaksanaan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pekerjaan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dan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pemecahan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permasalahan</a:t>
            </a:r>
            <a:endParaRPr lang="en-ID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4E91E8-390B-C1B8-97D0-FA48A259A6E1}"/>
              </a:ext>
            </a:extLst>
          </p:cNvPr>
          <p:cNvSpPr txBox="1"/>
          <p:nvPr/>
        </p:nvSpPr>
        <p:spPr>
          <a:xfrm>
            <a:off x="9959612" y="1832480"/>
            <a:ext cx="3326071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 err="1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Instansi</a:t>
            </a: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b="1" u="none" strike="noStrike" kern="1200" cap="none" spc="0" normalizeH="0" baseline="0" noProof="0" dirty="0" err="1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Tempat</a:t>
            </a:r>
            <a:endParaRPr lang="en-US" b="1" dirty="0">
              <a:solidFill>
                <a:srgbClr val="006633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 err="1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Magang</a:t>
            </a:r>
            <a:endParaRPr kumimoji="0" lang="en-US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D3DC6E6A-D055-64A0-32EC-8190A6231273}"/>
              </a:ext>
            </a:extLst>
          </p:cNvPr>
          <p:cNvSpPr/>
          <p:nvPr/>
        </p:nvSpPr>
        <p:spPr>
          <a:xfrm rot="5400000">
            <a:off x="9811465" y="2595078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0D6067D9-7FA9-23BF-EC96-DC52A65008E9}"/>
              </a:ext>
            </a:extLst>
          </p:cNvPr>
          <p:cNvSpPr/>
          <p:nvPr/>
        </p:nvSpPr>
        <p:spPr>
          <a:xfrm rot="5400000">
            <a:off x="8212360" y="4286963"/>
            <a:ext cx="216000" cy="180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26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1539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20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490008"/>
            <a:ext cx="10085377" cy="3211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deskripsi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diselesaikan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segera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menjelang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28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8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revisi</a:t>
            </a:r>
            <a:r>
              <a:rPr lang="en-US" sz="28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8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maksimum</a:t>
            </a:r>
            <a:r>
              <a:rPr lang="en-US" sz="28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8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timeline.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24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Sistematika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21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490008"/>
            <a:ext cx="10085377" cy="4621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</a:p>
          <a:p>
            <a:pPr marL="450215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LEMBAR PENGESAHAN</a:t>
            </a:r>
          </a:p>
          <a:p>
            <a:pPr marL="450215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KATA PENGANTAR</a:t>
            </a:r>
          </a:p>
          <a:p>
            <a:pPr marL="450215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DAFTAR ISI</a:t>
            </a:r>
          </a:p>
          <a:p>
            <a:pPr marL="450215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DAFTAR TABEL (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0215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DAFTAR GAMBAR (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0215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DAFTAR LAMPIRAN (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0215"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spcAft>
                <a:spcPts val="800"/>
              </a:spcAft>
            </a:pP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8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Sistematika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22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32883" y="1502706"/>
            <a:ext cx="1008537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1. PENDAHULUAN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Subbab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ini,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menjelaskan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saja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alasan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perlunya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alasan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kenapa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itu,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menjelaskan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ringkas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keunikan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tersendiri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keunikan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magangnya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0215"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spcAft>
                <a:spcPts val="800"/>
              </a:spcAft>
            </a:pP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53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Sistematika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23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32883" y="1502706"/>
            <a:ext cx="10085377" cy="7838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1. PENDAHULUAN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sv-SE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 menjelaskan apa tujuan dari pelaksanaan magang sesuai dengan aktivitas kegiatan magang  yang dilakukan. 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menjelaskan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manfaat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pelaksanaan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Manfaat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meliputi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manfaat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bagi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Politeknik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Statistika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STIS dan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Instansi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tempat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Manfaat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diuraikan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Buku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Pedoman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Operasional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Pelaksanaan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Polstat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STIS, dan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sumber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referensi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lainnya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Selain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manfaat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diuraikan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pengalaman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selama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mengikuti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kegiatan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1.4 Waktu dan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1.6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Sistematika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0215"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spcAft>
                <a:spcPts val="800"/>
              </a:spcAft>
            </a:pP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69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Sistematika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24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453109" y="947379"/>
            <a:ext cx="10085377" cy="7007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1. PENDAHULUAN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Latar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1.4 Waktu dan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menjelaskan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gambaran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umum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tentang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instansi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tempat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serta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waktu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pelaksanaan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disertai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foto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kantor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tempat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Tampak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Depan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menguraikan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tentang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metode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digunakan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pelaksanaan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misalnya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praktik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kerja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langsung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diskusi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wawancara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1.6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Sistematika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0215"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spcAft>
                <a:spcPts val="800"/>
              </a:spcAft>
            </a:pP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17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Sistematika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25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490008"/>
            <a:ext cx="10085377" cy="5037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2. PROFIL INSTANSI DAN AKTIVITAS MAGANG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Deskripsi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proses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tanggungjawab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dsbnya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tata Kelola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menjelaskan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struktur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organisasi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tata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kelola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instansi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Selain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sertakan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gambar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terkait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struktur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organisasi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tersebut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Deskripsi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Tanggungjawab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menjelaskan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tugas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tanggung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jawab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bagian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bidan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 divisi/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fungsi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tempat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0215"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spcAft>
                <a:spcPts val="800"/>
              </a:spcAft>
            </a:pP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34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Sistematika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26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490008"/>
            <a:ext cx="10085377" cy="5646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3. PEMBAHASAN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Deskripsi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merinci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menguraikan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seluruh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aktivitas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dilakukan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selama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bersumber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rekapitulasi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bulanan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3.2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Kaitan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kuliah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perkuliahan</a:t>
            </a:r>
            <a:endParaRPr lang="en-US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mengidentifikasi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kuliah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sudah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dipelajari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bagaimana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kaitannya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pekerjaan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dilakukan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selama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kegiatan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Misalnya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melaksanakan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kegiatan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pencacahan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menjelaskan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kegiatan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saja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dilaksanakan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pencacahan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serta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tahapan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saja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dilakukan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awal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hingga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selesai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pencacahan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Hal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kemudian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dikaitkan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berbagai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kuliah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berkaitan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kegiatan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pencacahan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tersebut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endParaRPr lang="en-US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7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Sistematika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27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490008"/>
            <a:ext cx="10085377" cy="4918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3. PEMBAHASAN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Deskripsi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3.2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Kaitan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kuliah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didapat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perkuliahan</a:t>
            </a:r>
            <a:endParaRPr lang="en-US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Tantangan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menjelaskan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berbagai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tantangan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dihadapi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selama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kegiatan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Selain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menjelaskan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bagaimana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cara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menghadapi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tantangan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tersebut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sehingga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perkerjaan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dapat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diselesaikan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baik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3.4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Refleksi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endParaRPr lang="en-US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3.5 3Hal-hal yang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perlu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dipersiapkan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untuk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masuk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dunia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kerja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76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Sistematika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28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09189" y="984842"/>
            <a:ext cx="10085377" cy="6682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3. PEMBAHASAN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3.4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Refleksi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endParaRPr lang="en-US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1270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Mahasiswa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memberikan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penjabaran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tentang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hal-hal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positif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diterima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di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bangku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kuliah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bermanfaat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relevan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terhadap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pekerjaan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selama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magang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285750" marR="1270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Mahasiswa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memberikan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penjabaran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tentang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manfaat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magang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terhadap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pengembangan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soft-skills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maupun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kekurangan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soft-skills yang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dimilikinya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285750" marR="1270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Mahasiswa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memberikan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penjabaran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tentang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manfaat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magang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terhadap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pengembangan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kemampuan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kognitif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dan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kekurangan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kemampuan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kognitif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dimilikinya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285750" marR="1270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Mahasiswa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mengidentifikasi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kunci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sukses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dalam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bekerja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berdasarkan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pengalamannya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di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tempat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magang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285750" marR="1270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Mahasiswa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memberikan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penjabaran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mengenai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rencana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perbaikan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pengembangan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diri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karir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dan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pendidikan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selanjutnya</a:t>
            </a:r>
            <a:r>
              <a:rPr lang="en-ID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943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Sistematika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29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09189" y="984842"/>
            <a:ext cx="10085377" cy="2948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3. PEMBAHASAN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3.5 Hal-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dipersiapkan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US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endParaRPr lang="en-US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Berdasarkan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pengalaman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selama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melaksanakan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kegiatan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magang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mahasiswa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mengidentikasi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menjelaskan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hal-hal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perlu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dipersiapkan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masuk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dunia </a:t>
            </a:r>
            <a:r>
              <a:rPr lang="en-ID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kerja</a:t>
            </a:r>
            <a:r>
              <a:rPr lang="en-ID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4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858413" y="63991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Ketentuan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Umum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3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93512" y="866990"/>
            <a:ext cx="1025954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kompetensi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menghadapi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ditetapkan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Direktur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STIS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berkoordinasi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BPS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endParaRPr lang="en-US" sz="2800" dirty="0">
              <a:solidFill>
                <a:srgbClr val="00000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36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(10 SKS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 Diploma III dan 45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(12 SKS)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Program Diploma DIV,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kecuali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hal-hal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melaksanakan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396113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16827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Sistematika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Laporan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30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132712"/>
            <a:ext cx="10085377" cy="5877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0"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BAB 4. KESIMPULAN DAN SARAN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159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4.1. Kesimpulan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45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menyimpulkan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pendapatnya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4.2. Saran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10260" marR="12700" algn="just">
              <a:lnSpc>
                <a:spcPct val="150000"/>
              </a:lnSpc>
              <a:spcAft>
                <a:spcPts val="800"/>
              </a:spcAft>
              <a:tabLst>
                <a:tab pos="810260" algn="l"/>
              </a:tabLs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Saran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hal-hal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DAFTAR PUSTAKA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LAMPIRAN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 - SURAT PENGANTAR MAGANG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 - SURAT TUGAS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 - SURAT KETERANGAN TELAH MELAKUKAN MAGANG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 - FOTO DOKUMENTASI MAGANG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 - LOGBOOK/CATATAN KEGIATAN HARIAN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04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16827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Presentasi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31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132712"/>
            <a:ext cx="10085377" cy="388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1270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masa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1270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koreksi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masukan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dirty="0"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1270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Jadwal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diatur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Satker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sz="18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1270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Diselenggarakan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magang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daring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maupun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luring</a:t>
            </a:r>
          </a:p>
          <a:p>
            <a:pPr marL="285750" marR="1270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Minimal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hadiri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Pembimbing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Lapangan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para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pegawai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pemberi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tugas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Magang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perwakilan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pegawai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12700"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917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Presentasi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 dan </a:t>
            </a:r>
            <a:r>
              <a:rPr lang="en-US" sz="2800" b="1" dirty="0" err="1">
                <a:solidFill>
                  <a:schemeClr val="bg1"/>
                </a:solidFill>
              </a:rPr>
              <a:t>Penilaian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32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7BF89-748B-CC94-14B7-79DC6750F8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4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443BB8C-E8E2-7DC0-ED4E-C29D2D9D39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000190"/>
              </p:ext>
            </p:extLst>
          </p:nvPr>
        </p:nvGraphicFramePr>
        <p:xfrm>
          <a:off x="838203" y="1123876"/>
          <a:ext cx="10515597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0549846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4821792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53762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Pembimbing</a:t>
                      </a: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Lapangan</a:t>
                      </a:r>
                      <a:endParaRPr lang="en-ID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Mahasiswa</a:t>
                      </a:r>
                      <a:endParaRPr lang="en-ID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Dosen</a:t>
                      </a:r>
                      <a:r>
                        <a:rPr lang="en-US" sz="2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500" dirty="0" err="1">
                          <a:solidFill>
                            <a:schemeClr val="tx1"/>
                          </a:solidFill>
                        </a:rPr>
                        <a:t>Pembimbing</a:t>
                      </a:r>
                      <a:endParaRPr lang="en-ID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43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38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5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59778"/>
                  </a:ext>
                </a:extLst>
              </a:tr>
            </a:tbl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4B395898-9441-866A-0072-E1FFB4A6E1A6}"/>
              </a:ext>
            </a:extLst>
          </p:cNvPr>
          <p:cNvSpPr/>
          <p:nvPr/>
        </p:nvSpPr>
        <p:spPr>
          <a:xfrm>
            <a:off x="1307807" y="1690688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ID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B2E87E03-4059-12DC-AECB-ACA4EB0E8067}"/>
              </a:ext>
            </a:extLst>
          </p:cNvPr>
          <p:cNvSpPr/>
          <p:nvPr/>
        </p:nvSpPr>
        <p:spPr>
          <a:xfrm>
            <a:off x="4798830" y="1690688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Menyerahkan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ID" dirty="0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AF3D23C6-97E9-9452-6F5C-F33AD0430EE4}"/>
              </a:ext>
            </a:extLst>
          </p:cNvPr>
          <p:cNvSpPr/>
          <p:nvPr/>
        </p:nvSpPr>
        <p:spPr>
          <a:xfrm>
            <a:off x="4798830" y="3294174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ID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C3502317-245C-0564-954A-9743ED433DBA}"/>
              </a:ext>
            </a:extLst>
          </p:cNvPr>
          <p:cNvSpPr/>
          <p:nvPr/>
        </p:nvSpPr>
        <p:spPr>
          <a:xfrm>
            <a:off x="1485015" y="5005753"/>
            <a:ext cx="2126511" cy="12674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Menandatangani</a:t>
            </a:r>
            <a:r>
              <a:rPr lang="en-US" dirty="0"/>
              <a:t> Lembar </a:t>
            </a:r>
            <a:r>
              <a:rPr lang="en-US" dirty="0" err="1"/>
              <a:t>Pengesahan</a:t>
            </a:r>
            <a:endParaRPr lang="en-ID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F8E7B98-AE69-0BB8-6F74-40F962A6EB42}"/>
              </a:ext>
            </a:extLst>
          </p:cNvPr>
          <p:cNvSpPr/>
          <p:nvPr/>
        </p:nvSpPr>
        <p:spPr>
          <a:xfrm>
            <a:off x="4720857" y="5005753"/>
            <a:ext cx="2328529" cy="12674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Merevisi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ID" dirty="0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EFC74A0A-9D28-411E-37BC-C62BCA38D574}"/>
              </a:ext>
            </a:extLst>
          </p:cNvPr>
          <p:cNvSpPr/>
          <p:nvPr/>
        </p:nvSpPr>
        <p:spPr>
          <a:xfrm>
            <a:off x="8442252" y="4990994"/>
            <a:ext cx="2126511" cy="12674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Menandatangani</a:t>
            </a:r>
            <a:r>
              <a:rPr lang="en-US" dirty="0"/>
              <a:t> Lembar </a:t>
            </a:r>
            <a:r>
              <a:rPr lang="en-US" dirty="0" err="1"/>
              <a:t>Pengesahan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68CB59E9-CF3F-1A59-58B7-1DD3BEB1343C}"/>
              </a:ext>
            </a:extLst>
          </p:cNvPr>
          <p:cNvSpPr/>
          <p:nvPr/>
        </p:nvSpPr>
        <p:spPr>
          <a:xfrm>
            <a:off x="8442251" y="1718778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ID" dirty="0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7CB9E6AB-68BB-83BD-706A-28C32D276952}"/>
              </a:ext>
            </a:extLst>
          </p:cNvPr>
          <p:cNvSpPr/>
          <p:nvPr/>
        </p:nvSpPr>
        <p:spPr>
          <a:xfrm>
            <a:off x="1321984" y="3315252"/>
            <a:ext cx="2126511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ID" dirty="0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8DB2DCF7-737F-EF14-B553-96FD48829584}"/>
              </a:ext>
            </a:extLst>
          </p:cNvPr>
          <p:cNvSpPr/>
          <p:nvPr/>
        </p:nvSpPr>
        <p:spPr>
          <a:xfrm>
            <a:off x="8520223" y="3343342"/>
            <a:ext cx="2048539" cy="103667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Magang</a:t>
            </a:r>
            <a:endParaRPr lang="en-ID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D24BE1-BD06-300E-4777-357D619275A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862086" y="2658826"/>
            <a:ext cx="0" cy="63534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54AFCF-23F2-7139-B482-146CC69C4980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434318" y="2209025"/>
            <a:ext cx="136451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E83AF7-A56D-7D4E-17A6-FFB94700A9C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6925341" y="2209025"/>
            <a:ext cx="1516910" cy="280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A80474-FF11-F2B6-5EE9-2D33CCD9ADF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5862086" y="4262312"/>
            <a:ext cx="23036" cy="74344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DE24B2-0D02-C452-0CDD-B8F827F40EC5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9505507" y="2686916"/>
            <a:ext cx="38986" cy="65642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9D4C10-5122-A2A9-BA6C-7939230EEFD9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2371063" y="2658826"/>
            <a:ext cx="14177" cy="65642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C4232F-4737-0D29-E6A5-A958AD181C6C}"/>
              </a:ext>
            </a:extLst>
          </p:cNvPr>
          <p:cNvCxnSpPr>
            <a:cxnSpLocks/>
          </p:cNvCxnSpPr>
          <p:nvPr/>
        </p:nvCxnSpPr>
        <p:spPr>
          <a:xfrm flipH="1">
            <a:off x="3611526" y="5624722"/>
            <a:ext cx="110933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766542-EC74-0095-DCE2-16738B2DF126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7049386" y="5624722"/>
            <a:ext cx="1392866" cy="147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C28AB6-11C2-DB0B-C661-04138382097A}"/>
              </a:ext>
            </a:extLst>
          </p:cNvPr>
          <p:cNvCxnSpPr>
            <a:cxnSpLocks/>
          </p:cNvCxnSpPr>
          <p:nvPr/>
        </p:nvCxnSpPr>
        <p:spPr>
          <a:xfrm>
            <a:off x="9538664" y="4373941"/>
            <a:ext cx="38986" cy="65642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C4C320-3167-BDE5-82E6-6B57BF8889F3}"/>
              </a:ext>
            </a:extLst>
          </p:cNvPr>
          <p:cNvCxnSpPr>
            <a:cxnSpLocks/>
          </p:cNvCxnSpPr>
          <p:nvPr/>
        </p:nvCxnSpPr>
        <p:spPr>
          <a:xfrm>
            <a:off x="2348222" y="4351784"/>
            <a:ext cx="14177" cy="65642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195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/>
            <a:ahLst/>
            <a:cxnLst/>
            <a:rect l="l" t="t" r="r" b="b"/>
            <a:pathLst>
              <a:path w="390086" h="729279" extrusionOk="0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10245436" y="63103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2400" b="1">
                <a:solidFill>
                  <a:srgbClr val="1B449C"/>
                </a:solidFill>
              </a:rPr>
              <a:t>33</a:t>
            </a:fld>
            <a:endParaRPr sz="2400" b="1" dirty="0">
              <a:solidFill>
                <a:srgbClr val="1B449C"/>
              </a:solidFill>
            </a:endParaRPr>
          </a:p>
        </p:txBody>
      </p:sp>
      <p:sp>
        <p:nvSpPr>
          <p:cNvPr id="105" name="Google Shape;105;p2"/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/>
            <a:ahLst/>
            <a:cxnLst/>
            <a:rect l="l" t="t" r="r" b="b"/>
            <a:pathLst>
              <a:path w="475056" h="476741" extrusionOk="0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 rot="10800000">
            <a:off x="-1" y="0"/>
            <a:ext cx="1279580" cy="4191000"/>
          </a:xfrm>
          <a:custGeom>
            <a:avLst/>
            <a:gdLst/>
            <a:ahLst/>
            <a:cxnLst/>
            <a:rect l="l" t="t" r="r" b="b"/>
            <a:pathLst>
              <a:path w="1702042" h="5574687" extrusionOk="0">
                <a:moveTo>
                  <a:pt x="1702042" y="5574687"/>
                </a:moveTo>
                <a:lnTo>
                  <a:pt x="0" y="5574687"/>
                </a:lnTo>
                <a:lnTo>
                  <a:pt x="1702042" y="0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 rot="10800000">
            <a:off x="250627" y="1006045"/>
            <a:ext cx="825074" cy="2049661"/>
          </a:xfrm>
          <a:custGeom>
            <a:avLst/>
            <a:gdLst/>
            <a:ahLst/>
            <a:cxnLst/>
            <a:rect l="l" t="t" r="r" b="b"/>
            <a:pathLst>
              <a:path w="1097478" h="2726371" extrusionOk="0">
                <a:moveTo>
                  <a:pt x="265073" y="2726371"/>
                </a:moveTo>
                <a:lnTo>
                  <a:pt x="0" y="2726369"/>
                </a:lnTo>
                <a:lnTo>
                  <a:pt x="832404" y="0"/>
                </a:lnTo>
                <a:lnTo>
                  <a:pt x="1097478" y="0"/>
                </a:lnTo>
                <a:lnTo>
                  <a:pt x="265073" y="2726371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i="1">
                <a:solidFill>
                  <a:srgbClr val="1B449C"/>
                </a:solidFill>
                <a:latin typeface="Calibri"/>
                <a:ea typeface="Calibri"/>
                <a:cs typeface="Calibri"/>
                <a:sym typeface="Calibri"/>
              </a:rPr>
              <a:t>For Better Official Statistics</a:t>
            </a:r>
            <a:endParaRPr sz="1600" i="1">
              <a:solidFill>
                <a:srgbClr val="1B449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11819757" y="151626"/>
            <a:ext cx="270280" cy="499331"/>
          </a:xfrm>
          <a:custGeom>
            <a:avLst/>
            <a:gdLst/>
            <a:ahLst/>
            <a:cxnLst/>
            <a:rect l="l" t="t" r="r" b="b"/>
            <a:pathLst>
              <a:path w="436991" h="807322" extrusionOk="0">
                <a:moveTo>
                  <a:pt x="245812" y="0"/>
                </a:moveTo>
                <a:lnTo>
                  <a:pt x="436991" y="0"/>
                </a:lnTo>
                <a:lnTo>
                  <a:pt x="190503" y="807322"/>
                </a:lnTo>
                <a:lnTo>
                  <a:pt x="0" y="807322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12023191" y="48463"/>
            <a:ext cx="270280" cy="499331"/>
          </a:xfrm>
          <a:custGeom>
            <a:avLst/>
            <a:gdLst/>
            <a:ahLst/>
            <a:cxnLst/>
            <a:rect l="l" t="t" r="r" b="b"/>
            <a:pathLst>
              <a:path w="436991" h="807322" extrusionOk="0">
                <a:moveTo>
                  <a:pt x="245812" y="0"/>
                </a:moveTo>
                <a:lnTo>
                  <a:pt x="436991" y="0"/>
                </a:lnTo>
                <a:lnTo>
                  <a:pt x="190503" y="807322"/>
                </a:lnTo>
                <a:lnTo>
                  <a:pt x="0" y="807322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323695" y="298128"/>
            <a:ext cx="81812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PENILAIAN MAGANG</a:t>
            </a:r>
            <a:endParaRPr sz="32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11744-5C99-F88D-F0D6-0DE56FF51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735" y="2444456"/>
            <a:ext cx="3805084" cy="38368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err="1"/>
              <a:t>Penilaian</a:t>
            </a:r>
            <a:r>
              <a:rPr lang="en-US" sz="2400" dirty="0"/>
              <a:t> proses </a:t>
            </a:r>
            <a:r>
              <a:rPr lang="en-US" sz="2400" dirty="0" err="1"/>
              <a:t>bimbingan</a:t>
            </a:r>
            <a:r>
              <a:rPr lang="en-US" sz="2400" dirty="0"/>
              <a:t> </a:t>
            </a:r>
            <a:r>
              <a:rPr lang="en-US" sz="2400" dirty="0" err="1"/>
              <a:t>magang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/>
              <a:t>Penilaian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magang</a:t>
            </a:r>
            <a:endParaRPr lang="en-ID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996466-17CB-75FE-337B-2F8DFCBA9825}"/>
              </a:ext>
            </a:extLst>
          </p:cNvPr>
          <p:cNvSpPr/>
          <p:nvPr/>
        </p:nvSpPr>
        <p:spPr>
          <a:xfrm>
            <a:off x="1908842" y="1528182"/>
            <a:ext cx="3095776" cy="7627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DOSEN</a:t>
            </a:r>
          </a:p>
          <a:p>
            <a:pPr algn="ctr"/>
            <a:r>
              <a:rPr lang="en-US" sz="1800" b="1" dirty="0"/>
              <a:t>PEMBIMBING</a:t>
            </a:r>
            <a:endParaRPr lang="en-ID" sz="18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1025D7-CE3C-9C1F-95C2-BC073C8EABFF}"/>
              </a:ext>
            </a:extLst>
          </p:cNvPr>
          <p:cNvSpPr/>
          <p:nvPr/>
        </p:nvSpPr>
        <p:spPr>
          <a:xfrm>
            <a:off x="6971069" y="1529411"/>
            <a:ext cx="2949677" cy="7627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PEMBIMBING LAPANGAN</a:t>
            </a:r>
            <a:endParaRPr lang="en-ID" sz="1800" b="1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73C0AA-3DF3-19D4-63C6-0F3DC59B5C71}"/>
              </a:ext>
            </a:extLst>
          </p:cNvPr>
          <p:cNvSpPr txBox="1">
            <a:spLocks/>
          </p:cNvSpPr>
          <p:nvPr/>
        </p:nvSpPr>
        <p:spPr>
          <a:xfrm>
            <a:off x="6878892" y="2444456"/>
            <a:ext cx="3154768" cy="383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 err="1"/>
              <a:t>Penilaian</a:t>
            </a:r>
            <a:r>
              <a:rPr lang="en-US" sz="2400" dirty="0"/>
              <a:t> </a:t>
            </a:r>
            <a:r>
              <a:rPr lang="en-US" sz="2400" dirty="0" err="1"/>
              <a:t>kinerja</a:t>
            </a:r>
            <a:r>
              <a:rPr lang="en-US" sz="2400" dirty="0"/>
              <a:t> </a:t>
            </a:r>
            <a:r>
              <a:rPr lang="en-US" sz="2400" dirty="0" err="1"/>
              <a:t>magang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/>
              <a:t>Penilaian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magang</a:t>
            </a:r>
            <a:endParaRPr lang="en-ID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CEB46D-8EE5-26D6-23D9-3666EBE76964}"/>
              </a:ext>
            </a:extLst>
          </p:cNvPr>
          <p:cNvSpPr/>
          <p:nvPr/>
        </p:nvSpPr>
        <p:spPr>
          <a:xfrm>
            <a:off x="1908842" y="4542004"/>
            <a:ext cx="8011904" cy="13180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enilaian dilakukan melalui Sisitem Informasi Magang Polstat STIS (SIMSTIS)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Penilaian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 (2)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34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490008"/>
            <a:ext cx="10085377" cy="1672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35255" algn="just">
              <a:spcAft>
                <a:spcPts val="800"/>
              </a:spcAft>
            </a:pP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 </a:t>
            </a:r>
            <a:r>
              <a:rPr lang="id-ID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mutu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kelulusan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minimal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C.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mutu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dinyatakan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lulus </a:t>
            </a:r>
            <a:r>
              <a:rPr lang="en-US" sz="24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R="135255" algn="just">
              <a:spcAft>
                <a:spcPts val="800"/>
              </a:spcAft>
            </a:pPr>
            <a:endParaRPr lang="en-ID" sz="24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1310F-805F-A597-9356-2AE8ABB1FEF7}"/>
              </a:ext>
            </a:extLst>
          </p:cNvPr>
          <p:cNvSpPr txBox="1"/>
          <p:nvPr/>
        </p:nvSpPr>
        <p:spPr>
          <a:xfrm>
            <a:off x="554519" y="846884"/>
            <a:ext cx="11162559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600" b="1" dirty="0" err="1">
                <a:latin typeface="Bookman Old Style" panose="02050604050505020204" pitchFamily="18" charset="0"/>
              </a:rPr>
              <a:t>Ketentuan</a:t>
            </a:r>
            <a:r>
              <a:rPr lang="en-US" sz="2600" b="1" dirty="0">
                <a:latin typeface="Bookman Old Style" panose="02050604050505020204" pitchFamily="18" charset="0"/>
              </a:rPr>
              <a:t> </a:t>
            </a:r>
            <a:r>
              <a:rPr lang="en-US" sz="2600" b="1" dirty="0" err="1">
                <a:latin typeface="Bookman Old Style" panose="02050604050505020204" pitchFamily="18" charset="0"/>
              </a:rPr>
              <a:t>Umum</a:t>
            </a:r>
            <a:endParaRPr lang="en-ID" sz="2600" b="1" dirty="0">
              <a:effectLst/>
              <a:latin typeface="Bookman Old Style" panose="0205060405050502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8B672C-74E3-6E57-5B2E-3B8DF8288A3C}"/>
              </a:ext>
            </a:extLst>
          </p:cNvPr>
          <p:cNvGraphicFramePr>
            <a:graphicFrameLocks noGrp="1"/>
          </p:cNvGraphicFramePr>
          <p:nvPr/>
        </p:nvGraphicFramePr>
        <p:xfrm>
          <a:off x="2805353" y="2930026"/>
          <a:ext cx="5273749" cy="35681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52616">
                  <a:extLst>
                    <a:ext uri="{9D8B030D-6E8A-4147-A177-3AD203B41FA5}">
                      <a16:colId xmlns:a16="http://schemas.microsoft.com/office/drawing/2014/main" val="323664114"/>
                    </a:ext>
                  </a:extLst>
                </a:gridCol>
                <a:gridCol w="2921133">
                  <a:extLst>
                    <a:ext uri="{9D8B030D-6E8A-4147-A177-3AD203B41FA5}">
                      <a16:colId xmlns:a16="http://schemas.microsoft.com/office/drawing/2014/main" val="3794086708"/>
                    </a:ext>
                  </a:extLst>
                </a:gridCol>
              </a:tblGrid>
              <a:tr h="161290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Bookman Old Style" panose="02050604050505020204" pitchFamily="18" charset="0"/>
                        </a:rPr>
                        <a:t>Skala</a:t>
                      </a:r>
                      <a:endParaRPr lang="en-ID" sz="2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Bookman Old Style" panose="02050604050505020204" pitchFamily="18" charset="0"/>
                        </a:rPr>
                        <a:t>Kriteria</a:t>
                      </a:r>
                      <a:endParaRPr lang="en-ID" sz="2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9092411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Bookman Old Style" panose="02050604050505020204" pitchFamily="18" charset="0"/>
                        </a:rPr>
                        <a:t> &lt; 55</a:t>
                      </a:r>
                      <a:endParaRPr lang="en-ID" sz="2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D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0733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Bookman Old Style" panose="02050604050505020204" pitchFamily="18" charset="0"/>
                        </a:rPr>
                        <a:t>55,0 - 64,9</a:t>
                      </a:r>
                      <a:endParaRPr lang="en-ID" sz="2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C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028775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Bookman Old Style" panose="02050604050505020204" pitchFamily="18" charset="0"/>
                        </a:rPr>
                        <a:t>65,0 – 69,9</a:t>
                      </a:r>
                      <a:endParaRPr lang="en-ID" sz="2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C+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89045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Bookman Old Style" panose="02050604050505020204" pitchFamily="18" charset="0"/>
                        </a:rPr>
                        <a:t>70,0 – 74,9</a:t>
                      </a:r>
                      <a:endParaRPr lang="en-ID" sz="2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B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383266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Bookman Old Style" panose="02050604050505020204" pitchFamily="18" charset="0"/>
                        </a:rPr>
                        <a:t>75,0 – 79,9</a:t>
                      </a:r>
                      <a:endParaRPr lang="en-ID" sz="2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Bookman Old Style" panose="02050604050505020204" pitchFamily="18" charset="0"/>
                        </a:rPr>
                        <a:t>B+</a:t>
                      </a:r>
                      <a:endParaRPr lang="en-ID" sz="2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537905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Bookman Old Style" panose="02050604050505020204" pitchFamily="18" charset="0"/>
                        </a:rPr>
                        <a:t>80,0 – 84,9</a:t>
                      </a:r>
                      <a:endParaRPr lang="en-ID" sz="2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Bookman Old Style" panose="02050604050505020204" pitchFamily="18" charset="0"/>
                        </a:rPr>
                        <a:t>A-</a:t>
                      </a:r>
                      <a:endParaRPr lang="en-ID" sz="2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247067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45085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Bookman Old Style" panose="02050604050505020204" pitchFamily="18" charset="0"/>
                        </a:rPr>
                        <a:t>85,0 - 100</a:t>
                      </a:r>
                      <a:endParaRPr lang="en-ID" sz="22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463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044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Ketidakhadiran</a:t>
            </a:r>
            <a:r>
              <a:rPr lang="en-US" sz="2800" b="1" dirty="0">
                <a:solidFill>
                  <a:schemeClr val="bg1"/>
                </a:solidFill>
              </a:rPr>
              <a:t> di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 (1)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35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104424" y="1324505"/>
            <a:ext cx="115843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35255">
              <a:spcAft>
                <a:spcPts val="800"/>
              </a:spcAft>
            </a:pP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ketidakhadiran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magang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diperhitungkan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penilaian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Jika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akumulasi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ketidakhadiran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US" sz="24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endParaRPr lang="en-ID" sz="2400" b="1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8B672C-74E3-6E57-5B2E-3B8DF8288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877648"/>
              </p:ext>
            </p:extLst>
          </p:nvPr>
        </p:nvGraphicFramePr>
        <p:xfrm>
          <a:off x="517876" y="2510140"/>
          <a:ext cx="5273749" cy="36250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29903">
                  <a:extLst>
                    <a:ext uri="{9D8B030D-6E8A-4147-A177-3AD203B41FA5}">
                      <a16:colId xmlns:a16="http://schemas.microsoft.com/office/drawing/2014/main" val="323664114"/>
                    </a:ext>
                  </a:extLst>
                </a:gridCol>
                <a:gridCol w="2443846">
                  <a:extLst>
                    <a:ext uri="{9D8B030D-6E8A-4147-A177-3AD203B41FA5}">
                      <a16:colId xmlns:a16="http://schemas.microsoft.com/office/drawing/2014/main" val="3794086708"/>
                    </a:ext>
                  </a:extLst>
                </a:gridCol>
              </a:tblGrid>
              <a:tr h="161290">
                <a:tc>
                  <a:txBody>
                    <a:bodyPr/>
                    <a:lstStyle/>
                    <a:p>
                      <a:pPr marL="6477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Jumlah </a:t>
                      </a:r>
                      <a:r>
                        <a:rPr lang="en-US" sz="22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hari</a:t>
                      </a: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tidak</a:t>
                      </a: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hadir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Nilai </a:t>
                      </a:r>
                      <a:r>
                        <a:rPr lang="en-US" sz="2200" dirty="0" err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Maksimum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9092411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Bookman Old Style" panose="02050604050505020204" pitchFamily="18" charset="0"/>
                        </a:rPr>
                        <a:t>lebih</a:t>
                      </a: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Bookman Old Style" panose="02050604050505020204" pitchFamily="18" charset="0"/>
                        </a:rPr>
                        <a:t>dari</a:t>
                      </a: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 8 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D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0733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7-8 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C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028775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5-6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B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89045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3-4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B+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383266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1-2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A-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537905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6477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0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  <a:endParaRPr lang="en-ID" sz="22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247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067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Ketidakhadiran</a:t>
            </a:r>
            <a:r>
              <a:rPr lang="en-US" sz="2800" b="1" dirty="0">
                <a:solidFill>
                  <a:schemeClr val="bg1"/>
                </a:solidFill>
              </a:rPr>
              <a:t> di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 (2)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36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72861" y="1470944"/>
            <a:ext cx="100670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35255">
              <a:spcAft>
                <a:spcPts val="800"/>
              </a:spcAft>
            </a:pPr>
            <a:r>
              <a:rPr lang="en-US" sz="20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Bobot</a:t>
            </a:r>
            <a:r>
              <a:rPr lang="en-US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ketidakhadiran</a:t>
            </a:r>
            <a:r>
              <a:rPr lang="en-US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mengikuti</a:t>
            </a:r>
            <a:r>
              <a:rPr lang="en-US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Peraturan</a:t>
            </a:r>
            <a:r>
              <a:rPr lang="en-US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Dorektur</a:t>
            </a:r>
            <a:r>
              <a:rPr lang="en-US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Politeknik</a:t>
            </a:r>
            <a:r>
              <a:rPr lang="en-US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Statistika</a:t>
            </a:r>
            <a:r>
              <a:rPr lang="en-US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STIS No 2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tahun</a:t>
            </a:r>
            <a:r>
              <a:rPr lang="en-US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 2020</a:t>
            </a:r>
            <a:endParaRPr lang="en-ID" sz="20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5BEB2-651F-2C98-0929-DA1997BE7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463" y="2197377"/>
            <a:ext cx="7713858" cy="416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68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-26417" y="-454921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Ketidakhadiran</a:t>
            </a:r>
            <a:r>
              <a:rPr lang="en-US" sz="2800" b="1" dirty="0">
                <a:solidFill>
                  <a:schemeClr val="bg1"/>
                </a:solidFill>
              </a:rPr>
              <a:t> di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 (3)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37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82CC-7E4B-6610-9A84-FE8709100043}"/>
              </a:ext>
            </a:extLst>
          </p:cNvPr>
          <p:cNvSpPr txBox="1"/>
          <p:nvPr/>
        </p:nvSpPr>
        <p:spPr>
          <a:xfrm>
            <a:off x="528103" y="3890208"/>
            <a:ext cx="8256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H1 =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Hadir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tepat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waktu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atau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terlambat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kurang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dari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lima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belas</a:t>
            </a:r>
            <a:r>
              <a:rPr lang="en-ID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Google Sans"/>
              </a:rPr>
              <a:t>menit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F85F3-5E4B-F9EC-F618-B13396D8A727}"/>
              </a:ext>
            </a:extLst>
          </p:cNvPr>
          <p:cNvSpPr txBox="1"/>
          <p:nvPr/>
        </p:nvSpPr>
        <p:spPr>
          <a:xfrm>
            <a:off x="528103" y="4259540"/>
            <a:ext cx="8256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H2 =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Hadir</a:t>
            </a:r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terlambat</a:t>
            </a:r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15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menit</a:t>
            </a:r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sampai</a:t>
            </a:r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dengan</a:t>
            </a:r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30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menit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86984-391E-8181-EEC6-330A142E1324}"/>
              </a:ext>
            </a:extLst>
          </p:cNvPr>
          <p:cNvSpPr txBox="1"/>
          <p:nvPr/>
        </p:nvSpPr>
        <p:spPr>
          <a:xfrm>
            <a:off x="528103" y="4628872"/>
            <a:ext cx="8256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H3 =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Hadir</a:t>
            </a:r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terlambat</a:t>
            </a:r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lebih</a:t>
            </a:r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dari</a:t>
            </a:r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30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menit</a:t>
            </a:r>
            <a:endParaRPr lang="en-ID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287D5A7-65A1-A03D-6257-EEB296CBA409}"/>
              </a:ext>
            </a:extLst>
          </p:cNvPr>
          <p:cNvGraphicFramePr>
            <a:graphicFrameLocks noGrp="1"/>
          </p:cNvGraphicFramePr>
          <p:nvPr/>
        </p:nvGraphicFramePr>
        <p:xfrm>
          <a:off x="676258" y="5027945"/>
          <a:ext cx="8473679" cy="548640"/>
        </p:xfrm>
        <a:graphic>
          <a:graphicData uri="http://schemas.openxmlformats.org/drawingml/2006/table">
            <a:tbl>
              <a:tblPr/>
              <a:tblGrid>
                <a:gridCol w="8473679">
                  <a:extLst>
                    <a:ext uri="{9D8B030D-6E8A-4147-A177-3AD203B41FA5}">
                      <a16:colId xmlns:a16="http://schemas.microsoft.com/office/drawing/2014/main" val="3558718176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446088" indent="-446088" rtl="0" fontAlgn="ctr"/>
                      <a:r>
                        <a:rPr lang="en-ID" dirty="0">
                          <a:effectLst/>
                        </a:rPr>
                        <a:t>S1 = </a:t>
                      </a:r>
                      <a:r>
                        <a:rPr lang="en-ID" dirty="0" err="1">
                          <a:effectLst/>
                        </a:rPr>
                        <a:t>sakit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dengan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rawat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inap</a:t>
                      </a:r>
                      <a:r>
                        <a:rPr lang="en-ID" dirty="0">
                          <a:effectLst/>
                        </a:rPr>
                        <a:t> di </a:t>
                      </a:r>
                      <a:r>
                        <a:rPr lang="en-ID" dirty="0" err="1">
                          <a:effectLst/>
                        </a:rPr>
                        <a:t>rumah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sakit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atau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sakit</a:t>
                      </a:r>
                      <a:r>
                        <a:rPr lang="en-ID" dirty="0">
                          <a:effectLst/>
                        </a:rPr>
                        <a:t> yang sangat </a:t>
                      </a:r>
                      <a:r>
                        <a:rPr lang="en-ID" dirty="0" err="1">
                          <a:effectLst/>
                        </a:rPr>
                        <a:t>menular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tapi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tidak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dirawat</a:t>
                      </a:r>
                      <a:r>
                        <a:rPr lang="en-ID" dirty="0">
                          <a:effectLst/>
                        </a:rPr>
                        <a:t> di </a:t>
                      </a:r>
                      <a:r>
                        <a:rPr lang="en-ID" dirty="0" err="1">
                          <a:effectLst/>
                        </a:rPr>
                        <a:t>rumah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sakit</a:t>
                      </a:r>
                      <a:endParaRPr lang="en-ID" dirty="0">
                        <a:effectLst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48352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AB63AF5-4D4C-9F77-AA36-C7FC8CB8A776}"/>
              </a:ext>
            </a:extLst>
          </p:cNvPr>
          <p:cNvGraphicFramePr>
            <a:graphicFrameLocks noGrp="1"/>
          </p:cNvGraphicFramePr>
          <p:nvPr/>
        </p:nvGraphicFramePr>
        <p:xfrm>
          <a:off x="629621" y="5531183"/>
          <a:ext cx="8473678" cy="274320"/>
        </p:xfrm>
        <a:graphic>
          <a:graphicData uri="http://schemas.openxmlformats.org/drawingml/2006/table">
            <a:tbl>
              <a:tblPr/>
              <a:tblGrid>
                <a:gridCol w="8473678">
                  <a:extLst>
                    <a:ext uri="{9D8B030D-6E8A-4147-A177-3AD203B41FA5}">
                      <a16:colId xmlns:a16="http://schemas.microsoft.com/office/drawing/2014/main" val="3116114480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446088" indent="-446088" rtl="0" fontAlgn="ctr"/>
                      <a:r>
                        <a:rPr lang="en-ID" dirty="0">
                          <a:effectLst/>
                        </a:rPr>
                        <a:t>S2= </a:t>
                      </a:r>
                      <a:r>
                        <a:rPr lang="en-ID" dirty="0" err="1">
                          <a:effectLst/>
                        </a:rPr>
                        <a:t>sakit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dengan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rawat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jalan</a:t>
                      </a:r>
                      <a:r>
                        <a:rPr lang="en-ID" dirty="0">
                          <a:effectLst/>
                        </a:rPr>
                        <a:t> (</a:t>
                      </a:r>
                      <a:r>
                        <a:rPr lang="en-ID" dirty="0" err="1">
                          <a:effectLst/>
                        </a:rPr>
                        <a:t>dengan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surat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keterangan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dokter</a:t>
                      </a:r>
                      <a:r>
                        <a:rPr lang="en-ID" dirty="0">
                          <a:effectLst/>
                        </a:rPr>
                        <a:t> dan </a:t>
                      </a:r>
                      <a:r>
                        <a:rPr lang="en-ID" dirty="0" err="1">
                          <a:effectLst/>
                        </a:rPr>
                        <a:t>bukti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pendukung</a:t>
                      </a:r>
                      <a:r>
                        <a:rPr lang="en-ID" dirty="0">
                          <a:effectLst/>
                        </a:rPr>
                        <a:t>)</a:t>
                      </a:r>
                    </a:p>
                  </a:txBody>
                  <a:tcPr marL="19050" marR="190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61243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799A630-96DA-7E27-19F1-A38BA840350D}"/>
              </a:ext>
            </a:extLst>
          </p:cNvPr>
          <p:cNvGraphicFramePr>
            <a:graphicFrameLocks noGrp="1"/>
          </p:cNvGraphicFramePr>
          <p:nvPr/>
        </p:nvGraphicFramePr>
        <p:xfrm>
          <a:off x="695678" y="5796350"/>
          <a:ext cx="9048306" cy="548640"/>
        </p:xfrm>
        <a:graphic>
          <a:graphicData uri="http://schemas.openxmlformats.org/drawingml/2006/table">
            <a:tbl>
              <a:tblPr/>
              <a:tblGrid>
                <a:gridCol w="9048306">
                  <a:extLst>
                    <a:ext uri="{9D8B030D-6E8A-4147-A177-3AD203B41FA5}">
                      <a16:colId xmlns:a16="http://schemas.microsoft.com/office/drawing/2014/main" val="3241179226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rtl="0" fontAlgn="ctr"/>
                      <a:r>
                        <a:rPr lang="en-ID" dirty="0">
                          <a:effectLst/>
                        </a:rPr>
                        <a:t>I = </a:t>
                      </a:r>
                      <a:r>
                        <a:rPr lang="en-ID" dirty="0" err="1">
                          <a:effectLst/>
                        </a:rPr>
                        <a:t>Ijin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karena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keperluan</a:t>
                      </a:r>
                      <a:r>
                        <a:rPr lang="en-ID" dirty="0">
                          <a:effectLst/>
                        </a:rPr>
                        <a:t> yang sangat </a:t>
                      </a:r>
                      <a:r>
                        <a:rPr lang="en-ID" dirty="0" err="1">
                          <a:effectLst/>
                        </a:rPr>
                        <a:t>penting</a:t>
                      </a:r>
                      <a:r>
                        <a:rPr lang="en-ID" dirty="0">
                          <a:effectLst/>
                        </a:rPr>
                        <a:t> (orang </a:t>
                      </a:r>
                      <a:r>
                        <a:rPr lang="en-ID" dirty="0" err="1">
                          <a:effectLst/>
                        </a:rPr>
                        <a:t>tua</a:t>
                      </a:r>
                      <a:r>
                        <a:rPr lang="en-ID" dirty="0">
                          <a:effectLst/>
                        </a:rPr>
                        <a:t>/</a:t>
                      </a:r>
                      <a:r>
                        <a:rPr lang="en-ID" dirty="0" err="1">
                          <a:effectLst/>
                        </a:rPr>
                        <a:t>saudara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kandung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meninggal</a:t>
                      </a:r>
                      <a:r>
                        <a:rPr lang="en-ID" dirty="0">
                          <a:effectLst/>
                        </a:rPr>
                        <a:t>, </a:t>
                      </a:r>
                      <a:r>
                        <a:rPr lang="en-ID" dirty="0" err="1">
                          <a:effectLst/>
                        </a:rPr>
                        <a:t>musibah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kenakaran</a:t>
                      </a:r>
                      <a:r>
                        <a:rPr lang="en-ID" dirty="0">
                          <a:effectLst/>
                        </a:rPr>
                        <a:t>/</a:t>
                      </a:r>
                      <a:r>
                        <a:rPr lang="en-ID" dirty="0" err="1">
                          <a:effectLst/>
                        </a:rPr>
                        <a:t>bencana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alam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atau</a:t>
                      </a:r>
                      <a:r>
                        <a:rPr lang="en-ID" dirty="0">
                          <a:effectLst/>
                        </a:rPr>
                        <a:t> </a:t>
                      </a:r>
                      <a:r>
                        <a:rPr lang="en-ID" dirty="0" err="1">
                          <a:effectLst/>
                        </a:rPr>
                        <a:t>sejenisnya</a:t>
                      </a:r>
                      <a:endParaRPr lang="en-ID" dirty="0">
                        <a:effectLst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95080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38382A3-6D3B-B079-1236-A2053A9C646A}"/>
              </a:ext>
            </a:extLst>
          </p:cNvPr>
          <p:cNvSpPr txBox="1"/>
          <p:nvPr/>
        </p:nvSpPr>
        <p:spPr>
          <a:xfrm>
            <a:off x="730982" y="6392606"/>
            <a:ext cx="8266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TK=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Tanpa</a:t>
            </a:r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Keterangan</a:t>
            </a:r>
            <a:r>
              <a:rPr lang="en-ID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ID" sz="18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Alpa</a:t>
            </a:r>
            <a:endParaRPr lang="en-ID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A11D75F-4BB0-B24F-B0B0-C68A5EA1A4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8424"/>
          <a:stretch/>
        </p:blipFill>
        <p:spPr>
          <a:xfrm>
            <a:off x="528103" y="762905"/>
            <a:ext cx="9079865" cy="296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85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Penilaian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 (3)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38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1310F-805F-A597-9356-2AE8ABB1FEF7}"/>
              </a:ext>
            </a:extLst>
          </p:cNvPr>
          <p:cNvSpPr txBox="1"/>
          <p:nvPr/>
        </p:nvSpPr>
        <p:spPr>
          <a:xfrm>
            <a:off x="554519" y="846884"/>
            <a:ext cx="11162559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600" b="1" dirty="0" err="1">
                <a:latin typeface="Bookman Old Style" panose="02050604050505020204" pitchFamily="18" charset="0"/>
              </a:rPr>
              <a:t>Bobot</a:t>
            </a:r>
            <a:r>
              <a:rPr lang="en-US" sz="2600" b="1" dirty="0">
                <a:latin typeface="Bookman Old Style" panose="02050604050505020204" pitchFamily="18" charset="0"/>
              </a:rPr>
              <a:t> </a:t>
            </a:r>
            <a:r>
              <a:rPr lang="en-US" sz="2600" b="1" dirty="0" err="1">
                <a:latin typeface="Bookman Old Style" panose="02050604050505020204" pitchFamily="18" charset="0"/>
              </a:rPr>
              <a:t>Penilaian</a:t>
            </a:r>
            <a:endParaRPr lang="en-ID" sz="2600" b="1" dirty="0">
              <a:effectLst/>
              <a:latin typeface="Bookman Old Style" panose="020506040505050202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A1182D-3D84-7145-0CCC-CDFED44DC624}"/>
              </a:ext>
            </a:extLst>
          </p:cNvPr>
          <p:cNvGraphicFramePr>
            <a:graphicFrameLocks noGrp="1"/>
          </p:cNvGraphicFramePr>
          <p:nvPr/>
        </p:nvGraphicFramePr>
        <p:xfrm>
          <a:off x="1095155" y="1816650"/>
          <a:ext cx="8152670" cy="359119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34645">
                  <a:extLst>
                    <a:ext uri="{9D8B030D-6E8A-4147-A177-3AD203B41FA5}">
                      <a16:colId xmlns:a16="http://schemas.microsoft.com/office/drawing/2014/main" val="1652504155"/>
                    </a:ext>
                  </a:extLst>
                </a:gridCol>
                <a:gridCol w="1318025">
                  <a:extLst>
                    <a:ext uri="{9D8B030D-6E8A-4147-A177-3AD203B41FA5}">
                      <a16:colId xmlns:a16="http://schemas.microsoft.com/office/drawing/2014/main" val="4015016228"/>
                    </a:ext>
                  </a:extLst>
                </a:gridCol>
              </a:tblGrid>
              <a:tr h="799536">
                <a:tc>
                  <a:txBody>
                    <a:bodyPr/>
                    <a:lstStyle/>
                    <a:p>
                      <a:pPr marL="1454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300" dirty="0" err="1">
                          <a:effectLst/>
                        </a:rPr>
                        <a:t>Penilaian</a:t>
                      </a:r>
                      <a:r>
                        <a:rPr lang="en-US" sz="2300" dirty="0">
                          <a:effectLst/>
                        </a:rPr>
                        <a:t> Kinerja </a:t>
                      </a:r>
                      <a:r>
                        <a:rPr lang="en-US" sz="2300" dirty="0" err="1">
                          <a:effectLst/>
                        </a:rPr>
                        <a:t>Magang</a:t>
                      </a:r>
                      <a:r>
                        <a:rPr lang="en-US" sz="2300" dirty="0">
                          <a:effectLst/>
                        </a:rPr>
                        <a:t> oleh</a:t>
                      </a:r>
                      <a:r>
                        <a:rPr lang="en-US" sz="2300" b="1" dirty="0">
                          <a:effectLst/>
                        </a:rPr>
                        <a:t> </a:t>
                      </a:r>
                      <a:r>
                        <a:rPr lang="en-US" sz="2300" b="0" dirty="0" err="1">
                          <a:effectLst/>
                        </a:rPr>
                        <a:t>Pembimbing</a:t>
                      </a:r>
                      <a:r>
                        <a:rPr lang="en-US" sz="2300" b="0" dirty="0">
                          <a:effectLst/>
                        </a:rPr>
                        <a:t> </a:t>
                      </a:r>
                      <a:r>
                        <a:rPr lang="en-US" sz="2300" b="0" dirty="0" err="1">
                          <a:effectLst/>
                        </a:rPr>
                        <a:t>Lapangan</a:t>
                      </a:r>
                      <a:r>
                        <a:rPr lang="en-US" sz="2300" b="1" dirty="0">
                          <a:effectLst/>
                        </a:rPr>
                        <a:t> </a:t>
                      </a:r>
                      <a:endParaRPr lang="en-ID" sz="23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300">
                          <a:effectLst/>
                        </a:rPr>
                        <a:t>30%</a:t>
                      </a:r>
                      <a:endParaRPr lang="en-ID" sz="23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7299481"/>
                  </a:ext>
                </a:extLst>
              </a:tr>
              <a:tr h="799536">
                <a:tc>
                  <a:txBody>
                    <a:bodyPr/>
                    <a:lstStyle/>
                    <a:p>
                      <a:pPr marL="1454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300" dirty="0" err="1">
                          <a:effectLst/>
                        </a:rPr>
                        <a:t>Penilaian</a:t>
                      </a:r>
                      <a:r>
                        <a:rPr lang="en-US" sz="2300" dirty="0">
                          <a:effectLst/>
                        </a:rPr>
                        <a:t>  </a:t>
                      </a:r>
                      <a:r>
                        <a:rPr lang="en-US" sz="2300" dirty="0" err="1">
                          <a:effectLst/>
                        </a:rPr>
                        <a:t>Laporan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Magang</a:t>
                      </a:r>
                      <a:r>
                        <a:rPr lang="en-US" sz="2300" dirty="0">
                          <a:effectLst/>
                        </a:rPr>
                        <a:t> oleh</a:t>
                      </a:r>
                      <a:r>
                        <a:rPr lang="id-ID" sz="2300" dirty="0">
                          <a:effectLst/>
                        </a:rPr>
                        <a:t> </a:t>
                      </a:r>
                      <a:r>
                        <a:rPr lang="id-ID" sz="2300" b="0" dirty="0">
                          <a:effectLst/>
                        </a:rPr>
                        <a:t>Pembimbing magang</a:t>
                      </a:r>
                      <a:r>
                        <a:rPr lang="id-ID" sz="2300" b="1" dirty="0">
                          <a:effectLst/>
                        </a:rPr>
                        <a:t> </a:t>
                      </a:r>
                      <a:endParaRPr lang="en-ID" sz="23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300">
                          <a:effectLst/>
                        </a:rPr>
                        <a:t>2</a:t>
                      </a:r>
                      <a:r>
                        <a:rPr lang="en-US" sz="2300">
                          <a:effectLst/>
                        </a:rPr>
                        <a:t>0%</a:t>
                      </a:r>
                      <a:endParaRPr lang="en-ID" sz="23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460478"/>
                  </a:ext>
                </a:extLst>
              </a:tr>
              <a:tr h="378008">
                <a:tc>
                  <a:txBody>
                    <a:bodyPr/>
                    <a:lstStyle/>
                    <a:p>
                      <a:pPr marL="1454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300" dirty="0" err="1">
                          <a:effectLst/>
                        </a:rPr>
                        <a:t>Penilaian</a:t>
                      </a:r>
                      <a:r>
                        <a:rPr lang="en-US" sz="2300" dirty="0">
                          <a:effectLst/>
                        </a:rPr>
                        <a:t> Proses </a:t>
                      </a:r>
                      <a:r>
                        <a:rPr lang="en-US" sz="2300" dirty="0" err="1">
                          <a:effectLst/>
                        </a:rPr>
                        <a:t>Bimbingan</a:t>
                      </a:r>
                      <a:r>
                        <a:rPr lang="en-US" sz="2300" dirty="0">
                          <a:effectLst/>
                        </a:rPr>
                        <a:t> oleh </a:t>
                      </a:r>
                      <a:r>
                        <a:rPr lang="en-US" sz="2300" dirty="0" err="1">
                          <a:effectLst/>
                        </a:rPr>
                        <a:t>Dosen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Pembimbing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Magang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endParaRPr lang="en-ID" sz="23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300">
                          <a:effectLst/>
                        </a:rPr>
                        <a:t>2</a:t>
                      </a:r>
                      <a:r>
                        <a:rPr lang="en-US" sz="2300">
                          <a:effectLst/>
                        </a:rPr>
                        <a:t>0%</a:t>
                      </a:r>
                      <a:endParaRPr lang="en-ID" sz="23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0853050"/>
                  </a:ext>
                </a:extLst>
              </a:tr>
              <a:tr h="799536">
                <a:tc>
                  <a:txBody>
                    <a:bodyPr/>
                    <a:lstStyle/>
                    <a:p>
                      <a:pPr marL="14541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300" dirty="0" err="1">
                          <a:effectLst/>
                        </a:rPr>
                        <a:t>Penilaian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Laporan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Magang</a:t>
                      </a:r>
                      <a:r>
                        <a:rPr lang="en-US" sz="2300" dirty="0">
                          <a:effectLst/>
                        </a:rPr>
                        <a:t> oleh </a:t>
                      </a:r>
                      <a:r>
                        <a:rPr lang="en-US" sz="2300" dirty="0" err="1">
                          <a:effectLst/>
                        </a:rPr>
                        <a:t>Dosen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Pembimbing</a:t>
                      </a:r>
                      <a:r>
                        <a:rPr lang="en-US" sz="2300" dirty="0">
                          <a:effectLst/>
                        </a:rPr>
                        <a:t> </a:t>
                      </a:r>
                      <a:r>
                        <a:rPr lang="en-US" sz="2300" dirty="0" err="1">
                          <a:effectLst/>
                        </a:rPr>
                        <a:t>Magang</a:t>
                      </a:r>
                      <a:endParaRPr lang="en-ID" sz="23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4935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300" dirty="0">
                          <a:effectLst/>
                        </a:rPr>
                        <a:t>3</a:t>
                      </a:r>
                      <a:r>
                        <a:rPr lang="en-US" sz="2300" dirty="0">
                          <a:effectLst/>
                        </a:rPr>
                        <a:t>0%</a:t>
                      </a:r>
                      <a:endParaRPr lang="en-ID" sz="23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504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09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Penilaian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 (6)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39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490008"/>
            <a:ext cx="10085377" cy="2426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5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Inisiatif</a:t>
            </a:r>
            <a:endParaRPr lang="en-US" sz="25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5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Disiplin</a:t>
            </a: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5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Ketekunan</a:t>
            </a: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5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Berpikir</a:t>
            </a:r>
            <a:r>
              <a:rPr lang="en-US" sz="25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kritis</a:t>
            </a:r>
            <a:r>
              <a:rPr lang="en-US" sz="25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kreatif</a:t>
            </a:r>
            <a:r>
              <a:rPr lang="en-US" sz="25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5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analitis</a:t>
            </a:r>
            <a:r>
              <a:rPr lang="en-US" sz="25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5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25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25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5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lisan</a:t>
            </a:r>
            <a:r>
              <a:rPr lang="en-US" sz="25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tulisan)</a:t>
            </a: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1310F-805F-A597-9356-2AE8ABB1FEF7}"/>
              </a:ext>
            </a:extLst>
          </p:cNvPr>
          <p:cNvSpPr txBox="1"/>
          <p:nvPr/>
        </p:nvSpPr>
        <p:spPr>
          <a:xfrm>
            <a:off x="554519" y="846884"/>
            <a:ext cx="11162559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600" b="1" dirty="0" err="1">
                <a:latin typeface="Bookman Old Style" panose="02050604050505020204" pitchFamily="18" charset="0"/>
              </a:rPr>
              <a:t>Butir</a:t>
            </a:r>
            <a:r>
              <a:rPr lang="en-US" sz="2600" b="1" dirty="0">
                <a:latin typeface="Bookman Old Style" panose="02050604050505020204" pitchFamily="18" charset="0"/>
              </a:rPr>
              <a:t> </a:t>
            </a:r>
            <a:r>
              <a:rPr lang="en-US" sz="2600" b="1" dirty="0" err="1">
                <a:latin typeface="Bookman Old Style" panose="02050604050505020204" pitchFamily="18" charset="0"/>
              </a:rPr>
              <a:t>Bimbingan</a:t>
            </a:r>
            <a:r>
              <a:rPr lang="en-US" sz="2600" b="1" dirty="0">
                <a:latin typeface="Bookman Old Style" panose="02050604050505020204" pitchFamily="18" charset="0"/>
              </a:rPr>
              <a:t> </a:t>
            </a:r>
            <a:r>
              <a:rPr lang="en-US" sz="2600" b="1" dirty="0" err="1">
                <a:latin typeface="Bookman Old Style" panose="02050604050505020204" pitchFamily="18" charset="0"/>
              </a:rPr>
              <a:t>Magang</a:t>
            </a:r>
            <a:endParaRPr lang="en-ID" sz="2600" b="1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5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Ketentuan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Umum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4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93512" y="866990"/>
            <a:ext cx="1025954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/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dibimbing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EA9E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sz="2800" dirty="0">
                <a:solidFill>
                  <a:srgbClr val="EA9E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EA9E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800" dirty="0">
                <a:solidFill>
                  <a:srgbClr val="EA9E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EA9E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chemeClr val="accent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pembimbing</a:t>
            </a:r>
            <a:r>
              <a:rPr lang="en-US" sz="2800" dirty="0">
                <a:solidFill>
                  <a:schemeClr val="accent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lapangan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1950" indent="-361950"/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STIS dan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koordinasi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perencanaan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pemantauan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prestasi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1950" indent="-361950"/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peserta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yakni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800" dirty="0" err="1">
                <a:solidFill>
                  <a:srgbClr val="00B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sz="2800" dirty="0">
                <a:solidFill>
                  <a:srgbClr val="00B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B05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proses </a:t>
            </a:r>
            <a:r>
              <a:rPr lang="en-US" sz="2800" dirty="0" err="1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bimbingan</a:t>
            </a:r>
            <a:r>
              <a:rPr lang="en-US" sz="2800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</a:t>
            </a:r>
            <a:r>
              <a:rPr lang="en-US" sz="2800" dirty="0">
                <a:solidFill>
                  <a:srgbClr val="EA9E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(3) </a:t>
            </a:r>
            <a:r>
              <a:rPr lang="en-US" sz="2800" dirty="0" err="1">
                <a:solidFill>
                  <a:srgbClr val="EA9E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800" dirty="0">
                <a:solidFill>
                  <a:srgbClr val="EA9E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EA9E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EA9E22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1896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Penilaian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(7)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40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490008"/>
            <a:ext cx="10085377" cy="4637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4610" algn="just">
              <a:spcBef>
                <a:spcPts val="600"/>
              </a:spcBef>
              <a:spcAft>
                <a:spcPts val="800"/>
              </a:spcAft>
            </a:pP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Butir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id-ID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2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 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menyampaikan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2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Gambaran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2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dijelaskan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22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pengorganisasian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2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lphaLcPeriod"/>
            </a:pP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ketentuan</a:t>
            </a:r>
            <a:endParaRPr lang="en-ID" sz="22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lphaLcPeriod"/>
            </a:pP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penyajian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runtun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22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lphaLcPeriod"/>
            </a:pP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 yang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baku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22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ilmiah</a:t>
            </a:r>
            <a:endParaRPr lang="en-ID" sz="22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endParaRPr lang="en-ID" sz="22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1310F-805F-A597-9356-2AE8ABB1FEF7}"/>
              </a:ext>
            </a:extLst>
          </p:cNvPr>
          <p:cNvSpPr txBox="1"/>
          <p:nvPr/>
        </p:nvSpPr>
        <p:spPr>
          <a:xfrm>
            <a:off x="554519" y="846884"/>
            <a:ext cx="11162559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600" b="1" dirty="0" err="1">
                <a:latin typeface="Bookman Old Style" panose="02050604050505020204" pitchFamily="18" charset="0"/>
              </a:rPr>
              <a:t>Penilaian</a:t>
            </a:r>
            <a:r>
              <a:rPr lang="en-US" sz="2600" b="1" dirty="0">
                <a:latin typeface="Bookman Old Style" panose="02050604050505020204" pitchFamily="18" charset="0"/>
              </a:rPr>
              <a:t> </a:t>
            </a:r>
            <a:r>
              <a:rPr lang="en-US" sz="2600" b="1" dirty="0" err="1">
                <a:latin typeface="Bookman Old Style" panose="02050604050505020204" pitchFamily="18" charset="0"/>
              </a:rPr>
              <a:t>Laporan</a:t>
            </a:r>
            <a:r>
              <a:rPr lang="en-US" sz="2600" b="1" dirty="0">
                <a:latin typeface="Bookman Old Style" panose="02050604050505020204" pitchFamily="18" charset="0"/>
              </a:rPr>
              <a:t> </a:t>
            </a:r>
            <a:r>
              <a:rPr lang="en-US" sz="2600" b="1" dirty="0" err="1">
                <a:latin typeface="Bookman Old Style" panose="02050604050505020204" pitchFamily="18" charset="0"/>
              </a:rPr>
              <a:t>Magang</a:t>
            </a:r>
            <a:endParaRPr lang="en-ID" sz="2600" b="1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8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7889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Penilaian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r>
              <a:rPr lang="en-US" sz="2800" b="1" dirty="0">
                <a:solidFill>
                  <a:schemeClr val="bg1"/>
                </a:solidFill>
              </a:rPr>
              <a:t> (9)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41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54519" y="1490008"/>
            <a:ext cx="1008537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Inisiatif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Disiplin</a:t>
            </a:r>
            <a:endParaRPr lang="en-US" sz="20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Ketekunan</a:t>
            </a:r>
            <a:endParaRPr lang="en-US" sz="20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Berpikir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kritis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kreatif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analitis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beradaptasi</a:t>
            </a:r>
            <a:endParaRPr lang="en-US" sz="20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lisan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tulisan)</a:t>
            </a: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Penampilan</a:t>
            </a:r>
            <a:endParaRPr lang="en-US" sz="20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teknikal</a:t>
            </a:r>
            <a:endParaRPr lang="en-US" sz="2000" dirty="0"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bekerjasama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spcAft>
                <a:spcPts val="800"/>
              </a:spcAft>
              <a:buFont typeface="+mj-lt"/>
              <a:buAutoNum type="alphaLcPeriod"/>
            </a:pP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pekerjaan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kontribusi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1310F-805F-A597-9356-2AE8ABB1FEF7}"/>
              </a:ext>
            </a:extLst>
          </p:cNvPr>
          <p:cNvSpPr txBox="1"/>
          <p:nvPr/>
        </p:nvSpPr>
        <p:spPr>
          <a:xfrm>
            <a:off x="554519" y="846884"/>
            <a:ext cx="11162559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600" b="1" dirty="0" err="1">
                <a:latin typeface="Bookman Old Style" panose="02050604050505020204" pitchFamily="18" charset="0"/>
              </a:rPr>
              <a:t>Butir</a:t>
            </a:r>
            <a:r>
              <a:rPr lang="en-US" sz="2600" b="1" dirty="0">
                <a:latin typeface="Bookman Old Style" panose="02050604050505020204" pitchFamily="18" charset="0"/>
              </a:rPr>
              <a:t> Kinerja </a:t>
            </a:r>
            <a:r>
              <a:rPr lang="en-US" sz="2600" b="1" dirty="0" err="1">
                <a:latin typeface="Bookman Old Style" panose="02050604050505020204" pitchFamily="18" charset="0"/>
              </a:rPr>
              <a:t>Magang</a:t>
            </a:r>
            <a:endParaRPr lang="en-ID" sz="2600" b="1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329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Informasi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Manajemen</a:t>
            </a:r>
            <a:r>
              <a:rPr lang="en-US" sz="2800" b="1" dirty="0">
                <a:solidFill>
                  <a:schemeClr val="bg1"/>
                </a:solidFill>
              </a:rPr>
              <a:t> Magang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42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CC7FB1-D272-2D12-F959-373670AB2A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4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7A43E5-4D8E-F672-FDE7-DA99D698D3FE}"/>
              </a:ext>
            </a:extLst>
          </p:cNvPr>
          <p:cNvSpPr txBox="1"/>
          <p:nvPr/>
        </p:nvSpPr>
        <p:spPr>
          <a:xfrm>
            <a:off x="554519" y="1490008"/>
            <a:ext cx="10085377" cy="4811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4610" algn="just">
              <a:spcBef>
                <a:spcPts val="60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0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 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Magang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uji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AutoNum type="arabicPeriod" startAt="2"/>
            </a:pP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Magang </a:t>
            </a:r>
            <a:r>
              <a:rPr lang="en-US" sz="2000" dirty="0" err="1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200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 dan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URL :</a:t>
            </a:r>
          </a:p>
          <a:p>
            <a:pPr marL="914400" lvl="1" indent="-4572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https://magang.stis.ac.id</a:t>
            </a:r>
            <a:endParaRPr lang="en-ID" sz="2000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buFont typeface="+mj-lt"/>
              <a:buAutoNum type="arabicPeriod" startAt="3"/>
            </a:pPr>
            <a:r>
              <a:rPr lang="en-ID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User :</a:t>
            </a:r>
          </a:p>
          <a:p>
            <a:pPr marL="914400" lvl="1" indent="-4572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2000" dirty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Admin </a:t>
            </a:r>
            <a:r>
              <a:rPr lang="en-ID" sz="2000" dirty="0" err="1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Provinsi</a:t>
            </a:r>
            <a:endParaRPr lang="en-ID" sz="2000" dirty="0">
              <a:effectLst/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lvl="1" indent="-4572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2000" dirty="0">
                <a:latin typeface="Bookman Old Style" panose="02050604050505020204" pitchFamily="18" charset="0"/>
                <a:ea typeface="Calibri" panose="020F0502020204030204" pitchFamily="34" charset="0"/>
              </a:rPr>
              <a:t>Admin Unit </a:t>
            </a:r>
            <a:r>
              <a:rPr lang="en-ID" sz="20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Kerja</a:t>
            </a:r>
            <a:endParaRPr lang="en-ID" sz="20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lvl="1" indent="-4572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20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Dosen</a:t>
            </a:r>
            <a:r>
              <a:rPr lang="en-ID" sz="20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Pembimbing</a:t>
            </a:r>
            <a:r>
              <a:rPr lang="en-ID" sz="2000" dirty="0">
                <a:latin typeface="Bookman Old Style" panose="02050604050505020204" pitchFamily="18" charset="0"/>
                <a:ea typeface="Calibri" panose="020F0502020204030204" pitchFamily="34" charset="0"/>
              </a:rPr>
              <a:t> Magang</a:t>
            </a:r>
          </a:p>
          <a:p>
            <a:pPr marL="914400" lvl="1" indent="-4572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20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Pembimbing</a:t>
            </a:r>
            <a:r>
              <a:rPr lang="en-ID" sz="20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Lapangan</a:t>
            </a:r>
            <a:endParaRPr lang="en-ID" sz="20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lvl="1" indent="-45720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20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sz="20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457200" indent="-457200">
              <a:spcAft>
                <a:spcPts val="800"/>
              </a:spcAft>
              <a:buFont typeface="+mj-lt"/>
              <a:buAutoNum type="arabicPeriod" startAt="4"/>
            </a:pPr>
            <a:r>
              <a:rPr lang="en-ID" sz="20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Informasi</a:t>
            </a:r>
            <a:r>
              <a:rPr lang="en-ID" sz="20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akun</a:t>
            </a:r>
            <a:r>
              <a:rPr lang="en-ID" sz="20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dikirimkan</a:t>
            </a:r>
            <a:r>
              <a:rPr lang="en-ID" sz="20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melalui</a:t>
            </a:r>
            <a:r>
              <a:rPr lang="en-ID" sz="2000" dirty="0">
                <a:latin typeface="Bookman Old Style" panose="02050604050505020204" pitchFamily="18" charset="0"/>
                <a:ea typeface="Calibri" panose="020F0502020204030204" pitchFamily="34" charset="0"/>
              </a:rPr>
              <a:t> email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7A8542-F5A8-52E8-8EDB-1DE68D739166}"/>
              </a:ext>
            </a:extLst>
          </p:cNvPr>
          <p:cNvSpPr txBox="1"/>
          <p:nvPr/>
        </p:nvSpPr>
        <p:spPr>
          <a:xfrm>
            <a:off x="554519" y="846884"/>
            <a:ext cx="11162559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600" b="1" dirty="0" err="1">
                <a:latin typeface="Bookman Old Style" panose="02050604050505020204" pitchFamily="18" charset="0"/>
              </a:rPr>
              <a:t>Sistem</a:t>
            </a:r>
            <a:r>
              <a:rPr lang="en-US" sz="2600" b="1" dirty="0">
                <a:latin typeface="Bookman Old Style" panose="02050604050505020204" pitchFamily="18" charset="0"/>
              </a:rPr>
              <a:t> </a:t>
            </a:r>
            <a:r>
              <a:rPr lang="en-US" sz="2600" b="1" dirty="0" err="1">
                <a:latin typeface="Bookman Old Style" panose="02050604050505020204" pitchFamily="18" charset="0"/>
              </a:rPr>
              <a:t>Informasi</a:t>
            </a:r>
            <a:r>
              <a:rPr lang="en-US" sz="2600" b="1" dirty="0">
                <a:latin typeface="Bookman Old Style" panose="02050604050505020204" pitchFamily="18" charset="0"/>
              </a:rPr>
              <a:t> Magang</a:t>
            </a:r>
            <a:endParaRPr lang="en-ID" sz="2600" b="1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35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Informasi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Manajemen</a:t>
            </a:r>
            <a:r>
              <a:rPr lang="en-US" sz="2800" b="1" dirty="0">
                <a:solidFill>
                  <a:schemeClr val="bg1"/>
                </a:solidFill>
              </a:rPr>
              <a:t> Magang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43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CC7FB1-D272-2D12-F959-373670AB2A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4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7A43E5-4D8E-F672-FDE7-DA99D698D3FE}"/>
              </a:ext>
            </a:extLst>
          </p:cNvPr>
          <p:cNvSpPr txBox="1"/>
          <p:nvPr/>
        </p:nvSpPr>
        <p:spPr>
          <a:xfrm>
            <a:off x="386767" y="1456190"/>
            <a:ext cx="9317745" cy="4021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54610" indent="-457200" algn="just">
              <a:spcBef>
                <a:spcPts val="600"/>
              </a:spcBef>
              <a:spcAft>
                <a:spcPts val="800"/>
              </a:spcAft>
              <a:buAutoNum type="arabicPeriod"/>
            </a:pP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Admin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Provinsi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data unit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kerja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pada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provinsi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tersebut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alokasi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tempat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magang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(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dalam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tahapan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pengembangan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)</a:t>
            </a: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data admin unit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kerja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457200" marR="54610" indent="-457200" algn="just">
              <a:spcBef>
                <a:spcPts val="600"/>
              </a:spcBef>
              <a:spcAft>
                <a:spcPts val="800"/>
              </a:spcAft>
              <a:buAutoNum type="arabicPeriod"/>
            </a:pP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Admin Unit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Kerja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Melihat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rekap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presensi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perizinan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presensi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manual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data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pembimbing</a:t>
            </a:r>
            <a:r>
              <a:rPr lang="en-ID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lapangan</a:t>
            </a:r>
            <a:endParaRPr lang="en-ID" dirty="0"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7A8542-F5A8-52E8-8EDB-1DE68D739166}"/>
              </a:ext>
            </a:extLst>
          </p:cNvPr>
          <p:cNvSpPr txBox="1"/>
          <p:nvPr/>
        </p:nvSpPr>
        <p:spPr>
          <a:xfrm>
            <a:off x="386767" y="888345"/>
            <a:ext cx="11162559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600" b="1" dirty="0">
                <a:latin typeface="Bookman Old Style" panose="02050604050505020204" pitchFamily="18" charset="0"/>
              </a:rPr>
              <a:t>Fitur </a:t>
            </a:r>
            <a:r>
              <a:rPr lang="en-US" sz="2600" b="1" dirty="0" err="1">
                <a:latin typeface="Bookman Old Style" panose="02050604050505020204" pitchFamily="18" charset="0"/>
              </a:rPr>
              <a:t>setiap</a:t>
            </a:r>
            <a:r>
              <a:rPr lang="en-US" sz="2600" b="1" dirty="0">
                <a:latin typeface="Bookman Old Style" panose="02050604050505020204" pitchFamily="18" charset="0"/>
              </a:rPr>
              <a:t> user</a:t>
            </a:r>
            <a:endParaRPr lang="en-ID" sz="2600" b="1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334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Informasi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Manajemen</a:t>
            </a:r>
            <a:r>
              <a:rPr lang="en-US" sz="2800" b="1" dirty="0">
                <a:solidFill>
                  <a:schemeClr val="bg1"/>
                </a:solidFill>
              </a:rPr>
              <a:t> Magang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44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CC7FB1-D272-2D12-F959-373670AB2A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4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7A8542-F5A8-52E8-8EDB-1DE68D739166}"/>
              </a:ext>
            </a:extLst>
          </p:cNvPr>
          <p:cNvSpPr txBox="1"/>
          <p:nvPr/>
        </p:nvSpPr>
        <p:spPr>
          <a:xfrm>
            <a:off x="78329" y="730602"/>
            <a:ext cx="11162559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600" b="1" dirty="0">
                <a:latin typeface="Bookman Old Style" panose="02050604050505020204" pitchFamily="18" charset="0"/>
              </a:rPr>
              <a:t>Fitur </a:t>
            </a:r>
            <a:r>
              <a:rPr lang="en-US" sz="2600" b="1" dirty="0" err="1">
                <a:latin typeface="Bookman Old Style" panose="02050604050505020204" pitchFamily="18" charset="0"/>
              </a:rPr>
              <a:t>setiap</a:t>
            </a:r>
            <a:r>
              <a:rPr lang="en-US" sz="2600" b="1" dirty="0">
                <a:latin typeface="Bookman Old Style" panose="02050604050505020204" pitchFamily="18" charset="0"/>
              </a:rPr>
              <a:t> user</a:t>
            </a:r>
            <a:endParaRPr lang="en-ID" sz="2600" b="1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E643D-EAC2-45FF-7370-F7A86A3DA7B8}"/>
              </a:ext>
            </a:extLst>
          </p:cNvPr>
          <p:cNvSpPr txBox="1"/>
          <p:nvPr/>
        </p:nvSpPr>
        <p:spPr>
          <a:xfrm>
            <a:off x="250627" y="1223491"/>
            <a:ext cx="10078767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54610" indent="-457200" algn="just">
              <a:spcBef>
                <a:spcPts val="600"/>
              </a:spcBef>
              <a:spcAft>
                <a:spcPts val="800"/>
              </a:spcAft>
              <a:buFont typeface="+mj-lt"/>
              <a:buAutoNum type="arabicPeriod" startAt="3"/>
            </a:pP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Pembimbing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Lapangan</a:t>
            </a:r>
            <a:endParaRPr lang="en-ID" sz="16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Melihat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daftar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presensi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sz="16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Melihat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dan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mengkonfirmasi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kegiatan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harian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sz="16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Melihat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dan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menilai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rekap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kegiatan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bulanan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sz="16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Melihat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daftar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perizinan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kegiatan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kampus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sz="16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Melihat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laporan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magang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dan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informasi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presentasi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akhir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sz="16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Melakukan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penilaian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magang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kepada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sz="16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457200" marR="54610" indent="-457200" algn="just">
              <a:spcBef>
                <a:spcPts val="600"/>
              </a:spcBef>
              <a:spcAft>
                <a:spcPts val="800"/>
              </a:spcAft>
              <a:buFont typeface="+mj-lt"/>
              <a:buAutoNum type="arabicPeriod" startAt="4"/>
            </a:pP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Dosen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Pembimbing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Magang</a:t>
            </a: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Melihat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daftar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presensi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sz="16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Melihat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kegiatan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harian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dan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rekap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kegiatan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bulanan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sz="16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bimbingan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magang</a:t>
            </a:r>
            <a:endParaRPr lang="en-ID" sz="16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Melihat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laporan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magang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dan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informasi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presentasi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akhir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sz="16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Melakukan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penilaian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magang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kepada</a:t>
            </a:r>
            <a:r>
              <a:rPr lang="en-ID" sz="16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sz="16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11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33A095F6-75B9-41C7-9DBB-7F3E3702BE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65E658-1A24-4D5B-AB54-74ECD8E0FBF3}"/>
              </a:ext>
            </a:extLst>
          </p:cNvPr>
          <p:cNvSpPr/>
          <p:nvPr/>
        </p:nvSpPr>
        <p:spPr>
          <a:xfrm>
            <a:off x="9997153" y="0"/>
            <a:ext cx="2279290" cy="6858000"/>
          </a:xfrm>
          <a:custGeom>
            <a:avLst/>
            <a:gdLst>
              <a:gd name="connsiteX0" fmla="*/ 2088111 w 2279290"/>
              <a:gd name="connsiteY0" fmla="*/ 0 h 6858000"/>
              <a:gd name="connsiteX1" fmla="*/ 2279290 w 2279290"/>
              <a:gd name="connsiteY1" fmla="*/ 0 h 6858000"/>
              <a:gd name="connsiteX2" fmla="*/ 185433 w 2279290"/>
              <a:gd name="connsiteY2" fmla="*/ 6858000 h 6858000"/>
              <a:gd name="connsiteX3" fmla="*/ 0 w 2279290"/>
              <a:gd name="connsiteY3" fmla="*/ 6858000 h 6858000"/>
              <a:gd name="connsiteX4" fmla="*/ 2088111 w 227929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9290" h="6858000">
                <a:moveTo>
                  <a:pt x="2088111" y="0"/>
                </a:moveTo>
                <a:lnTo>
                  <a:pt x="2279290" y="0"/>
                </a:lnTo>
                <a:lnTo>
                  <a:pt x="185433" y="6858000"/>
                </a:lnTo>
                <a:lnTo>
                  <a:pt x="0" y="6858000"/>
                </a:lnTo>
                <a:lnTo>
                  <a:pt x="2088111" y="0"/>
                </a:lnTo>
                <a:close/>
              </a:path>
            </a:pathLst>
          </a:cu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Sistem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Informasi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Manajemen</a:t>
            </a:r>
            <a:r>
              <a:rPr lang="en-US" sz="2800" b="1" dirty="0">
                <a:solidFill>
                  <a:schemeClr val="bg1"/>
                </a:solidFill>
              </a:rPr>
              <a:t> Magang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EED0EF-D6EF-4717-BA8F-DA6452D332F2}"/>
              </a:ext>
            </a:extLst>
          </p:cNvPr>
          <p:cNvSpPr/>
          <p:nvPr/>
        </p:nvSpPr>
        <p:spPr>
          <a:xfrm>
            <a:off x="10814064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45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CC7FB1-D272-2D12-F959-373670AB2A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14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7A8542-F5A8-52E8-8EDB-1DE68D739166}"/>
              </a:ext>
            </a:extLst>
          </p:cNvPr>
          <p:cNvSpPr txBox="1"/>
          <p:nvPr/>
        </p:nvSpPr>
        <p:spPr>
          <a:xfrm>
            <a:off x="78329" y="730602"/>
            <a:ext cx="11162559" cy="492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600" b="1" dirty="0">
                <a:latin typeface="Bookman Old Style" panose="02050604050505020204" pitchFamily="18" charset="0"/>
              </a:rPr>
              <a:t>Fitur </a:t>
            </a:r>
            <a:r>
              <a:rPr lang="en-US" sz="2600" b="1" dirty="0" err="1">
                <a:latin typeface="Bookman Old Style" panose="02050604050505020204" pitchFamily="18" charset="0"/>
              </a:rPr>
              <a:t>setiap</a:t>
            </a:r>
            <a:r>
              <a:rPr lang="en-US" sz="2600" b="1" dirty="0">
                <a:latin typeface="Bookman Old Style" panose="02050604050505020204" pitchFamily="18" charset="0"/>
              </a:rPr>
              <a:t> user</a:t>
            </a:r>
            <a:endParaRPr lang="en-ID" sz="2600" b="1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E643D-EAC2-45FF-7370-F7A86A3DA7B8}"/>
              </a:ext>
            </a:extLst>
          </p:cNvPr>
          <p:cNvSpPr txBox="1"/>
          <p:nvPr/>
        </p:nvSpPr>
        <p:spPr>
          <a:xfrm>
            <a:off x="250627" y="1223491"/>
            <a:ext cx="1007876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54610" indent="-457200" algn="just">
              <a:spcBef>
                <a:spcPts val="600"/>
              </a:spcBef>
              <a:spcAft>
                <a:spcPts val="800"/>
              </a:spcAft>
              <a:buFont typeface="+mj-lt"/>
              <a:buAutoNum type="arabicPeriod" startAt="5"/>
            </a:pP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Mahasiswa</a:t>
            </a:r>
            <a:endParaRPr lang="en-ID" sz="14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Melakukan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presensi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,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mengajukan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presensi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manual, dan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mengajukan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perizinan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kehadiran</a:t>
            </a:r>
            <a:endParaRPr lang="en-ID" sz="14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catatan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kegiatan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harian</a:t>
            </a:r>
            <a:endParaRPr lang="en-ID" sz="14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rekap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kegiatan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bulanan</a:t>
            </a:r>
            <a:endParaRPr lang="en-ID" sz="14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Mengajukan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bimbingan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Magang</a:t>
            </a: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Mengajukan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perizinan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kegiatan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kampus</a:t>
            </a:r>
            <a:endParaRPr lang="en-ID" sz="14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informasi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presentasi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laporan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magang</a:t>
            </a:r>
            <a:endParaRPr lang="en-ID" sz="14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L="914400" marR="54610" lvl="1" indent="-457200" algn="just">
              <a:spcBef>
                <a:spcPts val="6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Mengelola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dokumen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laporan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Magang</a:t>
            </a:r>
          </a:p>
          <a:p>
            <a:pPr marR="54610" algn="just">
              <a:spcBef>
                <a:spcPts val="600"/>
              </a:spcBef>
              <a:spcAft>
                <a:spcPts val="800"/>
              </a:spcAft>
            </a:pPr>
            <a:endParaRPr lang="en-ID" sz="14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  <a:p>
            <a:pPr marR="54610" algn="just">
              <a:spcBef>
                <a:spcPts val="600"/>
              </a:spcBef>
              <a:spcAft>
                <a:spcPts val="800"/>
              </a:spcAft>
            </a:pP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Fitur </a:t>
            </a: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umum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: </a:t>
            </a:r>
          </a:p>
          <a:p>
            <a:pPr marL="285750" marR="54610" indent="-285750" algn="just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melihat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profile user masing-masing</a:t>
            </a:r>
          </a:p>
          <a:p>
            <a:pPr marL="285750" marR="54610" indent="-285750" algn="just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400" dirty="0" err="1">
                <a:latin typeface="Bookman Old Style" panose="02050604050505020204" pitchFamily="18" charset="0"/>
                <a:ea typeface="Calibri" panose="020F0502020204030204" pitchFamily="34" charset="0"/>
              </a:rPr>
              <a:t>mengubah</a:t>
            </a: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 password</a:t>
            </a:r>
          </a:p>
          <a:p>
            <a:pPr marL="285750" marR="54610" indent="-285750" algn="just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400" dirty="0">
                <a:latin typeface="Bookman Old Style" panose="02050604050505020204" pitchFamily="18" charset="0"/>
                <a:ea typeface="Calibri" panose="020F0502020204030204" pitchFamily="34" charset="0"/>
              </a:rPr>
              <a:t>Login </a:t>
            </a:r>
            <a:r>
              <a:rPr lang="en-ID" sz="1400">
                <a:latin typeface="Bookman Old Style" panose="02050604050505020204" pitchFamily="18" charset="0"/>
                <a:ea typeface="Calibri" panose="020F0502020204030204" pitchFamily="34" charset="0"/>
              </a:rPr>
              <a:t>dan logout</a:t>
            </a:r>
            <a:endParaRPr lang="en-ID" sz="1400" dirty="0">
              <a:latin typeface="Bookman Old Style" panose="020506040505050202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033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city, town, road&#10;&#10;Description automatically generated">
            <a:extLst>
              <a:ext uri="{FF2B5EF4-FFF2-40B4-BE49-F238E27FC236}">
                <a16:creationId xmlns:a16="http://schemas.microsoft.com/office/drawing/2014/main" id="{6DCC4CF5-C694-42F5-AFDF-AB71AF2231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46" y="0"/>
            <a:ext cx="9143634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17F0A11-6759-4990-A144-09F895C84603}"/>
              </a:ext>
            </a:extLst>
          </p:cNvPr>
          <p:cNvSpPr/>
          <p:nvPr/>
        </p:nvSpPr>
        <p:spPr>
          <a:xfrm>
            <a:off x="8318140" y="0"/>
            <a:ext cx="5700658" cy="6858000"/>
          </a:xfrm>
          <a:custGeom>
            <a:avLst/>
            <a:gdLst>
              <a:gd name="connsiteX0" fmla="*/ 2093858 w 5700658"/>
              <a:gd name="connsiteY0" fmla="*/ 0 h 6858000"/>
              <a:gd name="connsiteX1" fmla="*/ 5700658 w 5700658"/>
              <a:gd name="connsiteY1" fmla="*/ 0 h 6858000"/>
              <a:gd name="connsiteX2" fmla="*/ 5700658 w 5700658"/>
              <a:gd name="connsiteY2" fmla="*/ 6858000 h 6858000"/>
              <a:gd name="connsiteX3" fmla="*/ 0 w 5700658"/>
              <a:gd name="connsiteY3" fmla="*/ 6858000 h 6858000"/>
              <a:gd name="connsiteX4" fmla="*/ 2093858 w 570065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0658" h="685800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E4FF8B0-E533-4157-B3EB-83208556FC68}"/>
              </a:ext>
            </a:extLst>
          </p:cNvPr>
          <p:cNvSpPr/>
          <p:nvPr/>
        </p:nvSpPr>
        <p:spPr>
          <a:xfrm rot="10800000">
            <a:off x="2665056" y="0"/>
            <a:ext cx="7446087" cy="6858000"/>
          </a:xfrm>
          <a:custGeom>
            <a:avLst/>
            <a:gdLst>
              <a:gd name="connsiteX0" fmla="*/ 5352229 w 7446087"/>
              <a:gd name="connsiteY0" fmla="*/ 6858000 h 6858000"/>
              <a:gd name="connsiteX1" fmla="*/ 0 w 7446087"/>
              <a:gd name="connsiteY1" fmla="*/ 6858000 h 6858000"/>
              <a:gd name="connsiteX2" fmla="*/ 2093858 w 7446087"/>
              <a:gd name="connsiteY2" fmla="*/ 0 h 6858000"/>
              <a:gd name="connsiteX3" fmla="*/ 7446087 w 7446087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6087" h="6858000">
                <a:moveTo>
                  <a:pt x="5352229" y="6858000"/>
                </a:moveTo>
                <a:lnTo>
                  <a:pt x="0" y="6858000"/>
                </a:lnTo>
                <a:lnTo>
                  <a:pt x="2093858" y="0"/>
                </a:lnTo>
                <a:lnTo>
                  <a:pt x="7446087" y="0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B4F66-5495-4BF2-8896-CD9E952195B2}"/>
              </a:ext>
            </a:extLst>
          </p:cNvPr>
          <p:cNvSpPr txBox="1"/>
          <p:nvPr/>
        </p:nvSpPr>
        <p:spPr>
          <a:xfrm>
            <a:off x="3101961" y="2579307"/>
            <a:ext cx="5777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TERIMA KASIH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C14CF3C6-6C47-4AAB-A8BE-A6E9C21AF2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117928"/>
            <a:ext cx="1080000" cy="108000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D1D31D7-9900-496C-A9F9-ED8A44455BD1}"/>
              </a:ext>
            </a:extLst>
          </p:cNvPr>
          <p:cNvSpPr/>
          <p:nvPr/>
        </p:nvSpPr>
        <p:spPr>
          <a:xfrm>
            <a:off x="0" y="2599306"/>
            <a:ext cx="345238" cy="1133868"/>
          </a:xfrm>
          <a:custGeom>
            <a:avLst/>
            <a:gdLst>
              <a:gd name="connsiteX0" fmla="*/ 0 w 345238"/>
              <a:gd name="connsiteY0" fmla="*/ 0 h 1133868"/>
              <a:gd name="connsiteX1" fmla="*/ 345238 w 345238"/>
              <a:gd name="connsiteY1" fmla="*/ 0 h 1133868"/>
              <a:gd name="connsiteX2" fmla="*/ 0 w 345238"/>
              <a:gd name="connsiteY2" fmla="*/ 1133868 h 11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238" h="1133868">
                <a:moveTo>
                  <a:pt x="0" y="0"/>
                </a:moveTo>
                <a:lnTo>
                  <a:pt x="345238" y="0"/>
                </a:lnTo>
                <a:lnTo>
                  <a:pt x="0" y="1133868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FE6BE72-A0BF-49E2-86D7-44597B4C04F1}"/>
              </a:ext>
            </a:extLst>
          </p:cNvPr>
          <p:cNvSpPr/>
          <p:nvPr/>
        </p:nvSpPr>
        <p:spPr>
          <a:xfrm>
            <a:off x="8184440" y="2075824"/>
            <a:ext cx="1407842" cy="3314700"/>
          </a:xfrm>
          <a:prstGeom prst="parallelogram">
            <a:avLst>
              <a:gd name="adj" fmla="val 71688"/>
            </a:avLst>
          </a:prstGeom>
          <a:solidFill>
            <a:srgbClr val="EA9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277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Pelaksanaan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5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93512" y="866990"/>
            <a:ext cx="102595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0000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Peserta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magang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harus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menaati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jadwal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kerja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instansi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perusahaan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tempat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magang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baik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segi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hari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kerja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per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minggu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jam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kerja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per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hari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serta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waktu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istirahat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6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AutoNum type="arabicParenBoth"/>
            </a:pP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Selama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pelaksanaan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magang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beberapa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mahasiswa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masih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melaksanakan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kegiatan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kampus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ontoh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PKL). </a:t>
            </a:r>
            <a:r>
              <a:rPr lang="en-US" sz="2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Mahasiswa</a:t>
            </a:r>
            <a:r>
              <a:rPr lang="en-US" sz="2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meminta</a:t>
            </a:r>
            <a:r>
              <a:rPr lang="en-US" sz="2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ijin</a:t>
            </a:r>
            <a:r>
              <a:rPr lang="en-US" sz="2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pembimbing</a:t>
            </a:r>
            <a:r>
              <a:rPr lang="en-US" sz="2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lapangan</a:t>
            </a:r>
            <a:r>
              <a:rPr lang="en-US" sz="26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melaksanakan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kegiatan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tersebut</a:t>
            </a: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arenBoth"/>
            </a:pPr>
            <a:r>
              <a:rPr lang="en-ID" sz="2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Selama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magang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menggali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pengalaman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sesuai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keinginan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bidangnya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menggali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ide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penyusunan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skripsi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tugas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akhir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sesuai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dunia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kerja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2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dihadapi</a:t>
            </a:r>
            <a:r>
              <a:rPr lang="en-ID" sz="2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arenBoth"/>
            </a:pP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53813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b="1" dirty="0">
                <a:solidFill>
                  <a:prstClr val="white"/>
                </a:solidFill>
              </a:rPr>
              <a:t>Timeline </a:t>
            </a:r>
            <a:r>
              <a:rPr lang="en-US" sz="2800" b="1" dirty="0" err="1">
                <a:solidFill>
                  <a:prstClr val="white"/>
                </a:solidFill>
              </a:rPr>
              <a:t>Magang</a:t>
            </a:r>
            <a:r>
              <a:rPr lang="en-US" sz="2800" b="1" dirty="0">
                <a:solidFill>
                  <a:prstClr val="white"/>
                </a:solidFill>
              </a:rPr>
              <a:t> DIII</a:t>
            </a:r>
            <a:endParaRPr lang="en-ID" sz="2800" b="1" dirty="0">
              <a:solidFill>
                <a:prstClr val="white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5BE40-9B8C-4EE1-8029-D901C9E57395}" type="slidenum">
              <a:rPr kumimoji="0" lang="en-ID" sz="2400" b="1" i="0" u="none" strike="noStrike" kern="1200" cap="none" spc="0" normalizeH="0" baseline="0" noProof="0" smtClean="0">
                <a:ln>
                  <a:noFill/>
                </a:ln>
                <a:solidFill>
                  <a:srgbClr val="1B44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D" sz="2400" b="1" i="0" u="none" strike="noStrike" kern="1200" cap="none" spc="0" normalizeH="0" baseline="0" noProof="0" dirty="0">
              <a:ln>
                <a:noFill/>
              </a:ln>
              <a:solidFill>
                <a:srgbClr val="1B449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1B44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Better Official Statistics</a:t>
            </a:r>
            <a:endParaRPr kumimoji="0" lang="en-ID" sz="1600" b="0" i="1" u="none" strike="noStrike" kern="1200" cap="none" spc="0" normalizeH="0" baseline="0" noProof="0" dirty="0">
              <a:ln>
                <a:noFill/>
              </a:ln>
              <a:solidFill>
                <a:srgbClr val="1B449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ACB8E8-EE2D-4F2B-B837-178D8A8BA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11114"/>
              </p:ext>
            </p:extLst>
          </p:nvPr>
        </p:nvGraphicFramePr>
        <p:xfrm>
          <a:off x="168809" y="795096"/>
          <a:ext cx="11201410" cy="542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023">
                  <a:extLst>
                    <a:ext uri="{9D8B030D-6E8A-4147-A177-3AD203B41FA5}">
                      <a16:colId xmlns:a16="http://schemas.microsoft.com/office/drawing/2014/main" val="1809907713"/>
                    </a:ext>
                  </a:extLst>
                </a:gridCol>
                <a:gridCol w="3550289">
                  <a:extLst>
                    <a:ext uri="{9D8B030D-6E8A-4147-A177-3AD203B41FA5}">
                      <a16:colId xmlns:a16="http://schemas.microsoft.com/office/drawing/2014/main" val="4062842767"/>
                    </a:ext>
                  </a:extLst>
                </a:gridCol>
                <a:gridCol w="6920098">
                  <a:extLst>
                    <a:ext uri="{9D8B030D-6E8A-4147-A177-3AD203B41FA5}">
                      <a16:colId xmlns:a16="http://schemas.microsoft.com/office/drawing/2014/main" val="1715458485"/>
                    </a:ext>
                  </a:extLst>
                </a:gridCol>
              </a:tblGrid>
              <a:tr h="416146">
                <a:tc>
                  <a:txBody>
                    <a:bodyPr/>
                    <a:lstStyle/>
                    <a:p>
                      <a:r>
                        <a:rPr lang="en-US" sz="1700"/>
                        <a:t>No</a:t>
                      </a:r>
                      <a:endParaRPr lang="en-ID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err="1"/>
                        <a:t>Tanggal</a:t>
                      </a:r>
                      <a:endParaRPr lang="en-ID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err="1"/>
                        <a:t>Kegiatan</a:t>
                      </a:r>
                      <a:endParaRPr lang="en-ID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56260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12 Juli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Pembekalan</a:t>
                      </a:r>
                      <a:r>
                        <a:rPr lang="en-US" sz="1700" dirty="0"/>
                        <a:t> dan </a:t>
                      </a:r>
                      <a:r>
                        <a:rPr lang="en-US" sz="1700" dirty="0" err="1"/>
                        <a:t>Pelepasan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Mahasiswa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44446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2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15 Juli </a:t>
                      </a:r>
                      <a:r>
                        <a:rPr lang="en-US" sz="1700" dirty="0" err="1"/>
                        <a:t>s.d</a:t>
                      </a:r>
                      <a:r>
                        <a:rPr lang="en-US" sz="1700" dirty="0"/>
                        <a:t> 2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/>
                        <a:t>Kegiatan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Magang</a:t>
                      </a:r>
                      <a:endParaRPr lang="en-US" sz="17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mengisi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presensi</a:t>
                      </a:r>
                      <a:r>
                        <a:rPr lang="en-US" sz="1700" dirty="0"/>
                        <a:t> dan logbook/</a:t>
                      </a:r>
                      <a:r>
                        <a:rPr lang="en-US" sz="1700" dirty="0" err="1"/>
                        <a:t>catatan</a:t>
                      </a:r>
                      <a:r>
                        <a:rPr lang="en-US" sz="1700" dirty="0"/>
                        <a:t>/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harian</a:t>
                      </a:r>
                      <a:endParaRPr lang="en-US" sz="17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menulis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draf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Akhir </a:t>
                      </a:r>
                      <a:r>
                        <a:rPr lang="en-US" sz="1700" dirty="0" err="1"/>
                        <a:t>Magang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08130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1-2 </a:t>
                      </a:r>
                      <a:r>
                        <a:rPr lang="en-US" sz="1700" dirty="0" err="1"/>
                        <a:t>Agustus</a:t>
                      </a:r>
                      <a:r>
                        <a:rPr lang="en-US" sz="1700" dirty="0"/>
                        <a:t>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mengumpulkan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rekapitulasi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bulanan</a:t>
                      </a:r>
                      <a:r>
                        <a:rPr lang="en-US" sz="1700" dirty="0"/>
                        <a:t> pada </a:t>
                      </a:r>
                      <a:r>
                        <a:rPr lang="en-US" sz="1700" dirty="0" err="1"/>
                        <a:t>periode</a:t>
                      </a:r>
                      <a:r>
                        <a:rPr lang="en-US" sz="1700" dirty="0"/>
                        <a:t> 15-31 Juli 2024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04698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3 -4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mengumpulkan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rekapitulasi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 </a:t>
                      </a:r>
                      <a:r>
                        <a:rPr lang="en-US" sz="1700" dirty="0" err="1"/>
                        <a:t>bulanan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periode</a:t>
                      </a:r>
                      <a:r>
                        <a:rPr lang="en-US" sz="1700" dirty="0"/>
                        <a:t> </a:t>
                      </a:r>
                    </a:p>
                    <a:p>
                      <a:r>
                        <a:rPr lang="en-US" sz="1700" dirty="0"/>
                        <a:t>1 </a:t>
                      </a:r>
                      <a:r>
                        <a:rPr lang="en-US" sz="1700" dirty="0" err="1"/>
                        <a:t>Agustus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s.d</a:t>
                      </a:r>
                      <a:r>
                        <a:rPr lang="en-US" sz="1700" dirty="0"/>
                        <a:t> 2 September 2024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24931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6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23 </a:t>
                      </a:r>
                      <a:r>
                        <a:rPr lang="en-US" sz="1700" dirty="0" err="1"/>
                        <a:t>Agustus</a:t>
                      </a:r>
                      <a:r>
                        <a:rPr lang="en-US" sz="1700" dirty="0"/>
                        <a:t>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/>
                        <a:t>Batas Akhir </a:t>
                      </a:r>
                      <a:r>
                        <a:rPr lang="en-US" sz="1700" dirty="0" err="1"/>
                        <a:t>Pengumpulan</a:t>
                      </a:r>
                      <a:r>
                        <a:rPr lang="en-US" sz="1700" dirty="0"/>
                        <a:t> Draft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Magang</a:t>
                      </a:r>
                      <a:r>
                        <a:rPr lang="en-US" sz="1700" dirty="0"/>
                        <a:t> dan </a:t>
                      </a:r>
                      <a:r>
                        <a:rPr lang="en-US" sz="1700" dirty="0" err="1"/>
                        <a:t>bahan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tayang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presentasi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64320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7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26 Agustus-2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Presentasi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 </a:t>
                      </a:r>
                      <a:r>
                        <a:rPr lang="en-US" sz="1700" dirty="0" err="1"/>
                        <a:t>Magang</a:t>
                      </a:r>
                      <a:endParaRPr lang="en-US" sz="17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Selesai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Magang</a:t>
                      </a:r>
                      <a:r>
                        <a:rPr lang="en-US" sz="1700" dirty="0"/>
                        <a:t> (2 September 2024)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Para </a:t>
                      </a:r>
                      <a:r>
                        <a:rPr lang="en-US" sz="1700" dirty="0" err="1"/>
                        <a:t>Pembimbing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Menilai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Magang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791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8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3-20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Masa </a:t>
                      </a:r>
                      <a:r>
                        <a:rPr lang="en-US" sz="1700" dirty="0" err="1"/>
                        <a:t>Finalisasi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Akhir </a:t>
                      </a:r>
                      <a:r>
                        <a:rPr lang="en-US" sz="1700" dirty="0" err="1"/>
                        <a:t>Magang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termasuk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tanda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tangan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pembimbing</a:t>
                      </a:r>
                      <a:r>
                        <a:rPr lang="en-US" sz="1700" dirty="0"/>
                        <a:t> dan </a:t>
                      </a:r>
                      <a:r>
                        <a:rPr lang="en-US" sz="1700" dirty="0" err="1"/>
                        <a:t>Kaprodi</a:t>
                      </a:r>
                      <a:r>
                        <a:rPr lang="en-US" sz="1700" dirty="0"/>
                        <a:t>)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71633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9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23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Batas Akhir </a:t>
                      </a:r>
                      <a:r>
                        <a:rPr lang="en-US" sz="1700" dirty="0" err="1"/>
                        <a:t>Pengumpulan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Akhir </a:t>
                      </a:r>
                      <a:r>
                        <a:rPr lang="en-US" sz="1700" dirty="0" err="1"/>
                        <a:t>Magang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58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800" b="1" dirty="0">
                <a:solidFill>
                  <a:prstClr val="white"/>
                </a:solidFill>
              </a:rPr>
              <a:t>Timeline </a:t>
            </a:r>
            <a:r>
              <a:rPr lang="en-US" sz="2800" b="1" dirty="0" err="1">
                <a:solidFill>
                  <a:prstClr val="white"/>
                </a:solidFill>
              </a:rPr>
              <a:t>Magang</a:t>
            </a:r>
            <a:r>
              <a:rPr lang="en-US" sz="2800" b="1" dirty="0">
                <a:solidFill>
                  <a:prstClr val="white"/>
                </a:solidFill>
              </a:rPr>
              <a:t> DIV</a:t>
            </a:r>
            <a:endParaRPr lang="en-ID" sz="2800" b="1" dirty="0">
              <a:solidFill>
                <a:prstClr val="white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A5BE40-9B8C-4EE1-8029-D901C9E57395}" type="slidenum">
              <a:rPr kumimoji="0" lang="en-ID" sz="2400" b="1" i="0" u="none" strike="noStrike" kern="1200" cap="none" spc="0" normalizeH="0" baseline="0" noProof="0" smtClean="0">
                <a:ln>
                  <a:noFill/>
                </a:ln>
                <a:solidFill>
                  <a:srgbClr val="1B44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D" sz="2400" b="1" i="0" u="none" strike="noStrike" kern="1200" cap="none" spc="0" normalizeH="0" baseline="0" noProof="0" dirty="0">
              <a:ln>
                <a:noFill/>
              </a:ln>
              <a:solidFill>
                <a:srgbClr val="1B449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1B44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Better Official Statistics</a:t>
            </a:r>
            <a:endParaRPr kumimoji="0" lang="en-ID" sz="1600" b="0" i="1" u="none" strike="noStrike" kern="1200" cap="none" spc="0" normalizeH="0" baseline="0" noProof="0" dirty="0">
              <a:ln>
                <a:noFill/>
              </a:ln>
              <a:solidFill>
                <a:srgbClr val="1B449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ACB8E8-EE2D-4F2B-B837-178D8A8BA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903351"/>
              </p:ext>
            </p:extLst>
          </p:nvPr>
        </p:nvGraphicFramePr>
        <p:xfrm>
          <a:off x="168809" y="795096"/>
          <a:ext cx="11201410" cy="6033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023">
                  <a:extLst>
                    <a:ext uri="{9D8B030D-6E8A-4147-A177-3AD203B41FA5}">
                      <a16:colId xmlns:a16="http://schemas.microsoft.com/office/drawing/2014/main" val="1809907713"/>
                    </a:ext>
                  </a:extLst>
                </a:gridCol>
                <a:gridCol w="3550289">
                  <a:extLst>
                    <a:ext uri="{9D8B030D-6E8A-4147-A177-3AD203B41FA5}">
                      <a16:colId xmlns:a16="http://schemas.microsoft.com/office/drawing/2014/main" val="4062842767"/>
                    </a:ext>
                  </a:extLst>
                </a:gridCol>
                <a:gridCol w="6920098">
                  <a:extLst>
                    <a:ext uri="{9D8B030D-6E8A-4147-A177-3AD203B41FA5}">
                      <a16:colId xmlns:a16="http://schemas.microsoft.com/office/drawing/2014/main" val="1715458485"/>
                    </a:ext>
                  </a:extLst>
                </a:gridCol>
              </a:tblGrid>
              <a:tr h="416146">
                <a:tc>
                  <a:txBody>
                    <a:bodyPr/>
                    <a:lstStyle/>
                    <a:p>
                      <a:r>
                        <a:rPr lang="en-US" sz="1700"/>
                        <a:t>No</a:t>
                      </a:r>
                      <a:endParaRPr lang="en-ID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err="1"/>
                        <a:t>Tanggal</a:t>
                      </a:r>
                      <a:endParaRPr lang="en-ID" sz="1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err="1"/>
                        <a:t>Kegiatan</a:t>
                      </a:r>
                      <a:endParaRPr lang="en-ID" sz="1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56260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12 Juli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Pembekalan</a:t>
                      </a:r>
                      <a:r>
                        <a:rPr lang="en-US" sz="1700" dirty="0"/>
                        <a:t> dan </a:t>
                      </a:r>
                      <a:r>
                        <a:rPr lang="en-US" sz="1700" dirty="0" err="1"/>
                        <a:t>Pelepasan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Mahasiswa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44446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2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15 Juli </a:t>
                      </a:r>
                      <a:r>
                        <a:rPr lang="en-US" sz="1700" dirty="0" err="1"/>
                        <a:t>s.d</a:t>
                      </a:r>
                      <a:r>
                        <a:rPr lang="en-US" sz="1700" dirty="0"/>
                        <a:t> 13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/>
                        <a:t>Kegiatan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Magang</a:t>
                      </a:r>
                      <a:endParaRPr lang="en-US" sz="17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mengisi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presensi</a:t>
                      </a:r>
                      <a:r>
                        <a:rPr lang="en-US" sz="1700" dirty="0"/>
                        <a:t> dan logbook/</a:t>
                      </a:r>
                      <a:r>
                        <a:rPr lang="en-US" sz="1700" dirty="0" err="1"/>
                        <a:t>catatan</a:t>
                      </a:r>
                      <a:r>
                        <a:rPr lang="en-US" sz="1700" dirty="0"/>
                        <a:t>/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harian</a:t>
                      </a:r>
                      <a:endParaRPr lang="en-US" sz="17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menulis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draf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Akhir </a:t>
                      </a:r>
                      <a:r>
                        <a:rPr lang="en-US" sz="1700" dirty="0" err="1"/>
                        <a:t>Magang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08130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3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1-2 </a:t>
                      </a:r>
                      <a:r>
                        <a:rPr lang="en-US" sz="1700" dirty="0" err="1"/>
                        <a:t>Agustus</a:t>
                      </a:r>
                      <a:r>
                        <a:rPr lang="en-US" sz="1700" dirty="0"/>
                        <a:t>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mengumpulkan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rekapitulasi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bulanan</a:t>
                      </a:r>
                      <a:r>
                        <a:rPr lang="en-US" sz="1700" dirty="0"/>
                        <a:t> pada </a:t>
                      </a:r>
                      <a:r>
                        <a:rPr lang="en-US" sz="1700" dirty="0" err="1"/>
                        <a:t>periode</a:t>
                      </a:r>
                      <a:r>
                        <a:rPr lang="en-US" sz="1700" dirty="0"/>
                        <a:t> 15-31 Juli 2024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04698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2 -3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mengumpulkan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rekapitulasi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 </a:t>
                      </a:r>
                      <a:r>
                        <a:rPr lang="en-US" sz="1700" dirty="0" err="1"/>
                        <a:t>bulanan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periode</a:t>
                      </a:r>
                      <a:r>
                        <a:rPr lang="en-US" sz="1700" dirty="0"/>
                        <a:t> </a:t>
                      </a:r>
                    </a:p>
                    <a:p>
                      <a:r>
                        <a:rPr lang="en-US" sz="1700" dirty="0"/>
                        <a:t>1-30 </a:t>
                      </a:r>
                      <a:r>
                        <a:rPr lang="en-US" sz="1700" dirty="0" err="1"/>
                        <a:t>Agustus</a:t>
                      </a:r>
                      <a:r>
                        <a:rPr lang="en-US" sz="1700" dirty="0"/>
                        <a:t> 2024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24931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5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16 -17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mengumpulkan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rekapitulasi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 </a:t>
                      </a:r>
                      <a:r>
                        <a:rPr lang="en-US" sz="1700" dirty="0" err="1"/>
                        <a:t>bulanan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periode</a:t>
                      </a:r>
                      <a:r>
                        <a:rPr lang="en-US" sz="1700" dirty="0"/>
                        <a:t> </a:t>
                      </a:r>
                    </a:p>
                    <a:p>
                      <a:r>
                        <a:rPr lang="en-US" sz="1700" dirty="0"/>
                        <a:t>2-13 September 2024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761826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6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5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700" dirty="0"/>
                        <a:t>Batas Akhir </a:t>
                      </a:r>
                      <a:r>
                        <a:rPr lang="en-US" sz="1700" dirty="0" err="1"/>
                        <a:t>Pengumpulan</a:t>
                      </a:r>
                      <a:r>
                        <a:rPr lang="en-US" sz="1700" dirty="0"/>
                        <a:t> Draft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Magang</a:t>
                      </a:r>
                      <a:r>
                        <a:rPr lang="en-US" sz="1700" dirty="0"/>
                        <a:t> dan </a:t>
                      </a:r>
                      <a:r>
                        <a:rPr lang="en-US" sz="1700" dirty="0" err="1"/>
                        <a:t>bahan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tayang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presentasi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64320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7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6 September-13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Presentasi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 </a:t>
                      </a:r>
                      <a:r>
                        <a:rPr lang="en-US" sz="1700" dirty="0" err="1"/>
                        <a:t>Magang</a:t>
                      </a:r>
                      <a:endParaRPr lang="en-US" sz="17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Selesai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Magang</a:t>
                      </a:r>
                      <a:r>
                        <a:rPr lang="en-US" sz="1700" dirty="0"/>
                        <a:t> (13 September)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Para </a:t>
                      </a:r>
                      <a:r>
                        <a:rPr lang="en-US" sz="1700" dirty="0" err="1"/>
                        <a:t>Pembimbing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Menilai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Mahasiswa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Magang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791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8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16-27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Masa </a:t>
                      </a:r>
                      <a:r>
                        <a:rPr lang="en-US" sz="1700" dirty="0" err="1"/>
                        <a:t>Finalisasi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Akhir </a:t>
                      </a:r>
                      <a:r>
                        <a:rPr lang="en-US" sz="1700" dirty="0" err="1"/>
                        <a:t>Magang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termasuk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tanda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tangan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pembimbing</a:t>
                      </a:r>
                      <a:r>
                        <a:rPr lang="en-US" sz="1700" dirty="0"/>
                        <a:t> dan </a:t>
                      </a:r>
                      <a:r>
                        <a:rPr lang="en-US" sz="1700" dirty="0" err="1"/>
                        <a:t>Kaprodi</a:t>
                      </a:r>
                      <a:r>
                        <a:rPr lang="en-US" sz="1700" dirty="0"/>
                        <a:t>)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71633"/>
                  </a:ext>
                </a:extLst>
              </a:tr>
              <a:tr h="416146">
                <a:tc>
                  <a:txBody>
                    <a:bodyPr/>
                    <a:lstStyle/>
                    <a:p>
                      <a:r>
                        <a:rPr lang="en-US" sz="1700" dirty="0"/>
                        <a:t>9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30 September 2024</a:t>
                      </a:r>
                      <a:endParaRPr lang="en-ID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Batas Akhir </a:t>
                      </a:r>
                      <a:r>
                        <a:rPr lang="en-US" sz="1700" dirty="0" err="1"/>
                        <a:t>Pengumpulan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Laporan</a:t>
                      </a:r>
                      <a:r>
                        <a:rPr lang="en-US" sz="1700" dirty="0"/>
                        <a:t> Akhir </a:t>
                      </a:r>
                      <a:r>
                        <a:rPr lang="en-US" sz="1700" dirty="0" err="1"/>
                        <a:t>Magang</a:t>
                      </a:r>
                      <a:endParaRPr lang="en-ID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567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Tata </a:t>
            </a:r>
            <a:r>
              <a:rPr lang="en-US" sz="2800" b="1" dirty="0" err="1">
                <a:solidFill>
                  <a:schemeClr val="bg1"/>
                </a:solidFill>
              </a:rPr>
              <a:t>Tertib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Peserta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8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93512" y="866990"/>
            <a:ext cx="1025954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peraturan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kemahasiswaan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ditetapkan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14350" indent="-514350">
              <a:buAutoNum type="arabicPeriod"/>
            </a:pP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berlangsung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Pakaian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Dinas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Akademik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(PDA) dan/atau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pakaian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resmi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Perdir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 1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2020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penyesuaian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Senin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Selasa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Kamis 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memakai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PDA,</a:t>
            </a:r>
            <a:r>
              <a:rPr lang="en-US" sz="28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Rabu dan 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Jumat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pemakaian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seragam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8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endParaRPr lang="en-US" sz="2800" b="1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pengenal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(badge) dan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papan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1950" indent="-361950"/>
            <a:endParaRPr lang="en-US" sz="28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17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816EC-FC49-44BF-B6C2-1E1CEE725B19}"/>
              </a:ext>
            </a:extLst>
          </p:cNvPr>
          <p:cNvSpPr/>
          <p:nvPr/>
        </p:nvSpPr>
        <p:spPr>
          <a:xfrm>
            <a:off x="0" y="-89590"/>
            <a:ext cx="12102275" cy="6858001"/>
          </a:xfrm>
          <a:custGeom>
            <a:avLst/>
            <a:gdLst>
              <a:gd name="connsiteX0" fmla="*/ 0 w 12102275"/>
              <a:gd name="connsiteY0" fmla="*/ 0 h 6858001"/>
              <a:gd name="connsiteX1" fmla="*/ 3947886 w 12102275"/>
              <a:gd name="connsiteY1" fmla="*/ 0 h 6858001"/>
              <a:gd name="connsiteX2" fmla="*/ 3947886 w 12102275"/>
              <a:gd name="connsiteY2" fmla="*/ 1 h 6858001"/>
              <a:gd name="connsiteX3" fmla="*/ 12102275 w 12102275"/>
              <a:gd name="connsiteY3" fmla="*/ 1 h 6858001"/>
              <a:gd name="connsiteX4" fmla="*/ 10014164 w 12102275"/>
              <a:gd name="connsiteY4" fmla="*/ 6858000 h 6858001"/>
              <a:gd name="connsiteX5" fmla="*/ 9272803 w 12102275"/>
              <a:gd name="connsiteY5" fmla="*/ 6858000 h 6858001"/>
              <a:gd name="connsiteX6" fmla="*/ 9272802 w 12102275"/>
              <a:gd name="connsiteY6" fmla="*/ 6858001 h 6858001"/>
              <a:gd name="connsiteX7" fmla="*/ 2022928 w 12102275"/>
              <a:gd name="connsiteY7" fmla="*/ 6858001 h 6858001"/>
              <a:gd name="connsiteX8" fmla="*/ 2022928 w 12102275"/>
              <a:gd name="connsiteY8" fmla="*/ 6858000 h 6858001"/>
              <a:gd name="connsiteX9" fmla="*/ 0 w 12102275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02275" h="6858001">
                <a:moveTo>
                  <a:pt x="0" y="0"/>
                </a:moveTo>
                <a:lnTo>
                  <a:pt x="3947886" y="0"/>
                </a:lnTo>
                <a:lnTo>
                  <a:pt x="3947886" y="1"/>
                </a:lnTo>
                <a:lnTo>
                  <a:pt x="12102275" y="1"/>
                </a:lnTo>
                <a:lnTo>
                  <a:pt x="10014164" y="6858000"/>
                </a:lnTo>
                <a:lnTo>
                  <a:pt x="9272803" y="6858000"/>
                </a:lnTo>
                <a:lnTo>
                  <a:pt x="9272802" y="6858001"/>
                </a:lnTo>
                <a:lnTo>
                  <a:pt x="2022928" y="6858001"/>
                </a:lnTo>
                <a:lnTo>
                  <a:pt x="202292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3C19A61-215C-4E29-9AF9-27043763C4EC}"/>
              </a:ext>
            </a:extLst>
          </p:cNvPr>
          <p:cNvSpPr/>
          <p:nvPr/>
        </p:nvSpPr>
        <p:spPr>
          <a:xfrm>
            <a:off x="78329" y="-28213"/>
            <a:ext cx="9479828" cy="807323"/>
          </a:xfrm>
          <a:custGeom>
            <a:avLst/>
            <a:gdLst>
              <a:gd name="connsiteX0" fmla="*/ 3456704 w 9479828"/>
              <a:gd name="connsiteY0" fmla="*/ 0 h 807323"/>
              <a:gd name="connsiteX1" fmla="*/ 3890420 w 9479828"/>
              <a:gd name="connsiteY1" fmla="*/ 0 h 807323"/>
              <a:gd name="connsiteX2" fmla="*/ 3890420 w 9479828"/>
              <a:gd name="connsiteY2" fmla="*/ 1 h 807323"/>
              <a:gd name="connsiteX3" fmla="*/ 4314819 w 9479828"/>
              <a:gd name="connsiteY3" fmla="*/ 1 h 807323"/>
              <a:gd name="connsiteX4" fmla="*/ 4471804 w 9479828"/>
              <a:gd name="connsiteY4" fmla="*/ 1 h 807323"/>
              <a:gd name="connsiteX5" fmla="*/ 4490109 w 9479828"/>
              <a:gd name="connsiteY5" fmla="*/ 1 h 807323"/>
              <a:gd name="connsiteX6" fmla="*/ 9479828 w 9479828"/>
              <a:gd name="connsiteY6" fmla="*/ 1 h 807323"/>
              <a:gd name="connsiteX7" fmla="*/ 9233340 w 9479828"/>
              <a:gd name="connsiteY7" fmla="*/ 807322 h 807323"/>
              <a:gd name="connsiteX8" fmla="*/ 4490109 w 9479828"/>
              <a:gd name="connsiteY8" fmla="*/ 807322 h 807323"/>
              <a:gd name="connsiteX9" fmla="*/ 4471804 w 9479828"/>
              <a:gd name="connsiteY9" fmla="*/ 807322 h 807323"/>
              <a:gd name="connsiteX10" fmla="*/ 4471804 w 9479828"/>
              <a:gd name="connsiteY10" fmla="*/ 807323 h 807323"/>
              <a:gd name="connsiteX11" fmla="*/ 3890420 w 9479828"/>
              <a:gd name="connsiteY11" fmla="*/ 807323 h 807323"/>
              <a:gd name="connsiteX12" fmla="*/ 3456704 w 9479828"/>
              <a:gd name="connsiteY12" fmla="*/ 807323 h 807323"/>
              <a:gd name="connsiteX13" fmla="*/ 2763423 w 9479828"/>
              <a:gd name="connsiteY13" fmla="*/ 807323 h 807323"/>
              <a:gd name="connsiteX14" fmla="*/ 2343507 w 9479828"/>
              <a:gd name="connsiteY14" fmla="*/ 807323 h 807323"/>
              <a:gd name="connsiteX15" fmla="*/ 907427 w 9479828"/>
              <a:gd name="connsiteY15" fmla="*/ 807323 h 807323"/>
              <a:gd name="connsiteX16" fmla="*/ 629823 w 9479828"/>
              <a:gd name="connsiteY16" fmla="*/ 807323 h 807323"/>
              <a:gd name="connsiteX17" fmla="*/ 0 w 9479828"/>
              <a:gd name="connsiteY17" fmla="*/ 807323 h 807323"/>
              <a:gd name="connsiteX18" fmla="*/ 0 w 9479828"/>
              <a:gd name="connsiteY18" fmla="*/ 1 h 807323"/>
              <a:gd name="connsiteX19" fmla="*/ 629823 w 9479828"/>
              <a:gd name="connsiteY19" fmla="*/ 1 h 807323"/>
              <a:gd name="connsiteX20" fmla="*/ 907427 w 9479828"/>
              <a:gd name="connsiteY20" fmla="*/ 1 h 807323"/>
              <a:gd name="connsiteX21" fmla="*/ 2343507 w 9479828"/>
              <a:gd name="connsiteY21" fmla="*/ 1 h 807323"/>
              <a:gd name="connsiteX22" fmla="*/ 3456704 w 9479828"/>
              <a:gd name="connsiteY22" fmla="*/ 1 h 8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79828" h="807323">
                <a:moveTo>
                  <a:pt x="3456704" y="0"/>
                </a:moveTo>
                <a:lnTo>
                  <a:pt x="3890420" y="0"/>
                </a:lnTo>
                <a:lnTo>
                  <a:pt x="3890420" y="1"/>
                </a:lnTo>
                <a:lnTo>
                  <a:pt x="4314819" y="1"/>
                </a:lnTo>
                <a:lnTo>
                  <a:pt x="4471804" y="1"/>
                </a:lnTo>
                <a:lnTo>
                  <a:pt x="4490109" y="1"/>
                </a:lnTo>
                <a:lnTo>
                  <a:pt x="9479828" y="1"/>
                </a:lnTo>
                <a:lnTo>
                  <a:pt x="9233340" y="807322"/>
                </a:lnTo>
                <a:lnTo>
                  <a:pt x="4490109" y="807322"/>
                </a:lnTo>
                <a:lnTo>
                  <a:pt x="4471804" y="807322"/>
                </a:lnTo>
                <a:lnTo>
                  <a:pt x="4471804" y="807323"/>
                </a:lnTo>
                <a:lnTo>
                  <a:pt x="3890420" y="807323"/>
                </a:lnTo>
                <a:lnTo>
                  <a:pt x="3456704" y="807323"/>
                </a:lnTo>
                <a:lnTo>
                  <a:pt x="2763423" y="807323"/>
                </a:lnTo>
                <a:lnTo>
                  <a:pt x="2343507" y="807323"/>
                </a:lnTo>
                <a:lnTo>
                  <a:pt x="907427" y="807323"/>
                </a:lnTo>
                <a:lnTo>
                  <a:pt x="629823" y="807323"/>
                </a:lnTo>
                <a:lnTo>
                  <a:pt x="0" y="807323"/>
                </a:lnTo>
                <a:lnTo>
                  <a:pt x="0" y="1"/>
                </a:lnTo>
                <a:lnTo>
                  <a:pt x="629823" y="1"/>
                </a:lnTo>
                <a:lnTo>
                  <a:pt x="907427" y="1"/>
                </a:lnTo>
                <a:lnTo>
                  <a:pt x="2343507" y="1"/>
                </a:lnTo>
                <a:lnTo>
                  <a:pt x="3456704" y="1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63ADBD-31A0-472C-BD7A-135C6FC3D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" y="89589"/>
            <a:ext cx="607786" cy="607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C80A8F-FCC3-400A-AF11-36C9412BC4F6}"/>
              </a:ext>
            </a:extLst>
          </p:cNvPr>
          <p:cNvSpPr txBox="1"/>
          <p:nvPr/>
        </p:nvSpPr>
        <p:spPr>
          <a:xfrm>
            <a:off x="936742" y="59749"/>
            <a:ext cx="8013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Tata </a:t>
            </a:r>
            <a:r>
              <a:rPr lang="en-US" sz="2800" b="1" dirty="0" err="1">
                <a:solidFill>
                  <a:schemeClr val="bg1"/>
                </a:solidFill>
              </a:rPr>
              <a:t>Tertib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Peserta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Magang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70AAEC7-19FA-4163-BD05-CD4A26E48B55}"/>
              </a:ext>
            </a:extLst>
          </p:cNvPr>
          <p:cNvSpPr/>
          <p:nvPr/>
        </p:nvSpPr>
        <p:spPr>
          <a:xfrm rot="10800000">
            <a:off x="11079819" y="6128722"/>
            <a:ext cx="390086" cy="729279"/>
          </a:xfrm>
          <a:custGeom>
            <a:avLst/>
            <a:gdLst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0 w 8418458"/>
              <a:gd name="connsiteY4" fmla="*/ 0 h 729279"/>
              <a:gd name="connsiteX5" fmla="*/ 8418458 w 8418458"/>
              <a:gd name="connsiteY5" fmla="*/ 0 h 729279"/>
              <a:gd name="connsiteX6" fmla="*/ 8195798 w 8418458"/>
              <a:gd name="connsiteY6" fmla="*/ 729279 h 729279"/>
              <a:gd name="connsiteX0" fmla="*/ 8195798 w 8418458"/>
              <a:gd name="connsiteY0" fmla="*/ 729279 h 729279"/>
              <a:gd name="connsiteX1" fmla="*/ 8028372 w 8418458"/>
              <a:gd name="connsiteY1" fmla="*/ 729279 h 729279"/>
              <a:gd name="connsiteX2" fmla="*/ 8251031 w 8418458"/>
              <a:gd name="connsiteY2" fmla="*/ 2 h 729279"/>
              <a:gd name="connsiteX3" fmla="*/ 0 w 8418458"/>
              <a:gd name="connsiteY3" fmla="*/ 2 h 729279"/>
              <a:gd name="connsiteX4" fmla="*/ 8418458 w 8418458"/>
              <a:gd name="connsiteY4" fmla="*/ 0 h 729279"/>
              <a:gd name="connsiteX5" fmla="*/ 8195798 w 8418458"/>
              <a:gd name="connsiteY5" fmla="*/ 729279 h 729279"/>
              <a:gd name="connsiteX0" fmla="*/ 167426 w 390086"/>
              <a:gd name="connsiteY0" fmla="*/ 729279 h 729279"/>
              <a:gd name="connsiteX1" fmla="*/ 0 w 390086"/>
              <a:gd name="connsiteY1" fmla="*/ 729279 h 729279"/>
              <a:gd name="connsiteX2" fmla="*/ 222659 w 390086"/>
              <a:gd name="connsiteY2" fmla="*/ 2 h 729279"/>
              <a:gd name="connsiteX3" fmla="*/ 390086 w 390086"/>
              <a:gd name="connsiteY3" fmla="*/ 0 h 729279"/>
              <a:gd name="connsiteX4" fmla="*/ 167426 w 390086"/>
              <a:gd name="connsiteY4" fmla="*/ 729279 h 72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086" h="729279">
                <a:moveTo>
                  <a:pt x="167426" y="729279"/>
                </a:moveTo>
                <a:lnTo>
                  <a:pt x="0" y="729279"/>
                </a:lnTo>
                <a:lnTo>
                  <a:pt x="222659" y="2"/>
                </a:lnTo>
                <a:lnTo>
                  <a:pt x="390086" y="0"/>
                </a:lnTo>
                <a:lnTo>
                  <a:pt x="167426" y="729279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421C2AF-E8C7-47A8-AC36-FE44DAF9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3519" y="6309695"/>
            <a:ext cx="549672" cy="365125"/>
          </a:xfrm>
        </p:spPr>
        <p:txBody>
          <a:bodyPr/>
          <a:lstStyle/>
          <a:p>
            <a:pPr algn="ctr"/>
            <a:fld id="{EBA5BE40-9B8C-4EE1-8029-D901C9E57395}" type="slidenum">
              <a:rPr lang="en-ID" sz="2400" b="1" smtClean="0">
                <a:solidFill>
                  <a:srgbClr val="1B449C"/>
                </a:solidFill>
              </a:rPr>
              <a:pPr algn="ctr"/>
              <a:t>9</a:t>
            </a:fld>
            <a:endParaRPr lang="en-ID" sz="2400" b="1" dirty="0">
              <a:solidFill>
                <a:srgbClr val="1B449C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B65FA0-B5F4-47DC-97A7-9114967D9FF6}"/>
              </a:ext>
            </a:extLst>
          </p:cNvPr>
          <p:cNvSpPr/>
          <p:nvPr/>
        </p:nvSpPr>
        <p:spPr>
          <a:xfrm rot="10800000">
            <a:off x="10679155" y="6381259"/>
            <a:ext cx="475056" cy="476741"/>
          </a:xfrm>
          <a:custGeom>
            <a:avLst/>
            <a:gdLst>
              <a:gd name="connsiteX0" fmla="*/ 329500 w 475056"/>
              <a:gd name="connsiteY0" fmla="*/ 476741 h 476741"/>
              <a:gd name="connsiteX1" fmla="*/ 263073 w 475056"/>
              <a:gd name="connsiteY1" fmla="*/ 476741 h 476741"/>
              <a:gd name="connsiteX2" fmla="*/ 220051 w 475056"/>
              <a:gd name="connsiteY2" fmla="*/ 476741 h 476741"/>
              <a:gd name="connsiteX3" fmla="*/ 175876 w 475056"/>
              <a:gd name="connsiteY3" fmla="*/ 476741 h 476741"/>
              <a:gd name="connsiteX4" fmla="*/ 153624 w 475056"/>
              <a:gd name="connsiteY4" fmla="*/ 476741 h 476741"/>
              <a:gd name="connsiteX5" fmla="*/ 109449 w 475056"/>
              <a:gd name="connsiteY5" fmla="*/ 476741 h 476741"/>
              <a:gd name="connsiteX6" fmla="*/ 66427 w 475056"/>
              <a:gd name="connsiteY6" fmla="*/ 476741 h 476741"/>
              <a:gd name="connsiteX7" fmla="*/ 0 w 475056"/>
              <a:gd name="connsiteY7" fmla="*/ 476741 h 476741"/>
              <a:gd name="connsiteX8" fmla="*/ 145555 w 475056"/>
              <a:gd name="connsiteY8" fmla="*/ 1 h 476741"/>
              <a:gd name="connsiteX9" fmla="*/ 255005 w 475056"/>
              <a:gd name="connsiteY9" fmla="*/ 0 h 476741"/>
              <a:gd name="connsiteX10" fmla="*/ 255005 w 475056"/>
              <a:gd name="connsiteY10" fmla="*/ 1 h 476741"/>
              <a:gd name="connsiteX11" fmla="*/ 321432 w 475056"/>
              <a:gd name="connsiteY11" fmla="*/ 0 h 476741"/>
              <a:gd name="connsiteX12" fmla="*/ 321432 w 475056"/>
              <a:gd name="connsiteY12" fmla="*/ 1 h 476741"/>
              <a:gd name="connsiteX13" fmla="*/ 408629 w 475056"/>
              <a:gd name="connsiteY13" fmla="*/ 0 h 476741"/>
              <a:gd name="connsiteX14" fmla="*/ 408629 w 475056"/>
              <a:gd name="connsiteY14" fmla="*/ 1 h 476741"/>
              <a:gd name="connsiteX15" fmla="*/ 475056 w 475056"/>
              <a:gd name="connsiteY15" fmla="*/ 0 h 47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5056" h="476741">
                <a:moveTo>
                  <a:pt x="329500" y="476741"/>
                </a:moveTo>
                <a:lnTo>
                  <a:pt x="263073" y="476741"/>
                </a:lnTo>
                <a:lnTo>
                  <a:pt x="220051" y="476741"/>
                </a:lnTo>
                <a:lnTo>
                  <a:pt x="175876" y="476741"/>
                </a:lnTo>
                <a:lnTo>
                  <a:pt x="153624" y="476741"/>
                </a:lnTo>
                <a:lnTo>
                  <a:pt x="109449" y="476741"/>
                </a:lnTo>
                <a:lnTo>
                  <a:pt x="66427" y="476741"/>
                </a:lnTo>
                <a:lnTo>
                  <a:pt x="0" y="476741"/>
                </a:lnTo>
                <a:lnTo>
                  <a:pt x="145555" y="1"/>
                </a:lnTo>
                <a:lnTo>
                  <a:pt x="255005" y="0"/>
                </a:lnTo>
                <a:lnTo>
                  <a:pt x="255005" y="1"/>
                </a:lnTo>
                <a:lnTo>
                  <a:pt x="321432" y="0"/>
                </a:lnTo>
                <a:lnTo>
                  <a:pt x="321432" y="1"/>
                </a:lnTo>
                <a:lnTo>
                  <a:pt x="408629" y="0"/>
                </a:lnTo>
                <a:lnTo>
                  <a:pt x="408629" y="1"/>
                </a:lnTo>
                <a:lnTo>
                  <a:pt x="475056" y="0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6AB64-BFFB-4717-B6A0-E6C67FCB3A3C}"/>
              </a:ext>
            </a:extLst>
          </p:cNvPr>
          <p:cNvSpPr txBox="1"/>
          <p:nvPr/>
        </p:nvSpPr>
        <p:spPr>
          <a:xfrm>
            <a:off x="9506245" y="168269"/>
            <a:ext cx="256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B449C"/>
                </a:solidFill>
              </a:rPr>
              <a:t>For Better Official Statistics</a:t>
            </a:r>
            <a:endParaRPr lang="en-ID" sz="1600" i="1" dirty="0">
              <a:solidFill>
                <a:srgbClr val="1B449C"/>
              </a:solidFill>
            </a:endParaRP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AC6FAB27-9B14-412D-8CB6-DF86F212AA9F}"/>
              </a:ext>
            </a:extLst>
          </p:cNvPr>
          <p:cNvSpPr/>
          <p:nvPr/>
        </p:nvSpPr>
        <p:spPr>
          <a:xfrm>
            <a:off x="9404398" y="87880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6EB369-6127-4C08-EDB2-2922B4CE287A}"/>
              </a:ext>
            </a:extLst>
          </p:cNvPr>
          <p:cNvSpPr txBox="1"/>
          <p:nvPr/>
        </p:nvSpPr>
        <p:spPr>
          <a:xfrm>
            <a:off x="593512" y="866990"/>
            <a:ext cx="1025954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/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berlangsung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mencatat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kehadirannya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salah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penyusunan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pencatatan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kehadiran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disesuaikan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ketentuan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resensi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dilaksanakan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2800" b="1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manual.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menyusun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rekapitulasi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kehadiran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>
                <a:solidFill>
                  <a:srgbClr val="00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/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berlangsung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mahasiswa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diperkenankan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lain di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luar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instansi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tempat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magang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STIS,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persetujuan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Politeknik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lang="en-US" sz="2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STIS. </a:t>
            </a:r>
          </a:p>
          <a:p>
            <a:pPr marL="361950" indent="-361950"/>
            <a:endParaRPr lang="en-US" sz="28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4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22173</TotalTime>
  <Words>3210</Words>
  <Application>Microsoft Office PowerPoint</Application>
  <PresentationFormat>Widescreen</PresentationFormat>
  <Paragraphs>659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Bookman Old Style</vt:lpstr>
      <vt:lpstr>Calibri</vt:lpstr>
      <vt:lpstr>Calibri Light</vt:lpstr>
      <vt:lpstr>Google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Isfan Nur Fauzi</dc:creator>
  <cp:lastModifiedBy>Rahmad Setiya Budi</cp:lastModifiedBy>
  <cp:revision>101</cp:revision>
  <cp:lastPrinted>2023-01-10T23:57:13Z</cp:lastPrinted>
  <dcterms:created xsi:type="dcterms:W3CDTF">2021-02-05T06:37:09Z</dcterms:created>
  <dcterms:modified xsi:type="dcterms:W3CDTF">2024-07-14T13:17:32Z</dcterms:modified>
</cp:coreProperties>
</file>