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08FDE5-9EE5-426A-A375-183B8E8D0C05}" type="datetimeFigureOut">
              <a:rPr lang="en-US" smtClean="0"/>
              <a:pPr/>
              <a:t>9/15/2018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2F3DE-7E99-43B8-99D7-11E73C55C348}" type="slidenum">
              <a:rPr lang="en-US" smtClean="0"/>
              <a:pPr/>
              <a:t>‹#›</a:t>
            </a:fld>
            <a:endParaRPr lang="en-US"/>
          </a:p>
        </p:txBody>
      </p:sp>
    </p:spTree>
    <p:extLst>
      <p:ext uri="{BB962C8B-B14F-4D97-AF65-F5344CB8AC3E}">
        <p14:creationId xmlns:p14="http://schemas.microsoft.com/office/powerpoint/2010/main" xmlns="" val="1893229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08FDE5-9EE5-426A-A375-183B8E8D0C05}" type="datetimeFigureOut">
              <a:rPr lang="en-US" smtClean="0"/>
              <a:pPr/>
              <a:t>9/15/2018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2F3DE-7E99-43B8-99D7-11E73C55C348}" type="slidenum">
              <a:rPr lang="en-US" smtClean="0"/>
              <a:pPr/>
              <a:t>‹#›</a:t>
            </a:fld>
            <a:endParaRPr lang="en-US"/>
          </a:p>
        </p:txBody>
      </p:sp>
    </p:spTree>
    <p:extLst>
      <p:ext uri="{BB962C8B-B14F-4D97-AF65-F5344CB8AC3E}">
        <p14:creationId xmlns:p14="http://schemas.microsoft.com/office/powerpoint/2010/main" xmlns="" val="1198324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08FDE5-9EE5-426A-A375-183B8E8D0C05}" type="datetimeFigureOut">
              <a:rPr lang="en-US" smtClean="0"/>
              <a:pPr/>
              <a:t>9/15/2018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2F3DE-7E99-43B8-99D7-11E73C55C348}" type="slidenum">
              <a:rPr lang="en-US" smtClean="0"/>
              <a:pPr/>
              <a:t>‹#›</a:t>
            </a:fld>
            <a:endParaRPr lang="en-US"/>
          </a:p>
        </p:txBody>
      </p:sp>
    </p:spTree>
    <p:extLst>
      <p:ext uri="{BB962C8B-B14F-4D97-AF65-F5344CB8AC3E}">
        <p14:creationId xmlns:p14="http://schemas.microsoft.com/office/powerpoint/2010/main" xmlns="" val="3828495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08FDE5-9EE5-426A-A375-183B8E8D0C05}" type="datetimeFigureOut">
              <a:rPr lang="en-US" smtClean="0"/>
              <a:pPr/>
              <a:t>9/15/2018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2F3DE-7E99-43B8-99D7-11E73C55C348}" type="slidenum">
              <a:rPr lang="en-US" smtClean="0"/>
              <a:pPr/>
              <a:t>‹#›</a:t>
            </a:fld>
            <a:endParaRPr lang="en-US"/>
          </a:p>
        </p:txBody>
      </p:sp>
    </p:spTree>
    <p:extLst>
      <p:ext uri="{BB962C8B-B14F-4D97-AF65-F5344CB8AC3E}">
        <p14:creationId xmlns:p14="http://schemas.microsoft.com/office/powerpoint/2010/main" xmlns="" val="3932375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08FDE5-9EE5-426A-A375-183B8E8D0C05}" type="datetimeFigureOut">
              <a:rPr lang="en-US" smtClean="0"/>
              <a:pPr/>
              <a:t>9/15/2018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2F3DE-7E99-43B8-99D7-11E73C55C348}" type="slidenum">
              <a:rPr lang="en-US" smtClean="0"/>
              <a:pPr/>
              <a:t>‹#›</a:t>
            </a:fld>
            <a:endParaRPr lang="en-US"/>
          </a:p>
        </p:txBody>
      </p:sp>
    </p:spTree>
    <p:extLst>
      <p:ext uri="{BB962C8B-B14F-4D97-AF65-F5344CB8AC3E}">
        <p14:creationId xmlns:p14="http://schemas.microsoft.com/office/powerpoint/2010/main" xmlns="" val="1039386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08FDE5-9EE5-426A-A375-183B8E8D0C05}" type="datetimeFigureOut">
              <a:rPr lang="en-US" smtClean="0"/>
              <a:pPr/>
              <a:t>9/15/2018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A2F3DE-7E99-43B8-99D7-11E73C55C348}" type="slidenum">
              <a:rPr lang="en-US" smtClean="0"/>
              <a:pPr/>
              <a:t>‹#›</a:t>
            </a:fld>
            <a:endParaRPr lang="en-US"/>
          </a:p>
        </p:txBody>
      </p:sp>
    </p:spTree>
    <p:extLst>
      <p:ext uri="{BB962C8B-B14F-4D97-AF65-F5344CB8AC3E}">
        <p14:creationId xmlns:p14="http://schemas.microsoft.com/office/powerpoint/2010/main" xmlns="" val="4064645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08FDE5-9EE5-426A-A375-183B8E8D0C05}" type="datetimeFigureOut">
              <a:rPr lang="en-US" smtClean="0"/>
              <a:pPr/>
              <a:t>9/15/2018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A2F3DE-7E99-43B8-99D7-11E73C55C348}" type="slidenum">
              <a:rPr lang="en-US" smtClean="0"/>
              <a:pPr/>
              <a:t>‹#›</a:t>
            </a:fld>
            <a:endParaRPr lang="en-US"/>
          </a:p>
        </p:txBody>
      </p:sp>
    </p:spTree>
    <p:extLst>
      <p:ext uri="{BB962C8B-B14F-4D97-AF65-F5344CB8AC3E}">
        <p14:creationId xmlns:p14="http://schemas.microsoft.com/office/powerpoint/2010/main" xmlns="" val="2731630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08FDE5-9EE5-426A-A375-183B8E8D0C05}" type="datetimeFigureOut">
              <a:rPr lang="en-US" smtClean="0"/>
              <a:pPr/>
              <a:t>9/15/2018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A2F3DE-7E99-43B8-99D7-11E73C55C348}" type="slidenum">
              <a:rPr lang="en-US" smtClean="0"/>
              <a:pPr/>
              <a:t>‹#›</a:t>
            </a:fld>
            <a:endParaRPr lang="en-US"/>
          </a:p>
        </p:txBody>
      </p:sp>
    </p:spTree>
    <p:extLst>
      <p:ext uri="{BB962C8B-B14F-4D97-AF65-F5344CB8AC3E}">
        <p14:creationId xmlns:p14="http://schemas.microsoft.com/office/powerpoint/2010/main" xmlns="" val="1316410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08FDE5-9EE5-426A-A375-183B8E8D0C05}" type="datetimeFigureOut">
              <a:rPr lang="en-US" smtClean="0"/>
              <a:pPr/>
              <a:t>9/15/2018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A2F3DE-7E99-43B8-99D7-11E73C55C348}" type="slidenum">
              <a:rPr lang="en-US" smtClean="0"/>
              <a:pPr/>
              <a:t>‹#›</a:t>
            </a:fld>
            <a:endParaRPr lang="en-US"/>
          </a:p>
        </p:txBody>
      </p:sp>
    </p:spTree>
    <p:extLst>
      <p:ext uri="{BB962C8B-B14F-4D97-AF65-F5344CB8AC3E}">
        <p14:creationId xmlns:p14="http://schemas.microsoft.com/office/powerpoint/2010/main" xmlns="" val="132064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08FDE5-9EE5-426A-A375-183B8E8D0C05}" type="datetimeFigureOut">
              <a:rPr lang="en-US" smtClean="0"/>
              <a:pPr/>
              <a:t>9/15/2018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A2F3DE-7E99-43B8-99D7-11E73C55C348}" type="slidenum">
              <a:rPr lang="en-US" smtClean="0"/>
              <a:pPr/>
              <a:t>‹#›</a:t>
            </a:fld>
            <a:endParaRPr lang="en-US"/>
          </a:p>
        </p:txBody>
      </p:sp>
    </p:spTree>
    <p:extLst>
      <p:ext uri="{BB962C8B-B14F-4D97-AF65-F5344CB8AC3E}">
        <p14:creationId xmlns:p14="http://schemas.microsoft.com/office/powerpoint/2010/main" xmlns="" val="226881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08FDE5-9EE5-426A-A375-183B8E8D0C05}" type="datetimeFigureOut">
              <a:rPr lang="en-US" smtClean="0"/>
              <a:pPr/>
              <a:t>9/15/2018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A2F3DE-7E99-43B8-99D7-11E73C55C348}" type="slidenum">
              <a:rPr lang="en-US" smtClean="0"/>
              <a:pPr/>
              <a:t>‹#›</a:t>
            </a:fld>
            <a:endParaRPr lang="en-US"/>
          </a:p>
        </p:txBody>
      </p:sp>
    </p:spTree>
    <p:extLst>
      <p:ext uri="{BB962C8B-B14F-4D97-AF65-F5344CB8AC3E}">
        <p14:creationId xmlns:p14="http://schemas.microsoft.com/office/powerpoint/2010/main" xmlns="" val="544130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08FDE5-9EE5-426A-A375-183B8E8D0C05}" type="datetimeFigureOut">
              <a:rPr lang="en-US" smtClean="0"/>
              <a:pPr/>
              <a:t>9/15/2018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2F3DE-7E99-43B8-99D7-11E73C55C348}" type="slidenum">
              <a:rPr lang="en-US" smtClean="0"/>
              <a:pPr/>
              <a:t>‹#›</a:t>
            </a:fld>
            <a:endParaRPr lang="en-US"/>
          </a:p>
        </p:txBody>
      </p:sp>
    </p:spTree>
    <p:extLst>
      <p:ext uri="{BB962C8B-B14F-4D97-AF65-F5344CB8AC3E}">
        <p14:creationId xmlns:p14="http://schemas.microsoft.com/office/powerpoint/2010/main" xmlns="" val="3971783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Local Area Networks</a:t>
            </a:r>
            <a:endParaRPr lang="en-US" dirty="0"/>
          </a:p>
        </p:txBody>
      </p:sp>
    </p:spTree>
    <p:extLst>
      <p:ext uri="{BB962C8B-B14F-4D97-AF65-F5344CB8AC3E}">
        <p14:creationId xmlns:p14="http://schemas.microsoft.com/office/powerpoint/2010/main" xmlns="" val="3049538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lnSpcReduction="10000"/>
          </a:bodyPr>
          <a:lstStyle/>
          <a:p>
            <a:r>
              <a:rPr lang="en-US" dirty="0" smtClean="0"/>
              <a:t>Collision Avoidance (CSMA/CA)</a:t>
            </a:r>
            <a:br>
              <a:rPr lang="en-US" dirty="0" smtClean="0"/>
            </a:br>
            <a:r>
              <a:rPr lang="en-US" dirty="0" smtClean="0"/>
              <a:t>- In </a:t>
            </a:r>
            <a:r>
              <a:rPr lang="en-US" dirty="0"/>
              <a:t>CSMA/CA collision avoidance is used to improve the performance of CSMA. </a:t>
            </a:r>
            <a:r>
              <a:rPr lang="en-US" dirty="0" smtClean="0"/>
              <a:t/>
            </a:r>
            <a:br>
              <a:rPr lang="en-US" dirty="0" smtClean="0"/>
            </a:br>
            <a:r>
              <a:rPr lang="en-US" dirty="0" smtClean="0"/>
              <a:t>- If </a:t>
            </a:r>
            <a:r>
              <a:rPr lang="en-US" dirty="0"/>
              <a:t>the transmission medium is sensed busy before transmission, then the transmission is deferred for a random interval. </a:t>
            </a:r>
            <a:r>
              <a:rPr lang="en-US" dirty="0" smtClean="0"/>
              <a:t/>
            </a:r>
            <a:br>
              <a:rPr lang="en-US" dirty="0" smtClean="0"/>
            </a:br>
            <a:r>
              <a:rPr lang="en-US" dirty="0" smtClean="0"/>
              <a:t>- This </a:t>
            </a:r>
            <a:r>
              <a:rPr lang="en-US" dirty="0"/>
              <a:t>random interval reduces the likelihood that two or more nodes waiting to transmit will simultaneously begin transmission upon termination of the detected transmission, thus reducing the incidence of collision.</a:t>
            </a:r>
          </a:p>
        </p:txBody>
      </p:sp>
    </p:spTree>
    <p:extLst>
      <p:ext uri="{BB962C8B-B14F-4D97-AF65-F5344CB8AC3E}">
        <p14:creationId xmlns:p14="http://schemas.microsoft.com/office/powerpoint/2010/main" xmlns="" val="2058227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Carrier Sense Protocols</a:t>
            </a:r>
            <a:endParaRPr lang="en-US" dirty="0"/>
          </a:p>
        </p:txBody>
      </p:sp>
      <p:sp>
        <p:nvSpPr>
          <p:cNvPr id="3" name="Content Placeholder 2"/>
          <p:cNvSpPr>
            <a:spLocks noGrp="1"/>
          </p:cNvSpPr>
          <p:nvPr>
            <p:ph idx="1"/>
          </p:nvPr>
        </p:nvSpPr>
        <p:spPr/>
        <p:txBody>
          <a:bodyPr/>
          <a:lstStyle/>
          <a:p>
            <a:r>
              <a:rPr lang="en-US" dirty="0"/>
              <a:t>Protocols in which stations listen for a carrier (i.e., a transmission) and </a:t>
            </a:r>
            <a:r>
              <a:rPr lang="en-US" dirty="0" smtClean="0"/>
              <a:t>act accordingly </a:t>
            </a:r>
            <a:r>
              <a:rPr lang="en-US" dirty="0"/>
              <a:t>are called </a:t>
            </a:r>
            <a:r>
              <a:rPr lang="en-US" b="1" dirty="0"/>
              <a:t>carrier sense </a:t>
            </a:r>
            <a:r>
              <a:rPr lang="en-US" b="1" dirty="0" smtClean="0"/>
              <a:t>protocols</a:t>
            </a:r>
          </a:p>
          <a:p>
            <a:r>
              <a:rPr lang="en-US" dirty="0" smtClean="0"/>
              <a:t>1-persistent</a:t>
            </a:r>
            <a:r>
              <a:rPr lang="en-US" b="1" dirty="0" smtClean="0"/>
              <a:t> </a:t>
            </a:r>
            <a:r>
              <a:rPr lang="en-US" dirty="0" smtClean="0"/>
              <a:t>CSMA</a:t>
            </a:r>
          </a:p>
          <a:p>
            <a:r>
              <a:rPr lang="en-US" dirty="0" smtClean="0"/>
              <a:t>Non-persistent CSMA</a:t>
            </a:r>
            <a:endParaRPr lang="en-US" dirty="0"/>
          </a:p>
        </p:txBody>
      </p:sp>
    </p:spTree>
    <p:extLst>
      <p:ext uri="{BB962C8B-B14F-4D97-AF65-F5344CB8AC3E}">
        <p14:creationId xmlns:p14="http://schemas.microsoft.com/office/powerpoint/2010/main" xmlns="" val="3692923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1-persistent</a:t>
            </a:r>
            <a:r>
              <a:rPr lang="en-US" b="1" dirty="0" smtClean="0"/>
              <a:t> </a:t>
            </a:r>
            <a:r>
              <a:rPr lang="en-US" dirty="0" smtClean="0"/>
              <a:t>CSMA</a:t>
            </a:r>
            <a:endParaRPr lang="en-US" dirty="0"/>
          </a:p>
        </p:txBody>
      </p:sp>
      <p:sp>
        <p:nvSpPr>
          <p:cNvPr id="3" name="Content Placeholder 2"/>
          <p:cNvSpPr>
            <a:spLocks noGrp="1"/>
          </p:cNvSpPr>
          <p:nvPr>
            <p:ph idx="1"/>
          </p:nvPr>
        </p:nvSpPr>
        <p:spPr/>
        <p:txBody>
          <a:bodyPr/>
          <a:lstStyle/>
          <a:p>
            <a:r>
              <a:rPr lang="en-US" dirty="0"/>
              <a:t>When a station has data to send, it first </a:t>
            </a:r>
            <a:r>
              <a:rPr lang="en-US" b="1" dirty="0"/>
              <a:t>listens to the </a:t>
            </a:r>
            <a:r>
              <a:rPr lang="en-US" b="1" dirty="0" smtClean="0"/>
              <a:t>channel</a:t>
            </a:r>
            <a:r>
              <a:rPr lang="en-US" dirty="0" smtClean="0"/>
              <a:t> to </a:t>
            </a:r>
            <a:r>
              <a:rPr lang="en-US" dirty="0"/>
              <a:t>see if anyone else is transmitting at that moment. If the </a:t>
            </a:r>
            <a:r>
              <a:rPr lang="en-US" b="1" dirty="0"/>
              <a:t>channel is idle, </a:t>
            </a:r>
            <a:r>
              <a:rPr lang="en-US" b="1" dirty="0" smtClean="0"/>
              <a:t>the stations </a:t>
            </a:r>
            <a:r>
              <a:rPr lang="en-US" b="1" dirty="0"/>
              <a:t>sends its data</a:t>
            </a:r>
            <a:r>
              <a:rPr lang="en-US" dirty="0"/>
              <a:t>. Otherwise, if the channel is busy, the </a:t>
            </a:r>
            <a:r>
              <a:rPr lang="en-US" b="1" dirty="0"/>
              <a:t>station just </a:t>
            </a:r>
            <a:r>
              <a:rPr lang="en-US" b="1" dirty="0" smtClean="0"/>
              <a:t>waits until </a:t>
            </a:r>
            <a:r>
              <a:rPr lang="en-US" b="1" dirty="0"/>
              <a:t>it becomes idle</a:t>
            </a:r>
            <a:r>
              <a:rPr lang="en-US" dirty="0"/>
              <a:t>. Then the station transmits a frame</a:t>
            </a:r>
            <a:r>
              <a:rPr lang="en-US" dirty="0" smtClean="0"/>
              <a:t>. If a collision station </a:t>
            </a:r>
            <a:r>
              <a:rPr lang="en-US" dirty="0"/>
              <a:t>waits a </a:t>
            </a:r>
            <a:r>
              <a:rPr lang="en-US" b="1" dirty="0"/>
              <a:t>random amount of time</a:t>
            </a:r>
            <a:r>
              <a:rPr lang="en-US" dirty="0"/>
              <a:t> and starts all over again</a:t>
            </a:r>
          </a:p>
        </p:txBody>
      </p:sp>
    </p:spTree>
    <p:extLst>
      <p:ext uri="{BB962C8B-B14F-4D97-AF65-F5344CB8AC3E}">
        <p14:creationId xmlns:p14="http://schemas.microsoft.com/office/powerpoint/2010/main" xmlns="" val="899525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Non-Persistent CSMA</a:t>
            </a:r>
            <a:endParaRPr lang="en-US" dirty="0"/>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a:t>As before, </a:t>
            </a:r>
            <a:r>
              <a:rPr lang="en-US" dirty="0" smtClean="0"/>
              <a:t>a </a:t>
            </a:r>
            <a:r>
              <a:rPr lang="en-US" b="1" dirty="0" smtClean="0"/>
              <a:t>station </a:t>
            </a:r>
            <a:r>
              <a:rPr lang="en-US" b="1" dirty="0"/>
              <a:t>senses the channel </a:t>
            </a:r>
            <a:r>
              <a:rPr lang="en-US" dirty="0"/>
              <a:t>when it wants to send a frame, and if </a:t>
            </a:r>
            <a:r>
              <a:rPr lang="en-US" u="sng" dirty="0"/>
              <a:t>no one else </a:t>
            </a:r>
            <a:r>
              <a:rPr lang="en-US" u="sng" dirty="0" smtClean="0"/>
              <a:t>is sending</a:t>
            </a:r>
            <a:r>
              <a:rPr lang="en-US" u="sng" dirty="0"/>
              <a:t>, the station begins doing so</a:t>
            </a:r>
            <a:r>
              <a:rPr lang="en-US" dirty="0"/>
              <a:t> itself. However, if the channel is already </a:t>
            </a:r>
            <a:r>
              <a:rPr lang="en-US" dirty="0" smtClean="0"/>
              <a:t>in use</a:t>
            </a:r>
            <a:r>
              <a:rPr lang="en-US" dirty="0"/>
              <a:t>, the station </a:t>
            </a:r>
            <a:r>
              <a:rPr lang="en-US" b="1" dirty="0"/>
              <a:t>does not continually sense it for the purpose of seizing it </a:t>
            </a:r>
            <a:r>
              <a:rPr lang="en-US" b="1" dirty="0" smtClean="0"/>
              <a:t>immediately </a:t>
            </a:r>
            <a:r>
              <a:rPr lang="en-US" dirty="0" smtClean="0"/>
              <a:t>upon </a:t>
            </a:r>
            <a:r>
              <a:rPr lang="en-US" dirty="0"/>
              <a:t>detecting the end of the previous transmission. Instead, it waits </a:t>
            </a:r>
            <a:r>
              <a:rPr lang="en-US" dirty="0" smtClean="0"/>
              <a:t>a </a:t>
            </a:r>
            <a:r>
              <a:rPr lang="en-US" b="1" dirty="0" smtClean="0"/>
              <a:t>random </a:t>
            </a:r>
            <a:r>
              <a:rPr lang="en-US" b="1" dirty="0"/>
              <a:t>period of time </a:t>
            </a:r>
            <a:r>
              <a:rPr lang="en-US" dirty="0"/>
              <a:t>and then repeats the algorithm.</a:t>
            </a:r>
          </a:p>
        </p:txBody>
      </p:sp>
    </p:spTree>
    <p:extLst>
      <p:ext uri="{BB962C8B-B14F-4D97-AF65-F5344CB8AC3E}">
        <p14:creationId xmlns:p14="http://schemas.microsoft.com/office/powerpoint/2010/main" xmlns="" val="1520487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 Passing</a:t>
            </a:r>
            <a:endParaRPr lang="en-US" dirty="0"/>
          </a:p>
        </p:txBody>
      </p:sp>
      <p:sp>
        <p:nvSpPr>
          <p:cNvPr id="3" name="Content Placeholder 2"/>
          <p:cNvSpPr>
            <a:spLocks noGrp="1"/>
          </p:cNvSpPr>
          <p:nvPr>
            <p:ph idx="1"/>
          </p:nvPr>
        </p:nvSpPr>
        <p:spPr/>
        <p:txBody>
          <a:bodyPr/>
          <a:lstStyle/>
          <a:p>
            <a:r>
              <a:rPr lang="en-US" dirty="0"/>
              <a:t>A type of CAM. Token passing uses </a:t>
            </a:r>
            <a:r>
              <a:rPr lang="en-US" u="sng" dirty="0"/>
              <a:t>a token</a:t>
            </a:r>
            <a:r>
              <a:rPr lang="en-US" dirty="0"/>
              <a:t>, or series of bits, </a:t>
            </a:r>
            <a:r>
              <a:rPr lang="en-US" b="1" dirty="0"/>
              <a:t>to grant a device permission to transmit </a:t>
            </a:r>
            <a:r>
              <a:rPr lang="en-US" dirty="0"/>
              <a:t>over the network. </a:t>
            </a:r>
            <a:endParaRPr lang="en-US" dirty="0" smtClean="0"/>
          </a:p>
          <a:p>
            <a:r>
              <a:rPr lang="en-US" dirty="0" smtClean="0"/>
              <a:t>Whichever </a:t>
            </a:r>
            <a:r>
              <a:rPr lang="en-US" dirty="0"/>
              <a:t>device has the token can put data into the network. When its </a:t>
            </a:r>
            <a:r>
              <a:rPr lang="en-US" b="1" dirty="0"/>
              <a:t>transmission is complete, the device passes </a:t>
            </a:r>
            <a:r>
              <a:rPr lang="en-US" dirty="0"/>
              <a:t>the token along to the next device in the </a:t>
            </a:r>
            <a:r>
              <a:rPr lang="en-US" u="sng" dirty="0"/>
              <a:t>topology</a:t>
            </a:r>
            <a:r>
              <a:rPr lang="en-US" dirty="0"/>
              <a:t>.</a:t>
            </a:r>
          </a:p>
        </p:txBody>
      </p:sp>
    </p:spTree>
    <p:extLst>
      <p:ext uri="{BB962C8B-B14F-4D97-AF65-F5344CB8AC3E}">
        <p14:creationId xmlns:p14="http://schemas.microsoft.com/office/powerpoint/2010/main" xmlns="" val="136338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524000" y="381000"/>
            <a:ext cx="5619654" cy="3269916"/>
          </a:xfrm>
        </p:spPr>
      </p:pic>
      <p:sp>
        <p:nvSpPr>
          <p:cNvPr id="5" name="Rectangle 4"/>
          <p:cNvSpPr/>
          <p:nvPr/>
        </p:nvSpPr>
        <p:spPr>
          <a:xfrm>
            <a:off x="685800" y="3733800"/>
            <a:ext cx="7620000" cy="1908215"/>
          </a:xfrm>
          <a:prstGeom prst="rect">
            <a:avLst/>
          </a:prstGeom>
        </p:spPr>
        <p:txBody>
          <a:bodyPr wrap="square">
            <a:spAutoFit/>
          </a:bodyPr>
          <a:lstStyle/>
          <a:p>
            <a:r>
              <a:rPr lang="en-US" sz="2200" b="1" dirty="0" smtClean="0"/>
              <a:t>However, to stop the frame circulating indefinitely (like the token), some station needs </a:t>
            </a:r>
            <a:r>
              <a:rPr lang="en-US" sz="2400" b="1" dirty="0"/>
              <a:t>to remove it from the ring. This station may be either the one that originally sent</a:t>
            </a:r>
          </a:p>
          <a:p>
            <a:r>
              <a:rPr lang="en-US" sz="2400" b="1" dirty="0"/>
              <a:t>the frame, after it has gone through a complete cycle, or the station that was </a:t>
            </a:r>
            <a:r>
              <a:rPr lang="en-US" sz="2400" b="1" dirty="0" smtClean="0"/>
              <a:t>the intended </a:t>
            </a:r>
            <a:r>
              <a:rPr lang="en-US" sz="2400" b="1" dirty="0"/>
              <a:t>recipient of the frame.</a:t>
            </a:r>
            <a:endParaRPr lang="en-US" sz="2200" b="1" dirty="0"/>
          </a:p>
        </p:txBody>
      </p:sp>
    </p:spTree>
    <p:extLst>
      <p:ext uri="{BB962C8B-B14F-4D97-AF65-F5344CB8AC3E}">
        <p14:creationId xmlns:p14="http://schemas.microsoft.com/office/powerpoint/2010/main" xmlns="" val="1325525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IEEE 802 MAC Layer Standards</a:t>
            </a:r>
            <a:endParaRPr lang="en-US" dirty="0"/>
          </a:p>
        </p:txBody>
      </p:sp>
      <p:sp>
        <p:nvSpPr>
          <p:cNvPr id="3" name="Content Placeholder 2"/>
          <p:cNvSpPr>
            <a:spLocks noGrp="1"/>
          </p:cNvSpPr>
          <p:nvPr>
            <p:ph idx="1"/>
          </p:nvPr>
        </p:nvSpPr>
        <p:spPr/>
        <p:txBody>
          <a:bodyPr/>
          <a:lstStyle/>
          <a:p>
            <a:r>
              <a:rPr lang="en-US" dirty="0"/>
              <a:t>Many </a:t>
            </a:r>
            <a:r>
              <a:rPr lang="en-US" dirty="0" smtClean="0"/>
              <a:t>of the </a:t>
            </a:r>
            <a:r>
              <a:rPr lang="en-US" dirty="0"/>
              <a:t>designs for personal, local, and metropolitan area networks have been </a:t>
            </a:r>
            <a:r>
              <a:rPr lang="en-US" dirty="0" smtClean="0"/>
              <a:t>standardized under </a:t>
            </a:r>
            <a:r>
              <a:rPr lang="en-US" dirty="0"/>
              <a:t>the name of IEEE 802</a:t>
            </a:r>
            <a:r>
              <a:rPr lang="en-US" dirty="0" smtClean="0"/>
              <a:t>.</a:t>
            </a:r>
          </a:p>
          <a:p>
            <a:r>
              <a:rPr lang="en-US" dirty="0"/>
              <a:t>The most important of the survivors are </a:t>
            </a:r>
            <a:r>
              <a:rPr lang="en-US" dirty="0" smtClean="0"/>
              <a:t>IEEE 802.3 </a:t>
            </a:r>
            <a:r>
              <a:rPr lang="en-US" dirty="0"/>
              <a:t>(Ethernet) </a:t>
            </a:r>
            <a:r>
              <a:rPr lang="en-US" dirty="0" smtClean="0"/>
              <a:t>and IEEE 802.11 </a:t>
            </a:r>
            <a:r>
              <a:rPr lang="en-US" dirty="0"/>
              <a:t>(wireless LAN).</a:t>
            </a:r>
          </a:p>
        </p:txBody>
      </p:sp>
    </p:spTree>
    <p:extLst>
      <p:ext uri="{BB962C8B-B14F-4D97-AF65-F5344CB8AC3E}">
        <p14:creationId xmlns:p14="http://schemas.microsoft.com/office/powerpoint/2010/main" xmlns="" val="2312643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Ethernet</a:t>
            </a:r>
            <a:endParaRPr lang="en-US" dirty="0"/>
          </a:p>
        </p:txBody>
      </p:sp>
      <p:sp>
        <p:nvSpPr>
          <p:cNvPr id="3" name="Content Placeholder 2"/>
          <p:cNvSpPr>
            <a:spLocks noGrp="1"/>
          </p:cNvSpPr>
          <p:nvPr>
            <p:ph idx="1"/>
          </p:nvPr>
        </p:nvSpPr>
        <p:spPr/>
        <p:txBody>
          <a:bodyPr>
            <a:normAutofit lnSpcReduction="10000"/>
          </a:bodyPr>
          <a:lstStyle/>
          <a:p>
            <a:r>
              <a:rPr lang="en-US" dirty="0" smtClean="0"/>
              <a:t>Two kinds</a:t>
            </a:r>
            <a:br>
              <a:rPr lang="en-US" dirty="0" smtClean="0"/>
            </a:br>
            <a:r>
              <a:rPr lang="en-US" dirty="0" smtClean="0"/>
              <a:t>1 – Classic Ethernet</a:t>
            </a:r>
            <a:br>
              <a:rPr lang="en-US" dirty="0" smtClean="0"/>
            </a:br>
            <a:r>
              <a:rPr lang="en-US" dirty="0" smtClean="0"/>
              <a:t>2 – Switched Ethernet</a:t>
            </a:r>
          </a:p>
          <a:p>
            <a:r>
              <a:rPr lang="en-US" b="1" dirty="0" smtClean="0"/>
              <a:t>Classic Ethernet</a:t>
            </a:r>
            <a:br>
              <a:rPr lang="en-US" b="1" dirty="0" smtClean="0"/>
            </a:br>
            <a:r>
              <a:rPr lang="en-US" dirty="0"/>
              <a:t>Classic Ethernet was indeed simple, and – mostly – passive. In its most basic form, the Ethernet medium was one long piece of coaxial cable, onto which stations could be connected via taps</a:t>
            </a:r>
          </a:p>
        </p:txBody>
      </p:sp>
    </p:spTree>
    <p:extLst>
      <p:ext uri="{BB962C8B-B14F-4D97-AF65-F5344CB8AC3E}">
        <p14:creationId xmlns:p14="http://schemas.microsoft.com/office/powerpoint/2010/main" xmlns="" val="3432217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r>
              <a:rPr lang="en-US" b="1" dirty="0" smtClean="0"/>
              <a:t>Switched Ethernet</a:t>
            </a:r>
            <a:br>
              <a:rPr lang="en-US" b="1" dirty="0" smtClean="0"/>
            </a:br>
            <a:r>
              <a:rPr lang="en-US" dirty="0"/>
              <a:t>in which devices </a:t>
            </a:r>
            <a:r>
              <a:rPr lang="en-US" dirty="0" smtClean="0"/>
              <a:t>called switches </a:t>
            </a:r>
            <a:r>
              <a:rPr lang="en-US" dirty="0"/>
              <a:t>are used to connect different computers</a:t>
            </a:r>
            <a:r>
              <a:rPr lang="en-US" dirty="0" smtClean="0"/>
              <a:t>.</a:t>
            </a:r>
          </a:p>
          <a:p>
            <a:r>
              <a:rPr lang="en-US" dirty="0"/>
              <a:t>Classic </a:t>
            </a:r>
            <a:r>
              <a:rPr lang="en-US" dirty="0" smtClean="0"/>
              <a:t>Ethernet is </a:t>
            </a:r>
            <a:r>
              <a:rPr lang="en-US" dirty="0"/>
              <a:t>the original form and ran at rates from </a:t>
            </a:r>
            <a:r>
              <a:rPr lang="en-US" u="sng" dirty="0"/>
              <a:t>3 to 10 Mbps</a:t>
            </a:r>
            <a:r>
              <a:rPr lang="en-US" dirty="0"/>
              <a:t>. </a:t>
            </a:r>
            <a:endParaRPr lang="en-US" dirty="0" smtClean="0"/>
          </a:p>
          <a:p>
            <a:r>
              <a:rPr lang="en-US" dirty="0" smtClean="0"/>
              <a:t>Switched </a:t>
            </a:r>
            <a:r>
              <a:rPr lang="en-US" dirty="0"/>
              <a:t>Ethernet </a:t>
            </a:r>
            <a:r>
              <a:rPr lang="en-US" dirty="0" smtClean="0"/>
              <a:t>is what </a:t>
            </a:r>
            <a:r>
              <a:rPr lang="en-US" dirty="0"/>
              <a:t>Ethernet has become and runs at 100, 1000, and 10,000 Mbps, in forms </a:t>
            </a:r>
            <a:r>
              <a:rPr lang="en-US" dirty="0" smtClean="0"/>
              <a:t>called </a:t>
            </a:r>
            <a:r>
              <a:rPr lang="en-US" b="1" dirty="0" smtClean="0"/>
              <a:t>fast </a:t>
            </a:r>
            <a:r>
              <a:rPr lang="en-US" b="1" dirty="0"/>
              <a:t>Ethernet, gigabit Ethernet, and 10 gigabit Ethernet</a:t>
            </a:r>
            <a:r>
              <a:rPr lang="en-US" dirty="0"/>
              <a:t>. In practice, </a:t>
            </a:r>
            <a:r>
              <a:rPr lang="en-US" dirty="0" smtClean="0"/>
              <a:t>only switched </a:t>
            </a:r>
            <a:r>
              <a:rPr lang="en-US" dirty="0"/>
              <a:t>Ethernet is used nowadays.</a:t>
            </a:r>
          </a:p>
        </p:txBody>
      </p:sp>
    </p:spTree>
    <p:extLst>
      <p:ext uri="{BB962C8B-B14F-4D97-AF65-F5344CB8AC3E}">
        <p14:creationId xmlns:p14="http://schemas.microsoft.com/office/powerpoint/2010/main" xmlns="" val="660115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IEEE 802.3</a:t>
            </a:r>
            <a:endParaRPr lang="en-US" dirty="0"/>
          </a:p>
        </p:txBody>
      </p:sp>
      <p:sp>
        <p:nvSpPr>
          <p:cNvPr id="3" name="Content Placeholder 2"/>
          <p:cNvSpPr>
            <a:spLocks noGrp="1"/>
          </p:cNvSpPr>
          <p:nvPr>
            <p:ph idx="1"/>
          </p:nvPr>
        </p:nvSpPr>
        <p:spPr/>
        <p:txBody>
          <a:bodyPr>
            <a:normAutofit fontScale="92500" lnSpcReduction="10000"/>
          </a:bodyPr>
          <a:lstStyle/>
          <a:p>
            <a:r>
              <a:rPr lang="en-US" dirty="0"/>
              <a:t>802.3 is a standard specification for </a:t>
            </a:r>
            <a:r>
              <a:rPr lang="en-US" u="sng" dirty="0"/>
              <a:t>Ethernet</a:t>
            </a:r>
            <a:r>
              <a:rPr lang="en-US" dirty="0"/>
              <a:t>, a method of physical communication in a local area network (LAN), which is maintained by the Institute of Electrical and Electronics Engineers (</a:t>
            </a:r>
            <a:r>
              <a:rPr lang="en-US" u="sng" dirty="0"/>
              <a:t>IEEE</a:t>
            </a:r>
            <a:r>
              <a:rPr lang="en-US" dirty="0" smtClean="0"/>
              <a:t>).</a:t>
            </a:r>
          </a:p>
          <a:p>
            <a:r>
              <a:rPr lang="en-US" dirty="0" smtClean="0"/>
              <a:t> </a:t>
            </a:r>
            <a:r>
              <a:rPr lang="en-US" dirty="0"/>
              <a:t>In general, 802.3 specifies the physical media and the working characteristics of Ethernet. </a:t>
            </a:r>
            <a:endParaRPr lang="en-US" dirty="0" smtClean="0"/>
          </a:p>
          <a:p>
            <a:r>
              <a:rPr lang="en-US" dirty="0" smtClean="0"/>
              <a:t>The </a:t>
            </a:r>
            <a:r>
              <a:rPr lang="en-US" dirty="0"/>
              <a:t>original Ethernet supports a data rate of </a:t>
            </a:r>
            <a:r>
              <a:rPr lang="en-US" b="1" dirty="0"/>
              <a:t>10 megabits per second (</a:t>
            </a:r>
            <a:r>
              <a:rPr lang="en-US" b="1" u="sng" dirty="0"/>
              <a:t>Mbps</a:t>
            </a:r>
            <a:r>
              <a:rPr lang="en-US" b="1" dirty="0"/>
              <a:t>) </a:t>
            </a:r>
            <a:r>
              <a:rPr lang="en-US" dirty="0"/>
              <a:t>and specifies these possible physical media:</a:t>
            </a:r>
          </a:p>
        </p:txBody>
      </p:sp>
    </p:spTree>
    <p:extLst>
      <p:ext uri="{BB962C8B-B14F-4D97-AF65-F5344CB8AC3E}">
        <p14:creationId xmlns:p14="http://schemas.microsoft.com/office/powerpoint/2010/main" xmlns="" val="2905576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lstStyle/>
          <a:p>
            <a:r>
              <a:rPr lang="en-US" dirty="0"/>
              <a:t>A LAN is a </a:t>
            </a:r>
            <a:r>
              <a:rPr lang="en-US" dirty="0" smtClean="0"/>
              <a:t>privately owned </a:t>
            </a:r>
            <a:r>
              <a:rPr lang="en-US" dirty="0"/>
              <a:t>network that operates within and nearby a single building like a home, </a:t>
            </a:r>
            <a:r>
              <a:rPr lang="en-US" dirty="0" smtClean="0"/>
              <a:t>office or factory.</a:t>
            </a:r>
          </a:p>
          <a:p>
            <a:r>
              <a:rPr lang="en-US" dirty="0"/>
              <a:t>LANs are widely used to connect personal computers and </a:t>
            </a:r>
            <a:r>
              <a:rPr lang="en-US" dirty="0" smtClean="0"/>
              <a:t>consumer electronics </a:t>
            </a:r>
            <a:r>
              <a:rPr lang="en-US" dirty="0"/>
              <a:t>to let them share resources (e.g., printers) and exchange information.</a:t>
            </a:r>
          </a:p>
        </p:txBody>
      </p:sp>
    </p:spTree>
    <p:extLst>
      <p:ext uri="{BB962C8B-B14F-4D97-AF65-F5344CB8AC3E}">
        <p14:creationId xmlns:p14="http://schemas.microsoft.com/office/powerpoint/2010/main" xmlns="" val="2656816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lstStyle/>
          <a:p>
            <a:r>
              <a:rPr lang="en-US" dirty="0"/>
              <a:t>10BASE-2 (</a:t>
            </a:r>
            <a:r>
              <a:rPr lang="en-US" dirty="0" smtClean="0"/>
              <a:t>Thin wire</a:t>
            </a:r>
            <a:r>
              <a:rPr lang="en-US" dirty="0"/>
              <a:t> </a:t>
            </a:r>
            <a:r>
              <a:rPr lang="en-US" u="sng" dirty="0"/>
              <a:t>coaxial cable</a:t>
            </a:r>
            <a:r>
              <a:rPr lang="en-US" dirty="0"/>
              <a:t> with a maximum segment length of 185 meters)</a:t>
            </a:r>
          </a:p>
          <a:p>
            <a:r>
              <a:rPr lang="en-US" dirty="0"/>
              <a:t>10BASE-5 (</a:t>
            </a:r>
            <a:r>
              <a:rPr lang="en-US" dirty="0" smtClean="0"/>
              <a:t>Thick wire </a:t>
            </a:r>
            <a:r>
              <a:rPr lang="en-US" dirty="0"/>
              <a:t>coaxial cable with a maximum segment length of 500 meters)</a:t>
            </a:r>
          </a:p>
          <a:p>
            <a:r>
              <a:rPr lang="en-US" dirty="0"/>
              <a:t>10BASE-F (</a:t>
            </a:r>
            <a:r>
              <a:rPr lang="en-US" u="sng" dirty="0"/>
              <a:t>optical fiber</a:t>
            </a:r>
            <a:r>
              <a:rPr lang="en-US" dirty="0"/>
              <a:t> cable)</a:t>
            </a:r>
          </a:p>
          <a:p>
            <a:r>
              <a:rPr lang="en-US" dirty="0"/>
              <a:t>10BASE-T (ordinary telephone </a:t>
            </a:r>
            <a:r>
              <a:rPr lang="en-US" u="sng" dirty="0"/>
              <a:t>twisted </a:t>
            </a:r>
            <a:r>
              <a:rPr lang="en-US" u="sng" dirty="0" smtClean="0"/>
              <a:t>pair </a:t>
            </a:r>
            <a:r>
              <a:rPr lang="en-US" dirty="0" smtClean="0"/>
              <a:t>wire</a:t>
            </a:r>
            <a:r>
              <a:rPr lang="en-US" dirty="0"/>
              <a:t>)</a:t>
            </a:r>
          </a:p>
          <a:p>
            <a:r>
              <a:rPr lang="en-US" dirty="0"/>
              <a:t>10BASE-36 (broadband multi-channel coaxial cable with a maximum segment length of 3,600 meters</a:t>
            </a:r>
            <a:r>
              <a:rPr lang="en-US" dirty="0" smtClean="0"/>
              <a:t>)</a:t>
            </a:r>
            <a:endParaRPr lang="en-US" dirty="0"/>
          </a:p>
        </p:txBody>
      </p:sp>
    </p:spTree>
    <p:extLst>
      <p:ext uri="{BB962C8B-B14F-4D97-AF65-F5344CB8AC3E}">
        <p14:creationId xmlns:p14="http://schemas.microsoft.com/office/powerpoint/2010/main" xmlns="" val="2487750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fontScale="92500"/>
          </a:bodyPr>
          <a:lstStyle/>
          <a:p>
            <a:r>
              <a:rPr lang="en-US" dirty="0"/>
              <a:t>This designation is an IEEE shorthand identifier. </a:t>
            </a:r>
            <a:endParaRPr lang="en-US" dirty="0" smtClean="0"/>
          </a:p>
          <a:p>
            <a:r>
              <a:rPr lang="en-US" dirty="0" smtClean="0"/>
              <a:t>The </a:t>
            </a:r>
            <a:r>
              <a:rPr lang="en-US" dirty="0"/>
              <a:t>"</a:t>
            </a:r>
            <a:r>
              <a:rPr lang="en-US" b="1" dirty="0"/>
              <a:t>10</a:t>
            </a:r>
            <a:r>
              <a:rPr lang="en-US" dirty="0"/>
              <a:t>" in the media type designation refers to the transmission speed of </a:t>
            </a:r>
            <a:r>
              <a:rPr lang="en-US" b="1" dirty="0"/>
              <a:t>10 Mbps</a:t>
            </a:r>
            <a:r>
              <a:rPr lang="en-US" dirty="0"/>
              <a:t>. </a:t>
            </a:r>
            <a:endParaRPr lang="en-US" dirty="0" smtClean="0"/>
          </a:p>
          <a:p>
            <a:r>
              <a:rPr lang="en-US" dirty="0" smtClean="0"/>
              <a:t>The </a:t>
            </a:r>
            <a:r>
              <a:rPr lang="en-US" dirty="0"/>
              <a:t>"</a:t>
            </a:r>
            <a:r>
              <a:rPr lang="en-US" b="1" dirty="0"/>
              <a:t>BASE</a:t>
            </a:r>
            <a:r>
              <a:rPr lang="en-US" dirty="0"/>
              <a:t>" refers to </a:t>
            </a:r>
            <a:r>
              <a:rPr lang="en-US" b="1" dirty="0"/>
              <a:t>baseband </a:t>
            </a:r>
            <a:r>
              <a:rPr lang="en-US" b="1" dirty="0" smtClean="0"/>
              <a:t>signaling</a:t>
            </a:r>
            <a:r>
              <a:rPr lang="en-US" dirty="0" smtClean="0"/>
              <a:t>, </a:t>
            </a:r>
            <a:r>
              <a:rPr lang="en-US" dirty="0"/>
              <a:t>which means that only Ethernet signals are carried on the </a:t>
            </a:r>
            <a:r>
              <a:rPr lang="en-US" dirty="0" smtClean="0"/>
              <a:t>medium. </a:t>
            </a:r>
          </a:p>
          <a:p>
            <a:r>
              <a:rPr lang="en-US" dirty="0" smtClean="0"/>
              <a:t>The </a:t>
            </a:r>
            <a:r>
              <a:rPr lang="en-US" dirty="0"/>
              <a:t>"</a:t>
            </a:r>
            <a:r>
              <a:rPr lang="en-US" b="1" dirty="0"/>
              <a:t>T</a:t>
            </a:r>
            <a:r>
              <a:rPr lang="en-US" dirty="0"/>
              <a:t>" represents </a:t>
            </a:r>
            <a:r>
              <a:rPr lang="en-US" b="1" dirty="0" smtClean="0"/>
              <a:t>twisted-pair.</a:t>
            </a:r>
          </a:p>
          <a:p>
            <a:r>
              <a:rPr lang="en-US" dirty="0"/>
              <a:t>T</a:t>
            </a:r>
            <a:r>
              <a:rPr lang="en-US" dirty="0" smtClean="0"/>
              <a:t>he </a:t>
            </a:r>
            <a:r>
              <a:rPr lang="en-US" dirty="0"/>
              <a:t>"</a:t>
            </a:r>
            <a:r>
              <a:rPr lang="en-US" b="1" dirty="0"/>
              <a:t>F</a:t>
            </a:r>
            <a:r>
              <a:rPr lang="en-US" dirty="0"/>
              <a:t>" represents </a:t>
            </a:r>
            <a:r>
              <a:rPr lang="en-US" b="1" dirty="0"/>
              <a:t>fiber optic </a:t>
            </a:r>
            <a:r>
              <a:rPr lang="en-US" b="1" dirty="0" smtClean="0"/>
              <a:t>cable</a:t>
            </a:r>
            <a:endParaRPr lang="en-US" b="1" dirty="0"/>
          </a:p>
          <a:p>
            <a:r>
              <a:rPr lang="en-US" dirty="0" smtClean="0"/>
              <a:t> The </a:t>
            </a:r>
            <a:r>
              <a:rPr lang="en-US" dirty="0"/>
              <a:t>"</a:t>
            </a:r>
            <a:r>
              <a:rPr lang="en-US" b="1" dirty="0"/>
              <a:t>2</a:t>
            </a:r>
            <a:r>
              <a:rPr lang="en-US" dirty="0"/>
              <a:t>", "</a:t>
            </a:r>
            <a:r>
              <a:rPr lang="en-US" b="1" dirty="0"/>
              <a:t>5</a:t>
            </a:r>
            <a:r>
              <a:rPr lang="en-US" dirty="0"/>
              <a:t>", and "</a:t>
            </a:r>
            <a:r>
              <a:rPr lang="en-US" b="1" dirty="0"/>
              <a:t>36</a:t>
            </a:r>
            <a:r>
              <a:rPr lang="en-US" dirty="0"/>
              <a:t>" refer to the coaxial cable segment length (the 185 meter length has been rounded up to "2" for 200).</a:t>
            </a:r>
          </a:p>
        </p:txBody>
      </p:sp>
    </p:spTree>
    <p:extLst>
      <p:ext uri="{BB962C8B-B14F-4D97-AF65-F5344CB8AC3E}">
        <p14:creationId xmlns:p14="http://schemas.microsoft.com/office/powerpoint/2010/main" xmlns="" val="31924499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IEEE 802.11</a:t>
            </a:r>
            <a:endParaRPr lang="en-US" dirty="0"/>
          </a:p>
        </p:txBody>
      </p:sp>
      <p:sp>
        <p:nvSpPr>
          <p:cNvPr id="3" name="Content Placeholder 2"/>
          <p:cNvSpPr>
            <a:spLocks noGrp="1"/>
          </p:cNvSpPr>
          <p:nvPr>
            <p:ph idx="1"/>
          </p:nvPr>
        </p:nvSpPr>
        <p:spPr/>
        <p:txBody>
          <a:bodyPr>
            <a:normAutofit fontScale="92500"/>
          </a:bodyPr>
          <a:lstStyle/>
          <a:p>
            <a:r>
              <a:rPr lang="en-US" dirty="0"/>
              <a:t>802.11 is an evolving family of specifications for wireless local area networks (</a:t>
            </a:r>
            <a:r>
              <a:rPr lang="en-US" u="sng" dirty="0"/>
              <a:t>WLANs</a:t>
            </a:r>
            <a:r>
              <a:rPr lang="en-US" dirty="0"/>
              <a:t>) developed </a:t>
            </a:r>
            <a:r>
              <a:rPr lang="en-US" dirty="0" smtClean="0"/>
              <a:t>by IEEE</a:t>
            </a:r>
          </a:p>
          <a:p>
            <a:r>
              <a:rPr lang="en-US" dirty="0"/>
              <a:t>All the 802.11 specifications use the Ethernet protocol and Carrier Sense Multiple Access with Collision Avoidance (CSMA/CA) for path sharing. </a:t>
            </a:r>
            <a:endParaRPr lang="en-US" dirty="0" smtClean="0"/>
          </a:p>
          <a:p>
            <a:r>
              <a:rPr lang="en-US" dirty="0"/>
              <a:t>Wi-Fi is a term for certain types of </a:t>
            </a:r>
            <a:r>
              <a:rPr lang="en-US" u="sng" dirty="0"/>
              <a:t>wireless</a:t>
            </a:r>
            <a:r>
              <a:rPr lang="en-US" dirty="0"/>
              <a:t> local area networks (</a:t>
            </a:r>
            <a:r>
              <a:rPr lang="en-US" u="sng" dirty="0"/>
              <a:t>WLAN</a:t>
            </a:r>
            <a:r>
              <a:rPr lang="en-US" dirty="0"/>
              <a:t>) that use specifications in the </a:t>
            </a:r>
            <a:r>
              <a:rPr lang="en-US" u="sng" dirty="0"/>
              <a:t>802.11</a:t>
            </a:r>
            <a:endParaRPr lang="en-US" dirty="0"/>
          </a:p>
        </p:txBody>
      </p:sp>
    </p:spTree>
    <p:extLst>
      <p:ext uri="{BB962C8B-B14F-4D97-AF65-F5344CB8AC3E}">
        <p14:creationId xmlns:p14="http://schemas.microsoft.com/office/powerpoint/2010/main" xmlns="" val="3553312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IEEE 802.15</a:t>
            </a:r>
            <a:endParaRPr lang="en-US" dirty="0"/>
          </a:p>
        </p:txBody>
      </p:sp>
      <p:sp>
        <p:nvSpPr>
          <p:cNvPr id="3" name="Content Placeholder 2"/>
          <p:cNvSpPr>
            <a:spLocks noGrp="1"/>
          </p:cNvSpPr>
          <p:nvPr>
            <p:ph idx="1"/>
          </p:nvPr>
        </p:nvSpPr>
        <p:spPr>
          <a:xfrm>
            <a:off x="457200" y="1524000"/>
            <a:ext cx="8229600" cy="4800600"/>
          </a:xfrm>
        </p:spPr>
        <p:txBody>
          <a:bodyPr/>
          <a:lstStyle/>
          <a:p>
            <a:r>
              <a:rPr lang="en-US" dirty="0"/>
              <a:t>802.15 is a communications </a:t>
            </a:r>
            <a:r>
              <a:rPr lang="en-US" dirty="0" smtClean="0"/>
              <a:t>specification </a:t>
            </a:r>
            <a:r>
              <a:rPr lang="en-US" dirty="0"/>
              <a:t>for wireless personal area networks (</a:t>
            </a:r>
            <a:r>
              <a:rPr lang="en-US" u="sng" dirty="0"/>
              <a:t>WPAN</a:t>
            </a:r>
            <a:r>
              <a:rPr lang="en-US" dirty="0"/>
              <a:t>s</a:t>
            </a:r>
            <a:r>
              <a:rPr lang="en-US" dirty="0" smtClean="0"/>
              <a:t>).</a:t>
            </a:r>
          </a:p>
          <a:p>
            <a:r>
              <a:rPr lang="en-US" dirty="0"/>
              <a:t>The initial version, 802.15.1, was adapted from the </a:t>
            </a:r>
            <a:r>
              <a:rPr lang="en-US" u="sng" dirty="0" smtClean="0"/>
              <a:t>Bluetooth </a:t>
            </a:r>
            <a:r>
              <a:rPr lang="en-US" dirty="0" smtClean="0"/>
              <a:t>specification </a:t>
            </a:r>
            <a:r>
              <a:rPr lang="en-US" dirty="0"/>
              <a:t>and is fully compatible with Bluetooth 1.1</a:t>
            </a:r>
            <a:r>
              <a:rPr lang="en-US" dirty="0" smtClean="0"/>
              <a:t>.</a:t>
            </a:r>
          </a:p>
          <a:p>
            <a:r>
              <a:rPr lang="en-US" dirty="0"/>
              <a:t>Bluetooth is a well-known and widely used specification that defines parameters for wireless communications among portable digital devices </a:t>
            </a:r>
          </a:p>
        </p:txBody>
      </p:sp>
    </p:spTree>
    <p:extLst>
      <p:ext uri="{BB962C8B-B14F-4D97-AF65-F5344CB8AC3E}">
        <p14:creationId xmlns:p14="http://schemas.microsoft.com/office/powerpoint/2010/main" xmlns="" val="26020477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Two categories In 802.15</a:t>
            </a:r>
            <a:br>
              <a:rPr lang="en-US" dirty="0" smtClean="0"/>
            </a:br>
            <a:r>
              <a:rPr lang="en-US" dirty="0" smtClean="0"/>
              <a:t/>
            </a:r>
            <a:br>
              <a:rPr lang="en-US" dirty="0" smtClean="0"/>
            </a:br>
            <a:r>
              <a:rPr lang="en-US" dirty="0" smtClean="0"/>
              <a:t>1 – TG4 </a:t>
            </a:r>
            <a:r>
              <a:rPr lang="en-US" dirty="0"/>
              <a:t>version provides data speeds of 20 </a:t>
            </a:r>
            <a:r>
              <a:rPr lang="en-US" u="sng" dirty="0"/>
              <a:t>Kbps</a:t>
            </a:r>
            <a:r>
              <a:rPr lang="en-US" dirty="0"/>
              <a:t> or 250 Kbps. </a:t>
            </a:r>
            <a:r>
              <a:rPr lang="en-US" dirty="0" smtClean="0"/>
              <a:t/>
            </a:r>
            <a:br>
              <a:rPr lang="en-US" dirty="0" smtClean="0"/>
            </a:br>
            <a:r>
              <a:rPr lang="en-US" dirty="0" smtClean="0"/>
              <a:t/>
            </a:r>
            <a:br>
              <a:rPr lang="en-US" dirty="0" smtClean="0"/>
            </a:br>
            <a:r>
              <a:rPr lang="en-US" dirty="0" smtClean="0"/>
              <a:t>2 - </a:t>
            </a:r>
            <a:r>
              <a:rPr lang="en-US" dirty="0"/>
              <a:t>TG3 version supports data speeds ranging from 11 </a:t>
            </a:r>
            <a:r>
              <a:rPr lang="en-US" u="sng" dirty="0"/>
              <a:t>Mbps</a:t>
            </a:r>
            <a:r>
              <a:rPr lang="en-US" dirty="0"/>
              <a:t> to 55 Mbps</a:t>
            </a:r>
          </a:p>
        </p:txBody>
      </p:sp>
    </p:spTree>
    <p:extLst>
      <p:ext uri="{BB962C8B-B14F-4D97-AF65-F5344CB8AC3E}">
        <p14:creationId xmlns:p14="http://schemas.microsoft.com/office/powerpoint/2010/main" xmlns="" val="12418422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Switched Ethernet variants:</a:t>
            </a:r>
          </a:p>
        </p:txBody>
      </p:sp>
      <p:sp>
        <p:nvSpPr>
          <p:cNvPr id="3" name="Content Placeholder 2"/>
          <p:cNvSpPr>
            <a:spLocks noGrp="1"/>
          </p:cNvSpPr>
          <p:nvPr>
            <p:ph idx="1"/>
          </p:nvPr>
        </p:nvSpPr>
        <p:spPr/>
        <p:txBody>
          <a:bodyPr/>
          <a:lstStyle/>
          <a:p>
            <a:r>
              <a:rPr lang="en-US" b="1" dirty="0" smtClean="0"/>
              <a:t>Fast Ethernet</a:t>
            </a:r>
            <a:r>
              <a:rPr lang="en-US" dirty="0" smtClean="0"/>
              <a:t/>
            </a:r>
            <a:br>
              <a:rPr lang="en-US" dirty="0" smtClean="0"/>
            </a:br>
            <a:r>
              <a:rPr lang="en-US" dirty="0"/>
              <a:t>Classic Ethernet, at 10 Mbps, is quite slow by modern </a:t>
            </a:r>
            <a:r>
              <a:rPr lang="en-US" dirty="0" smtClean="0"/>
              <a:t>standards.</a:t>
            </a:r>
            <a:br>
              <a:rPr lang="en-US" dirty="0" smtClean="0"/>
            </a:br>
            <a:r>
              <a:rPr lang="en-US" dirty="0"/>
              <a:t>Fast Ethernet is a local area network (LAN) transmission standard that provides a data rate of 100 megabits per second (referred to as "100BASE-T")</a:t>
            </a:r>
            <a:endParaRPr lang="en-US" dirty="0" smtClean="0"/>
          </a:p>
        </p:txBody>
      </p:sp>
    </p:spTree>
    <p:extLst>
      <p:ext uri="{BB962C8B-B14F-4D97-AF65-F5344CB8AC3E}">
        <p14:creationId xmlns:p14="http://schemas.microsoft.com/office/powerpoint/2010/main" xmlns="" val="23645267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b="1" dirty="0"/>
              <a:t>Gigabit </a:t>
            </a:r>
            <a:r>
              <a:rPr lang="en-US" b="1" dirty="0" smtClean="0"/>
              <a:t>Ethernet</a:t>
            </a:r>
          </a:p>
          <a:p>
            <a:r>
              <a:rPr lang="en-US" dirty="0" smtClean="0"/>
              <a:t>A </a:t>
            </a:r>
            <a:r>
              <a:rPr lang="en-US" dirty="0"/>
              <a:t>transmission technology based on the </a:t>
            </a:r>
            <a:r>
              <a:rPr lang="en-US" u="sng" dirty="0"/>
              <a:t>Ethernet</a:t>
            </a:r>
            <a:r>
              <a:rPr lang="en-US" dirty="0"/>
              <a:t> frame format and protocol used in local area networks (LANs</a:t>
            </a:r>
            <a:r>
              <a:rPr lang="en-US" dirty="0" smtClean="0"/>
              <a:t>). </a:t>
            </a:r>
          </a:p>
          <a:p>
            <a:r>
              <a:rPr lang="en-US" dirty="0"/>
              <a:t>P</a:t>
            </a:r>
            <a:r>
              <a:rPr lang="en-US" dirty="0" smtClean="0"/>
              <a:t>rovides </a:t>
            </a:r>
            <a:r>
              <a:rPr lang="en-US" dirty="0"/>
              <a:t>a data rate of 1 billion bits per second (one </a:t>
            </a:r>
            <a:r>
              <a:rPr lang="en-US" u="sng" dirty="0"/>
              <a:t>gigabit</a:t>
            </a:r>
            <a:r>
              <a:rPr lang="en-US" dirty="0"/>
              <a:t>). </a:t>
            </a:r>
            <a:endParaRPr lang="en-US" dirty="0" smtClean="0"/>
          </a:p>
          <a:p>
            <a:r>
              <a:rPr lang="en-US" dirty="0" smtClean="0"/>
              <a:t>Gigabit </a:t>
            </a:r>
            <a:r>
              <a:rPr lang="en-US" dirty="0"/>
              <a:t>Ethernet is defined </a:t>
            </a:r>
            <a:r>
              <a:rPr lang="en-US" dirty="0" smtClean="0"/>
              <a:t>in the</a:t>
            </a:r>
            <a:r>
              <a:rPr lang="en-US" dirty="0"/>
              <a:t> </a:t>
            </a:r>
            <a:r>
              <a:rPr lang="en-US" u="sng" dirty="0"/>
              <a:t>IEEE</a:t>
            </a:r>
            <a:r>
              <a:rPr lang="en-US" dirty="0"/>
              <a:t> </a:t>
            </a:r>
            <a:r>
              <a:rPr lang="en-US" u="sng" dirty="0"/>
              <a:t>802.3</a:t>
            </a:r>
            <a:r>
              <a:rPr lang="en-US" dirty="0"/>
              <a:t> standard and is currently being used as the </a:t>
            </a:r>
            <a:r>
              <a:rPr lang="en-US" u="sng" dirty="0"/>
              <a:t>backbone</a:t>
            </a:r>
            <a:r>
              <a:rPr lang="en-US" dirty="0"/>
              <a:t> in many enterprise networks.</a:t>
            </a:r>
          </a:p>
        </p:txBody>
      </p:sp>
    </p:spTree>
    <p:extLst>
      <p:ext uri="{BB962C8B-B14F-4D97-AF65-F5344CB8AC3E}">
        <p14:creationId xmlns:p14="http://schemas.microsoft.com/office/powerpoint/2010/main" xmlns="" val="41502917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r>
              <a:rPr lang="en-US" dirty="0"/>
              <a:t>Gigabit Ethernet is carried primarily on </a:t>
            </a:r>
            <a:r>
              <a:rPr lang="en-US" u="sng" dirty="0"/>
              <a:t>optical fiber</a:t>
            </a:r>
            <a:r>
              <a:rPr lang="en-US" dirty="0"/>
              <a:t> (with very short distances possible on copper media</a:t>
            </a:r>
            <a:r>
              <a:rPr lang="en-US" dirty="0" smtClean="0"/>
              <a:t>).</a:t>
            </a:r>
          </a:p>
          <a:p>
            <a:r>
              <a:rPr lang="en-US" dirty="0"/>
              <a:t>A newer standard, </a:t>
            </a:r>
            <a:r>
              <a:rPr lang="en-US" u="sng" dirty="0"/>
              <a:t>10-Gigabit Ethernet</a:t>
            </a:r>
            <a:r>
              <a:rPr lang="en-US" dirty="0"/>
              <a:t>, is also becoming available.</a:t>
            </a:r>
          </a:p>
        </p:txBody>
      </p:sp>
    </p:spTree>
    <p:extLst>
      <p:ext uri="{BB962C8B-B14F-4D97-AF65-F5344CB8AC3E}">
        <p14:creationId xmlns:p14="http://schemas.microsoft.com/office/powerpoint/2010/main" xmlns="" val="28509604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en-US" b="1" dirty="0" smtClean="0"/>
              <a:t>10-Gigabit Ethernet</a:t>
            </a:r>
            <a:br>
              <a:rPr lang="en-US" b="1" dirty="0" smtClean="0"/>
            </a:br>
            <a:endParaRPr lang="en-US" b="1" dirty="0" smtClean="0"/>
          </a:p>
          <a:p>
            <a:r>
              <a:rPr lang="en-US" dirty="0" smtClean="0"/>
              <a:t>10 </a:t>
            </a:r>
            <a:r>
              <a:rPr lang="en-US" dirty="0"/>
              <a:t>gigabit Ethernet is a telecommunication technology that offers data speeds up to </a:t>
            </a:r>
            <a:r>
              <a:rPr lang="en-US" b="1" dirty="0"/>
              <a:t>10 billion bits per second</a:t>
            </a:r>
            <a:r>
              <a:rPr lang="en-US" dirty="0"/>
              <a:t>. </a:t>
            </a:r>
            <a:endParaRPr lang="en-US" dirty="0" smtClean="0"/>
          </a:p>
          <a:p>
            <a:r>
              <a:rPr lang="en-US" dirty="0" smtClean="0"/>
              <a:t>10 </a:t>
            </a:r>
            <a:r>
              <a:rPr lang="en-US" dirty="0"/>
              <a:t>gigabit Ethernet (10-Gigabit Ethernet) is also known as 10GE, 10GbE or 10 GigE</a:t>
            </a:r>
            <a:endParaRPr lang="en-US" b="1" dirty="0"/>
          </a:p>
        </p:txBody>
      </p:sp>
    </p:spTree>
    <p:extLst>
      <p:ext uri="{BB962C8B-B14F-4D97-AF65-F5344CB8AC3E}">
        <p14:creationId xmlns:p14="http://schemas.microsoft.com/office/powerpoint/2010/main" xmlns="" val="14124802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LANs 802.11</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57200" y="1600200"/>
            <a:ext cx="8136762" cy="4343400"/>
          </a:xfrm>
        </p:spPr>
      </p:pic>
    </p:spTree>
    <p:extLst>
      <p:ext uri="{BB962C8B-B14F-4D97-AF65-F5344CB8AC3E}">
        <p14:creationId xmlns:p14="http://schemas.microsoft.com/office/powerpoint/2010/main" xmlns="" val="23844049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04800" y="609600"/>
            <a:ext cx="8303268" cy="4114800"/>
          </a:xfrm>
        </p:spPr>
      </p:pic>
      <p:sp>
        <p:nvSpPr>
          <p:cNvPr id="5" name="Rectangle 4"/>
          <p:cNvSpPr/>
          <p:nvPr/>
        </p:nvSpPr>
        <p:spPr>
          <a:xfrm>
            <a:off x="609600" y="4800600"/>
            <a:ext cx="7620000" cy="1754326"/>
          </a:xfrm>
          <a:prstGeom prst="rect">
            <a:avLst/>
          </a:prstGeom>
        </p:spPr>
        <p:txBody>
          <a:bodyPr wrap="square">
            <a:spAutoFit/>
          </a:bodyPr>
          <a:lstStyle/>
          <a:p>
            <a:r>
              <a:rPr lang="en-US" dirty="0" smtClean="0"/>
              <a:t>In most cases, each computer talks to a device in the ceiling as shown in Fig.</a:t>
            </a:r>
          </a:p>
          <a:p>
            <a:r>
              <a:rPr lang="en-US" dirty="0" smtClean="0"/>
              <a:t>This device, called an AP (Access Point), wireless router, or base station, relays packets between the wireless computers and also between them and the Internet.</a:t>
            </a:r>
          </a:p>
          <a:p>
            <a:r>
              <a:rPr lang="en-US" dirty="0"/>
              <a:t>There is a standard for wireless LANs called </a:t>
            </a:r>
            <a:r>
              <a:rPr lang="en-US" b="1" dirty="0"/>
              <a:t>IEEE 802.11</a:t>
            </a:r>
            <a:r>
              <a:rPr lang="en-US" dirty="0"/>
              <a:t>, popularly known</a:t>
            </a:r>
          </a:p>
          <a:p>
            <a:r>
              <a:rPr lang="en-US" dirty="0"/>
              <a:t>as </a:t>
            </a:r>
            <a:r>
              <a:rPr lang="en-US" b="1" dirty="0" err="1"/>
              <a:t>WiFi</a:t>
            </a:r>
            <a:endParaRPr lang="en-US" dirty="0"/>
          </a:p>
        </p:txBody>
      </p:sp>
    </p:spTree>
    <p:extLst>
      <p:ext uri="{BB962C8B-B14F-4D97-AF65-F5344CB8AC3E}">
        <p14:creationId xmlns:p14="http://schemas.microsoft.com/office/powerpoint/2010/main" xmlns="" val="16993359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Method : CSMA/CA</a:t>
            </a:r>
            <a:endParaRPr lang="en-US" dirty="0"/>
          </a:p>
        </p:txBody>
      </p:sp>
      <p:sp>
        <p:nvSpPr>
          <p:cNvPr id="3" name="Content Placeholder 2"/>
          <p:cNvSpPr>
            <a:spLocks noGrp="1"/>
          </p:cNvSpPr>
          <p:nvPr>
            <p:ph idx="1"/>
          </p:nvPr>
        </p:nvSpPr>
        <p:spPr/>
        <p:txBody>
          <a:bodyPr>
            <a:normAutofit lnSpcReduction="10000"/>
          </a:bodyPr>
          <a:lstStyle/>
          <a:p>
            <a:r>
              <a:rPr lang="en-US" dirty="0"/>
              <a:t>Carrier Sensed Multi Access with Collision Avoidance mechanism is used in Wireless communication. Also known as the IEEE 802.11 standard</a:t>
            </a:r>
            <a:r>
              <a:rPr lang="en-US" dirty="0" smtClean="0"/>
              <a:t>.</a:t>
            </a:r>
          </a:p>
          <a:p>
            <a:r>
              <a:rPr lang="en-US" dirty="0"/>
              <a:t>WLAN is half-duplex communication. Meaning the Access Point can’t transmit and receive data simultaneously. Where as wired LAN communication is full-duplex and can </a:t>
            </a:r>
            <a:r>
              <a:rPr lang="en-US" dirty="0" err="1"/>
              <a:t>Tx</a:t>
            </a:r>
            <a:r>
              <a:rPr lang="en-US" dirty="0"/>
              <a:t> and Rx data simultaneously.</a:t>
            </a:r>
          </a:p>
        </p:txBody>
      </p:sp>
    </p:spTree>
    <p:extLst>
      <p:ext uri="{BB962C8B-B14F-4D97-AF65-F5344CB8AC3E}">
        <p14:creationId xmlns:p14="http://schemas.microsoft.com/office/powerpoint/2010/main" xmlns="" val="23800143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a:bodyPr>
          <a:lstStyle/>
          <a:p>
            <a:r>
              <a:rPr lang="en-US" dirty="0"/>
              <a:t>CSMA/CA is beneficial in wireless communication because multiple clients often cannot detect each other due to differences in the following:</a:t>
            </a:r>
          </a:p>
          <a:p>
            <a:pPr marL="0" indent="0">
              <a:buNone/>
            </a:pPr>
            <a:r>
              <a:rPr lang="en-US" dirty="0" smtClean="0"/>
              <a:t> - </a:t>
            </a:r>
            <a:r>
              <a:rPr lang="en-US" dirty="0"/>
              <a:t>Transmit </a:t>
            </a:r>
            <a:r>
              <a:rPr lang="en-US" dirty="0" smtClean="0"/>
              <a:t>Power</a:t>
            </a:r>
            <a:br>
              <a:rPr lang="en-US" dirty="0" smtClean="0"/>
            </a:br>
            <a:r>
              <a:rPr lang="en-US" dirty="0" smtClean="0"/>
              <a:t> -Receive Sensitivity</a:t>
            </a:r>
            <a:br>
              <a:rPr lang="en-US" dirty="0" smtClean="0"/>
            </a:br>
            <a:r>
              <a:rPr lang="en-US" dirty="0" smtClean="0"/>
              <a:t> -Distance </a:t>
            </a:r>
            <a:r>
              <a:rPr lang="en-US" dirty="0"/>
              <a:t>and location with respect to the AP</a:t>
            </a:r>
          </a:p>
          <a:p>
            <a:r>
              <a:rPr lang="en-US" dirty="0"/>
              <a:t>This is referred to as the “Hidden node” problem which causes WLAN clients not to be able to detect a collision and stop the transmission as in CSMA/CD</a:t>
            </a:r>
          </a:p>
          <a:p>
            <a:endParaRPr lang="en-US" dirty="0"/>
          </a:p>
        </p:txBody>
      </p:sp>
    </p:spTree>
    <p:extLst>
      <p:ext uri="{BB962C8B-B14F-4D97-AF65-F5344CB8AC3E}">
        <p14:creationId xmlns:p14="http://schemas.microsoft.com/office/powerpoint/2010/main" xmlns="" val="40081211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828800" y="762000"/>
            <a:ext cx="5572392" cy="5225849"/>
          </a:xfrm>
        </p:spPr>
      </p:pic>
    </p:spTree>
    <p:extLst>
      <p:ext uri="{BB962C8B-B14F-4D97-AF65-F5344CB8AC3E}">
        <p14:creationId xmlns:p14="http://schemas.microsoft.com/office/powerpoint/2010/main" xmlns="" val="11606573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CSMA/CA Explained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990600" y="1600200"/>
            <a:ext cx="2209800" cy="2240072"/>
          </a:xfrm>
        </p:spPr>
      </p:pic>
      <p:sp>
        <p:nvSpPr>
          <p:cNvPr id="5" name="Rectangle 4"/>
          <p:cNvSpPr/>
          <p:nvPr/>
        </p:nvSpPr>
        <p:spPr>
          <a:xfrm>
            <a:off x="3657600" y="2438400"/>
            <a:ext cx="4413516" cy="430887"/>
          </a:xfrm>
          <a:prstGeom prst="rect">
            <a:avLst/>
          </a:prstGeom>
        </p:spPr>
        <p:txBody>
          <a:bodyPr wrap="none">
            <a:spAutoFit/>
          </a:bodyPr>
          <a:lstStyle/>
          <a:p>
            <a:r>
              <a:rPr lang="en-US" sz="2200" b="1" dirty="0" smtClean="0"/>
              <a:t>One person speaks and others listen</a:t>
            </a:r>
            <a:endParaRPr lang="en-US" sz="2200" b="1" dirty="0"/>
          </a:p>
        </p:txBody>
      </p:sp>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562600" y="3809998"/>
            <a:ext cx="2389758" cy="2324729"/>
          </a:xfrm>
          <a:prstGeom prst="rect">
            <a:avLst/>
          </a:prstGeom>
        </p:spPr>
      </p:pic>
      <p:sp>
        <p:nvSpPr>
          <p:cNvPr id="7" name="Rectangle 6"/>
          <p:cNvSpPr/>
          <p:nvPr/>
        </p:nvSpPr>
        <p:spPr>
          <a:xfrm>
            <a:off x="762000" y="4529017"/>
            <a:ext cx="4238661" cy="430887"/>
          </a:xfrm>
          <a:prstGeom prst="rect">
            <a:avLst/>
          </a:prstGeom>
        </p:spPr>
        <p:txBody>
          <a:bodyPr wrap="none">
            <a:spAutoFit/>
          </a:bodyPr>
          <a:lstStyle/>
          <a:p>
            <a:r>
              <a:rPr lang="en-US" sz="2200" b="1" dirty="0" smtClean="0"/>
              <a:t>Two person speaks simultaneously</a:t>
            </a:r>
            <a:endParaRPr lang="en-US" sz="2200" b="1" dirty="0"/>
          </a:p>
        </p:txBody>
      </p:sp>
    </p:spTree>
    <p:extLst>
      <p:ext uri="{BB962C8B-B14F-4D97-AF65-F5344CB8AC3E}">
        <p14:creationId xmlns:p14="http://schemas.microsoft.com/office/powerpoint/2010/main" xmlns="" val="24906428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838200" y="762000"/>
            <a:ext cx="2514600" cy="2584940"/>
          </a:xfrm>
        </p:spPr>
      </p:pic>
      <p:sp>
        <p:nvSpPr>
          <p:cNvPr id="5" name="Rectangle 4"/>
          <p:cNvSpPr/>
          <p:nvPr/>
        </p:nvSpPr>
        <p:spPr>
          <a:xfrm>
            <a:off x="3733800" y="1447800"/>
            <a:ext cx="4801507" cy="1107996"/>
          </a:xfrm>
          <a:prstGeom prst="rect">
            <a:avLst/>
          </a:prstGeom>
        </p:spPr>
        <p:txBody>
          <a:bodyPr wrap="none">
            <a:spAutoFit/>
          </a:bodyPr>
          <a:lstStyle/>
          <a:p>
            <a:r>
              <a:rPr lang="en-US" sz="2200" b="1" dirty="0" smtClean="0"/>
              <a:t>Both of them choose a random number</a:t>
            </a:r>
          </a:p>
          <a:p>
            <a:r>
              <a:rPr lang="en-US" sz="2200" b="1" dirty="0" smtClean="0"/>
              <a:t> between a range.</a:t>
            </a:r>
            <a:br>
              <a:rPr lang="en-US" sz="2200" b="1" dirty="0" smtClean="0"/>
            </a:br>
            <a:r>
              <a:rPr lang="en-US" sz="2200" b="1" dirty="0" smtClean="0"/>
              <a:t>Here, </a:t>
            </a:r>
            <a:r>
              <a:rPr lang="en-US" sz="2200" b="1" dirty="0" err="1" smtClean="0"/>
              <a:t>MrRED</a:t>
            </a:r>
            <a:r>
              <a:rPr lang="en-US" sz="2200" b="1" dirty="0" smtClean="0"/>
              <a:t> will speak before </a:t>
            </a:r>
            <a:r>
              <a:rPr lang="en-US" sz="2200" b="1" dirty="0" err="1" smtClean="0"/>
              <a:t>MrBLUE</a:t>
            </a:r>
            <a:endParaRPr lang="en-US" sz="2200" b="1" dirty="0"/>
          </a:p>
        </p:txBody>
      </p:sp>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638800" y="3733800"/>
            <a:ext cx="2306594" cy="2438400"/>
          </a:xfrm>
          <a:prstGeom prst="rect">
            <a:avLst/>
          </a:prstGeom>
        </p:spPr>
      </p:pic>
      <p:sp>
        <p:nvSpPr>
          <p:cNvPr id="7" name="Rectangle 6"/>
          <p:cNvSpPr/>
          <p:nvPr/>
        </p:nvSpPr>
        <p:spPr>
          <a:xfrm>
            <a:off x="457200" y="4191000"/>
            <a:ext cx="4801507" cy="1446550"/>
          </a:xfrm>
          <a:prstGeom prst="rect">
            <a:avLst/>
          </a:prstGeom>
        </p:spPr>
        <p:txBody>
          <a:bodyPr wrap="none">
            <a:spAutoFit/>
          </a:bodyPr>
          <a:lstStyle/>
          <a:p>
            <a:r>
              <a:rPr lang="en-US" sz="2200" b="1" dirty="0" smtClean="0"/>
              <a:t>Both of them choose a random number</a:t>
            </a:r>
          </a:p>
          <a:p>
            <a:r>
              <a:rPr lang="en-US" sz="2200" b="1" dirty="0" smtClean="0"/>
              <a:t> between a range.</a:t>
            </a:r>
            <a:br>
              <a:rPr lang="en-US" sz="2200" b="1" dirty="0" smtClean="0"/>
            </a:br>
            <a:r>
              <a:rPr lang="en-US" sz="2200" b="1" dirty="0" smtClean="0"/>
              <a:t>Here, Both choose same number and </a:t>
            </a:r>
          </a:p>
          <a:p>
            <a:r>
              <a:rPr lang="en-US" sz="2200" b="1" dirty="0"/>
              <a:t>a</a:t>
            </a:r>
            <a:r>
              <a:rPr lang="en-US" sz="2200" b="1" dirty="0" smtClean="0"/>
              <a:t>gain collision will take place</a:t>
            </a:r>
            <a:endParaRPr lang="en-US" sz="2200" b="1" dirty="0"/>
          </a:p>
        </p:txBody>
      </p:sp>
    </p:spTree>
    <p:extLst>
      <p:ext uri="{BB962C8B-B14F-4D97-AF65-F5344CB8AC3E}">
        <p14:creationId xmlns:p14="http://schemas.microsoft.com/office/powerpoint/2010/main" xmlns="" val="17992552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ISM Frequency Bands</a:t>
            </a:r>
            <a:endParaRPr lang="en-US" dirty="0"/>
          </a:p>
        </p:txBody>
      </p:sp>
      <p:sp>
        <p:nvSpPr>
          <p:cNvPr id="3" name="Content Placeholder 2"/>
          <p:cNvSpPr>
            <a:spLocks noGrp="1"/>
          </p:cNvSpPr>
          <p:nvPr>
            <p:ph idx="1"/>
          </p:nvPr>
        </p:nvSpPr>
        <p:spPr/>
        <p:txBody>
          <a:bodyPr>
            <a:normAutofit fontScale="85000" lnSpcReduction="10000"/>
          </a:bodyPr>
          <a:lstStyle/>
          <a:p>
            <a:r>
              <a:rPr lang="en-US" dirty="0"/>
              <a:t>Wi-Fi is aimed at use within unlicensed spectrum. This enables users to access the radio spectrum without the need for the regulations and restrictions that might be applicable elsewhere. </a:t>
            </a:r>
            <a:endParaRPr lang="en-US" dirty="0" smtClean="0"/>
          </a:p>
          <a:p>
            <a:r>
              <a:rPr lang="en-US" dirty="0" smtClean="0"/>
              <a:t>There </a:t>
            </a:r>
            <a:r>
              <a:rPr lang="en-US" dirty="0"/>
              <a:t>are a number of unlicensed spectrum bands in a variety of areas of the radio spectrum. </a:t>
            </a:r>
            <a:endParaRPr lang="en-US" dirty="0" smtClean="0"/>
          </a:p>
          <a:p>
            <a:r>
              <a:rPr lang="en-US" dirty="0" smtClean="0"/>
              <a:t>Often </a:t>
            </a:r>
            <a:r>
              <a:rPr lang="en-US" dirty="0"/>
              <a:t>these are referred to as ISM bands - </a:t>
            </a:r>
            <a:r>
              <a:rPr lang="en-US" b="1" dirty="0"/>
              <a:t>Industrial, Scientific and Medical</a:t>
            </a:r>
            <a:r>
              <a:rPr lang="en-US" dirty="0"/>
              <a:t>, and they carry everything from </a:t>
            </a:r>
            <a:r>
              <a:rPr lang="en-US" u="sng" dirty="0"/>
              <a:t>microwave ovens to radio communications</a:t>
            </a:r>
            <a:r>
              <a:rPr lang="en-US" dirty="0"/>
              <a:t>. </a:t>
            </a:r>
            <a:endParaRPr lang="en-US" dirty="0" smtClean="0"/>
          </a:p>
          <a:p>
            <a:r>
              <a:rPr lang="en-US" dirty="0" smtClean="0"/>
              <a:t>Many </a:t>
            </a:r>
            <a:r>
              <a:rPr lang="en-US" dirty="0"/>
              <a:t>of these bands, including he two used for Wi-Fi are global </a:t>
            </a:r>
            <a:r>
              <a:rPr lang="en-US" dirty="0" smtClean="0"/>
              <a:t>allocations.</a:t>
            </a:r>
            <a:endParaRPr lang="en-US" dirty="0"/>
          </a:p>
          <a:p>
            <a:endParaRPr lang="en-US" dirty="0"/>
          </a:p>
        </p:txBody>
      </p:sp>
    </p:spTree>
    <p:extLst>
      <p:ext uri="{BB962C8B-B14F-4D97-AF65-F5344CB8AC3E}">
        <p14:creationId xmlns:p14="http://schemas.microsoft.com/office/powerpoint/2010/main" xmlns="" val="6923313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r>
              <a:rPr lang="en-US" dirty="0" smtClean="0"/>
              <a:t>The main bands used for carrying Wi-Fi are those in the table below:</a:t>
            </a:r>
          </a:p>
          <a:p>
            <a:r>
              <a:rPr lang="en-US" dirty="0" smtClean="0"/>
              <a:t>2400 – 2500 MHz</a:t>
            </a:r>
            <a:br>
              <a:rPr lang="en-US" dirty="0" smtClean="0"/>
            </a:br>
            <a:r>
              <a:rPr lang="en-US" dirty="0"/>
              <a:t>Often referred to as the 2.4 GHz band, this spectrum is the most widely used of the bands available for Wi-Fi. Used by 802.11b, g, &amp; n. It can carry a maximum of three non-overlapping channels.</a:t>
            </a:r>
          </a:p>
        </p:txBody>
      </p:sp>
    </p:spTree>
    <p:extLst>
      <p:ext uri="{BB962C8B-B14F-4D97-AF65-F5344CB8AC3E}">
        <p14:creationId xmlns:p14="http://schemas.microsoft.com/office/powerpoint/2010/main" xmlns="" val="39955498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dirty="0" smtClean="0"/>
              <a:t>5725 – 5875 MHz</a:t>
            </a:r>
            <a:br>
              <a:rPr lang="en-US" dirty="0" smtClean="0"/>
            </a:br>
            <a:r>
              <a:rPr lang="en-US" dirty="0"/>
              <a:t>This 5 GHz band or 5.8 GHz band provides additional bandwidth, and being at a higher frequency, equipment costs are slightly higher, although usage, and hence interference is </a:t>
            </a:r>
            <a:r>
              <a:rPr lang="en-US" dirty="0" err="1"/>
              <a:t>less.It</a:t>
            </a:r>
            <a:r>
              <a:rPr lang="en-US" dirty="0"/>
              <a:t> can be used by 802.11a &amp; n. It can carry up to 23 non-overlapping channels, but gives a shorter range than 2.4 GHz.</a:t>
            </a:r>
          </a:p>
        </p:txBody>
      </p:sp>
    </p:spTree>
    <p:extLst>
      <p:ext uri="{BB962C8B-B14F-4D97-AF65-F5344CB8AC3E}">
        <p14:creationId xmlns:p14="http://schemas.microsoft.com/office/powerpoint/2010/main" xmlns="" val="36635496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Ad-Hoc vs. Infrastructure(managed)</a:t>
            </a:r>
            <a:endParaRPr lang="en-US" b="1" dirty="0"/>
          </a:p>
        </p:txBody>
      </p:sp>
      <p:sp>
        <p:nvSpPr>
          <p:cNvPr id="3" name="Content Placeholder 2"/>
          <p:cNvSpPr>
            <a:spLocks noGrp="1"/>
          </p:cNvSpPr>
          <p:nvPr>
            <p:ph idx="1"/>
          </p:nvPr>
        </p:nvSpPr>
        <p:spPr/>
        <p:txBody>
          <a:bodyPr>
            <a:normAutofit fontScale="92500"/>
          </a:bodyPr>
          <a:lstStyle/>
          <a:p>
            <a:r>
              <a:rPr lang="en-US" dirty="0" smtClean="0"/>
              <a:t>Wireless </a:t>
            </a:r>
            <a:r>
              <a:rPr lang="en-US" dirty="0"/>
              <a:t>networks typically work in one of two configurations (sometimes called </a:t>
            </a:r>
            <a:r>
              <a:rPr lang="en-US" i="1" dirty="0"/>
              <a:t>topologies</a:t>
            </a:r>
            <a:r>
              <a:rPr lang="en-US" dirty="0"/>
              <a:t>): </a:t>
            </a:r>
            <a:r>
              <a:rPr lang="en-US" b="1" dirty="0"/>
              <a:t>ad-hoc</a:t>
            </a:r>
            <a:r>
              <a:rPr lang="en-US" dirty="0"/>
              <a:t> or </a:t>
            </a:r>
            <a:r>
              <a:rPr lang="en-US" b="1" dirty="0"/>
              <a:t>infrastructure</a:t>
            </a:r>
            <a:r>
              <a:rPr lang="en-US" dirty="0"/>
              <a:t>. The topology or </a:t>
            </a:r>
            <a:r>
              <a:rPr lang="en-US" i="1" dirty="0"/>
              <a:t>mode</a:t>
            </a:r>
            <a:r>
              <a:rPr lang="en-US" dirty="0"/>
              <a:t> you choose depends on whether you want your PCs to communicate directly or with an access point.</a:t>
            </a:r>
          </a:p>
          <a:p>
            <a:r>
              <a:rPr lang="en-US" dirty="0"/>
              <a:t>In ad-hoc mode </a:t>
            </a:r>
            <a:r>
              <a:rPr lang="en-US" dirty="0" smtClean="0"/>
              <a:t> </a:t>
            </a:r>
            <a:r>
              <a:rPr lang="en-US" dirty="0"/>
              <a:t>data in the network is transferred to and from wireless network adapters connected to PCs. An ad-hoc network is also called a </a:t>
            </a:r>
            <a:r>
              <a:rPr lang="en-US" u="sng" dirty="0"/>
              <a:t>peer-to-peer network</a:t>
            </a:r>
            <a:r>
              <a:rPr lang="en-US" dirty="0"/>
              <a:t>. </a:t>
            </a:r>
          </a:p>
        </p:txBody>
      </p:sp>
    </p:spTree>
    <p:extLst>
      <p:ext uri="{BB962C8B-B14F-4D97-AF65-F5344CB8AC3E}">
        <p14:creationId xmlns:p14="http://schemas.microsoft.com/office/powerpoint/2010/main" xmlns="" val="34281834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15962"/>
          </a:xfrm>
        </p:spPr>
        <p:txBody>
          <a:bodyPr>
            <a:normAutofit fontScale="90000"/>
          </a:bodyPr>
          <a:lstStyle/>
          <a:p>
            <a:r>
              <a:rPr lang="en-US" b="1" dirty="0" smtClean="0"/>
              <a:t/>
            </a:r>
            <a:br>
              <a:rPr lang="en-US" b="1" dirty="0" smtClean="0"/>
            </a:br>
            <a:r>
              <a:rPr lang="en-US" b="1" dirty="0" smtClean="0"/>
              <a:t>Benefits of an ad-hoc network:</a:t>
            </a:r>
            <a:br>
              <a:rPr lang="en-US" b="1" dirty="0" smtClean="0"/>
            </a:br>
            <a:endParaRPr lang="en-US" b="1" dirty="0"/>
          </a:p>
        </p:txBody>
      </p:sp>
      <p:sp>
        <p:nvSpPr>
          <p:cNvPr id="3" name="Content Placeholder 2"/>
          <p:cNvSpPr>
            <a:spLocks noGrp="1"/>
          </p:cNvSpPr>
          <p:nvPr>
            <p:ph idx="1"/>
          </p:nvPr>
        </p:nvSpPr>
        <p:spPr/>
        <p:txBody>
          <a:bodyPr>
            <a:normAutofit lnSpcReduction="10000"/>
          </a:bodyPr>
          <a:lstStyle/>
          <a:p>
            <a:r>
              <a:rPr lang="en-US" dirty="0" smtClean="0"/>
              <a:t>Ad-hoc networks are simple to set up. Plug in your wireless 	 network adapters, configure the software, and you're off and 	 running.</a:t>
            </a:r>
          </a:p>
          <a:p>
            <a:r>
              <a:rPr lang="en-US" dirty="0" smtClean="0"/>
              <a:t>Ad-hoc networks are inexpensive. You save the cost of 	 	 purchasing an access point.</a:t>
            </a:r>
          </a:p>
          <a:p>
            <a:r>
              <a:rPr lang="en-US" dirty="0" smtClean="0"/>
              <a:t>Ad-hoc networks are fast. Throughput rates between two wireless network adapters are twice as fast as when you use an access point.</a:t>
            </a:r>
          </a:p>
          <a:p>
            <a:endParaRPr lang="en-US" dirty="0" smtClean="0"/>
          </a:p>
          <a:p>
            <a:endParaRPr lang="en-US" dirty="0"/>
          </a:p>
        </p:txBody>
      </p:sp>
    </p:spTree>
    <p:extLst>
      <p:ext uri="{BB962C8B-B14F-4D97-AF65-F5344CB8AC3E}">
        <p14:creationId xmlns:p14="http://schemas.microsoft.com/office/powerpoint/2010/main" xmlns="" val="17604737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a:bodyPr>
          <a:lstStyle/>
          <a:p>
            <a:r>
              <a:rPr lang="en-US" dirty="0"/>
              <a:t>The topology of many wired LANs is built from point-to-point links. </a:t>
            </a:r>
            <a:r>
              <a:rPr lang="en-US" dirty="0" smtClean="0"/>
              <a:t>IEEE 802.3</a:t>
            </a:r>
            <a:r>
              <a:rPr lang="en-US" dirty="0"/>
              <a:t>, popularly called </a:t>
            </a:r>
            <a:r>
              <a:rPr lang="en-US" b="1" dirty="0" smtClean="0"/>
              <a:t>Ethernet.</a:t>
            </a:r>
          </a:p>
          <a:p>
            <a:r>
              <a:rPr lang="en-US" dirty="0"/>
              <a:t>Wired LANs use a range of different transmission technologies. Most </a:t>
            </a:r>
            <a:r>
              <a:rPr lang="en-US" dirty="0" smtClean="0"/>
              <a:t>of them </a:t>
            </a:r>
            <a:r>
              <a:rPr lang="en-US" dirty="0"/>
              <a:t>use copper wires, but some use optical fiber</a:t>
            </a:r>
            <a:r>
              <a:rPr lang="en-US" dirty="0" smtClean="0"/>
              <a:t>.</a:t>
            </a:r>
          </a:p>
          <a:p>
            <a:r>
              <a:rPr lang="en-US" dirty="0" smtClean="0"/>
              <a:t>Wired </a:t>
            </a:r>
            <a:r>
              <a:rPr lang="en-US" dirty="0"/>
              <a:t>LANs run at speeds of 100 Mbps to 1 </a:t>
            </a:r>
            <a:r>
              <a:rPr lang="en-US" dirty="0" err="1"/>
              <a:t>Gbps</a:t>
            </a:r>
            <a:r>
              <a:rPr lang="en-US" dirty="0"/>
              <a:t>, have low </a:t>
            </a:r>
            <a:r>
              <a:rPr lang="en-US" dirty="0" smtClean="0"/>
              <a:t>delay (microseconds </a:t>
            </a:r>
            <a:r>
              <a:rPr lang="en-US" dirty="0"/>
              <a:t>or nanoseconds), and make very few errors. Newer LANs can </a:t>
            </a:r>
            <a:r>
              <a:rPr lang="en-US" dirty="0" smtClean="0"/>
              <a:t>operate at </a:t>
            </a:r>
            <a:r>
              <a:rPr lang="en-US" dirty="0"/>
              <a:t>up to 10 </a:t>
            </a:r>
            <a:r>
              <a:rPr lang="en-US" dirty="0" err="1"/>
              <a:t>Gbps</a:t>
            </a:r>
            <a:endParaRPr lang="en-US" dirty="0"/>
          </a:p>
        </p:txBody>
      </p:sp>
    </p:spTree>
    <p:extLst>
      <p:ext uri="{BB962C8B-B14F-4D97-AF65-F5344CB8AC3E}">
        <p14:creationId xmlns:p14="http://schemas.microsoft.com/office/powerpoint/2010/main" xmlns="" val="11816064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lstStyle/>
          <a:p>
            <a:r>
              <a:rPr lang="en-US" b="1" dirty="0"/>
              <a:t>More common than an ad-hoc network, an infrastructure network includes an access point.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057400" y="2895600"/>
            <a:ext cx="3939886" cy="1733550"/>
          </a:xfrm>
          <a:prstGeom prst="rect">
            <a:avLst/>
          </a:prstGeom>
        </p:spPr>
      </p:pic>
    </p:spTree>
    <p:extLst>
      <p:ext uri="{BB962C8B-B14F-4D97-AF65-F5344CB8AC3E}">
        <p14:creationId xmlns:p14="http://schemas.microsoft.com/office/powerpoint/2010/main" xmlns="" val="23939202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802.11 Variants</a:t>
            </a:r>
            <a:endParaRPr lang="en-US" dirty="0"/>
          </a:p>
        </p:txBody>
      </p:sp>
      <p:sp>
        <p:nvSpPr>
          <p:cNvPr id="3" name="Content Placeholder 2"/>
          <p:cNvSpPr>
            <a:spLocks noGrp="1"/>
          </p:cNvSpPr>
          <p:nvPr>
            <p:ph idx="1"/>
          </p:nvPr>
        </p:nvSpPr>
        <p:spPr/>
        <p:txBody>
          <a:bodyPr/>
          <a:lstStyle/>
          <a:p>
            <a:r>
              <a:rPr lang="en-US" dirty="0"/>
              <a:t>The 802.11 wireless standards can differ in terms of speed, transmission ranges, and frequency used, but in terms of actual implementation they are similar. All standards can use either an infrastructure or ad hoc network design, and each can use the same security protocols</a:t>
            </a:r>
          </a:p>
        </p:txBody>
      </p:sp>
    </p:spTree>
    <p:extLst>
      <p:ext uri="{BB962C8B-B14F-4D97-AF65-F5344CB8AC3E}">
        <p14:creationId xmlns:p14="http://schemas.microsoft.com/office/powerpoint/2010/main" xmlns="" val="30678463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IEEE 802.11a</a:t>
            </a:r>
            <a:endParaRPr lang="en-US" dirty="0"/>
          </a:p>
        </p:txBody>
      </p:sp>
      <p:sp>
        <p:nvSpPr>
          <p:cNvPr id="3" name="Content Placeholder 2"/>
          <p:cNvSpPr>
            <a:spLocks noGrp="1"/>
          </p:cNvSpPr>
          <p:nvPr>
            <p:ph idx="1"/>
          </p:nvPr>
        </p:nvSpPr>
        <p:spPr/>
        <p:txBody>
          <a:bodyPr/>
          <a:lstStyle/>
          <a:p>
            <a:r>
              <a:rPr lang="en-US" dirty="0" smtClean="0"/>
              <a:t> In terms of speed, the 802.11a standard was far ahead of the original 802.11 standards. </a:t>
            </a:r>
          </a:p>
          <a:p>
            <a:r>
              <a:rPr lang="en-US" dirty="0" smtClean="0"/>
              <a:t>802.11a specified </a:t>
            </a:r>
            <a:r>
              <a:rPr lang="en-US" u="sng" dirty="0" smtClean="0"/>
              <a:t>speeds of up to 54Mbps in the 5GHz band</a:t>
            </a:r>
            <a:r>
              <a:rPr lang="en-US" dirty="0" smtClean="0"/>
              <a:t>, but most commonly, communication takes place at </a:t>
            </a:r>
            <a:r>
              <a:rPr lang="en-US" u="sng" dirty="0" smtClean="0"/>
              <a:t>6Mbps, 12Mbps, or 24Mbps</a:t>
            </a:r>
            <a:r>
              <a:rPr lang="en-US" dirty="0" smtClean="0"/>
              <a:t>. </a:t>
            </a:r>
          </a:p>
          <a:p>
            <a:r>
              <a:rPr lang="en-US" dirty="0" smtClean="0"/>
              <a:t>802.11a is incompatible with the </a:t>
            </a:r>
            <a:r>
              <a:rPr lang="en-US" u="sng" dirty="0" smtClean="0"/>
              <a:t>802.11b and 802.11g</a:t>
            </a:r>
            <a:r>
              <a:rPr lang="en-US" dirty="0" smtClean="0"/>
              <a:t> wireless standards.</a:t>
            </a:r>
            <a:endParaRPr lang="en-US" dirty="0"/>
          </a:p>
        </p:txBody>
      </p:sp>
    </p:spTree>
    <p:extLst>
      <p:ext uri="{BB962C8B-B14F-4D97-AF65-F5344CB8AC3E}">
        <p14:creationId xmlns:p14="http://schemas.microsoft.com/office/powerpoint/2010/main" xmlns="" val="20811860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IEEE 802.11b</a:t>
            </a:r>
            <a:endParaRPr lang="en-US" dirty="0"/>
          </a:p>
        </p:txBody>
      </p:sp>
      <p:sp>
        <p:nvSpPr>
          <p:cNvPr id="3" name="Content Placeholder 2"/>
          <p:cNvSpPr>
            <a:spLocks noGrp="1"/>
          </p:cNvSpPr>
          <p:nvPr>
            <p:ph idx="1"/>
          </p:nvPr>
        </p:nvSpPr>
        <p:spPr/>
        <p:txBody>
          <a:bodyPr/>
          <a:lstStyle/>
          <a:p>
            <a:r>
              <a:rPr lang="en-US" dirty="0"/>
              <a:t>The 802.11b standard provides for a maximum transmission speed of 11Mbps</a:t>
            </a:r>
            <a:r>
              <a:rPr lang="en-US" dirty="0" smtClean="0"/>
              <a:t>.</a:t>
            </a:r>
          </a:p>
          <a:p>
            <a:r>
              <a:rPr lang="en-US" dirty="0" smtClean="0"/>
              <a:t> </a:t>
            </a:r>
            <a:r>
              <a:rPr lang="en-US" dirty="0"/>
              <a:t>However, devices are designed to be backward-compatible with previous 802.11 standards that provided for speeds of 1, 2, and 5.5Mbps. </a:t>
            </a:r>
            <a:endParaRPr lang="en-US" dirty="0" smtClean="0"/>
          </a:p>
          <a:p>
            <a:r>
              <a:rPr lang="en-US" dirty="0" smtClean="0"/>
              <a:t>802.11b </a:t>
            </a:r>
            <a:r>
              <a:rPr lang="en-US" dirty="0"/>
              <a:t>uses a 2.4GHz RF range and is compatible with 802.11g.</a:t>
            </a:r>
          </a:p>
        </p:txBody>
      </p:sp>
    </p:spTree>
    <p:extLst>
      <p:ext uri="{BB962C8B-B14F-4D97-AF65-F5344CB8AC3E}">
        <p14:creationId xmlns:p14="http://schemas.microsoft.com/office/powerpoint/2010/main" xmlns="" val="20557038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IEEE 802.11g</a:t>
            </a:r>
            <a:endParaRPr lang="en-US" dirty="0"/>
          </a:p>
        </p:txBody>
      </p:sp>
      <p:sp>
        <p:nvSpPr>
          <p:cNvPr id="3" name="Content Placeholder 2"/>
          <p:cNvSpPr>
            <a:spLocks noGrp="1"/>
          </p:cNvSpPr>
          <p:nvPr>
            <p:ph idx="1"/>
          </p:nvPr>
        </p:nvSpPr>
        <p:spPr/>
        <p:txBody>
          <a:bodyPr/>
          <a:lstStyle/>
          <a:p>
            <a:r>
              <a:rPr lang="en-US" dirty="0"/>
              <a:t>802.11g is a popular wireless standard today. </a:t>
            </a:r>
            <a:endParaRPr lang="en-US" dirty="0" smtClean="0"/>
          </a:p>
          <a:p>
            <a:r>
              <a:rPr lang="en-US" dirty="0" smtClean="0"/>
              <a:t>802.11g </a:t>
            </a:r>
            <a:r>
              <a:rPr lang="en-US" dirty="0"/>
              <a:t>offers wireless transmission over distances of 150 feet and speeds up to 54Mbps compared with the 11Mbps of the 802.11b standard. </a:t>
            </a:r>
            <a:endParaRPr lang="en-US" dirty="0" smtClean="0"/>
          </a:p>
          <a:p>
            <a:r>
              <a:rPr lang="en-US" dirty="0" smtClean="0"/>
              <a:t>Like </a:t>
            </a:r>
            <a:r>
              <a:rPr lang="en-US" dirty="0"/>
              <a:t>802.11b, 802.11g operates in the 2.4GHz range and therefore is compatible with it</a:t>
            </a:r>
          </a:p>
        </p:txBody>
      </p:sp>
    </p:spTree>
    <p:extLst>
      <p:ext uri="{BB962C8B-B14F-4D97-AF65-F5344CB8AC3E}">
        <p14:creationId xmlns:p14="http://schemas.microsoft.com/office/powerpoint/2010/main" xmlns="" val="31901479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IEEE 802.11n</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newest of the wireless standards </a:t>
            </a:r>
            <a:r>
              <a:rPr lang="en-US" dirty="0" smtClean="0"/>
              <a:t>listed is </a:t>
            </a:r>
            <a:r>
              <a:rPr lang="en-US" dirty="0"/>
              <a:t>802.11n. </a:t>
            </a:r>
            <a:endParaRPr lang="en-US" dirty="0" smtClean="0"/>
          </a:p>
          <a:p>
            <a:r>
              <a:rPr lang="en-US" dirty="0" smtClean="0"/>
              <a:t>The </a:t>
            </a:r>
            <a:r>
              <a:rPr lang="en-US" dirty="0"/>
              <a:t>goal of the 802.11n standard is to significantly increase throughput in both the 2.4GHz and the 5GHz frequency range. </a:t>
            </a:r>
            <a:endParaRPr lang="en-US" dirty="0" smtClean="0"/>
          </a:p>
          <a:p>
            <a:r>
              <a:rPr lang="en-US" dirty="0" smtClean="0"/>
              <a:t>The </a:t>
            </a:r>
            <a:r>
              <a:rPr lang="en-US" dirty="0"/>
              <a:t>baseline goal of the standard was to reach speeds of 100Mbps, but given the right conditions, it is estimated that the 802.11n speeds might reach a staggering 600Mbps. In practical </a:t>
            </a:r>
            <a:r>
              <a:rPr lang="en-US" dirty="0" smtClean="0"/>
              <a:t>operation</a:t>
            </a:r>
            <a:endParaRPr lang="en-US" dirty="0"/>
          </a:p>
        </p:txBody>
      </p:sp>
    </p:spTree>
    <p:extLst>
      <p:ext uri="{BB962C8B-B14F-4D97-AF65-F5344CB8AC3E}">
        <p14:creationId xmlns:p14="http://schemas.microsoft.com/office/powerpoint/2010/main" xmlns="" val="2651023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t>
            </a:r>
            <a:r>
              <a:rPr lang="en-US" dirty="0" smtClean="0"/>
              <a:t>irtual </a:t>
            </a:r>
            <a:r>
              <a:rPr lang="en-US" dirty="0"/>
              <a:t>L</a:t>
            </a:r>
            <a:r>
              <a:rPr lang="en-US" dirty="0" smtClean="0"/>
              <a:t>ocal </a:t>
            </a:r>
            <a:r>
              <a:rPr lang="en-US" dirty="0"/>
              <a:t>A</a:t>
            </a:r>
            <a:r>
              <a:rPr lang="en-US" dirty="0" smtClean="0"/>
              <a:t>rea </a:t>
            </a:r>
            <a:r>
              <a:rPr lang="en-US" dirty="0"/>
              <a:t>N</a:t>
            </a:r>
            <a:r>
              <a:rPr lang="en-US" dirty="0" smtClean="0"/>
              <a:t>etwork (VLAN)</a:t>
            </a:r>
            <a:endParaRPr lang="en-US" dirty="0"/>
          </a:p>
        </p:txBody>
      </p:sp>
      <p:sp>
        <p:nvSpPr>
          <p:cNvPr id="3" name="Content Placeholder 2"/>
          <p:cNvSpPr>
            <a:spLocks noGrp="1"/>
          </p:cNvSpPr>
          <p:nvPr>
            <p:ph idx="1"/>
          </p:nvPr>
        </p:nvSpPr>
        <p:spPr/>
        <p:txBody>
          <a:bodyPr/>
          <a:lstStyle/>
          <a:p>
            <a:r>
              <a:rPr lang="en-US" dirty="0"/>
              <a:t>A virtual local area network (VLAN) is a logical group of workstations, servers and network devices that appear to be on the same LAN despite their geographical distribution.</a:t>
            </a:r>
          </a:p>
        </p:txBody>
      </p:sp>
    </p:spTree>
    <p:extLst>
      <p:ext uri="{BB962C8B-B14F-4D97-AF65-F5344CB8AC3E}">
        <p14:creationId xmlns:p14="http://schemas.microsoft.com/office/powerpoint/2010/main" xmlns="" val="1133227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 Hoc Network</a:t>
            </a:r>
            <a:endParaRPr lang="en-US" dirty="0"/>
          </a:p>
        </p:txBody>
      </p:sp>
      <p:sp>
        <p:nvSpPr>
          <p:cNvPr id="3" name="Content Placeholder 2"/>
          <p:cNvSpPr>
            <a:spLocks noGrp="1"/>
          </p:cNvSpPr>
          <p:nvPr>
            <p:ph idx="1"/>
          </p:nvPr>
        </p:nvSpPr>
        <p:spPr/>
        <p:txBody>
          <a:bodyPr>
            <a:normAutofit fontScale="92500"/>
          </a:bodyPr>
          <a:lstStyle/>
          <a:p>
            <a:r>
              <a:rPr lang="en-US" dirty="0"/>
              <a:t>An ad hoc network is a network that is composed of individual devices communicating with each other directly. </a:t>
            </a:r>
            <a:endParaRPr lang="en-US" dirty="0" smtClean="0"/>
          </a:p>
          <a:p>
            <a:r>
              <a:rPr lang="en-US" dirty="0"/>
              <a:t>T</a:t>
            </a:r>
            <a:r>
              <a:rPr lang="en-US" dirty="0" smtClean="0"/>
              <a:t>hese </a:t>
            </a:r>
            <a:r>
              <a:rPr lang="en-US" dirty="0"/>
              <a:t>networks often bypass the gatekeeping hardware or central access point such as a router. </a:t>
            </a:r>
            <a:endParaRPr lang="en-US" dirty="0" smtClean="0"/>
          </a:p>
          <a:p>
            <a:r>
              <a:rPr lang="en-US" dirty="0" smtClean="0"/>
              <a:t>Many </a:t>
            </a:r>
            <a:r>
              <a:rPr lang="en-US" dirty="0"/>
              <a:t>ad hoc networks are local area networks where computers or other devices are enabled to send data directly to one another rather than going through a centralized access point.</a:t>
            </a:r>
          </a:p>
        </p:txBody>
      </p:sp>
    </p:spTree>
    <p:extLst>
      <p:ext uri="{BB962C8B-B14F-4D97-AF65-F5344CB8AC3E}">
        <p14:creationId xmlns:p14="http://schemas.microsoft.com/office/powerpoint/2010/main" xmlns="" val="800712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Wireless Ad Hoc (WANET) &amp; Mobile Ad Hoc(MANET)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685800" y="2133600"/>
            <a:ext cx="7958256" cy="4038600"/>
          </a:xfrm>
        </p:spPr>
      </p:pic>
    </p:spTree>
    <p:extLst>
      <p:ext uri="{BB962C8B-B14F-4D97-AF65-F5344CB8AC3E}">
        <p14:creationId xmlns:p14="http://schemas.microsoft.com/office/powerpoint/2010/main" xmlns="" val="2888736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Access Control Protocols</a:t>
            </a:r>
            <a:endParaRPr lang="en-US" dirty="0"/>
          </a:p>
        </p:txBody>
      </p:sp>
      <p:sp>
        <p:nvSpPr>
          <p:cNvPr id="3" name="Content Placeholder 2"/>
          <p:cNvSpPr>
            <a:spLocks noGrp="1"/>
          </p:cNvSpPr>
          <p:nvPr>
            <p:ph idx="1"/>
          </p:nvPr>
        </p:nvSpPr>
        <p:spPr/>
        <p:txBody>
          <a:bodyPr/>
          <a:lstStyle/>
          <a:p>
            <a:r>
              <a:rPr lang="en-US" dirty="0" smtClean="0"/>
              <a:t>CSMA</a:t>
            </a:r>
            <a:br>
              <a:rPr lang="en-US" dirty="0" smtClean="0"/>
            </a:br>
            <a:r>
              <a:rPr lang="en-US" b="1" dirty="0"/>
              <a:t>Carrier-sense multiple access</a:t>
            </a:r>
            <a:r>
              <a:rPr lang="en-US" dirty="0"/>
              <a:t> (</a:t>
            </a:r>
            <a:r>
              <a:rPr lang="en-US" b="1" dirty="0"/>
              <a:t>CSMA</a:t>
            </a:r>
            <a:r>
              <a:rPr lang="en-US" dirty="0"/>
              <a:t>) is a media access control (MAC) protocol in which a node verifies the absence of other traffic before transmitting on a shared </a:t>
            </a:r>
            <a:r>
              <a:rPr lang="en-US" u="sng" dirty="0"/>
              <a:t>transmission medium</a:t>
            </a:r>
            <a:endParaRPr lang="en-US" dirty="0"/>
          </a:p>
        </p:txBody>
      </p:sp>
    </p:spTree>
    <p:extLst>
      <p:ext uri="{BB962C8B-B14F-4D97-AF65-F5344CB8AC3E}">
        <p14:creationId xmlns:p14="http://schemas.microsoft.com/office/powerpoint/2010/main" xmlns="" val="2148733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dirty="0"/>
              <a:t>Variations on basic CSMA include addition of </a:t>
            </a:r>
            <a:r>
              <a:rPr lang="en-US" dirty="0" smtClean="0"/>
              <a:t>Collision Avoidance (CSMA/CA) &amp; Collision-Detection (CSMA/CD)</a:t>
            </a:r>
          </a:p>
          <a:p>
            <a:r>
              <a:rPr lang="en-US" dirty="0" smtClean="0"/>
              <a:t>Collision Detection (CSMA/CD)</a:t>
            </a:r>
            <a:br>
              <a:rPr lang="en-US" dirty="0" smtClean="0"/>
            </a:br>
            <a:r>
              <a:rPr lang="en-US" dirty="0"/>
              <a:t>CSMA/CD is used to improve CSMA performance by terminating transmission as soon as a collision is detected, thus shortening the time required before a retry can be attempted.</a:t>
            </a:r>
            <a:r>
              <a:rPr lang="en-US" dirty="0" smtClean="0"/>
              <a:t/>
            </a:r>
            <a:br>
              <a:rPr lang="en-US" dirty="0" smtClean="0"/>
            </a:br>
            <a:endParaRPr lang="en-US" dirty="0"/>
          </a:p>
        </p:txBody>
      </p:sp>
    </p:spTree>
    <p:extLst>
      <p:ext uri="{BB962C8B-B14F-4D97-AF65-F5344CB8AC3E}">
        <p14:creationId xmlns:p14="http://schemas.microsoft.com/office/powerpoint/2010/main" xmlns="" val="35408688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371</TotalTime>
  <Words>1389</Words>
  <Application>Microsoft Office PowerPoint</Application>
  <PresentationFormat>On-screen Show (4:3)</PresentationFormat>
  <Paragraphs>128</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Local Area Networks</vt:lpstr>
      <vt:lpstr>Slide 2</vt:lpstr>
      <vt:lpstr>Slide 3</vt:lpstr>
      <vt:lpstr>Slide 4</vt:lpstr>
      <vt:lpstr>Virtual Local Area Network (VLAN)</vt:lpstr>
      <vt:lpstr>Ad Hoc Network</vt:lpstr>
      <vt:lpstr>Wireless Ad Hoc (WANET) &amp; Mobile Ad Hoc(MANET)</vt:lpstr>
      <vt:lpstr>Media Access Control Protocols</vt:lpstr>
      <vt:lpstr>Slide 9</vt:lpstr>
      <vt:lpstr>Slide 10</vt:lpstr>
      <vt:lpstr>Carrier Sense Protocols</vt:lpstr>
      <vt:lpstr>1-persistent CSMA</vt:lpstr>
      <vt:lpstr>Non-Persistent CSMA</vt:lpstr>
      <vt:lpstr>Token Passing</vt:lpstr>
      <vt:lpstr>Slide 15</vt:lpstr>
      <vt:lpstr>IEEE 802 MAC Layer Standards</vt:lpstr>
      <vt:lpstr>Ethernet</vt:lpstr>
      <vt:lpstr>Slide 18</vt:lpstr>
      <vt:lpstr>IEEE 802.3</vt:lpstr>
      <vt:lpstr>Slide 20</vt:lpstr>
      <vt:lpstr>Slide 21</vt:lpstr>
      <vt:lpstr>IEEE 802.11</vt:lpstr>
      <vt:lpstr>IEEE 802.15</vt:lpstr>
      <vt:lpstr>Slide 24</vt:lpstr>
      <vt:lpstr>Switched Ethernet variants:</vt:lpstr>
      <vt:lpstr>Slide 26</vt:lpstr>
      <vt:lpstr>Slide 27</vt:lpstr>
      <vt:lpstr>Slide 28</vt:lpstr>
      <vt:lpstr>Wireless LANs 802.11</vt:lpstr>
      <vt:lpstr>Access Method : CSMA/CA</vt:lpstr>
      <vt:lpstr>Slide 31</vt:lpstr>
      <vt:lpstr>Slide 32</vt:lpstr>
      <vt:lpstr>CSMA/CA Explained</vt:lpstr>
      <vt:lpstr>Slide 34</vt:lpstr>
      <vt:lpstr>ISM Frequency Bands</vt:lpstr>
      <vt:lpstr>Slide 36</vt:lpstr>
      <vt:lpstr>Slide 37</vt:lpstr>
      <vt:lpstr>Ad-Hoc vs. Infrastructure(managed)</vt:lpstr>
      <vt:lpstr> Benefits of an ad-hoc network: </vt:lpstr>
      <vt:lpstr>Slide 40</vt:lpstr>
      <vt:lpstr>802.11 Variants</vt:lpstr>
      <vt:lpstr>IEEE 802.11a</vt:lpstr>
      <vt:lpstr>IEEE 802.11b</vt:lpstr>
      <vt:lpstr>IEEE 802.11g</vt:lpstr>
      <vt:lpstr>IEEE 802.11n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Local Area Networks</dc:title>
  <dc:creator>samsuns</dc:creator>
  <cp:lastModifiedBy>Abdul Rahman</cp:lastModifiedBy>
  <cp:revision>43</cp:revision>
  <dcterms:created xsi:type="dcterms:W3CDTF">2018-09-13T12:12:49Z</dcterms:created>
  <dcterms:modified xsi:type="dcterms:W3CDTF">2018-09-15T06:00:52Z</dcterms:modified>
</cp:coreProperties>
</file>