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7276" autoAdjust="0"/>
  </p:normalViewPr>
  <p:slideViewPr>
    <p:cSldViewPr>
      <p:cViewPr varScale="1">
        <p:scale>
          <a:sx n="63" d="100"/>
          <a:sy n="63" d="100"/>
        </p:scale>
        <p:origin x="-159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6751DD7-DD28-4464-890D-8C29758A56F2}" type="datetimeFigureOut">
              <a:rPr lang="en-US" smtClean="0"/>
              <a:t>9/24/2018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44DF3E0-EEAC-452F-97DC-98D7B39C81AC}"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Let’s take a simple analogy to understand the concept of CDMA. Assume we have a few students gathered in a classroom who would like to talk to each other simultaneously. Nothing would be audible if everyone starts speaking at the same time. Either they must take turns to speak or use different languages to communicate.</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The second option is quite similar to CDMA — students speaking the same language can understand each other, while other languages are perceived as noise and rejected. Similarly, in radio CDMA, each group of users is given a shared code. Many codes occupy the same channel, but only those users associated with a particular code can communicate</a:t>
            </a:r>
          </a:p>
          <a:p>
            <a:endParaRPr lang="en-US" dirty="0"/>
          </a:p>
        </p:txBody>
      </p:sp>
      <p:sp>
        <p:nvSpPr>
          <p:cNvPr id="4" name="Slide Number Placeholder 3"/>
          <p:cNvSpPr>
            <a:spLocks noGrp="1"/>
          </p:cNvSpPr>
          <p:nvPr>
            <p:ph type="sldNum" sz="quarter" idx="10"/>
          </p:nvPr>
        </p:nvSpPr>
        <p:spPr/>
        <p:txBody>
          <a:bodyPr/>
          <a:lstStyle/>
          <a:p>
            <a:fld id="{544DF3E0-EEAC-452F-97DC-98D7B39C81AC}" type="slidenum">
              <a:rPr lang="en-US" smtClean="0"/>
              <a:t>18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EE18F54-9203-495D-AE5E-0B37ABA2B9CE}" type="datetimeFigureOut">
              <a:rPr lang="en-US" smtClean="0"/>
              <a:t>9/23/2018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AD9155-89B9-40A8-BDCD-7FE1AD46B21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E18F54-9203-495D-AE5E-0B37ABA2B9CE}" type="datetimeFigureOut">
              <a:rPr lang="en-US" smtClean="0"/>
              <a:t>9/23/2018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AD9155-89B9-40A8-BDCD-7FE1AD46B21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E18F54-9203-495D-AE5E-0B37ABA2B9CE}" type="datetimeFigureOut">
              <a:rPr lang="en-US" smtClean="0"/>
              <a:t>9/23/2018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AD9155-89B9-40A8-BDCD-7FE1AD46B21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E18F54-9203-495D-AE5E-0B37ABA2B9CE}" type="datetimeFigureOut">
              <a:rPr lang="en-US" smtClean="0"/>
              <a:t>9/23/2018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AD9155-89B9-40A8-BDCD-7FE1AD46B21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E18F54-9203-495D-AE5E-0B37ABA2B9CE}" type="datetimeFigureOut">
              <a:rPr lang="en-US" smtClean="0"/>
              <a:t>9/23/2018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AD9155-89B9-40A8-BDCD-7FE1AD46B21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EE18F54-9203-495D-AE5E-0B37ABA2B9CE}" type="datetimeFigureOut">
              <a:rPr lang="en-US" smtClean="0"/>
              <a:t>9/23/2018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AD9155-89B9-40A8-BDCD-7FE1AD46B21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EE18F54-9203-495D-AE5E-0B37ABA2B9CE}" type="datetimeFigureOut">
              <a:rPr lang="en-US" smtClean="0"/>
              <a:t>9/23/2018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AD9155-89B9-40A8-BDCD-7FE1AD46B21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EE18F54-9203-495D-AE5E-0B37ABA2B9CE}" type="datetimeFigureOut">
              <a:rPr lang="en-US" smtClean="0"/>
              <a:t>9/23/2018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AD9155-89B9-40A8-BDCD-7FE1AD46B21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E18F54-9203-495D-AE5E-0B37ABA2B9CE}" type="datetimeFigureOut">
              <a:rPr lang="en-US" smtClean="0"/>
              <a:t>9/23/2018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AD9155-89B9-40A8-BDCD-7FE1AD46B21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E18F54-9203-495D-AE5E-0B37ABA2B9CE}" type="datetimeFigureOut">
              <a:rPr lang="en-US" smtClean="0"/>
              <a:t>9/23/2018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AD9155-89B9-40A8-BDCD-7FE1AD46B21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E18F54-9203-495D-AE5E-0B37ABA2B9CE}" type="datetimeFigureOut">
              <a:rPr lang="en-US" smtClean="0"/>
              <a:t>9/23/2018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AD9155-89B9-40A8-BDCD-7FE1AD46B21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E18F54-9203-495D-AE5E-0B37ABA2B9CE}" type="datetimeFigureOut">
              <a:rPr lang="en-US" smtClean="0"/>
              <a:t>9/23/2018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AD9155-89B9-40A8-BDCD-7FE1AD46B21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MOBILE WIDE AREA NETWORKS</a:t>
            </a:r>
            <a:endParaRPr lang="en-US"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lstStyle/>
          <a:p>
            <a:r>
              <a:rPr lang="en-US" dirty="0"/>
              <a:t>In </a:t>
            </a:r>
            <a:r>
              <a:rPr lang="en-US" i="1" dirty="0"/>
              <a:t>non-line-of-sight</a:t>
            </a:r>
            <a:r>
              <a:rPr lang="en-US" dirty="0"/>
              <a:t> (NLOS) propagation, a signal transmitted into a wireless medium reaches the receiver via one or more indirect paths, each having different attenuations and delays. </a:t>
            </a:r>
            <a:endParaRPr lang="en-US" dirty="0" smtClean="0"/>
          </a:p>
          <a:p>
            <a:r>
              <a:rPr lang="en-US" dirty="0" smtClean="0"/>
              <a:t>When </a:t>
            </a:r>
            <a:r>
              <a:rPr lang="en-US" dirty="0"/>
              <a:t>a transmitted signal travels through communication paths other than the LOS path to reach the receiver, it is said to have undergone NLOS propagation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NLOS propagation </a:t>
            </a:r>
            <a:r>
              <a:rPr lang="en-US" dirty="0" smtClean="0"/>
              <a:t>mechanisms</a:t>
            </a:r>
            <a:endParaRPr lang="en-US" dirty="0"/>
          </a:p>
        </p:txBody>
      </p:sp>
      <p:sp>
        <p:nvSpPr>
          <p:cNvPr id="3" name="Content Placeholder 2"/>
          <p:cNvSpPr>
            <a:spLocks noGrp="1"/>
          </p:cNvSpPr>
          <p:nvPr>
            <p:ph idx="1"/>
          </p:nvPr>
        </p:nvSpPr>
        <p:spPr/>
        <p:txBody>
          <a:bodyPr/>
          <a:lstStyle/>
          <a:p>
            <a:r>
              <a:rPr lang="en-US" dirty="0" smtClean="0"/>
              <a:t>R</a:t>
            </a:r>
            <a:r>
              <a:rPr lang="en-US" dirty="0" smtClean="0"/>
              <a:t>eflection</a:t>
            </a:r>
          </a:p>
          <a:p>
            <a:r>
              <a:rPr lang="en-US" dirty="0" smtClean="0"/>
              <a:t>S</a:t>
            </a:r>
            <a:r>
              <a:rPr lang="en-US" dirty="0" smtClean="0"/>
              <a:t>cattering</a:t>
            </a:r>
          </a:p>
          <a:p>
            <a:r>
              <a:rPr lang="en-US" dirty="0"/>
              <a:t>D</a:t>
            </a:r>
            <a:r>
              <a:rPr lang="en-US" dirty="0" smtClean="0"/>
              <a:t>iffraction.</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Diffraction of electro magnetic </a:t>
            </a:r>
            <a:r>
              <a:rPr lang="en-US" dirty="0" err="1" smtClean="0"/>
              <a:t>wabe</a:t>
            </a:r>
            <a:endParaRPr lang="en-US" dirty="0"/>
          </a:p>
        </p:txBody>
      </p:sp>
      <p:pic>
        <p:nvPicPr>
          <p:cNvPr id="4" name="Content Placeholder 3" descr="diffraction.PNG"/>
          <p:cNvPicPr>
            <a:picLocks noGrp="1" noChangeAspect="1"/>
          </p:cNvPicPr>
          <p:nvPr>
            <p:ph idx="1"/>
          </p:nvPr>
        </p:nvPicPr>
        <p:blipFill>
          <a:blip r:embed="rId2"/>
          <a:stretch>
            <a:fillRect/>
          </a:stretch>
        </p:blipFill>
        <p:spPr>
          <a:xfrm>
            <a:off x="1066800" y="1828800"/>
            <a:ext cx="7430903" cy="3962400"/>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Wireless </a:t>
            </a:r>
            <a:r>
              <a:rPr lang="en-US" dirty="0" err="1" smtClean="0"/>
              <a:t>Impairements</a:t>
            </a:r>
            <a:endParaRPr lang="en-US" dirty="0"/>
          </a:p>
        </p:txBody>
      </p:sp>
      <p:sp>
        <p:nvSpPr>
          <p:cNvPr id="3" name="Content Placeholder 2"/>
          <p:cNvSpPr>
            <a:spLocks noGrp="1"/>
          </p:cNvSpPr>
          <p:nvPr>
            <p:ph idx="1"/>
          </p:nvPr>
        </p:nvSpPr>
        <p:spPr>
          <a:xfrm>
            <a:off x="457200" y="1447800"/>
            <a:ext cx="8229600" cy="5029200"/>
          </a:xfrm>
        </p:spPr>
        <p:txBody>
          <a:bodyPr>
            <a:normAutofit/>
          </a:bodyPr>
          <a:lstStyle/>
          <a:p>
            <a:r>
              <a:rPr lang="en-US" dirty="0"/>
              <a:t>When the received signal is not as same as the transmitted signal then it is known as Transmission </a:t>
            </a:r>
            <a:r>
              <a:rPr lang="en-US" dirty="0" smtClean="0"/>
              <a:t>impairment. In wireless communication impairment takes place due to various causes such as</a:t>
            </a:r>
            <a:br>
              <a:rPr lang="en-US" dirty="0" smtClean="0"/>
            </a:br>
            <a:r>
              <a:rPr lang="en-US" dirty="0" smtClean="0"/>
              <a:t>- Path Loss</a:t>
            </a:r>
            <a:br>
              <a:rPr lang="en-US" dirty="0" smtClean="0"/>
            </a:br>
            <a:r>
              <a:rPr lang="en-US" dirty="0" smtClean="0"/>
              <a:t>- Multipath Propagation</a:t>
            </a:r>
            <a:br>
              <a:rPr lang="en-US" dirty="0" smtClean="0"/>
            </a:br>
            <a:r>
              <a:rPr lang="en-US" dirty="0" smtClean="0"/>
              <a:t>- </a:t>
            </a:r>
            <a:r>
              <a:rPr lang="en-US" dirty="0"/>
              <a:t>Co-channel </a:t>
            </a:r>
            <a:r>
              <a:rPr lang="en-US" dirty="0" smtClean="0"/>
              <a:t>interference</a:t>
            </a:r>
            <a:br>
              <a:rPr lang="en-US" dirty="0" smtClean="0"/>
            </a:br>
            <a:r>
              <a:rPr lang="en-US" dirty="0" smtClean="0"/>
              <a:t>- Fading</a:t>
            </a:r>
            <a:br>
              <a:rPr lang="en-US" dirty="0" smtClean="0"/>
            </a:br>
            <a:r>
              <a:rPr lang="en-US" dirty="0" smtClean="0"/>
              <a:t>- </a:t>
            </a:r>
            <a:r>
              <a:rPr lang="en-US" dirty="0"/>
              <a:t>Doppler effects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 Loss</a:t>
            </a:r>
            <a:endParaRPr lang="en-US" dirty="0"/>
          </a:p>
        </p:txBody>
      </p:sp>
      <p:sp>
        <p:nvSpPr>
          <p:cNvPr id="3" name="Content Placeholder 2"/>
          <p:cNvSpPr>
            <a:spLocks noGrp="1"/>
          </p:cNvSpPr>
          <p:nvPr>
            <p:ph idx="1"/>
          </p:nvPr>
        </p:nvSpPr>
        <p:spPr/>
        <p:txBody>
          <a:bodyPr/>
          <a:lstStyle/>
          <a:p>
            <a:r>
              <a:rPr lang="en-US" dirty="0"/>
              <a:t>Electromagnetic radiation </a:t>
            </a:r>
            <a:r>
              <a:rPr lang="en-US" u="sng" dirty="0"/>
              <a:t>attenuates</a:t>
            </a:r>
            <a:r>
              <a:rPr lang="en-US" dirty="0"/>
              <a:t> as it </a:t>
            </a:r>
            <a:r>
              <a:rPr lang="en-US" dirty="0" smtClean="0"/>
              <a:t>passes through matter.</a:t>
            </a:r>
          </a:p>
          <a:p>
            <a:r>
              <a:rPr lang="en-US" dirty="0" smtClean="0"/>
              <a:t> </a:t>
            </a:r>
            <a:r>
              <a:rPr lang="en-US" dirty="0"/>
              <a:t>Even in free </a:t>
            </a:r>
            <a:r>
              <a:rPr lang="en-US" dirty="0" smtClean="0"/>
              <a:t>space, the </a:t>
            </a:r>
            <a:r>
              <a:rPr lang="en-US" dirty="0"/>
              <a:t>signal will disperse, resulting in decreased signal strength </a:t>
            </a:r>
            <a:r>
              <a:rPr lang="en-US" dirty="0" smtClean="0"/>
              <a:t>as </a:t>
            </a:r>
            <a:r>
              <a:rPr lang="en-US" dirty="0"/>
              <a:t>the </a:t>
            </a:r>
            <a:r>
              <a:rPr lang="en-US" u="sng" dirty="0"/>
              <a:t>distance between sender and receiver increases</a:t>
            </a:r>
            <a:r>
              <a:rPr lang="en-US" dirty="0"/>
              <a:t>.</a:t>
            </a:r>
            <a:br>
              <a:rPr lang="en-US" dirty="0"/>
            </a:b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Multipath Propagation</a:t>
            </a:r>
            <a:endParaRPr lang="en-US" dirty="0"/>
          </a:p>
        </p:txBody>
      </p:sp>
      <p:sp>
        <p:nvSpPr>
          <p:cNvPr id="3" name="Content Placeholder 2"/>
          <p:cNvSpPr>
            <a:spLocks noGrp="1"/>
          </p:cNvSpPr>
          <p:nvPr>
            <p:ph idx="1"/>
          </p:nvPr>
        </p:nvSpPr>
        <p:spPr>
          <a:xfrm>
            <a:off x="457200" y="1600200"/>
            <a:ext cx="8229600" cy="4876800"/>
          </a:xfrm>
        </p:spPr>
        <p:txBody>
          <a:bodyPr>
            <a:normAutofit lnSpcReduction="10000"/>
          </a:bodyPr>
          <a:lstStyle/>
          <a:p>
            <a:r>
              <a:rPr lang="en-US" b="1" dirty="0"/>
              <a:t>Multipath propagation </a:t>
            </a:r>
            <a:r>
              <a:rPr lang="en-US" dirty="0"/>
              <a:t>occurs when portions of </a:t>
            </a:r>
            <a:r>
              <a:rPr lang="en-US" dirty="0" smtClean="0"/>
              <a:t>the electromagnetic </a:t>
            </a:r>
            <a:r>
              <a:rPr lang="en-US" dirty="0"/>
              <a:t>wave reflect off objects and the ground, taking paths of different</a:t>
            </a:r>
            <a:br>
              <a:rPr lang="en-US" dirty="0"/>
            </a:br>
            <a:r>
              <a:rPr lang="en-US" dirty="0"/>
              <a:t>lengths between a sender and receiver. </a:t>
            </a:r>
            <a:endParaRPr lang="en-US" dirty="0" smtClean="0"/>
          </a:p>
          <a:p>
            <a:r>
              <a:rPr lang="en-US" dirty="0" smtClean="0"/>
              <a:t>This </a:t>
            </a:r>
            <a:r>
              <a:rPr lang="en-US" dirty="0"/>
              <a:t>results in the blurring of the received</a:t>
            </a:r>
            <a:br>
              <a:rPr lang="en-US" dirty="0"/>
            </a:br>
            <a:r>
              <a:rPr lang="en-US" dirty="0"/>
              <a:t>signal at the receiver. </a:t>
            </a:r>
            <a:endParaRPr lang="en-US" dirty="0" smtClean="0"/>
          </a:p>
          <a:p>
            <a:r>
              <a:rPr lang="en-US" dirty="0" smtClean="0"/>
              <a:t>Moving </a:t>
            </a:r>
            <a:r>
              <a:rPr lang="en-US" dirty="0"/>
              <a:t>objects between the sender and receiver can </a:t>
            </a:r>
            <a:r>
              <a:rPr lang="en-US" dirty="0" smtClean="0"/>
              <a:t>cause multipath </a:t>
            </a:r>
            <a:r>
              <a:rPr lang="en-US" dirty="0"/>
              <a:t>propagation to change over time</a:t>
            </a:r>
            <a:br>
              <a:rPr lang="en-US" dirty="0"/>
            </a:b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Co-channel Interference</a:t>
            </a:r>
            <a:endParaRPr lang="en-US" dirty="0"/>
          </a:p>
        </p:txBody>
      </p:sp>
      <p:sp>
        <p:nvSpPr>
          <p:cNvPr id="3" name="Content Placeholder 2"/>
          <p:cNvSpPr>
            <a:spLocks noGrp="1"/>
          </p:cNvSpPr>
          <p:nvPr>
            <p:ph idx="1"/>
          </p:nvPr>
        </p:nvSpPr>
        <p:spPr/>
        <p:txBody>
          <a:bodyPr/>
          <a:lstStyle/>
          <a:p>
            <a:r>
              <a:rPr lang="en-US" dirty="0"/>
              <a:t>Radio sources transmitting in the same frequency band will interfere with each </a:t>
            </a:r>
            <a:r>
              <a:rPr lang="en-US" dirty="0" smtClean="0"/>
              <a:t>other.</a:t>
            </a:r>
          </a:p>
          <a:p>
            <a:endParaRPr lang="en-US" dirty="0" smtClean="0"/>
          </a:p>
          <a:p>
            <a:endParaRPr lang="en-US" dirty="0"/>
          </a:p>
          <a:p>
            <a:r>
              <a:rPr lang="en-US" dirty="0"/>
              <a:t>The time variation of received signal power due to changes in transmission medium or paths is known as </a:t>
            </a:r>
            <a:r>
              <a:rPr lang="en-US" b="1" dirty="0"/>
              <a:t>fading</a:t>
            </a:r>
            <a:endParaRPr lang="en-US" dirty="0"/>
          </a:p>
        </p:txBody>
      </p:sp>
      <p:sp>
        <p:nvSpPr>
          <p:cNvPr id="4" name="Title 1"/>
          <p:cNvSpPr txBox="1">
            <a:spLocks/>
          </p:cNvSpPr>
          <p:nvPr/>
        </p:nvSpPr>
        <p:spPr>
          <a:xfrm>
            <a:off x="304800" y="274320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Fading</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CDMA</a:t>
            </a:r>
            <a:endParaRPr lang="en-US" dirty="0"/>
          </a:p>
        </p:txBody>
      </p:sp>
      <p:sp>
        <p:nvSpPr>
          <p:cNvPr id="3" name="Content Placeholder 2"/>
          <p:cNvSpPr>
            <a:spLocks noGrp="1"/>
          </p:cNvSpPr>
          <p:nvPr>
            <p:ph idx="1"/>
          </p:nvPr>
        </p:nvSpPr>
        <p:spPr/>
        <p:txBody>
          <a:bodyPr>
            <a:normAutofit/>
          </a:bodyPr>
          <a:lstStyle/>
          <a:p>
            <a:r>
              <a:rPr lang="en-US" dirty="0"/>
              <a:t>Code Division Multiple Access (CDMA) is a channel access method normally used by 3G radio communication technology as well as in some other </a:t>
            </a:r>
            <a:r>
              <a:rPr lang="en-US" dirty="0" smtClean="0"/>
              <a:t>technologies.</a:t>
            </a:r>
          </a:p>
          <a:p>
            <a:r>
              <a:rPr lang="en-US" b="1" dirty="0"/>
              <a:t>C</a:t>
            </a:r>
            <a:r>
              <a:rPr lang="en-US" dirty="0"/>
              <a:t>ode </a:t>
            </a:r>
            <a:r>
              <a:rPr lang="en-US" b="1" dirty="0"/>
              <a:t>D</a:t>
            </a:r>
            <a:r>
              <a:rPr lang="en-US" dirty="0"/>
              <a:t>ivision </a:t>
            </a:r>
            <a:r>
              <a:rPr lang="en-US" b="1" dirty="0"/>
              <a:t>M</a:t>
            </a:r>
            <a:r>
              <a:rPr lang="en-US" dirty="0"/>
              <a:t>ultiple </a:t>
            </a:r>
            <a:r>
              <a:rPr lang="en-US" b="1" dirty="0"/>
              <a:t>A</a:t>
            </a:r>
            <a:r>
              <a:rPr lang="en-US" dirty="0"/>
              <a:t>ccess (CDMA) is a digital cellular technology used for mobile communication.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715000"/>
          </a:xfrm>
        </p:spPr>
        <p:txBody>
          <a:bodyPr/>
          <a:lstStyle/>
          <a:p>
            <a:r>
              <a:rPr lang="en-US" dirty="0" smtClean="0"/>
              <a:t>CDMA is the base on which access methods such as </a:t>
            </a:r>
            <a:r>
              <a:rPr lang="en-US" dirty="0" err="1" smtClean="0"/>
              <a:t>cdmaOne</a:t>
            </a:r>
            <a:r>
              <a:rPr lang="en-US" dirty="0" smtClean="0"/>
              <a:t>, CDMA2000, and WCDMA are built. </a:t>
            </a:r>
          </a:p>
          <a:p>
            <a:r>
              <a:rPr lang="en-US" dirty="0" smtClean="0"/>
              <a:t>CDMA cellular systems are deemed superior to FDMA and TDMA, which is why CDMA plays a critical role in building efficient, robust, and secure radio communication systems.</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CDMA - Features</a:t>
            </a:r>
            <a:endParaRPr lang="en-US" dirty="0"/>
          </a:p>
        </p:txBody>
      </p:sp>
      <p:sp>
        <p:nvSpPr>
          <p:cNvPr id="3" name="Content Placeholder 2"/>
          <p:cNvSpPr>
            <a:spLocks noGrp="1"/>
          </p:cNvSpPr>
          <p:nvPr>
            <p:ph idx="1"/>
          </p:nvPr>
        </p:nvSpPr>
        <p:spPr>
          <a:xfrm>
            <a:off x="457200" y="1600200"/>
            <a:ext cx="8229600" cy="4800600"/>
          </a:xfrm>
        </p:spPr>
        <p:txBody>
          <a:bodyPr>
            <a:normAutofit fontScale="92500" lnSpcReduction="10000"/>
          </a:bodyPr>
          <a:lstStyle/>
          <a:p>
            <a:r>
              <a:rPr lang="en-US" dirty="0"/>
              <a:t>In CDMA, every channel uses the full available spectrum.</a:t>
            </a:r>
          </a:p>
          <a:p>
            <a:r>
              <a:rPr lang="en-US" dirty="0"/>
              <a:t>Individual conversations are encoded with a pseudo-random digital sequence and then transmitted using a wide frequency range.</a:t>
            </a:r>
          </a:p>
          <a:p>
            <a:r>
              <a:rPr lang="en-US" dirty="0"/>
              <a:t>CDMA consistently provides better capacity for voice and data communications, allowing more subscribers to connect at any given time.</a:t>
            </a:r>
          </a:p>
          <a:p>
            <a:r>
              <a:rPr lang="en-US" dirty="0"/>
              <a:t>CDMA is the common platform on which 3G technologies are built</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US" dirty="0"/>
              <a:t>Wireless WAN is a wide area network in which </a:t>
            </a:r>
            <a:r>
              <a:rPr lang="en-US" u="sng" dirty="0"/>
              <a:t>separate areas of coverage </a:t>
            </a:r>
            <a:r>
              <a:rPr lang="en-US" dirty="0"/>
              <a:t>or cells are </a:t>
            </a:r>
            <a:r>
              <a:rPr lang="en-US" u="sng" dirty="0"/>
              <a:t>connected wirelessly </a:t>
            </a:r>
            <a:r>
              <a:rPr lang="en-US" dirty="0"/>
              <a:t>to provide service to a large geographic area</a:t>
            </a:r>
            <a:r>
              <a:rPr lang="en-US" dirty="0" smtClean="0"/>
              <a:t>.</a:t>
            </a:r>
          </a:p>
          <a:p>
            <a:r>
              <a:rPr lang="en-US" dirty="0"/>
              <a:t>WWAN services are typically delivered to smart phones and other handheld devices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Mobility within the same IP subnet</a:t>
            </a:r>
            <a:endParaRPr lang="en-US" dirty="0"/>
          </a:p>
        </p:txBody>
      </p:sp>
      <p:pic>
        <p:nvPicPr>
          <p:cNvPr id="4" name="Content Placeholder 3" descr="mobility in same subnet.PNG"/>
          <p:cNvPicPr>
            <a:picLocks noGrp="1" noChangeAspect="1"/>
          </p:cNvPicPr>
          <p:nvPr>
            <p:ph idx="1"/>
          </p:nvPr>
        </p:nvPicPr>
        <p:blipFill>
          <a:blip r:embed="rId2"/>
          <a:stretch>
            <a:fillRect/>
          </a:stretch>
        </p:blipFill>
        <p:spPr>
          <a:xfrm>
            <a:off x="990600" y="990600"/>
            <a:ext cx="6733218" cy="5012321"/>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r>
              <a:rPr lang="en-US" dirty="0" smtClean="0"/>
              <a:t>Figure shows two </a:t>
            </a:r>
            <a:r>
              <a:rPr lang="en-US" dirty="0"/>
              <a:t>interconnected BSSs with a host, H1, </a:t>
            </a:r>
            <a:r>
              <a:rPr lang="en-US" dirty="0" smtClean="0"/>
              <a:t>moving from </a:t>
            </a:r>
            <a:r>
              <a:rPr lang="en-US" dirty="0"/>
              <a:t>BSS1 to </a:t>
            </a:r>
            <a:r>
              <a:rPr lang="en-US" dirty="0" smtClean="0"/>
              <a:t>BSS2</a:t>
            </a:r>
          </a:p>
          <a:p>
            <a:r>
              <a:rPr lang="en-US" dirty="0"/>
              <a:t>when H1 moves from BSS1 </a:t>
            </a:r>
            <a:r>
              <a:rPr lang="en-US" dirty="0" smtClean="0"/>
              <a:t>to BSS2</a:t>
            </a:r>
            <a:r>
              <a:rPr lang="en-US" dirty="0"/>
              <a:t>, it may keep its IP address and all of its ongoing TCP </a:t>
            </a:r>
            <a:r>
              <a:rPr lang="en-US" dirty="0" smtClean="0"/>
              <a:t>connections since the subnet is the same.</a:t>
            </a:r>
          </a:p>
          <a:p>
            <a:r>
              <a:rPr lang="en-US" dirty="0" smtClean="0"/>
              <a:t>If H1 is moving </a:t>
            </a:r>
            <a:r>
              <a:rPr lang="en-US" dirty="0" err="1" smtClean="0"/>
              <a:t>toa</a:t>
            </a:r>
            <a:r>
              <a:rPr lang="en-US" dirty="0" smtClean="0"/>
              <a:t> different subnet, it should be provided with a ne </a:t>
            </a:r>
            <a:r>
              <a:rPr lang="en-US" dirty="0" err="1" smtClean="0"/>
              <a:t>wIP</a:t>
            </a:r>
            <a:r>
              <a:rPr lang="en-US" dirty="0" smtClean="0"/>
              <a:t> address where TCP connections will be terminated.</a:t>
            </a:r>
            <a:r>
              <a:rPr lang="en-US" dirty="0"/>
              <a:t/>
            </a:r>
            <a:br>
              <a:rPr lang="en-US" dirty="0"/>
            </a:br>
            <a:r>
              <a:rPr lang="en-US" dirty="0"/>
              <a:t> </a:t>
            </a:r>
            <a:br>
              <a:rPr lang="en-US" dirty="0"/>
            </a:b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943600"/>
          </a:xfrm>
        </p:spPr>
        <p:txBody>
          <a:bodyPr>
            <a:normAutofit/>
          </a:bodyPr>
          <a:lstStyle/>
          <a:p>
            <a:r>
              <a:rPr lang="en-US" dirty="0"/>
              <a:t>As </a:t>
            </a:r>
            <a:r>
              <a:rPr lang="en-US" dirty="0" smtClean="0"/>
              <a:t>H1 wanders </a:t>
            </a:r>
            <a:r>
              <a:rPr lang="en-US" dirty="0"/>
              <a:t>away from AP1, H1 detects a weakening signal from AP1 and starts to scan</a:t>
            </a:r>
            <a:br>
              <a:rPr lang="en-US" dirty="0"/>
            </a:br>
            <a:r>
              <a:rPr lang="en-US" dirty="0"/>
              <a:t>for a stronger </a:t>
            </a:r>
            <a:r>
              <a:rPr lang="en-US" dirty="0" smtClean="0"/>
              <a:t>signal.</a:t>
            </a:r>
          </a:p>
          <a:p>
            <a:r>
              <a:rPr lang="en-US" dirty="0" smtClean="0"/>
              <a:t>When H1 </a:t>
            </a:r>
            <a:r>
              <a:rPr lang="en-US" dirty="0"/>
              <a:t>receives beacon frames from </a:t>
            </a:r>
            <a:r>
              <a:rPr lang="en-US" dirty="0" smtClean="0"/>
              <a:t>AP2. </a:t>
            </a:r>
            <a:r>
              <a:rPr lang="en-US" dirty="0"/>
              <a:t>H1 then </a:t>
            </a:r>
            <a:r>
              <a:rPr lang="en-US" dirty="0" smtClean="0"/>
              <a:t>disassociates with </a:t>
            </a:r>
            <a:r>
              <a:rPr lang="en-US" dirty="0"/>
              <a:t>AP1 and associates with AP2, while keeping its IP address and maintaining </a:t>
            </a:r>
            <a:r>
              <a:rPr lang="en-US" dirty="0" smtClean="0"/>
              <a:t>its ongoing </a:t>
            </a:r>
            <a:r>
              <a:rPr lang="en-US" dirty="0"/>
              <a:t>TCP sessions</a:t>
            </a:r>
            <a:r>
              <a:rPr lang="en-US" dirty="0" smtClean="0"/>
              <a:t>.</a:t>
            </a:r>
          </a:p>
          <a:p>
            <a:r>
              <a:rPr lang="en-US" dirty="0"/>
              <a:t>This addresses the </a:t>
            </a:r>
            <a:r>
              <a:rPr lang="en-US" u="sng" dirty="0"/>
              <a:t>handoff problem</a:t>
            </a:r>
            <a:r>
              <a:rPr lang="en-US" dirty="0"/>
              <a:t> from the host and AP viewpoint</a:t>
            </a:r>
            <a:br>
              <a:rPr lang="en-US" dirty="0"/>
            </a:br>
            <a:r>
              <a:rPr lang="en-US" dirty="0"/>
              <a:t> </a:t>
            </a:r>
            <a:br>
              <a:rPr lang="en-US" dirty="0"/>
            </a:b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Hand Off in communication?</a:t>
            </a:r>
            <a:endParaRPr lang="en-US" dirty="0"/>
          </a:p>
        </p:txBody>
      </p:sp>
      <p:sp>
        <p:nvSpPr>
          <p:cNvPr id="3" name="Content Placeholder 2"/>
          <p:cNvSpPr>
            <a:spLocks noGrp="1"/>
          </p:cNvSpPr>
          <p:nvPr>
            <p:ph idx="1"/>
          </p:nvPr>
        </p:nvSpPr>
        <p:spPr/>
        <p:txBody>
          <a:bodyPr/>
          <a:lstStyle/>
          <a:p>
            <a:r>
              <a:rPr lang="en-US" dirty="0"/>
              <a:t>When a mobile user travels from one area of coverage or cell to another cell within a call’s duration the call should be transferred to the new cell’s base station. Otherwise, the call will be dropped because the link with the current base station becomes too weak as the mobile recedes. Indeed, this ability for transference is a design matter in mobile cellular system design and is call </a:t>
            </a:r>
            <a:r>
              <a:rPr lang="en-US" b="1" i="1" dirty="0"/>
              <a:t>handoff</a:t>
            </a:r>
            <a:r>
              <a:rPr lang="en-US" b="1" dirty="0"/>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96000"/>
          </a:xfrm>
        </p:spPr>
        <p:txBody>
          <a:bodyPr>
            <a:normAutofit fontScale="85000" lnSpcReduction="20000"/>
          </a:bodyPr>
          <a:lstStyle/>
          <a:p>
            <a:r>
              <a:rPr lang="en-US" dirty="0" smtClean="0"/>
              <a:t>Switches </a:t>
            </a:r>
            <a:r>
              <a:rPr lang="en-US" dirty="0"/>
              <a:t>are “</a:t>
            </a:r>
            <a:r>
              <a:rPr lang="en-US" dirty="0" smtClean="0"/>
              <a:t>self-learning” and </a:t>
            </a:r>
            <a:r>
              <a:rPr lang="en-US" dirty="0"/>
              <a:t>automatically build their forwarding </a:t>
            </a:r>
            <a:r>
              <a:rPr lang="en-US" dirty="0" smtClean="0"/>
              <a:t>tables.</a:t>
            </a:r>
            <a:br>
              <a:rPr lang="en-US" dirty="0" smtClean="0"/>
            </a:br>
            <a:endParaRPr lang="en-US" dirty="0" smtClean="0"/>
          </a:p>
          <a:p>
            <a:r>
              <a:rPr lang="en-US" dirty="0"/>
              <a:t>If H1 is initially in BSS1, then a datagram</a:t>
            </a:r>
            <a:br>
              <a:rPr lang="en-US" dirty="0"/>
            </a:br>
            <a:r>
              <a:rPr lang="en-US" dirty="0"/>
              <a:t>destined to H1 will be directed to H1 via AP1. Once H1 associates with BSS2, however, its frames should be directed to </a:t>
            </a:r>
            <a:r>
              <a:rPr lang="en-US" dirty="0" smtClean="0"/>
              <a:t>AP2</a:t>
            </a:r>
            <a:br>
              <a:rPr lang="en-US" dirty="0" smtClean="0"/>
            </a:br>
            <a:endParaRPr lang="en-US" dirty="0" smtClean="0"/>
          </a:p>
          <a:p>
            <a:r>
              <a:rPr lang="en-US" dirty="0" smtClean="0"/>
              <a:t>AP2 sends </a:t>
            </a:r>
            <a:r>
              <a:rPr lang="en-US" dirty="0"/>
              <a:t>a broadcast Ethernet frame with H1’s source address to the </a:t>
            </a:r>
            <a:r>
              <a:rPr lang="en-US" dirty="0" smtClean="0"/>
              <a:t>switch just </a:t>
            </a:r>
            <a:r>
              <a:rPr lang="en-US" dirty="0"/>
              <a:t>after the new association. </a:t>
            </a:r>
            <a:r>
              <a:rPr lang="en-US" dirty="0" smtClean="0"/>
              <a:t/>
            </a:r>
            <a:br>
              <a:rPr lang="en-US" dirty="0" smtClean="0"/>
            </a:br>
            <a:endParaRPr lang="en-US" dirty="0" smtClean="0"/>
          </a:p>
          <a:p>
            <a:r>
              <a:rPr lang="en-US" dirty="0" smtClean="0"/>
              <a:t>When </a:t>
            </a:r>
            <a:r>
              <a:rPr lang="en-US" dirty="0"/>
              <a:t>the switch receives the frame, it updates its forwarding table, allowing H1 to be reached via AP2</a:t>
            </a:r>
            <a:br>
              <a:rPr lang="en-US" dirty="0"/>
            </a:br>
            <a:r>
              <a:rPr lang="en-US" dirty="0"/>
              <a:t> </a:t>
            </a:r>
            <a:br>
              <a:rPr lang="en-US" dirty="0"/>
            </a:br>
            <a:r>
              <a:rPr lang="en-US" dirty="0"/>
              <a:t> </a:t>
            </a:r>
            <a:br>
              <a:rPr lang="en-US" dirty="0"/>
            </a:b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 IP</a:t>
            </a:r>
            <a:endParaRPr lang="en-US" dirty="0"/>
          </a:p>
        </p:txBody>
      </p:sp>
      <p:sp>
        <p:nvSpPr>
          <p:cNvPr id="3" name="Content Placeholder 2"/>
          <p:cNvSpPr>
            <a:spLocks noGrp="1"/>
          </p:cNvSpPr>
          <p:nvPr>
            <p:ph idx="1"/>
          </p:nvPr>
        </p:nvSpPr>
        <p:spPr>
          <a:xfrm>
            <a:off x="457200" y="1295400"/>
            <a:ext cx="8229600" cy="4830763"/>
          </a:xfrm>
        </p:spPr>
        <p:txBody>
          <a:bodyPr/>
          <a:lstStyle/>
          <a:p>
            <a:endParaRPr lang="en-US" dirty="0" smtClean="0"/>
          </a:p>
          <a:p>
            <a:r>
              <a:rPr lang="en-US" dirty="0" smtClean="0"/>
              <a:t>Mobile IP enables an IP node to retain the same IP Address and maintain existing communications while traveling from one link to another.</a:t>
            </a:r>
          </a:p>
          <a:p>
            <a:r>
              <a:rPr lang="en-US" dirty="0" smtClean="0"/>
              <a:t>Mobile IP is designed to allow mobile devices users to move from one network to another while maintaining a permanent IP address</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 Node (MN)</a:t>
            </a:r>
            <a:endParaRPr lang="en-US" dirty="0"/>
          </a:p>
        </p:txBody>
      </p:sp>
      <p:sp>
        <p:nvSpPr>
          <p:cNvPr id="3" name="Content Placeholder 2"/>
          <p:cNvSpPr>
            <a:spLocks noGrp="1"/>
          </p:cNvSpPr>
          <p:nvPr>
            <p:ph idx="1"/>
          </p:nvPr>
        </p:nvSpPr>
        <p:spPr/>
        <p:txBody>
          <a:bodyPr>
            <a:normAutofit lnSpcReduction="10000"/>
          </a:bodyPr>
          <a:lstStyle/>
          <a:p>
            <a:pPr>
              <a:buNone/>
            </a:pPr>
            <a:endParaRPr lang="en-US" dirty="0" smtClean="0"/>
          </a:p>
          <a:p>
            <a:pPr>
              <a:buNone/>
            </a:pPr>
            <a:r>
              <a:rPr lang="en-US" dirty="0"/>
              <a:t>T</a:t>
            </a:r>
            <a:r>
              <a:rPr lang="en-US" dirty="0" smtClean="0"/>
              <a:t>he mobile Node is a device such as</a:t>
            </a:r>
          </a:p>
          <a:p>
            <a:r>
              <a:rPr lang="en-US" dirty="0" smtClean="0"/>
              <a:t> A cell phone</a:t>
            </a:r>
          </a:p>
          <a:p>
            <a:r>
              <a:rPr lang="en-US" dirty="0" smtClean="0"/>
              <a:t> PDA</a:t>
            </a:r>
          </a:p>
          <a:p>
            <a:r>
              <a:rPr lang="en-US" dirty="0" smtClean="0"/>
              <a:t> or Laptop</a:t>
            </a:r>
          </a:p>
          <a:p>
            <a:endParaRPr lang="en-US" dirty="0" smtClean="0"/>
          </a:p>
          <a:p>
            <a:pPr>
              <a:buNone/>
            </a:pPr>
            <a:r>
              <a:rPr lang="en-US" dirty="0" smtClean="0"/>
              <a:t>Whose software enables network roaming capabilities.</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 Agent (HA)</a:t>
            </a:r>
            <a:endParaRPr lang="en-US" dirty="0"/>
          </a:p>
        </p:txBody>
      </p:sp>
      <p:sp>
        <p:nvSpPr>
          <p:cNvPr id="3" name="Content Placeholder 2"/>
          <p:cNvSpPr>
            <a:spLocks noGrp="1"/>
          </p:cNvSpPr>
          <p:nvPr>
            <p:ph idx="1"/>
          </p:nvPr>
        </p:nvSpPr>
        <p:spPr/>
        <p:txBody>
          <a:bodyPr>
            <a:normAutofit lnSpcReduction="10000"/>
          </a:bodyPr>
          <a:lstStyle/>
          <a:p>
            <a:r>
              <a:rPr lang="en-US" dirty="0" smtClean="0"/>
              <a:t>Home agent is a router on the home network serving as the anchor point for communication with the mobile node.</a:t>
            </a:r>
          </a:p>
          <a:p>
            <a:r>
              <a:rPr lang="en-US" dirty="0" smtClean="0"/>
              <a:t>It tunnels packets from a device on the internet, called a Correspondent Node to the roaming Mobile node.</a:t>
            </a:r>
            <a:br>
              <a:rPr lang="en-US" dirty="0" smtClean="0"/>
            </a:br>
            <a:r>
              <a:rPr lang="en-US" dirty="0" smtClean="0"/>
              <a:t>(A tunnel is established between the HA and a reachable point for the mobile node in the foreign network)</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114800"/>
            <a:ext cx="8229600" cy="1143000"/>
          </a:xfrm>
        </p:spPr>
        <p:txBody>
          <a:bodyPr/>
          <a:lstStyle/>
          <a:p>
            <a:r>
              <a:rPr lang="en-US" dirty="0" smtClean="0"/>
              <a:t>Correspondent Node</a:t>
            </a:r>
            <a:endParaRPr lang="en-US" dirty="0"/>
          </a:p>
        </p:txBody>
      </p:sp>
      <p:sp>
        <p:nvSpPr>
          <p:cNvPr id="3" name="Content Placeholder 2"/>
          <p:cNvSpPr>
            <a:spLocks noGrp="1"/>
          </p:cNvSpPr>
          <p:nvPr>
            <p:ph idx="1"/>
          </p:nvPr>
        </p:nvSpPr>
        <p:spPr>
          <a:xfrm>
            <a:off x="457200" y="1600200"/>
            <a:ext cx="8229600" cy="4525963"/>
          </a:xfrm>
        </p:spPr>
        <p:txBody>
          <a:bodyPr/>
          <a:lstStyle/>
          <a:p>
            <a:r>
              <a:rPr lang="en-US" dirty="0" smtClean="0"/>
              <a:t>The foreign agent is a router that may function as the point of attachment for the mobile node when it roams to a foreign</a:t>
            </a:r>
            <a:r>
              <a:rPr lang="en-US" dirty="0" smtClean="0"/>
              <a:t> network, delivering packets from the home agent to the mobile node.</a:t>
            </a:r>
          </a:p>
          <a:p>
            <a:endParaRPr lang="en-US" dirty="0"/>
          </a:p>
          <a:p>
            <a:endParaRPr lang="en-US" dirty="0"/>
          </a:p>
          <a:p>
            <a:r>
              <a:rPr lang="en-US" dirty="0" smtClean="0"/>
              <a:t>End host to which MN is corresponding.</a:t>
            </a:r>
            <a:endParaRPr lang="en-US" dirty="0"/>
          </a:p>
        </p:txBody>
      </p:sp>
      <p:sp>
        <p:nvSpPr>
          <p:cNvPr id="4" name="Title 1"/>
          <p:cNvSpPr txBox="1">
            <a:spLocks/>
          </p:cNvSpPr>
          <p:nvPr/>
        </p:nvSpPr>
        <p:spPr>
          <a:xfrm>
            <a:off x="609600" y="427038"/>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mj-lt"/>
                <a:ea typeface="+mj-ea"/>
                <a:cs typeface="+mj-cs"/>
              </a:rPr>
              <a:t>Foreign Agent (FA)</a:t>
            </a:r>
            <a:endParaRPr kumimoji="0" lang="en-US" sz="4400" b="0"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figure1.gif"/>
          <p:cNvPicPr>
            <a:picLocks noGrp="1" noChangeAspect="1"/>
          </p:cNvPicPr>
          <p:nvPr>
            <p:ph idx="1"/>
          </p:nvPr>
        </p:nvPicPr>
        <p:blipFill>
          <a:blip r:embed="rId2"/>
          <a:stretch>
            <a:fillRect/>
          </a:stretch>
        </p:blipFill>
        <p:spPr>
          <a:xfrm>
            <a:off x="533400" y="838200"/>
            <a:ext cx="7858401" cy="5254164"/>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The Electromagnetic </a:t>
            </a:r>
            <a:r>
              <a:rPr lang="en-US" b="1" dirty="0" smtClean="0"/>
              <a:t>Spectrum</a:t>
            </a:r>
            <a:endParaRPr lang="en-US" dirty="0"/>
          </a:p>
        </p:txBody>
      </p:sp>
      <p:sp>
        <p:nvSpPr>
          <p:cNvPr id="3" name="Content Placeholder 2"/>
          <p:cNvSpPr>
            <a:spLocks noGrp="1"/>
          </p:cNvSpPr>
          <p:nvPr>
            <p:ph idx="1"/>
          </p:nvPr>
        </p:nvSpPr>
        <p:spPr>
          <a:xfrm>
            <a:off x="457200" y="1219200"/>
            <a:ext cx="8229600" cy="5257800"/>
          </a:xfrm>
        </p:spPr>
        <p:txBody>
          <a:bodyPr>
            <a:normAutofit fontScale="92500" lnSpcReduction="10000"/>
          </a:bodyPr>
          <a:lstStyle/>
          <a:p>
            <a:r>
              <a:rPr lang="en-US" dirty="0"/>
              <a:t>When electrons move, they create electromagnetic waves that can propagate</a:t>
            </a:r>
            <a:br>
              <a:rPr lang="en-US" dirty="0"/>
            </a:br>
            <a:r>
              <a:rPr lang="en-US" dirty="0"/>
              <a:t>through space (even in a vacuum</a:t>
            </a:r>
            <a:r>
              <a:rPr lang="en-US" dirty="0" smtClean="0"/>
              <a:t>).</a:t>
            </a:r>
          </a:p>
          <a:p>
            <a:r>
              <a:rPr lang="en-US" dirty="0"/>
              <a:t>The number of oscillations per second of a</a:t>
            </a:r>
            <a:br>
              <a:rPr lang="en-US" dirty="0"/>
            </a:br>
            <a:r>
              <a:rPr lang="en-US" dirty="0"/>
              <a:t>wave is called its </a:t>
            </a:r>
            <a:r>
              <a:rPr lang="en-US" b="1" dirty="0"/>
              <a:t>frequency</a:t>
            </a:r>
            <a:r>
              <a:rPr lang="en-US" dirty="0"/>
              <a:t>, </a:t>
            </a:r>
            <a:r>
              <a:rPr lang="en-US" i="1" dirty="0"/>
              <a:t>f</a:t>
            </a:r>
            <a:r>
              <a:rPr lang="en-US" dirty="0"/>
              <a:t>, and is measured in </a:t>
            </a:r>
            <a:r>
              <a:rPr lang="en-US" b="1" dirty="0" smtClean="0"/>
              <a:t>Hz</a:t>
            </a:r>
          </a:p>
          <a:p>
            <a:r>
              <a:rPr lang="en-US" dirty="0"/>
              <a:t>The distance between two consecutive maxima (or minima) is called the</a:t>
            </a:r>
            <a:br>
              <a:rPr lang="en-US" dirty="0"/>
            </a:br>
            <a:r>
              <a:rPr lang="en-US" b="1" dirty="0"/>
              <a:t>wavelength</a:t>
            </a:r>
            <a:r>
              <a:rPr lang="en-US" dirty="0"/>
              <a:t/>
            </a:r>
            <a:br>
              <a:rPr lang="en-US" dirty="0"/>
            </a:br>
            <a:r>
              <a:rPr lang="en-US" dirty="0"/>
              <a:t/>
            </a:r>
            <a:br>
              <a:rPr lang="en-US" dirty="0"/>
            </a:br>
            <a:r>
              <a:rPr lang="en-US" dirty="0"/>
              <a:t/>
            </a:r>
            <a:br>
              <a:rPr lang="en-US" dirty="0"/>
            </a:b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fontScale="85000" lnSpcReduction="20000"/>
          </a:bodyPr>
          <a:lstStyle/>
          <a:p>
            <a:r>
              <a:rPr lang="en-US" dirty="0"/>
              <a:t>E</a:t>
            </a:r>
            <a:r>
              <a:rPr lang="en-US" dirty="0" smtClean="0"/>
              <a:t>very site that </a:t>
            </a:r>
            <a:r>
              <a:rPr lang="en-US" dirty="0"/>
              <a:t>wants to allow its users to roam has to create a helper at the site called a</a:t>
            </a:r>
            <a:br>
              <a:rPr lang="en-US" dirty="0"/>
            </a:br>
            <a:r>
              <a:rPr lang="en-US" b="1" dirty="0"/>
              <a:t>home agent</a:t>
            </a:r>
            <a:r>
              <a:rPr lang="en-US" dirty="0"/>
              <a:t>. </a:t>
            </a:r>
            <a:endParaRPr lang="en-US" dirty="0" smtClean="0"/>
          </a:p>
          <a:p>
            <a:r>
              <a:rPr lang="en-US" dirty="0" smtClean="0"/>
              <a:t>When </a:t>
            </a:r>
            <a:r>
              <a:rPr lang="en-US" dirty="0"/>
              <a:t>a mobile host shows up at a foreign site, it obtains a new </a:t>
            </a:r>
            <a:r>
              <a:rPr lang="en-US" dirty="0" smtClean="0"/>
              <a:t>IP address </a:t>
            </a:r>
            <a:r>
              <a:rPr lang="en-US" dirty="0"/>
              <a:t>(called a care-of address) at the foreign site</a:t>
            </a:r>
            <a:r>
              <a:rPr lang="en-US" dirty="0" smtClean="0"/>
              <a:t>.</a:t>
            </a:r>
          </a:p>
          <a:p>
            <a:r>
              <a:rPr lang="en-US" dirty="0" smtClean="0"/>
              <a:t> </a:t>
            </a:r>
            <a:r>
              <a:rPr lang="en-US" dirty="0"/>
              <a:t>The mobile then tells </a:t>
            </a:r>
            <a:r>
              <a:rPr lang="en-US" dirty="0" smtClean="0"/>
              <a:t>the home </a:t>
            </a:r>
            <a:r>
              <a:rPr lang="en-US" dirty="0"/>
              <a:t>agent where it is now by giving it the care-of address. When a packet </a:t>
            </a:r>
            <a:r>
              <a:rPr lang="en-US" dirty="0" smtClean="0"/>
              <a:t>for the </a:t>
            </a:r>
            <a:r>
              <a:rPr lang="en-US" dirty="0"/>
              <a:t>mobile arrives at the home site and the mobile is elsewhere, the home </a:t>
            </a:r>
            <a:r>
              <a:rPr lang="en-US" dirty="0" smtClean="0"/>
              <a:t>agent grabs </a:t>
            </a:r>
            <a:r>
              <a:rPr lang="en-US" dirty="0"/>
              <a:t>the packet and tunnels it to the mobile at the current care-of address. </a:t>
            </a:r>
            <a:endParaRPr lang="en-US" dirty="0" smtClean="0"/>
          </a:p>
          <a:p>
            <a:r>
              <a:rPr lang="en-US" dirty="0" smtClean="0"/>
              <a:t>The mobile </a:t>
            </a:r>
            <a:r>
              <a:rPr lang="en-US" dirty="0"/>
              <a:t>can send reply packets directly to whoever it is communicating with, but</a:t>
            </a:r>
            <a:br>
              <a:rPr lang="en-US" dirty="0"/>
            </a:br>
            <a:r>
              <a:rPr lang="en-US" dirty="0"/>
              <a:t>still using its home address as the source address.</a:t>
            </a:r>
            <a:br>
              <a:rPr lang="en-US" dirty="0"/>
            </a:b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apturemobile ip.PNG"/>
          <p:cNvPicPr>
            <a:picLocks noGrp="1" noChangeAspect="1"/>
          </p:cNvPicPr>
          <p:nvPr>
            <p:ph idx="1"/>
          </p:nvPr>
        </p:nvPicPr>
        <p:blipFill>
          <a:blip r:embed="rId2"/>
          <a:stretch>
            <a:fillRect/>
          </a:stretch>
        </p:blipFill>
        <p:spPr>
          <a:xfrm>
            <a:off x="76200" y="381000"/>
            <a:ext cx="8928100" cy="6049963"/>
          </a:xfr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Mobile IP Works</a:t>
            </a:r>
            <a:endParaRPr lang="en-US" dirty="0"/>
          </a:p>
        </p:txBody>
      </p:sp>
      <p:sp>
        <p:nvSpPr>
          <p:cNvPr id="3" name="Content Placeholder 2"/>
          <p:cNvSpPr>
            <a:spLocks noGrp="1"/>
          </p:cNvSpPr>
          <p:nvPr>
            <p:ph idx="1"/>
          </p:nvPr>
        </p:nvSpPr>
        <p:spPr>
          <a:xfrm>
            <a:off x="457200" y="1600200"/>
            <a:ext cx="8229600" cy="4953000"/>
          </a:xfrm>
        </p:spPr>
        <p:txBody>
          <a:bodyPr>
            <a:normAutofit fontScale="92500" lnSpcReduction="10000"/>
          </a:bodyPr>
          <a:lstStyle/>
          <a:p>
            <a:r>
              <a:rPr lang="en-US" b="1" dirty="0" smtClean="0"/>
              <a:t>Agent Discovery</a:t>
            </a:r>
            <a:r>
              <a:rPr lang="en-US" dirty="0" smtClean="0"/>
              <a:t/>
            </a:r>
            <a:br>
              <a:rPr lang="en-US" dirty="0" smtClean="0"/>
            </a:br>
            <a:r>
              <a:rPr lang="en-US" dirty="0" smtClean="0"/>
              <a:t>A MN discovers its foreign and home agents during agent discovery</a:t>
            </a:r>
          </a:p>
          <a:p>
            <a:r>
              <a:rPr lang="en-US" b="1" dirty="0" smtClean="0"/>
              <a:t>Registration</a:t>
            </a:r>
            <a:r>
              <a:rPr lang="en-US" dirty="0" smtClean="0"/>
              <a:t/>
            </a:r>
            <a:br>
              <a:rPr lang="en-US" dirty="0" smtClean="0"/>
            </a:br>
            <a:r>
              <a:rPr lang="en-US" dirty="0" smtClean="0"/>
              <a:t>A MN now registers its current location with the foreign agent and home agent</a:t>
            </a:r>
          </a:p>
          <a:p>
            <a:r>
              <a:rPr lang="en-US" b="1" dirty="0" smtClean="0"/>
              <a:t>Tunneling</a:t>
            </a:r>
            <a:r>
              <a:rPr lang="en-US" dirty="0" smtClean="0"/>
              <a:t/>
            </a:r>
            <a:br>
              <a:rPr lang="en-US" dirty="0" smtClean="0"/>
            </a:br>
            <a:r>
              <a:rPr lang="en-US" dirty="0" smtClean="0"/>
              <a:t>A tunnel is setup by the home agent to the care of address (Current location of the mobile node on the foreign network) to route packets to the mobile node as it roams.</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Wireless Broadband</a:t>
            </a:r>
            <a:endParaRPr lang="en-US" dirty="0"/>
          </a:p>
        </p:txBody>
      </p:sp>
      <p:sp>
        <p:nvSpPr>
          <p:cNvPr id="3" name="Content Placeholder 2"/>
          <p:cNvSpPr>
            <a:spLocks noGrp="1"/>
          </p:cNvSpPr>
          <p:nvPr>
            <p:ph idx="1"/>
          </p:nvPr>
        </p:nvSpPr>
        <p:spPr/>
        <p:txBody>
          <a:bodyPr/>
          <a:lstStyle/>
          <a:p>
            <a:r>
              <a:rPr lang="en-US" dirty="0"/>
              <a:t>Wireless broadband is high-speed Internet and data service delivered through a wireless local area network (</a:t>
            </a:r>
            <a:r>
              <a:rPr lang="en-US" u="sng" dirty="0"/>
              <a:t>WLAN</a:t>
            </a:r>
            <a:r>
              <a:rPr lang="en-US" dirty="0"/>
              <a:t>) or </a:t>
            </a:r>
            <a:r>
              <a:rPr lang="en-US" u="sng" dirty="0"/>
              <a:t>wide area network</a:t>
            </a:r>
            <a:r>
              <a:rPr lang="en-US" dirty="0"/>
              <a:t> (WWAN</a:t>
            </a:r>
            <a:r>
              <a:rPr lang="en-US" dirty="0" smtClean="0"/>
              <a:t>).</a:t>
            </a:r>
          </a:p>
          <a:p>
            <a:r>
              <a:rPr lang="en-US" dirty="0" smtClean="0"/>
              <a:t>IEEE 802.16</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304800"/>
            <a:ext cx="8229600" cy="5821363"/>
          </a:xfrm>
        </p:spPr>
        <p:txBody>
          <a:bodyPr/>
          <a:lstStyle/>
          <a:p>
            <a:r>
              <a:rPr lang="en-US" dirty="0"/>
              <a:t>When an antenna of the appropriate size is attached to an electrical circuit, the</a:t>
            </a:r>
            <a:br>
              <a:rPr lang="en-US" dirty="0"/>
            </a:br>
            <a:r>
              <a:rPr lang="en-US" dirty="0"/>
              <a:t>electromagnetic waves can be broadcast efficiently and received by a receiver</a:t>
            </a:r>
            <a:br>
              <a:rPr lang="en-US" dirty="0"/>
            </a:br>
            <a:r>
              <a:rPr lang="en-US" dirty="0"/>
              <a:t>some distance away. </a:t>
            </a:r>
            <a:r>
              <a:rPr lang="en-US" dirty="0" smtClean="0"/>
              <a:t/>
            </a:r>
            <a:br>
              <a:rPr lang="en-US" dirty="0" smtClean="0"/>
            </a:br>
            <a:r>
              <a:rPr lang="en-US" dirty="0" smtClean="0"/>
              <a:t>All </a:t>
            </a:r>
            <a:r>
              <a:rPr lang="en-US" dirty="0"/>
              <a:t>wireless communication is based on this </a:t>
            </a:r>
            <a:r>
              <a:rPr lang="en-US" dirty="0" smtClean="0"/>
              <a:t>principle</a:t>
            </a:r>
            <a:br>
              <a:rPr lang="en-US" dirty="0" smtClean="0"/>
            </a:br>
            <a:r>
              <a:rPr lang="en-US" dirty="0"/>
              <a:t/>
            </a:r>
            <a:br>
              <a:rPr lang="en-US" dirty="0"/>
            </a:br>
            <a:endParaRPr lang="en-US" dirty="0"/>
          </a:p>
        </p:txBody>
      </p:sp>
      <p:pic>
        <p:nvPicPr>
          <p:cNvPr id="6" name="Picture 5" descr="300px-Microwave_link.jpg"/>
          <p:cNvPicPr>
            <a:picLocks noChangeAspect="1"/>
          </p:cNvPicPr>
          <p:nvPr/>
        </p:nvPicPr>
        <p:blipFill>
          <a:blip r:embed="rId2"/>
          <a:stretch>
            <a:fillRect/>
          </a:stretch>
        </p:blipFill>
        <p:spPr>
          <a:xfrm>
            <a:off x="1828800" y="3810000"/>
            <a:ext cx="5105400" cy="246761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fontScale="85000" lnSpcReduction="20000"/>
          </a:bodyPr>
          <a:lstStyle/>
          <a:p>
            <a:r>
              <a:rPr lang="en-US" dirty="0"/>
              <a:t>In a vacuum, all electromagnetic waves travel at the same speed, no matter</a:t>
            </a:r>
            <a:br>
              <a:rPr lang="en-US" dirty="0"/>
            </a:br>
            <a:r>
              <a:rPr lang="en-US" dirty="0"/>
              <a:t>what their frequency. This speed, usually called the </a:t>
            </a:r>
            <a:r>
              <a:rPr lang="en-US" b="1" dirty="0"/>
              <a:t>speed of light</a:t>
            </a:r>
            <a:r>
              <a:rPr lang="en-US" dirty="0"/>
              <a:t>, </a:t>
            </a:r>
            <a:r>
              <a:rPr lang="en-US" i="1" dirty="0"/>
              <a:t>c</a:t>
            </a:r>
            <a:r>
              <a:rPr lang="en-US" dirty="0"/>
              <a:t>, is approximately 3 × 10</a:t>
            </a:r>
            <a:r>
              <a:rPr lang="en-US" sz="1800" dirty="0"/>
              <a:t>8</a:t>
            </a:r>
            <a:r>
              <a:rPr lang="en-US" dirty="0"/>
              <a:t> </a:t>
            </a:r>
            <a:r>
              <a:rPr lang="en-US" dirty="0" smtClean="0"/>
              <a:t>m/sec</a:t>
            </a:r>
          </a:p>
          <a:p>
            <a:r>
              <a:rPr lang="en-US" dirty="0"/>
              <a:t>The fundamental relation between </a:t>
            </a:r>
            <a:r>
              <a:rPr lang="en-US" i="1" dirty="0"/>
              <a:t>f</a:t>
            </a:r>
            <a:r>
              <a:rPr lang="en-US" dirty="0"/>
              <a:t>, λ, and </a:t>
            </a:r>
            <a:r>
              <a:rPr lang="en-US" i="1" dirty="0"/>
              <a:t>c </a:t>
            </a:r>
            <a:r>
              <a:rPr lang="en-US" dirty="0"/>
              <a:t>(in a vacuum) </a:t>
            </a:r>
            <a:r>
              <a:rPr lang="en-US" dirty="0" smtClean="0"/>
              <a:t>is</a:t>
            </a:r>
            <a:br>
              <a:rPr lang="en-US" dirty="0" smtClean="0"/>
            </a:br>
            <a:r>
              <a:rPr lang="en-US" dirty="0" smtClean="0"/>
              <a:t> c = </a:t>
            </a:r>
            <a:r>
              <a:rPr lang="en-US" dirty="0" err="1" smtClean="0"/>
              <a:t>fλ</a:t>
            </a:r>
            <a:endParaRPr lang="en-US" dirty="0" smtClean="0"/>
          </a:p>
          <a:p>
            <a:r>
              <a:rPr lang="en-US" dirty="0" smtClean="0"/>
              <a:t>C – Speed</a:t>
            </a:r>
            <a:br>
              <a:rPr lang="en-US" dirty="0" smtClean="0"/>
            </a:br>
            <a:r>
              <a:rPr lang="en-US" dirty="0" smtClean="0"/>
              <a:t>f – Frequency</a:t>
            </a:r>
            <a:br>
              <a:rPr lang="en-US" dirty="0" smtClean="0"/>
            </a:br>
            <a:r>
              <a:rPr lang="en-US" dirty="0" smtClean="0"/>
              <a:t>λ  </a:t>
            </a:r>
            <a:r>
              <a:rPr lang="en-US" smtClean="0"/>
              <a:t>-Wavelength</a:t>
            </a:r>
            <a:r>
              <a:rPr lang="en-US" dirty="0" smtClean="0"/>
              <a:t/>
            </a:r>
            <a:br>
              <a:rPr lang="en-US" dirty="0" smtClean="0"/>
            </a:br>
            <a:r>
              <a:rPr lang="en-US" dirty="0"/>
              <a:t/>
            </a:r>
            <a:br>
              <a:rPr lang="en-US" dirty="0"/>
            </a:br>
            <a:r>
              <a:rPr lang="en-US" dirty="0"/>
              <a:t/>
            </a:r>
            <a:br>
              <a:rPr lang="en-US" dirty="0"/>
            </a:br>
            <a:r>
              <a:rPr lang="en-US" dirty="0"/>
              <a:t/>
            </a:r>
            <a:br>
              <a:rPr lang="en-US" dirty="0"/>
            </a:b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Capture.PNG"/>
          <p:cNvPicPr>
            <a:picLocks noGrp="1" noChangeAspect="1"/>
          </p:cNvPicPr>
          <p:nvPr>
            <p:ph idx="1"/>
          </p:nvPr>
        </p:nvPicPr>
        <p:blipFill>
          <a:blip r:embed="rId2"/>
          <a:stretch>
            <a:fillRect/>
          </a:stretch>
        </p:blipFill>
        <p:spPr>
          <a:xfrm>
            <a:off x="457200" y="990600"/>
            <a:ext cx="8135285" cy="5059363"/>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Wireless signal propagation </a:t>
            </a:r>
          </a:p>
        </p:txBody>
      </p:sp>
      <p:sp>
        <p:nvSpPr>
          <p:cNvPr id="5" name="Content Placeholder 4"/>
          <p:cNvSpPr>
            <a:spLocks noGrp="1"/>
          </p:cNvSpPr>
          <p:nvPr>
            <p:ph idx="1"/>
          </p:nvPr>
        </p:nvSpPr>
        <p:spPr/>
        <p:txBody>
          <a:bodyPr/>
          <a:lstStyle/>
          <a:p>
            <a:r>
              <a:rPr lang="en-US" dirty="0"/>
              <a:t>In a wireless communication system, a transmitted signal can reach the receiver via a number of propagation </a:t>
            </a:r>
            <a:r>
              <a:rPr lang="en-US" dirty="0" smtClean="0"/>
              <a:t>mechanism.</a:t>
            </a:r>
          </a:p>
          <a:p>
            <a:endParaRPr lang="en-US" dirty="0"/>
          </a:p>
          <a:p>
            <a:pPr>
              <a:buNone/>
            </a:pPr>
            <a:endParaRPr lang="en-US" dirty="0"/>
          </a:p>
        </p:txBody>
      </p:sp>
      <p:pic>
        <p:nvPicPr>
          <p:cNvPr id="6" name="Picture 5" descr="05fig30.jpg"/>
          <p:cNvPicPr>
            <a:picLocks noChangeAspect="1"/>
          </p:cNvPicPr>
          <p:nvPr/>
        </p:nvPicPr>
        <p:blipFill>
          <a:blip r:embed="rId2"/>
          <a:stretch>
            <a:fillRect/>
          </a:stretch>
        </p:blipFill>
        <p:spPr>
          <a:xfrm>
            <a:off x="1219200" y="3276600"/>
            <a:ext cx="6650183" cy="3048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562600"/>
          </a:xfrm>
        </p:spPr>
        <p:txBody>
          <a:bodyPr/>
          <a:lstStyle/>
          <a:p>
            <a:r>
              <a:rPr lang="en-US" dirty="0"/>
              <a:t>The LOS path is unobstructed between the access point and client 1. </a:t>
            </a:r>
            <a:endParaRPr lang="en-US" dirty="0" smtClean="0"/>
          </a:p>
          <a:p>
            <a:r>
              <a:rPr lang="en-US" dirty="0" smtClean="0"/>
              <a:t>That </a:t>
            </a:r>
            <a:r>
              <a:rPr lang="en-US" dirty="0"/>
              <a:t>client also receives weaker signals as a result of a reflection off of a wall. </a:t>
            </a:r>
            <a:endParaRPr lang="en-US" dirty="0" smtClean="0"/>
          </a:p>
          <a:p>
            <a:r>
              <a:rPr lang="en-US" dirty="0" smtClean="0"/>
              <a:t>The </a:t>
            </a:r>
            <a:r>
              <a:rPr lang="en-US" dirty="0"/>
              <a:t>LOS path is obstructed for client 2, who instead receives signals through diffraction in the doorway and also scattering off of a rough wall.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 of Sight (LOS)</a:t>
            </a:r>
            <a:endParaRPr lang="en-US" dirty="0"/>
          </a:p>
        </p:txBody>
      </p:sp>
      <p:sp>
        <p:nvSpPr>
          <p:cNvPr id="3" name="Content Placeholder 2"/>
          <p:cNvSpPr>
            <a:spLocks noGrp="1"/>
          </p:cNvSpPr>
          <p:nvPr>
            <p:ph idx="1"/>
          </p:nvPr>
        </p:nvSpPr>
        <p:spPr/>
        <p:txBody>
          <a:bodyPr/>
          <a:lstStyle/>
          <a:p>
            <a:r>
              <a:rPr lang="en-US" dirty="0"/>
              <a:t>When a signal reaches the receiver from the transmitter in a single path, without suffering any reflections, diffractions, or scattering, this is known as propagation along the </a:t>
            </a:r>
            <a:r>
              <a:rPr lang="en-US" i="1" dirty="0"/>
              <a:t>line-of-sight</a:t>
            </a:r>
            <a:r>
              <a:rPr lang="en-US" dirty="0"/>
              <a:t> (LOS) </a:t>
            </a:r>
            <a:r>
              <a:rPr lang="en-US" dirty="0" smtClean="0"/>
              <a:t>path</a:t>
            </a:r>
          </a:p>
          <a:p>
            <a:r>
              <a:rPr lang="en-US" dirty="0"/>
              <a:t>LOS component has the shortest time delay among all the received signals and is usually the strongest signal received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1583</TotalTime>
  <Words>1015</Words>
  <Application>Microsoft Office PowerPoint</Application>
  <PresentationFormat>On-screen Show (4:3)</PresentationFormat>
  <Paragraphs>100</Paragraphs>
  <Slides>33</Slides>
  <Notes>1</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MOBILE WIDE AREA NETWORKS</vt:lpstr>
      <vt:lpstr>Slide 2</vt:lpstr>
      <vt:lpstr>The Electromagnetic Spectrum</vt:lpstr>
      <vt:lpstr>Slide 4</vt:lpstr>
      <vt:lpstr>Slide 5</vt:lpstr>
      <vt:lpstr>Slide 6</vt:lpstr>
      <vt:lpstr>Wireless signal propagation </vt:lpstr>
      <vt:lpstr>Slide 8</vt:lpstr>
      <vt:lpstr>Line of Sight (LOS)</vt:lpstr>
      <vt:lpstr>Slide 10</vt:lpstr>
      <vt:lpstr>NLOS propagation mechanisms</vt:lpstr>
      <vt:lpstr>Diffraction of electro magnetic wabe</vt:lpstr>
      <vt:lpstr>Wireless Impairements</vt:lpstr>
      <vt:lpstr>Path Loss</vt:lpstr>
      <vt:lpstr>Multipath Propagation</vt:lpstr>
      <vt:lpstr>Co-channel Interference</vt:lpstr>
      <vt:lpstr>CDMA</vt:lpstr>
      <vt:lpstr>Slide 18</vt:lpstr>
      <vt:lpstr>CDMA - Features</vt:lpstr>
      <vt:lpstr>Mobility within the same IP subnet</vt:lpstr>
      <vt:lpstr>Slide 21</vt:lpstr>
      <vt:lpstr>Slide 22</vt:lpstr>
      <vt:lpstr>What is Hand Off in communication?</vt:lpstr>
      <vt:lpstr>Slide 24</vt:lpstr>
      <vt:lpstr>Mobile IP</vt:lpstr>
      <vt:lpstr>Mobile Node (MN)</vt:lpstr>
      <vt:lpstr>Home Agent (HA)</vt:lpstr>
      <vt:lpstr>Correspondent Node</vt:lpstr>
      <vt:lpstr>Slide 29</vt:lpstr>
      <vt:lpstr>Slide 30</vt:lpstr>
      <vt:lpstr>Slide 31</vt:lpstr>
      <vt:lpstr>How Mobile IP Works</vt:lpstr>
      <vt:lpstr>Wireless Broadband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WIDE AREA NETWORKS</dc:title>
  <dc:creator>Abdul Rahman</dc:creator>
  <cp:lastModifiedBy>Abdul Rahman</cp:lastModifiedBy>
  <cp:revision>21</cp:revision>
  <dcterms:created xsi:type="dcterms:W3CDTF">2018-09-23T08:33:13Z</dcterms:created>
  <dcterms:modified xsi:type="dcterms:W3CDTF">2018-09-24T10:57:13Z</dcterms:modified>
</cp:coreProperties>
</file>