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5EFB01-D171-4ABE-853C-7E0B625FD1DD}"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EFB01-D171-4ABE-853C-7E0B625FD1DD}"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EFB01-D171-4ABE-853C-7E0B625FD1DD}"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EFB01-D171-4ABE-853C-7E0B625FD1DD}"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5EFB01-D171-4ABE-853C-7E0B625FD1DD}"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5EFB01-D171-4ABE-853C-7E0B625FD1DD}"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5EFB01-D171-4ABE-853C-7E0B625FD1DD}"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EFB01-D171-4ABE-853C-7E0B625FD1DD}"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EFB01-D171-4ABE-853C-7E0B625FD1DD}"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EFB01-D171-4ABE-853C-7E0B625FD1DD}"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EFB01-D171-4ABE-853C-7E0B625FD1DD}"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AE91F-286A-40DF-8E79-409633BFA4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EFB01-D171-4ABE-853C-7E0B625FD1DD}" type="datetimeFigureOut">
              <a:rPr lang="en-US" smtClean="0"/>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AE91F-286A-40DF-8E79-409633BFA4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earchnetworking.techtarget.com/definition/protoco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Protocols, Network Design &amp; Miscellaneous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a:t>
            </a:r>
            <a:endParaRPr lang="en-US" dirty="0"/>
          </a:p>
        </p:txBody>
      </p:sp>
      <p:sp>
        <p:nvSpPr>
          <p:cNvPr id="3" name="Content Placeholder 2"/>
          <p:cNvSpPr>
            <a:spLocks noGrp="1"/>
          </p:cNvSpPr>
          <p:nvPr>
            <p:ph idx="1"/>
          </p:nvPr>
        </p:nvSpPr>
        <p:spPr/>
        <p:txBody>
          <a:bodyPr/>
          <a:lstStyle/>
          <a:p>
            <a:r>
              <a:rPr lang="en-US" dirty="0"/>
              <a:t>FTP is a networking protocol that is based on IP and also on the procedure of copying data through FTP </a:t>
            </a:r>
            <a:r>
              <a:rPr lang="en-US" dirty="0" smtClean="0"/>
              <a:t>technology.</a:t>
            </a:r>
          </a:p>
          <a:p>
            <a:r>
              <a:rPr lang="en-US" dirty="0" smtClean="0"/>
              <a:t> It </a:t>
            </a:r>
            <a:r>
              <a:rPr lang="en-US" dirty="0"/>
              <a:t>allows the transference of information between two units that have been connected to the internet.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a:t>The Hypertext Transfer Protocol (HTTP) is an application-level protocol for </a:t>
            </a:r>
            <a:r>
              <a:rPr lang="en-US" dirty="0" smtClean="0"/>
              <a:t>information systems.</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PNG"/>
          <p:cNvPicPr>
            <a:picLocks noGrp="1" noChangeAspect="1"/>
          </p:cNvPicPr>
          <p:nvPr>
            <p:ph idx="1"/>
          </p:nvPr>
        </p:nvPicPr>
        <p:blipFill>
          <a:blip r:embed="rId2"/>
          <a:stretch>
            <a:fillRect/>
          </a:stretch>
        </p:blipFill>
        <p:spPr>
          <a:xfrm>
            <a:off x="1524000" y="685800"/>
            <a:ext cx="5137398" cy="600198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Features</a:t>
            </a:r>
            <a:endParaRPr lang="en-US" dirty="0"/>
          </a:p>
        </p:txBody>
      </p:sp>
      <p:sp>
        <p:nvSpPr>
          <p:cNvPr id="3" name="Content Placeholder 2"/>
          <p:cNvSpPr>
            <a:spLocks noGrp="1"/>
          </p:cNvSpPr>
          <p:nvPr>
            <p:ph idx="1"/>
          </p:nvPr>
        </p:nvSpPr>
        <p:spPr/>
        <p:txBody>
          <a:bodyPr/>
          <a:lstStyle/>
          <a:p>
            <a:r>
              <a:rPr lang="en-US" b="1" dirty="0"/>
              <a:t>HTTP is connectionless:</a:t>
            </a:r>
            <a:r>
              <a:rPr lang="en-US" dirty="0"/>
              <a:t> </a:t>
            </a:r>
            <a:r>
              <a:rPr lang="en-US" dirty="0" smtClean="0"/>
              <a:t/>
            </a:r>
            <a:br>
              <a:rPr lang="en-US" dirty="0" smtClean="0"/>
            </a:br>
            <a:r>
              <a:rPr lang="en-US" dirty="0" smtClean="0"/>
              <a:t>The </a:t>
            </a:r>
            <a:r>
              <a:rPr lang="en-US" dirty="0"/>
              <a:t>HTTP client, i.e., a browser initiates an HTTP request and after a request is made, the client disconnects from the server and waits for a response</a:t>
            </a:r>
            <a:r>
              <a:rPr lang="en-US" dirty="0" smtClean="0"/>
              <a:t>.</a:t>
            </a:r>
            <a:br>
              <a:rPr lang="en-US" dirty="0" smtClean="0"/>
            </a:br>
            <a:r>
              <a:rPr lang="en-US" dirty="0" smtClean="0"/>
              <a:t/>
            </a:r>
            <a:br>
              <a:rPr lang="en-US" dirty="0" smtClean="0"/>
            </a:br>
            <a:r>
              <a:rPr lang="en-US" dirty="0" smtClean="0"/>
              <a:t>The </a:t>
            </a:r>
            <a:r>
              <a:rPr lang="en-US" dirty="0"/>
              <a:t>server processes the request and re-establishes the connection with the client to send a response back.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86400"/>
          </a:xfrm>
        </p:spPr>
        <p:txBody>
          <a:bodyPr>
            <a:normAutofit lnSpcReduction="10000"/>
          </a:bodyPr>
          <a:lstStyle/>
          <a:p>
            <a:r>
              <a:rPr lang="en-US" b="1" dirty="0"/>
              <a:t>HTTP is media independent:</a:t>
            </a:r>
            <a:r>
              <a:rPr lang="en-US" dirty="0"/>
              <a:t> </a:t>
            </a:r>
            <a:r>
              <a:rPr lang="en-US" dirty="0" smtClean="0"/>
              <a:t/>
            </a:r>
            <a:br>
              <a:rPr lang="en-US" dirty="0" smtClean="0"/>
            </a:br>
            <a:r>
              <a:rPr lang="en-US" dirty="0" smtClean="0"/>
              <a:t>It </a:t>
            </a:r>
            <a:r>
              <a:rPr lang="en-US" dirty="0"/>
              <a:t>means, any type of data can be sent by HTTP as long as both the client and the server know how to handle the data content</a:t>
            </a:r>
            <a:r>
              <a:rPr lang="en-US" dirty="0" smtClean="0"/>
              <a:t>.</a:t>
            </a:r>
          </a:p>
          <a:p>
            <a:endParaRPr lang="en-US" dirty="0"/>
          </a:p>
          <a:p>
            <a:r>
              <a:rPr lang="en-US" b="1" dirty="0"/>
              <a:t>HTTP is stateless:</a:t>
            </a:r>
            <a:r>
              <a:rPr lang="en-US" dirty="0"/>
              <a:t> As mentioned above, HTTP is connectionless and it is a direct result of HTTP being a stateless protocol. The server and client are aware of each other only during a current request. Afterwards, both of them forget about each other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QoS</a:t>
            </a:r>
            <a:r>
              <a:rPr lang="en-US" dirty="0" smtClean="0"/>
              <a:t> – Quality of Service</a:t>
            </a:r>
            <a:endParaRPr lang="en-US" dirty="0"/>
          </a:p>
        </p:txBody>
      </p:sp>
      <p:sp>
        <p:nvSpPr>
          <p:cNvPr id="3" name="Content Placeholder 2"/>
          <p:cNvSpPr>
            <a:spLocks noGrp="1"/>
          </p:cNvSpPr>
          <p:nvPr>
            <p:ph idx="1"/>
          </p:nvPr>
        </p:nvSpPr>
        <p:spPr/>
        <p:txBody>
          <a:bodyPr/>
          <a:lstStyle/>
          <a:p>
            <a:r>
              <a:rPr lang="en-US" dirty="0"/>
              <a:t>Quality of Service (</a:t>
            </a:r>
            <a:r>
              <a:rPr lang="en-US" b="1" dirty="0" err="1"/>
              <a:t>QoS</a:t>
            </a:r>
            <a:r>
              <a:rPr lang="en-US" dirty="0"/>
              <a:t>) refers to the capability of a network to provide better service to </a:t>
            </a:r>
            <a:r>
              <a:rPr lang="en-US" u="sng" dirty="0"/>
              <a:t>selected network</a:t>
            </a:r>
            <a:r>
              <a:rPr lang="en-US" dirty="0"/>
              <a:t> traffic over various </a:t>
            </a:r>
            <a:r>
              <a:rPr lang="en-US" dirty="0" smtClean="0"/>
              <a:t>technologies.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VoIP – Voice over IP</a:t>
            </a:r>
            <a:endParaRPr lang="en-US" dirty="0"/>
          </a:p>
        </p:txBody>
      </p:sp>
      <p:sp>
        <p:nvSpPr>
          <p:cNvPr id="3" name="Content Placeholder 2"/>
          <p:cNvSpPr>
            <a:spLocks noGrp="1"/>
          </p:cNvSpPr>
          <p:nvPr>
            <p:ph idx="1"/>
          </p:nvPr>
        </p:nvSpPr>
        <p:spPr/>
        <p:txBody>
          <a:bodyPr/>
          <a:lstStyle/>
          <a:p>
            <a:r>
              <a:rPr lang="en-US" dirty="0"/>
              <a:t>Real-time conversational voice over the Internet is often referred to as </a:t>
            </a:r>
            <a:r>
              <a:rPr lang="en-US" b="1" dirty="0"/>
              <a:t>Internet</a:t>
            </a:r>
            <a:r>
              <a:rPr lang="en-US" dirty="0"/>
              <a:t/>
            </a:r>
            <a:br>
              <a:rPr lang="en-US" dirty="0"/>
            </a:br>
            <a:r>
              <a:rPr lang="en-US" b="1" dirty="0"/>
              <a:t>telephony</a:t>
            </a:r>
            <a:r>
              <a:rPr lang="en-US" dirty="0"/>
              <a:t/>
            </a:r>
            <a:br>
              <a:rPr lang="en-US" dirty="0"/>
            </a:br>
            <a:r>
              <a:rPr lang="en-US" dirty="0" smtClean="0"/>
              <a:t>which is also known as Voice over IP (VoIP)</a:t>
            </a:r>
          </a:p>
          <a:p>
            <a:r>
              <a:rPr lang="en-US" dirty="0"/>
              <a:t> </a:t>
            </a:r>
            <a:r>
              <a:rPr lang="en-US" dirty="0" smtClean="0"/>
              <a:t>Technologies </a:t>
            </a:r>
            <a:r>
              <a:rPr lang="en-US" dirty="0"/>
              <a:t>for the delivery of voice communications and multimedia sessions over Internet Protocol (IP) networks, such as the Internet.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Multimedia over IP</a:t>
            </a:r>
            <a:endParaRPr lang="en-US" dirty="0"/>
          </a:p>
        </p:txBody>
      </p:sp>
      <p:sp>
        <p:nvSpPr>
          <p:cNvPr id="3" name="Content Placeholder 2"/>
          <p:cNvSpPr>
            <a:spLocks noGrp="1"/>
          </p:cNvSpPr>
          <p:nvPr>
            <p:ph idx="1"/>
          </p:nvPr>
        </p:nvSpPr>
        <p:spPr/>
        <p:txBody>
          <a:bodyPr/>
          <a:lstStyle/>
          <a:p>
            <a:r>
              <a:rPr lang="en-US" dirty="0" smtClean="0"/>
              <a:t>Technologies that </a:t>
            </a:r>
            <a:r>
              <a:rPr lang="en-US" dirty="0"/>
              <a:t>transmit real-time multimedia data across </a:t>
            </a:r>
            <a:r>
              <a:rPr lang="en-US" dirty="0" smtClean="0"/>
              <a:t>networks.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RTP - Real Time Transport Protocol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The Real-Time Transport Protocol (RTP) is an Internet </a:t>
            </a:r>
            <a:r>
              <a:rPr lang="en-US" u="sng" dirty="0"/>
              <a:t>protocol</a:t>
            </a:r>
            <a:r>
              <a:rPr lang="en-US" dirty="0"/>
              <a:t> standard that specifies a way for programs to manage the real-time transmission of </a:t>
            </a:r>
            <a:r>
              <a:rPr lang="en-US" u="sng" dirty="0"/>
              <a:t>multimedia</a:t>
            </a:r>
            <a:r>
              <a:rPr lang="en-US" dirty="0"/>
              <a:t> data over either </a:t>
            </a:r>
            <a:r>
              <a:rPr lang="en-US" u="sng" dirty="0"/>
              <a:t>unicast</a:t>
            </a:r>
            <a:r>
              <a:rPr lang="en-US" dirty="0"/>
              <a:t> or </a:t>
            </a:r>
            <a:r>
              <a:rPr lang="en-US" u="sng" dirty="0"/>
              <a:t>multicast</a:t>
            </a:r>
            <a:r>
              <a:rPr lang="en-US" dirty="0"/>
              <a:t> network </a:t>
            </a:r>
            <a:r>
              <a:rPr lang="en-US" dirty="0" smtClean="0"/>
              <a:t>services.</a:t>
            </a:r>
          </a:p>
          <a:p>
            <a:r>
              <a:rPr lang="en-US" dirty="0"/>
              <a:t>RTP is commonly used in </a:t>
            </a:r>
            <a:r>
              <a:rPr lang="en-US" u="sng" dirty="0"/>
              <a:t>Internet telephony</a:t>
            </a:r>
            <a:r>
              <a:rPr lang="en-US" dirty="0"/>
              <a:t> applications. </a:t>
            </a:r>
            <a:endParaRPr lang="en-US" dirty="0" smtClean="0"/>
          </a:p>
          <a:p>
            <a:r>
              <a:rPr lang="en-US" dirty="0" smtClean="0"/>
              <a:t>RTP </a:t>
            </a:r>
            <a:r>
              <a:rPr lang="en-US" dirty="0"/>
              <a:t>does not in itself guarantee real-time delivery of multimedia data (since this is dependent on network characteristics); </a:t>
            </a:r>
            <a:endParaRPr lang="en-US" dirty="0" smtClean="0"/>
          </a:p>
          <a:p>
            <a:r>
              <a:rPr lang="en-US" dirty="0" smtClean="0"/>
              <a:t>it </a:t>
            </a:r>
            <a:r>
              <a:rPr lang="en-US" dirty="0"/>
              <a:t>does, however, provide the wherewithal to manage the data as it arrives to best effect.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dirty="0"/>
              <a:t>RTP combines its data transport with a control protocol (RTCP), which makes it possible to monitor data delivery for large multicast networks. </a:t>
            </a:r>
            <a:endParaRPr lang="en-US" dirty="0" smtClean="0"/>
          </a:p>
          <a:p>
            <a:r>
              <a:rPr lang="en-US" dirty="0" smtClean="0"/>
              <a:t>Monitoring </a:t>
            </a:r>
            <a:r>
              <a:rPr lang="en-US" dirty="0"/>
              <a:t>allows the receiver to detect if there is any </a:t>
            </a:r>
            <a:r>
              <a:rPr lang="en-US" u="sng" dirty="0"/>
              <a:t>packet</a:t>
            </a:r>
            <a:r>
              <a:rPr lang="en-US" dirty="0"/>
              <a:t> loss and to compensate for any delay jitter. </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 Domain Name System</a:t>
            </a:r>
            <a:endParaRPr lang="en-US" dirty="0"/>
          </a:p>
        </p:txBody>
      </p:sp>
      <p:sp>
        <p:nvSpPr>
          <p:cNvPr id="3" name="Content Placeholder 2"/>
          <p:cNvSpPr>
            <a:spLocks noGrp="1"/>
          </p:cNvSpPr>
          <p:nvPr>
            <p:ph idx="1"/>
          </p:nvPr>
        </p:nvSpPr>
        <p:spPr/>
        <p:txBody>
          <a:bodyPr/>
          <a:lstStyle/>
          <a:p>
            <a:r>
              <a:rPr lang="en-US" dirty="0"/>
              <a:t>Domain Name Servers (</a:t>
            </a:r>
            <a:r>
              <a:rPr lang="en-US" b="1" dirty="0"/>
              <a:t>DNS</a:t>
            </a:r>
            <a:r>
              <a:rPr lang="en-US" dirty="0"/>
              <a:t>) are the Internet's equivalent of a phone book. They maintain a directory of domain names and translate them to Internet Protocol (IP) </a:t>
            </a:r>
            <a:r>
              <a:rPr lang="en-US" dirty="0" smtClean="0"/>
              <a:t>addresses</a:t>
            </a:r>
          </a:p>
          <a:p>
            <a:r>
              <a:rPr lang="en-US" dirty="0"/>
              <a:t>Is it easier </a:t>
            </a:r>
            <a:r>
              <a:rPr lang="en-US" dirty="0" smtClean="0"/>
              <a:t>to remember</a:t>
            </a:r>
            <a:r>
              <a:rPr lang="en-US" dirty="0"/>
              <a:t> </a:t>
            </a:r>
            <a:r>
              <a:rPr lang="en-US" i="1" dirty="0"/>
              <a:t>151.101.129.121</a:t>
            </a:r>
            <a:r>
              <a:rPr lang="en-US" dirty="0"/>
              <a:t> or </a:t>
            </a:r>
            <a:r>
              <a:rPr lang="en-US" i="1" dirty="0" smtClean="0"/>
              <a:t>www.someURL.com</a:t>
            </a:r>
            <a:r>
              <a:rPr lang="en-US"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RTSP – </a:t>
            </a:r>
            <a:r>
              <a:rPr lang="en-US" dirty="0" err="1" smtClean="0"/>
              <a:t>Realtime</a:t>
            </a:r>
            <a:r>
              <a:rPr lang="en-US" dirty="0" smtClean="0"/>
              <a:t> Streaming Protocol</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a:t>Real Time Streaming Protocol (RTSP)</a:t>
            </a:r>
            <a:r>
              <a:rPr lang="en-US" dirty="0"/>
              <a:t> is an application-level network communication system that transfers real-time data from </a:t>
            </a:r>
            <a:r>
              <a:rPr lang="en-US" u="sng" dirty="0"/>
              <a:t>multimedia</a:t>
            </a:r>
            <a:r>
              <a:rPr lang="en-US" dirty="0"/>
              <a:t> to an endpoint device by communicating directly with the server streaming the data. </a:t>
            </a:r>
            <a:endParaRPr lang="en-US" dirty="0" smtClean="0"/>
          </a:p>
          <a:p>
            <a:r>
              <a:rPr lang="en-US" dirty="0"/>
              <a:t>The </a:t>
            </a:r>
            <a:r>
              <a:rPr lang="en-US" u="sng" dirty="0">
                <a:hlinkClick r:id="rId2"/>
              </a:rPr>
              <a:t>protocol</a:t>
            </a:r>
            <a:r>
              <a:rPr lang="en-US" dirty="0"/>
              <a:t> establishes and controls the media stream between client devices and servers by serving as a network remote control for time-synchronized streams of continuous media, such as audio and video. </a:t>
            </a:r>
            <a:endParaRPr lang="en-US" dirty="0" smtClean="0"/>
          </a:p>
          <a:p>
            <a:r>
              <a:rPr lang="en-US" dirty="0" smtClean="0"/>
              <a:t>It </a:t>
            </a:r>
            <a:r>
              <a:rPr lang="en-US" dirty="0"/>
              <a:t>does not stream the multimedia itself but communicates with the server that streams the multimedia data. </a:t>
            </a:r>
            <a:endParaRPr lang="en-US" dirty="0" smtClean="0"/>
          </a:p>
          <a:p>
            <a:r>
              <a:rPr lang="en-US" dirty="0" smtClean="0"/>
              <a:t>When </a:t>
            </a:r>
            <a:r>
              <a:rPr lang="en-US" dirty="0"/>
              <a:t>a user pauses a video he is streaming, for example, RTSP conveys the user's request to pause the video to the video streaming server.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Integrated </a:t>
            </a:r>
            <a:r>
              <a:rPr lang="en-US" dirty="0" smtClean="0"/>
              <a:t>Services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The Integrated Services (</a:t>
            </a:r>
            <a:r>
              <a:rPr lang="en-US" b="1" dirty="0" err="1"/>
              <a:t>IntServ</a:t>
            </a:r>
            <a:r>
              <a:rPr lang="en-US" dirty="0"/>
              <a:t>) model is also known as </a:t>
            </a:r>
            <a:r>
              <a:rPr lang="en-US" b="1" dirty="0"/>
              <a:t>hard </a:t>
            </a:r>
            <a:r>
              <a:rPr lang="en-US" b="1" dirty="0" err="1"/>
              <a:t>QoS</a:t>
            </a:r>
            <a:r>
              <a:rPr lang="en-US" b="1" dirty="0"/>
              <a:t> model</a:t>
            </a:r>
            <a:r>
              <a:rPr lang="en-US" dirty="0"/>
              <a:t>. It’s a model based on flows, i.e., source and destination IP addresses and ports</a:t>
            </a:r>
            <a:r>
              <a:rPr lang="en-US" dirty="0" smtClean="0"/>
              <a:t>.</a:t>
            </a:r>
            <a:br>
              <a:rPr lang="en-US" dirty="0" smtClean="0"/>
            </a:br>
            <a:endParaRPr lang="en-US" dirty="0" smtClean="0"/>
          </a:p>
          <a:p>
            <a:r>
              <a:rPr lang="en-US" dirty="0"/>
              <a:t>With the </a:t>
            </a:r>
            <a:r>
              <a:rPr lang="en-US" dirty="0" err="1"/>
              <a:t>IntServ</a:t>
            </a:r>
            <a:r>
              <a:rPr lang="en-US" dirty="0"/>
              <a:t> model, </a:t>
            </a:r>
            <a:r>
              <a:rPr lang="en-US" b="1" dirty="0"/>
              <a:t>applications ask to the network for an explicit resource reservation</a:t>
            </a:r>
            <a:r>
              <a:rPr lang="en-US" dirty="0"/>
              <a:t> per flow</a:t>
            </a:r>
            <a:r>
              <a:rPr lang="en-US" dirty="0" smtClean="0"/>
              <a:t>..</a:t>
            </a:r>
          </a:p>
          <a:p>
            <a:endParaRPr lang="en-US" dirty="0"/>
          </a:p>
          <a:p>
            <a:r>
              <a:rPr lang="en-US" dirty="0" smtClean="0"/>
              <a:t>Network </a:t>
            </a:r>
            <a:r>
              <a:rPr lang="en-US" dirty="0"/>
              <a:t>devices keep track of all the flows traversing the nodes checking if new packets belong to an existing flow and if there are enough network resources available to accept the packet.</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By reserving resources on the network for each flow, </a:t>
            </a:r>
            <a:r>
              <a:rPr lang="en-US" b="1" dirty="0" smtClean="0"/>
              <a:t>applications obtain resources</a:t>
            </a:r>
            <a:r>
              <a:rPr lang="en-US" dirty="0" smtClean="0"/>
              <a:t> guarantees and a predictable behavior of the network.</a:t>
            </a:r>
          </a:p>
          <a:p>
            <a:r>
              <a:rPr lang="en-US" dirty="0"/>
              <a:t>Good solution for managing flows in small networks.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err="1" smtClean="0"/>
              <a:t>IntServ</a:t>
            </a:r>
            <a:endParaRPr lang="en-US" dirty="0"/>
          </a:p>
        </p:txBody>
      </p:sp>
      <p:sp>
        <p:nvSpPr>
          <p:cNvPr id="3" name="Content Placeholder 2"/>
          <p:cNvSpPr>
            <a:spLocks noGrp="1"/>
          </p:cNvSpPr>
          <p:nvPr>
            <p:ph idx="1"/>
          </p:nvPr>
        </p:nvSpPr>
        <p:spPr/>
        <p:txBody>
          <a:bodyPr/>
          <a:lstStyle/>
          <a:p>
            <a:pPr fontAlgn="base"/>
            <a:r>
              <a:rPr lang="en-US" dirty="0"/>
              <a:t>Poor scalability.</a:t>
            </a:r>
          </a:p>
          <a:p>
            <a:pPr fontAlgn="base"/>
            <a:r>
              <a:rPr lang="en-US" dirty="0"/>
              <a:t>High resource consumption on the network nodes.</a:t>
            </a:r>
          </a:p>
          <a:p>
            <a:r>
              <a:rPr lang="en-US" dirty="0"/>
              <a:t>It’s very difficult to implement.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92500" lnSpcReduction="20000"/>
          </a:bodyPr>
          <a:lstStyle/>
          <a:p>
            <a:pPr fontAlgn="base"/>
            <a:r>
              <a:rPr lang="en-US" dirty="0"/>
              <a:t>Differentiated Services (</a:t>
            </a:r>
            <a:r>
              <a:rPr lang="en-US" b="1" dirty="0" err="1"/>
              <a:t>Diffserv</a:t>
            </a:r>
            <a:r>
              <a:rPr lang="en-US" dirty="0"/>
              <a:t>) model is also known as a </a:t>
            </a:r>
            <a:r>
              <a:rPr lang="en-US" b="1" dirty="0"/>
              <a:t>soft </a:t>
            </a:r>
            <a:r>
              <a:rPr lang="en-US" b="1" dirty="0" err="1"/>
              <a:t>QoS</a:t>
            </a:r>
            <a:r>
              <a:rPr lang="en-US" b="1" dirty="0"/>
              <a:t> model</a:t>
            </a:r>
            <a:r>
              <a:rPr lang="en-US" dirty="0"/>
              <a:t>. </a:t>
            </a:r>
          </a:p>
          <a:p>
            <a:pPr fontAlgn="base"/>
            <a:r>
              <a:rPr lang="en-US" dirty="0"/>
              <a:t>In this case, there is no need for an explicit request for resource reservation by applications to the network. </a:t>
            </a:r>
            <a:endParaRPr lang="en-US" dirty="0" smtClean="0"/>
          </a:p>
          <a:p>
            <a:pPr fontAlgn="base"/>
            <a:r>
              <a:rPr lang="en-US" dirty="0" smtClean="0"/>
              <a:t>Differentiated </a:t>
            </a:r>
            <a:r>
              <a:rPr lang="en-US" dirty="0"/>
              <a:t>Services is based on statistical preferences per traffic class</a:t>
            </a:r>
            <a:r>
              <a:rPr lang="en-US" dirty="0" smtClean="0"/>
              <a:t>.</a:t>
            </a:r>
            <a:endParaRPr lang="en-US" dirty="0"/>
          </a:p>
          <a:p>
            <a:pPr fontAlgn="base"/>
            <a:r>
              <a:rPr lang="en-US" dirty="0" err="1"/>
              <a:t>DiffServ</a:t>
            </a:r>
            <a:r>
              <a:rPr lang="en-US" dirty="0"/>
              <a:t> allows end devices or hosts to classify packets into different treatment categories or </a:t>
            </a:r>
            <a:r>
              <a:rPr lang="en-US" b="1" dirty="0"/>
              <a:t>Traffic Classes</a:t>
            </a:r>
            <a:r>
              <a:rPr lang="en-US" dirty="0"/>
              <a:t> (TC), each of which will receive a different </a:t>
            </a:r>
            <a:r>
              <a:rPr lang="en-US" b="1" dirty="0"/>
              <a:t>Per-Hop-</a:t>
            </a:r>
            <a:r>
              <a:rPr lang="en-US" b="1" dirty="0" err="1"/>
              <a:t>Behaviour</a:t>
            </a:r>
            <a:r>
              <a:rPr lang="en-US" dirty="0"/>
              <a:t> (PHB) at each hop from the source to the destination. Each network device on the path treats packets according to the locally defined PHB.</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Virtual Private Network</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pPr fontAlgn="base"/>
            <a:r>
              <a:rPr lang="en-US" dirty="0"/>
              <a:t>Using a VPN computers can send and receive data through a shared or public network giving the experience as if they are directly connected and still uses the functionality such as security and management policies of any private network.</a:t>
            </a:r>
          </a:p>
          <a:p>
            <a:pPr fontAlgn="base"/>
            <a:r>
              <a:rPr lang="en-US" dirty="0"/>
              <a:t>Virtual point-to-point connections are established with the use of dedicated connection and encryption.</a:t>
            </a:r>
          </a:p>
          <a:p>
            <a:pPr fontAlgn="base"/>
            <a:r>
              <a:rPr lang="en-US" dirty="0"/>
              <a:t>The access to resources is same as accessing on an internal or private network and the user does not feel any difference in it.</a:t>
            </a:r>
          </a:p>
          <a:p>
            <a:pPr fontAlgn="base"/>
            <a:r>
              <a:rPr lang="en-US" dirty="0"/>
              <a:t>VPN uses encryption to allow IP traffic to securely travel over the TCP/IP Network.</a:t>
            </a:r>
          </a:p>
          <a:p>
            <a:pPr fontAlgn="base"/>
            <a:r>
              <a:rPr lang="en-US" dirty="0"/>
              <a:t>VPN uses a tunneling protocol to encrypt packet contents and wrap them in an unencrypted packet.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4t5wwdk-1363363311.png"/>
          <p:cNvPicPr>
            <a:picLocks noGrp="1" noChangeAspect="1"/>
          </p:cNvPicPr>
          <p:nvPr>
            <p:ph idx="1"/>
          </p:nvPr>
        </p:nvPicPr>
        <p:blipFill>
          <a:blip r:embed="rId2"/>
          <a:stretch>
            <a:fillRect/>
          </a:stretch>
        </p:blipFill>
        <p:spPr>
          <a:xfrm>
            <a:off x="609600" y="914400"/>
            <a:ext cx="7697216" cy="5440363"/>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 </a:t>
            </a:r>
            <a:r>
              <a:rPr lang="en-US" smtClean="0"/>
              <a:t>Network Address </a:t>
            </a:r>
            <a:r>
              <a:rPr lang="en-US" dirty="0" smtClean="0"/>
              <a:t>Translation</a:t>
            </a:r>
            <a:endParaRPr lang="en-US" dirty="0"/>
          </a:p>
        </p:txBody>
      </p:sp>
      <p:sp>
        <p:nvSpPr>
          <p:cNvPr id="3" name="Content Placeholder 2"/>
          <p:cNvSpPr>
            <a:spLocks noGrp="1"/>
          </p:cNvSpPr>
          <p:nvPr>
            <p:ph idx="1"/>
          </p:nvPr>
        </p:nvSpPr>
        <p:spPr/>
        <p:txBody>
          <a:bodyPr>
            <a:normAutofit/>
          </a:bodyPr>
          <a:lstStyle/>
          <a:p>
            <a:r>
              <a:rPr lang="en-US" dirty="0"/>
              <a:t>It enables private IP networks that use unregistered IP addresses to connect to the Internet. </a:t>
            </a:r>
            <a:r>
              <a:rPr lang="en-US" b="1" dirty="0"/>
              <a:t>NAT</a:t>
            </a:r>
            <a:r>
              <a:rPr lang="en-US" dirty="0"/>
              <a:t> operates on a router, usually connecting two networks together, and translates the private (not globally unique) addresses in the internal network into legal addresses, before packets are forwarded to another network.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066799"/>
            <a:ext cx="6400800" cy="48068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t>A </a:t>
            </a:r>
            <a:r>
              <a:rPr lang="en-US" dirty="0"/>
              <a:t>proxy server is a device that sits between your client (web browser like Chrome or Firefox) and the server which is serving your requests. </a:t>
            </a:r>
            <a:endParaRPr lang="en-US" dirty="0" smtClean="0"/>
          </a:p>
          <a:p>
            <a:r>
              <a:rPr lang="en-US" dirty="0" smtClean="0"/>
              <a:t>The </a:t>
            </a:r>
            <a:r>
              <a:rPr lang="en-US" dirty="0"/>
              <a:t>request you send to server first goes to proxy server which, in turn, forwards that request to web-server/application server. </a:t>
            </a:r>
            <a:endParaRPr lang="en-US" dirty="0" smtClean="0"/>
          </a:p>
          <a:p>
            <a:r>
              <a:rPr lang="en-US" dirty="0" smtClean="0"/>
              <a:t>Then </a:t>
            </a:r>
            <a:r>
              <a:rPr lang="en-US" dirty="0"/>
              <a:t>the web/app server responds back by handing over the requested info/page to proxy server &amp; it will direct it to you</a:t>
            </a:r>
            <a:r>
              <a:rPr lang="en-US" dirty="0" smtClean="0"/>
              <a:t>.</a:t>
            </a:r>
          </a:p>
          <a:p>
            <a:r>
              <a:rPr lang="en-US" dirty="0" smtClean="0"/>
              <a:t> </a:t>
            </a:r>
            <a:r>
              <a:rPr lang="en-US" dirty="0"/>
              <a:t>This way, the remote server doesn't know IP address of your machine. It will only see the IP address of proxy server &amp; hence it makes you safe.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while we as humans can understand the words in the URL much easier than the IP address numbers, other computers and network devices understand the IP address</a:t>
            </a:r>
            <a:r>
              <a:rPr lang="en-US" dirty="0" smtClean="0"/>
              <a:t>.</a:t>
            </a:r>
          </a:p>
          <a:p>
            <a:r>
              <a:rPr lang="en-US" dirty="0"/>
              <a:t>The Domain name system comprises of </a:t>
            </a:r>
            <a:r>
              <a:rPr lang="en-US" dirty="0" smtClean="0"/>
              <a:t/>
            </a:r>
            <a:br>
              <a:rPr lang="en-US" dirty="0" smtClean="0"/>
            </a:br>
            <a:r>
              <a:rPr lang="en-US" dirty="0" smtClean="0"/>
              <a:t>- </a:t>
            </a:r>
            <a:r>
              <a:rPr lang="en-US" b="1" dirty="0" smtClean="0"/>
              <a:t>Domain Names</a:t>
            </a:r>
            <a:br>
              <a:rPr lang="en-US" b="1" dirty="0" smtClean="0"/>
            </a:br>
            <a:r>
              <a:rPr lang="en-US" b="1" dirty="0" smtClean="0"/>
              <a:t>- Domain </a:t>
            </a:r>
            <a:r>
              <a:rPr lang="en-US" b="1" dirty="0"/>
              <a:t>Name </a:t>
            </a:r>
            <a:r>
              <a:rPr lang="en-US" b="1" dirty="0" smtClean="0"/>
              <a:t>Space </a:t>
            </a:r>
            <a:br>
              <a:rPr lang="en-US" b="1" dirty="0" smtClean="0"/>
            </a:br>
            <a:r>
              <a:rPr lang="en-US" b="1" dirty="0" smtClean="0"/>
              <a:t>- Name </a:t>
            </a:r>
            <a:r>
              <a:rPr lang="en-US" b="1" dirty="0"/>
              <a:t>Server</a:t>
            </a:r>
            <a:r>
              <a:rPr lang="en-US" dirty="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 Digital Subscriber Line</a:t>
            </a:r>
            <a:endParaRPr lang="en-US" dirty="0"/>
          </a:p>
        </p:txBody>
      </p:sp>
      <p:sp>
        <p:nvSpPr>
          <p:cNvPr id="3" name="Content Placeholder 2"/>
          <p:cNvSpPr>
            <a:spLocks noGrp="1"/>
          </p:cNvSpPr>
          <p:nvPr>
            <p:ph idx="1"/>
          </p:nvPr>
        </p:nvSpPr>
        <p:spPr/>
        <p:txBody>
          <a:bodyPr/>
          <a:lstStyle/>
          <a:p>
            <a:r>
              <a:rPr lang="en-US" dirty="0"/>
              <a:t>DSL (Digital Subscriber Line) is a technology for bringing high- </a:t>
            </a:r>
            <a:r>
              <a:rPr lang="en-US" u="sng" dirty="0"/>
              <a:t>bandwidth</a:t>
            </a:r>
            <a:r>
              <a:rPr lang="en-US" dirty="0"/>
              <a:t> information to homes and small businesses over ordinary copper telephone lines.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FTTH </a:t>
            </a:r>
            <a:endParaRPr lang="en-US" dirty="0"/>
          </a:p>
        </p:txBody>
      </p:sp>
      <p:sp>
        <p:nvSpPr>
          <p:cNvPr id="3" name="Content Placeholder 2"/>
          <p:cNvSpPr>
            <a:spLocks noGrp="1"/>
          </p:cNvSpPr>
          <p:nvPr>
            <p:ph idx="1"/>
          </p:nvPr>
        </p:nvSpPr>
        <p:spPr/>
        <p:txBody>
          <a:bodyPr>
            <a:normAutofit fontScale="92500"/>
          </a:bodyPr>
          <a:lstStyle/>
          <a:p>
            <a:r>
              <a:rPr lang="en-US" dirty="0"/>
              <a:t>Fiber to the home (FTTH), also called "fiber to the premises" (FTTP), is the installation and use of </a:t>
            </a:r>
            <a:r>
              <a:rPr lang="en-US" u="sng" dirty="0"/>
              <a:t>optical fiber</a:t>
            </a:r>
            <a:r>
              <a:rPr lang="en-US" dirty="0"/>
              <a:t> from a central point directly to individual buildings such as residences, apartment buildings and businesses to provide unprecedented high-speed Internet access. </a:t>
            </a:r>
            <a:endParaRPr lang="en-US" dirty="0" smtClean="0"/>
          </a:p>
          <a:p>
            <a:r>
              <a:rPr lang="en-US" dirty="0" smtClean="0"/>
              <a:t>FTTH </a:t>
            </a:r>
            <a:r>
              <a:rPr lang="en-US" dirty="0"/>
              <a:t>dramatically increases the connection speeds available to computer users compared with technologies now used in most places.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Names</a:t>
            </a:r>
            <a:endParaRPr lang="en-US" dirty="0"/>
          </a:p>
        </p:txBody>
      </p:sp>
      <p:sp>
        <p:nvSpPr>
          <p:cNvPr id="3" name="Content Placeholder 2"/>
          <p:cNvSpPr>
            <a:spLocks noGrp="1"/>
          </p:cNvSpPr>
          <p:nvPr>
            <p:ph idx="1"/>
          </p:nvPr>
        </p:nvSpPr>
        <p:spPr/>
        <p:txBody>
          <a:bodyPr/>
          <a:lstStyle/>
          <a:p>
            <a:r>
              <a:rPr lang="en-US" dirty="0"/>
              <a:t>Domain Name is a symbolic string associated with an IP address. There are several domain names available; some of them are generic such as </a:t>
            </a:r>
            <a:r>
              <a:rPr lang="en-US" dirty="0" smtClean="0"/>
              <a:t/>
            </a:r>
            <a:br>
              <a:rPr lang="en-US" dirty="0" smtClean="0"/>
            </a:br>
            <a:r>
              <a:rPr lang="en-US" dirty="0" smtClean="0"/>
              <a:t>- </a:t>
            </a:r>
            <a:r>
              <a:rPr lang="en-US" b="1" dirty="0" smtClean="0"/>
              <a:t>com</a:t>
            </a:r>
            <a:r>
              <a:rPr lang="en-US" b="1" dirty="0"/>
              <a:t>, </a:t>
            </a:r>
            <a:r>
              <a:rPr lang="en-US" b="1" dirty="0" err="1"/>
              <a:t>edu</a:t>
            </a:r>
            <a:r>
              <a:rPr lang="en-US" b="1" dirty="0"/>
              <a:t>, </a:t>
            </a:r>
            <a:r>
              <a:rPr lang="en-US" b="1" dirty="0" err="1"/>
              <a:t>gov</a:t>
            </a:r>
            <a:r>
              <a:rPr lang="en-US" b="1" dirty="0"/>
              <a:t>, net</a:t>
            </a:r>
            <a:r>
              <a:rPr lang="en-US" dirty="0"/>
              <a:t> etc, </a:t>
            </a:r>
            <a:r>
              <a:rPr lang="en-US" dirty="0" smtClean="0"/>
              <a:t/>
            </a:r>
            <a:br>
              <a:rPr lang="en-US" dirty="0" smtClean="0"/>
            </a:br>
            <a:r>
              <a:rPr lang="en-US" dirty="0" smtClean="0"/>
              <a:t>while </a:t>
            </a:r>
            <a:r>
              <a:rPr lang="en-US" dirty="0"/>
              <a:t>some country level domain names such as </a:t>
            </a:r>
            <a:r>
              <a:rPr lang="en-US" dirty="0" smtClean="0"/>
              <a:t/>
            </a:r>
            <a:br>
              <a:rPr lang="en-US" dirty="0" smtClean="0"/>
            </a:br>
            <a:r>
              <a:rPr lang="en-US" dirty="0" smtClean="0"/>
              <a:t>- </a:t>
            </a:r>
            <a:r>
              <a:rPr lang="en-US" b="1" dirty="0" smtClean="0"/>
              <a:t>au</a:t>
            </a:r>
            <a:r>
              <a:rPr lang="en-US" b="1" dirty="0"/>
              <a:t>, in, </a:t>
            </a:r>
            <a:r>
              <a:rPr lang="en-US" b="1" dirty="0" err="1"/>
              <a:t>za</a:t>
            </a:r>
            <a:r>
              <a:rPr lang="en-US" b="1" dirty="0"/>
              <a:t>, </a:t>
            </a:r>
            <a:r>
              <a:rPr lang="en-US" b="1" dirty="0" err="1"/>
              <a:t>us</a:t>
            </a:r>
            <a:r>
              <a:rPr lang="en-US" dirty="0" err="1"/>
              <a:t>etc</a:t>
            </a:r>
            <a:r>
              <a:rPr 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85800"/>
          <a:ext cx="8229600" cy="5562600"/>
        </p:xfrm>
        <a:graphic>
          <a:graphicData uri="http://schemas.openxmlformats.org/drawingml/2006/table">
            <a:tbl>
              <a:tblPr firstRow="1" bandRow="1">
                <a:tableStyleId>{5C22544A-7EE6-4342-B048-85BDC9FD1C3A}</a:tableStyleId>
              </a:tblPr>
              <a:tblGrid>
                <a:gridCol w="4114800"/>
                <a:gridCol w="4114800"/>
              </a:tblGrid>
              <a:tr h="695325">
                <a:tc>
                  <a:txBody>
                    <a:bodyPr/>
                    <a:lstStyle/>
                    <a:p>
                      <a:pPr algn="l" fontAlgn="t"/>
                      <a:r>
                        <a:rPr lang="en-US" dirty="0"/>
                        <a:t>Domain Name</a:t>
                      </a:r>
                    </a:p>
                  </a:txBody>
                  <a:tcPr marL="76200" marR="76200" marT="76200" marB="76200"/>
                </a:tc>
                <a:tc>
                  <a:txBody>
                    <a:bodyPr/>
                    <a:lstStyle/>
                    <a:p>
                      <a:pPr algn="l" fontAlgn="t"/>
                      <a:r>
                        <a:rPr lang="en-US"/>
                        <a:t>Meaning</a:t>
                      </a:r>
                    </a:p>
                  </a:txBody>
                  <a:tcPr marL="76200" marR="76200" marT="76200" marB="76200"/>
                </a:tc>
              </a:tr>
              <a:tr h="695325">
                <a:tc>
                  <a:txBody>
                    <a:bodyPr/>
                    <a:lstStyle/>
                    <a:p>
                      <a:pPr fontAlgn="t"/>
                      <a:r>
                        <a:rPr lang="en-US"/>
                        <a:t>Com</a:t>
                      </a:r>
                    </a:p>
                  </a:txBody>
                  <a:tcPr marL="76200" marR="76200" marT="76200" marB="76200"/>
                </a:tc>
                <a:tc>
                  <a:txBody>
                    <a:bodyPr/>
                    <a:lstStyle/>
                    <a:p>
                      <a:pPr fontAlgn="t"/>
                      <a:r>
                        <a:rPr lang="en-US"/>
                        <a:t>Commercial business</a:t>
                      </a:r>
                    </a:p>
                  </a:txBody>
                  <a:tcPr marL="76200" marR="76200" marT="76200" marB="76200"/>
                </a:tc>
              </a:tr>
              <a:tr h="695325">
                <a:tc>
                  <a:txBody>
                    <a:bodyPr/>
                    <a:lstStyle/>
                    <a:p>
                      <a:pPr fontAlgn="t"/>
                      <a:r>
                        <a:rPr lang="en-US"/>
                        <a:t>Edu</a:t>
                      </a:r>
                    </a:p>
                  </a:txBody>
                  <a:tcPr marL="76200" marR="76200" marT="76200" marB="76200"/>
                </a:tc>
                <a:tc>
                  <a:txBody>
                    <a:bodyPr/>
                    <a:lstStyle/>
                    <a:p>
                      <a:pPr fontAlgn="t"/>
                      <a:r>
                        <a:rPr lang="en-US"/>
                        <a:t>Education</a:t>
                      </a:r>
                    </a:p>
                  </a:txBody>
                  <a:tcPr marL="76200" marR="76200" marT="76200" marB="76200"/>
                </a:tc>
              </a:tr>
              <a:tr h="695325">
                <a:tc>
                  <a:txBody>
                    <a:bodyPr/>
                    <a:lstStyle/>
                    <a:p>
                      <a:pPr fontAlgn="t"/>
                      <a:r>
                        <a:rPr lang="en-US"/>
                        <a:t>Gov</a:t>
                      </a:r>
                    </a:p>
                  </a:txBody>
                  <a:tcPr marL="76200" marR="76200" marT="76200" marB="76200"/>
                </a:tc>
                <a:tc>
                  <a:txBody>
                    <a:bodyPr/>
                    <a:lstStyle/>
                    <a:p>
                      <a:pPr fontAlgn="t"/>
                      <a:r>
                        <a:rPr lang="en-US"/>
                        <a:t>U.S. government agency</a:t>
                      </a:r>
                    </a:p>
                  </a:txBody>
                  <a:tcPr marL="76200" marR="76200" marT="76200" marB="76200"/>
                </a:tc>
              </a:tr>
              <a:tr h="695325">
                <a:tc>
                  <a:txBody>
                    <a:bodyPr/>
                    <a:lstStyle/>
                    <a:p>
                      <a:pPr fontAlgn="t"/>
                      <a:r>
                        <a:rPr lang="en-US"/>
                        <a:t>Int</a:t>
                      </a:r>
                    </a:p>
                  </a:txBody>
                  <a:tcPr marL="76200" marR="76200" marT="76200" marB="76200"/>
                </a:tc>
                <a:tc>
                  <a:txBody>
                    <a:bodyPr/>
                    <a:lstStyle/>
                    <a:p>
                      <a:pPr fontAlgn="t"/>
                      <a:r>
                        <a:rPr lang="en-US"/>
                        <a:t>International entity</a:t>
                      </a:r>
                    </a:p>
                  </a:txBody>
                  <a:tcPr marL="76200" marR="76200" marT="76200" marB="76200"/>
                </a:tc>
              </a:tr>
              <a:tr h="695325">
                <a:tc>
                  <a:txBody>
                    <a:bodyPr/>
                    <a:lstStyle/>
                    <a:p>
                      <a:pPr fontAlgn="t"/>
                      <a:r>
                        <a:rPr lang="en-US"/>
                        <a:t>Mil</a:t>
                      </a:r>
                    </a:p>
                  </a:txBody>
                  <a:tcPr marL="76200" marR="76200" marT="76200" marB="76200"/>
                </a:tc>
                <a:tc>
                  <a:txBody>
                    <a:bodyPr/>
                    <a:lstStyle/>
                    <a:p>
                      <a:pPr fontAlgn="t"/>
                      <a:r>
                        <a:rPr lang="en-US"/>
                        <a:t>U.S. military</a:t>
                      </a:r>
                    </a:p>
                  </a:txBody>
                  <a:tcPr marL="76200" marR="76200" marT="76200" marB="76200"/>
                </a:tc>
              </a:tr>
              <a:tr h="695325">
                <a:tc>
                  <a:txBody>
                    <a:bodyPr/>
                    <a:lstStyle/>
                    <a:p>
                      <a:pPr fontAlgn="t"/>
                      <a:r>
                        <a:rPr lang="en-US"/>
                        <a:t>Net</a:t>
                      </a:r>
                    </a:p>
                  </a:txBody>
                  <a:tcPr marL="76200" marR="76200" marT="76200" marB="76200"/>
                </a:tc>
                <a:tc>
                  <a:txBody>
                    <a:bodyPr/>
                    <a:lstStyle/>
                    <a:p>
                      <a:pPr fontAlgn="t"/>
                      <a:r>
                        <a:rPr lang="en-US"/>
                        <a:t>Networking organization</a:t>
                      </a:r>
                    </a:p>
                  </a:txBody>
                  <a:tcPr marL="76200" marR="76200" marT="76200" marB="76200"/>
                </a:tc>
              </a:tr>
              <a:tr h="695325">
                <a:tc>
                  <a:txBody>
                    <a:bodyPr/>
                    <a:lstStyle/>
                    <a:p>
                      <a:pPr fontAlgn="t"/>
                      <a:r>
                        <a:rPr lang="en-US"/>
                        <a:t>Org</a:t>
                      </a:r>
                    </a:p>
                  </a:txBody>
                  <a:tcPr marL="76200" marR="76200" marT="76200" marB="76200"/>
                </a:tc>
                <a:tc>
                  <a:txBody>
                    <a:bodyPr/>
                    <a:lstStyle/>
                    <a:p>
                      <a:pPr fontAlgn="t"/>
                      <a:r>
                        <a:rPr lang="en-US" dirty="0"/>
                        <a:t>Non profit organization</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Domain Name </a:t>
            </a:r>
            <a:r>
              <a:rPr lang="en-US" dirty="0" smtClean="0"/>
              <a:t>Space</a:t>
            </a:r>
            <a:endParaRPr lang="en-US" dirty="0"/>
          </a:p>
        </p:txBody>
      </p:sp>
      <p:sp>
        <p:nvSpPr>
          <p:cNvPr id="3" name="Content Placeholder 2"/>
          <p:cNvSpPr>
            <a:spLocks noGrp="1"/>
          </p:cNvSpPr>
          <p:nvPr>
            <p:ph idx="1"/>
          </p:nvPr>
        </p:nvSpPr>
        <p:spPr/>
        <p:txBody>
          <a:bodyPr/>
          <a:lstStyle/>
          <a:p>
            <a:r>
              <a:rPr lang="en-US" dirty="0"/>
              <a:t>The domain name space refers a hierarchy in the internet naming structure. This hierarchy has multiple </a:t>
            </a:r>
            <a:r>
              <a:rPr lang="en-US" dirty="0" smtClean="0"/>
              <a:t>levels, </a:t>
            </a:r>
            <a:r>
              <a:rPr lang="en-US" dirty="0"/>
              <a:t>with a root at the top</a:t>
            </a:r>
            <a:r>
              <a:rPr lang="en-US" dirty="0" smtClean="0"/>
              <a:t>.</a:t>
            </a:r>
          </a:p>
          <a:p>
            <a:endParaRPr lang="en-US" dirty="0"/>
          </a:p>
        </p:txBody>
      </p:sp>
      <p:pic>
        <p:nvPicPr>
          <p:cNvPr id="4" name="Picture 3" descr="name space.PNG"/>
          <p:cNvPicPr>
            <a:picLocks noChangeAspect="1"/>
          </p:cNvPicPr>
          <p:nvPr/>
        </p:nvPicPr>
        <p:blipFill>
          <a:blip r:embed="rId2"/>
          <a:stretch>
            <a:fillRect/>
          </a:stretch>
        </p:blipFill>
        <p:spPr>
          <a:xfrm>
            <a:off x="914400" y="3215933"/>
            <a:ext cx="7086600" cy="364206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Servers</a:t>
            </a:r>
            <a:endParaRPr lang="en-US" dirty="0"/>
          </a:p>
        </p:txBody>
      </p:sp>
      <p:sp>
        <p:nvSpPr>
          <p:cNvPr id="3" name="Content Placeholder 2"/>
          <p:cNvSpPr>
            <a:spLocks noGrp="1"/>
          </p:cNvSpPr>
          <p:nvPr>
            <p:ph idx="1"/>
          </p:nvPr>
        </p:nvSpPr>
        <p:spPr/>
        <p:txBody>
          <a:bodyPr>
            <a:normAutofit lnSpcReduction="10000"/>
          </a:bodyPr>
          <a:lstStyle/>
          <a:p>
            <a:r>
              <a:rPr lang="en-US" dirty="0"/>
              <a:t>Name server contains the DNS database. This database comprises of various names and their corresponding IP addresses. </a:t>
            </a:r>
            <a:endParaRPr lang="en-US" dirty="0" smtClean="0"/>
          </a:p>
          <a:p>
            <a:r>
              <a:rPr lang="en-US" dirty="0" smtClean="0"/>
              <a:t>Since </a:t>
            </a:r>
            <a:r>
              <a:rPr lang="en-US" dirty="0"/>
              <a:t>it is not possible for a single server to maintain entire DNS database, therefore, the information is distributed among many DNS servers</a:t>
            </a:r>
            <a:r>
              <a:rPr lang="en-US" dirty="0" smtClean="0"/>
              <a:t>.</a:t>
            </a:r>
          </a:p>
          <a:p>
            <a:r>
              <a:rPr lang="en-US" dirty="0"/>
              <a:t>The entire name space is divided into the zones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Zones</a:t>
            </a:r>
            <a:endParaRPr lang="en-US" dirty="0"/>
          </a:p>
        </p:txBody>
      </p:sp>
      <p:sp>
        <p:nvSpPr>
          <p:cNvPr id="3" name="Content Placeholder 2"/>
          <p:cNvSpPr>
            <a:spLocks noGrp="1"/>
          </p:cNvSpPr>
          <p:nvPr>
            <p:ph idx="1"/>
          </p:nvPr>
        </p:nvSpPr>
        <p:spPr/>
        <p:txBody>
          <a:bodyPr/>
          <a:lstStyle/>
          <a:p>
            <a:r>
              <a:rPr lang="en-US" dirty="0"/>
              <a:t>Zone is collection of nodes (sub domains) under the main domain. The server maintains a database called zone file for every zone</a:t>
            </a:r>
            <a:r>
              <a:rPr lang="en-US" dirty="0" smtClean="0"/>
              <a:t>.</a:t>
            </a:r>
          </a:p>
          <a:p>
            <a:endParaRPr lang="en-US" dirty="0"/>
          </a:p>
        </p:txBody>
      </p:sp>
      <p:pic>
        <p:nvPicPr>
          <p:cNvPr id="4" name="Picture 3" descr="dns name.PNG"/>
          <p:cNvPicPr>
            <a:picLocks noChangeAspect="1"/>
          </p:cNvPicPr>
          <p:nvPr/>
        </p:nvPicPr>
        <p:blipFill>
          <a:blip r:embed="rId2"/>
          <a:stretch>
            <a:fillRect/>
          </a:stretch>
        </p:blipFill>
        <p:spPr>
          <a:xfrm>
            <a:off x="1981200" y="3124200"/>
            <a:ext cx="5220429" cy="342947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https://www.youtube.com/watch</a:t>
            </a:r>
            <a:endParaRPr lang="en-US" b="1" dirty="0"/>
          </a:p>
        </p:txBody>
      </p:sp>
      <p:sp>
        <p:nvSpPr>
          <p:cNvPr id="3" name="Content Placeholder 2"/>
          <p:cNvSpPr>
            <a:spLocks noGrp="1"/>
          </p:cNvSpPr>
          <p:nvPr>
            <p:ph idx="1"/>
          </p:nvPr>
        </p:nvSpPr>
        <p:spPr/>
        <p:txBody>
          <a:bodyPr>
            <a:normAutofit lnSpcReduction="10000"/>
          </a:bodyPr>
          <a:lstStyle/>
          <a:p>
            <a:r>
              <a:rPr lang="en-US" dirty="0"/>
              <a:t>The </a:t>
            </a:r>
            <a:r>
              <a:rPr lang="en-US" b="1" i="1" dirty="0"/>
              <a:t>Protocol</a:t>
            </a:r>
            <a:r>
              <a:rPr lang="en-US" dirty="0"/>
              <a:t> in use – in this </a:t>
            </a:r>
            <a:r>
              <a:rPr lang="en-US" dirty="0" smtClean="0"/>
              <a:t>case</a:t>
            </a:r>
            <a:r>
              <a:rPr lang="en-US" dirty="0"/>
              <a:t>: </a:t>
            </a:r>
            <a:r>
              <a:rPr lang="en-US" b="1" i="1" dirty="0"/>
              <a:t>HTTP</a:t>
            </a:r>
            <a:r>
              <a:rPr lang="en-US" dirty="0"/>
              <a:t> (Hypertext Transfer Protocol</a:t>
            </a:r>
            <a:r>
              <a:rPr lang="en-US" dirty="0" smtClean="0"/>
              <a:t>)</a:t>
            </a:r>
          </a:p>
          <a:p>
            <a:r>
              <a:rPr lang="en-US" dirty="0"/>
              <a:t>The</a:t>
            </a:r>
            <a:r>
              <a:rPr lang="en-US" b="1" dirty="0"/>
              <a:t> </a:t>
            </a:r>
            <a:r>
              <a:rPr lang="en-US" b="1" i="1" dirty="0"/>
              <a:t>Host</a:t>
            </a:r>
            <a:r>
              <a:rPr lang="en-US" b="1" dirty="0"/>
              <a:t> or </a:t>
            </a:r>
            <a:r>
              <a:rPr lang="en-US" b="1" i="1" dirty="0"/>
              <a:t>Hostname</a:t>
            </a:r>
            <a:r>
              <a:rPr lang="en-US" i="1" dirty="0"/>
              <a:t>:</a:t>
            </a:r>
            <a:r>
              <a:rPr lang="en-US" dirty="0"/>
              <a:t> </a:t>
            </a:r>
            <a:r>
              <a:rPr lang="en-US" i="1" dirty="0"/>
              <a:t>www.youtube.com</a:t>
            </a:r>
            <a:endParaRPr lang="en-US" dirty="0"/>
          </a:p>
          <a:p>
            <a:r>
              <a:rPr lang="en-US" dirty="0"/>
              <a:t>The </a:t>
            </a:r>
            <a:r>
              <a:rPr lang="en-US" b="1" i="1" dirty="0"/>
              <a:t>domain name</a:t>
            </a:r>
            <a:r>
              <a:rPr lang="en-US" dirty="0"/>
              <a:t> (Domain): </a:t>
            </a:r>
            <a:r>
              <a:rPr lang="en-US" i="1" dirty="0"/>
              <a:t>youtube.com</a:t>
            </a:r>
            <a:endParaRPr lang="en-US" dirty="0"/>
          </a:p>
          <a:p>
            <a:r>
              <a:rPr lang="en-US" dirty="0"/>
              <a:t>The </a:t>
            </a:r>
            <a:r>
              <a:rPr lang="en-US" b="1" i="1" dirty="0"/>
              <a:t>Top-Level-Domain</a:t>
            </a:r>
            <a:r>
              <a:rPr lang="en-US" dirty="0"/>
              <a:t> (a web-address suffix): </a:t>
            </a:r>
            <a:r>
              <a:rPr lang="en-US" i="1" dirty="0"/>
              <a:t>.</a:t>
            </a:r>
            <a:r>
              <a:rPr lang="en-US" i="1" dirty="0" smtClean="0"/>
              <a:t>com</a:t>
            </a:r>
          </a:p>
          <a:p>
            <a:r>
              <a:rPr lang="en-US" dirty="0"/>
              <a:t>The </a:t>
            </a:r>
            <a:r>
              <a:rPr lang="en-US" b="1" i="1" dirty="0"/>
              <a:t>Path:</a:t>
            </a:r>
            <a:r>
              <a:rPr lang="en-US" dirty="0"/>
              <a:t> </a:t>
            </a:r>
            <a:r>
              <a:rPr lang="en-US" i="1" dirty="0"/>
              <a:t>/</a:t>
            </a:r>
            <a:r>
              <a:rPr lang="en-US" i="1" dirty="0" err="1"/>
              <a:t>watch</a:t>
            </a:r>
            <a:r>
              <a:rPr lang="en-US" dirty="0" err="1"/>
              <a:t>A</a:t>
            </a:r>
            <a:r>
              <a:rPr lang="en-US" dirty="0"/>
              <a:t> path will usually refer to a file or folder (directory) on the</a:t>
            </a:r>
            <a:br>
              <a:rPr lang="en-US" dirty="0"/>
            </a:br>
            <a:r>
              <a:rPr lang="en-US" dirty="0" err="1"/>
              <a:t>webserver</a:t>
            </a:r>
            <a:r>
              <a:rPr lang="en-US" dirty="0"/>
              <a:t> (for example “/folder/file.html”)</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787</Words>
  <Application>Microsoft Office PowerPoint</Application>
  <PresentationFormat>On-screen Show (4:3)</PresentationFormat>
  <Paragraphs>100</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Protocols, Network Design &amp; Miscellaneous</vt:lpstr>
      <vt:lpstr>DNS – Domain Name System</vt:lpstr>
      <vt:lpstr>PowerPoint Presentation</vt:lpstr>
      <vt:lpstr>Domain Names</vt:lpstr>
      <vt:lpstr>PowerPoint Presentation</vt:lpstr>
      <vt:lpstr>Domain Name Space</vt:lpstr>
      <vt:lpstr>Name Servers</vt:lpstr>
      <vt:lpstr>Zones</vt:lpstr>
      <vt:lpstr>https://www.youtube.com/watch</vt:lpstr>
      <vt:lpstr>FTP</vt:lpstr>
      <vt:lpstr>HTTP</vt:lpstr>
      <vt:lpstr>PowerPoint Presentation</vt:lpstr>
      <vt:lpstr>HTTP Features</vt:lpstr>
      <vt:lpstr>PowerPoint Presentation</vt:lpstr>
      <vt:lpstr>QoS – Quality of Service</vt:lpstr>
      <vt:lpstr>VoIP – Voice over IP</vt:lpstr>
      <vt:lpstr>Multimedia over IP</vt:lpstr>
      <vt:lpstr>RTP - Real Time Transport Protocol</vt:lpstr>
      <vt:lpstr>PowerPoint Presentation</vt:lpstr>
      <vt:lpstr>RTSP – Realtime Streaming Protocol</vt:lpstr>
      <vt:lpstr>Integrated Services</vt:lpstr>
      <vt:lpstr>PowerPoint Presentation</vt:lpstr>
      <vt:lpstr>Disadvantages of IntServ</vt:lpstr>
      <vt:lpstr>PowerPoint Presentation</vt:lpstr>
      <vt:lpstr>VPN Virtual Private Network</vt:lpstr>
      <vt:lpstr>PowerPoint Presentation</vt:lpstr>
      <vt:lpstr>NAT – Network Address Translation</vt:lpstr>
      <vt:lpstr>Proxy</vt:lpstr>
      <vt:lpstr>PowerPoint Presentation</vt:lpstr>
      <vt:lpstr>DSL – Digital Subscriber Line</vt:lpstr>
      <vt:lpstr>FTTH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Abdul Rahman</dc:creator>
  <cp:lastModifiedBy>USER</cp:lastModifiedBy>
  <cp:revision>23</cp:revision>
  <dcterms:created xsi:type="dcterms:W3CDTF">2018-09-25T11:26:33Z</dcterms:created>
  <dcterms:modified xsi:type="dcterms:W3CDTF">2018-09-26T04:21:01Z</dcterms:modified>
</cp:coreProperties>
</file>