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86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9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2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AF45-6FAB-43B6-B891-05C7D84012F7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6ACF64-C4FF-4D14-BFF3-204BB1DD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140" y="2227113"/>
            <a:ext cx="9424790" cy="1646302"/>
          </a:xfrm>
        </p:spPr>
        <p:txBody>
          <a:bodyPr/>
          <a:lstStyle/>
          <a:p>
            <a:r>
              <a:rPr lang="en-US" sz="7500" b="1" dirty="0" smtClean="0">
                <a:solidFill>
                  <a:schemeClr val="tx1"/>
                </a:solidFill>
              </a:rPr>
              <a:t>Computer Networks</a:t>
            </a:r>
            <a:endParaRPr lang="en-US" sz="75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5994" y="3873415"/>
            <a:ext cx="7766936" cy="1096899"/>
          </a:xfrm>
        </p:spPr>
        <p:txBody>
          <a:bodyPr/>
          <a:lstStyle/>
          <a:p>
            <a:r>
              <a:rPr lang="en-US" sz="4500" b="1" dirty="0" smtClean="0">
                <a:solidFill>
                  <a:schemeClr val="tx1"/>
                </a:solidFill>
              </a:rPr>
              <a:t>IT4405</a:t>
            </a:r>
            <a:endParaRPr 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3859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With any communication system, the signal that is received may differ from the signal that is transmitted due to various transmission impairments.</a:t>
            </a:r>
          </a:p>
          <a:p>
            <a:r>
              <a:rPr lang="en-US" sz="2000" dirty="0" smtClean="0"/>
              <a:t>For Analog Signals, </a:t>
            </a:r>
            <a:br>
              <a:rPr lang="en-US" sz="2000" dirty="0" smtClean="0"/>
            </a:br>
            <a:r>
              <a:rPr lang="en-US" sz="2000" dirty="0" smtClean="0"/>
              <a:t>- Signal quality is degraded.</a:t>
            </a:r>
          </a:p>
          <a:p>
            <a:r>
              <a:rPr lang="en-US" sz="2000" dirty="0" smtClean="0"/>
              <a:t>For digital Signals,</a:t>
            </a:r>
            <a:br>
              <a:rPr lang="en-US" sz="2000" dirty="0" smtClean="0"/>
            </a:br>
            <a:r>
              <a:rPr lang="en-US" sz="2000" dirty="0" smtClean="0"/>
              <a:t>- Bit errors may be introduced that a binary 1 is transformed t binary 0 and vice versa.</a:t>
            </a:r>
          </a:p>
          <a:p>
            <a:endParaRPr lang="en-US" sz="2000" dirty="0" smtClean="0"/>
          </a:p>
          <a:p>
            <a:r>
              <a:rPr lang="en-US" sz="2000" dirty="0" smtClean="0"/>
              <a:t>1 – Attenuation</a:t>
            </a:r>
          </a:p>
          <a:p>
            <a:r>
              <a:rPr lang="en-US" sz="2000" dirty="0" smtClean="0"/>
              <a:t>2 – Distortion</a:t>
            </a:r>
          </a:p>
          <a:p>
            <a:r>
              <a:rPr lang="en-US" sz="2000" dirty="0" smtClean="0"/>
              <a:t>3 - Noise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24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The loss of Signal strength with distance in any transmission medium.</a:t>
            </a:r>
          </a:p>
          <a:p>
            <a:r>
              <a:rPr lang="en-US" sz="2500" dirty="0" smtClean="0"/>
              <a:t>Amplifiers and repeaters are used to regain / strengthen signals along the transmission path.</a:t>
            </a:r>
          </a:p>
          <a:p>
            <a:r>
              <a:rPr lang="en-US" sz="2500" dirty="0" smtClean="0"/>
              <a:t>Diagram</a:t>
            </a:r>
          </a:p>
          <a:p>
            <a:r>
              <a:rPr lang="en-US" sz="2500" dirty="0" smtClean="0"/>
              <a:t>dB = 10log</a:t>
            </a:r>
            <a:r>
              <a:rPr lang="en-US" sz="1400" dirty="0" smtClean="0"/>
              <a:t>10</a:t>
            </a:r>
            <a:r>
              <a:rPr lang="en-US" sz="2800" dirty="0"/>
              <a:t> </a:t>
            </a:r>
            <a:r>
              <a:rPr lang="en-US" sz="2500" dirty="0" smtClean="0"/>
              <a:t>(P2/P1)</a:t>
            </a:r>
            <a:br>
              <a:rPr lang="en-US" sz="2500" dirty="0" smtClean="0"/>
            </a:br>
            <a:r>
              <a:rPr lang="en-US" sz="2500" dirty="0" smtClean="0"/>
              <a:t>- P1, P2 are the powers of signal at points 1 and 2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853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signal travels through a transmission medium and its power is reduced to half. What is the loss of power?</a:t>
            </a:r>
          </a:p>
          <a:p>
            <a:endParaRPr lang="en-US" sz="2500" dirty="0"/>
          </a:p>
          <a:p>
            <a:r>
              <a:rPr lang="en-US" sz="2500" dirty="0" smtClean="0"/>
              <a:t>A signal travels through an amplifier and its power is increased 10 times. What is the gain of power?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2620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Distortion means the signal change its form of shape.</a:t>
            </a:r>
          </a:p>
          <a:p>
            <a:r>
              <a:rPr lang="en-US" sz="2500" dirty="0" smtClean="0"/>
              <a:t>This occurs in composite signals made of different frequencies.</a:t>
            </a:r>
          </a:p>
          <a:p>
            <a:r>
              <a:rPr lang="en-US" sz="2500" dirty="0" smtClean="0"/>
              <a:t>Each component has its own propagation speed through a medium and therefore its own delay in arriving at final destination.</a:t>
            </a:r>
          </a:p>
          <a:p>
            <a:r>
              <a:rPr lang="en-US" sz="2500" dirty="0" smtClean="0"/>
              <a:t>Diagram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955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Noise is undesired and extra (additional unwanted) signals that are inserted somewhere between transmitter and receiver.</a:t>
            </a:r>
          </a:p>
          <a:p>
            <a:r>
              <a:rPr lang="en-US" sz="2500" dirty="0" smtClean="0"/>
              <a:t>Diagram </a:t>
            </a:r>
          </a:p>
          <a:p>
            <a:r>
              <a:rPr lang="en-US" sz="2500" dirty="0" smtClean="0"/>
              <a:t>Noise Types</a:t>
            </a:r>
            <a:br>
              <a:rPr lang="en-US" sz="2500" dirty="0" smtClean="0"/>
            </a:br>
            <a:r>
              <a:rPr lang="en-US" sz="2500" dirty="0" smtClean="0"/>
              <a:t>- Thermal Noise</a:t>
            </a:r>
            <a:br>
              <a:rPr lang="en-US" sz="2500" dirty="0" smtClean="0"/>
            </a:br>
            <a:r>
              <a:rPr lang="en-US" sz="2500" dirty="0" smtClean="0"/>
              <a:t>- Intermodulation Noise</a:t>
            </a:r>
            <a:br>
              <a:rPr lang="en-US" sz="2500" dirty="0" smtClean="0"/>
            </a:br>
            <a:r>
              <a:rPr lang="en-US" sz="2500" dirty="0" smtClean="0"/>
              <a:t>- Cross Talk</a:t>
            </a:r>
            <a:br>
              <a:rPr lang="en-US" sz="2500" dirty="0" smtClean="0"/>
            </a:br>
            <a:r>
              <a:rPr lang="en-US" sz="2500" dirty="0" smtClean="0"/>
              <a:t>- Impulse Noise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231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maximum rate at which data can </a:t>
            </a:r>
            <a:r>
              <a:rPr lang="en-US" sz="2500" dirty="0" smtClean="0"/>
              <a:t>be transmitted </a:t>
            </a:r>
            <a:r>
              <a:rPr lang="en-US" sz="2500" dirty="0"/>
              <a:t>over a given communication path, or channel, under given conditions, </a:t>
            </a:r>
            <a:r>
              <a:rPr lang="en-US" sz="2500" dirty="0" smtClean="0"/>
              <a:t>is referred </a:t>
            </a:r>
            <a:r>
              <a:rPr lang="en-US" sz="2500" dirty="0"/>
              <a:t>to as the channel capacity.</a:t>
            </a:r>
          </a:p>
        </p:txBody>
      </p:sp>
    </p:spTree>
    <p:extLst>
      <p:ext uri="{BB962C8B-B14F-4D97-AF65-F5344CB8AC3E}">
        <p14:creationId xmlns:p14="http://schemas.microsoft.com/office/powerpoint/2010/main" val="706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1445"/>
            <a:ext cx="8596668" cy="5399917"/>
          </a:xfrm>
        </p:spPr>
        <p:txBody>
          <a:bodyPr>
            <a:normAutofit/>
          </a:bodyPr>
          <a:lstStyle/>
          <a:p>
            <a:r>
              <a:rPr lang="en-US" sz="2500" b="1" dirty="0"/>
              <a:t>Data Rate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>The rate, in bits per second (bps), at which data can be </a:t>
            </a:r>
            <a:r>
              <a:rPr lang="en-US" sz="2500" dirty="0" smtClean="0"/>
              <a:t>communicated.</a:t>
            </a:r>
          </a:p>
          <a:p>
            <a:r>
              <a:rPr lang="en-US" sz="2500" b="1" dirty="0" smtClean="0"/>
              <a:t>Bandwidth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800" dirty="0"/>
              <a:t>a range of frequencies within a given band, in particular </a:t>
            </a:r>
            <a:r>
              <a:rPr lang="en-US" sz="2800" dirty="0" smtClean="0"/>
              <a:t>that is </a:t>
            </a:r>
            <a:r>
              <a:rPr lang="en-US" sz="2800" dirty="0"/>
              <a:t>used for transmitting a signal.</a:t>
            </a:r>
          </a:p>
          <a:p>
            <a:r>
              <a:rPr lang="en-US" sz="2800" b="1" dirty="0"/>
              <a:t>Error Rate</a:t>
            </a:r>
            <a:br>
              <a:rPr lang="en-US" sz="2800" b="1" dirty="0"/>
            </a:br>
            <a:r>
              <a:rPr lang="en-US" sz="2800" dirty="0"/>
              <a:t>The rate at which errors occur, where an error is the reception of </a:t>
            </a:r>
            <a:r>
              <a:rPr lang="en-US" sz="2800" dirty="0" smtClean="0"/>
              <a:t>a ‘1’ </a:t>
            </a:r>
            <a:r>
              <a:rPr lang="en-US" sz="2800" dirty="0"/>
              <a:t>when a </a:t>
            </a:r>
            <a:r>
              <a:rPr lang="en-US" sz="2800" dirty="0" smtClean="0"/>
              <a:t>‘0’ </a:t>
            </a:r>
            <a:r>
              <a:rPr lang="en-US" sz="2800" dirty="0"/>
              <a:t>was transmitted or the reception of a </a:t>
            </a:r>
            <a:r>
              <a:rPr lang="en-US" sz="2800" dirty="0" smtClean="0"/>
              <a:t>‘0’ </a:t>
            </a:r>
            <a:r>
              <a:rPr lang="en-US" sz="2800" dirty="0"/>
              <a:t>when a </a:t>
            </a:r>
            <a:r>
              <a:rPr lang="en-US" sz="2800" dirty="0" smtClean="0"/>
              <a:t>‘1’ </a:t>
            </a:r>
            <a:r>
              <a:rPr lang="en-US" sz="2800" dirty="0"/>
              <a:t>was transmitted</a:t>
            </a:r>
            <a:br>
              <a:rPr lang="en-US" sz="28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55021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0627"/>
            <a:ext cx="8596668" cy="5290735"/>
          </a:xfrm>
        </p:spPr>
        <p:txBody>
          <a:bodyPr>
            <a:normAutofit/>
          </a:bodyPr>
          <a:lstStyle/>
          <a:p>
            <a:r>
              <a:rPr lang="en-US" sz="2500" b="1" dirty="0"/>
              <a:t>Noise</a:t>
            </a:r>
            <a:br>
              <a:rPr lang="en-US" sz="2500" b="1" dirty="0"/>
            </a:br>
            <a:r>
              <a:rPr lang="en-US" sz="2500" dirty="0"/>
              <a:t>The average level of noise over the communications path</a:t>
            </a:r>
          </a:p>
        </p:txBody>
      </p:sp>
    </p:spTree>
    <p:extLst>
      <p:ext uri="{BB962C8B-B14F-4D97-AF65-F5344CB8AC3E}">
        <p14:creationId xmlns:p14="http://schemas.microsoft.com/office/powerpoint/2010/main" val="33798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Bit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20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500" dirty="0" smtClean="0"/>
              <a:t>In the </a:t>
            </a:r>
            <a:r>
              <a:rPr lang="en-US" sz="2500" dirty="0"/>
              <a:t>case of a channel that is noise </a:t>
            </a:r>
            <a:r>
              <a:rPr lang="en-US" sz="2500" dirty="0" smtClean="0"/>
              <a:t>free.</a:t>
            </a:r>
          </a:p>
          <a:p>
            <a:r>
              <a:rPr lang="en-US" sz="2500" dirty="0"/>
              <a:t>if the rate of signal transmission is 2B, then a signal with frequencies no greater than B is </a:t>
            </a:r>
            <a:r>
              <a:rPr lang="en-US" sz="2500" dirty="0" smtClean="0"/>
              <a:t>sufficient to </a:t>
            </a:r>
            <a:r>
              <a:rPr lang="en-US" sz="2500" dirty="0"/>
              <a:t>carry the signal rate</a:t>
            </a:r>
            <a:r>
              <a:rPr lang="en-US" sz="2500" dirty="0" smtClean="0"/>
              <a:t>.</a:t>
            </a:r>
          </a:p>
          <a:p>
            <a:r>
              <a:rPr lang="en-US" sz="2500" dirty="0"/>
              <a:t>The converse is also true: Given a bandwidth of B, the highest signal rate that can be carried is </a:t>
            </a:r>
            <a:r>
              <a:rPr lang="en-US" sz="2500" dirty="0" smtClean="0"/>
              <a:t>2B</a:t>
            </a:r>
          </a:p>
          <a:p>
            <a:r>
              <a:rPr lang="en-US" sz="2500" dirty="0"/>
              <a:t>If the </a:t>
            </a:r>
            <a:r>
              <a:rPr lang="en-US" sz="2500" dirty="0" smtClean="0"/>
              <a:t>signals to </a:t>
            </a:r>
            <a:r>
              <a:rPr lang="en-US" sz="2500" dirty="0"/>
              <a:t>be transmitted are binary (two voltage levels), then the data rate that can be supported by B Hz is 2B bps</a:t>
            </a:r>
          </a:p>
        </p:txBody>
      </p:sp>
    </p:spTree>
    <p:extLst>
      <p:ext uri="{BB962C8B-B14F-4D97-AF65-F5344CB8AC3E}">
        <p14:creationId xmlns:p14="http://schemas.microsoft.com/office/powerpoint/2010/main" val="753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Nyquist</a:t>
            </a:r>
            <a:r>
              <a:rPr lang="en-US" dirty="0" smtClean="0"/>
              <a:t>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Bit Rate</a:t>
            </a:r>
            <a:r>
              <a:rPr lang="en-US" sz="2500" dirty="0" smtClean="0"/>
              <a:t> =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500" dirty="0" smtClean="0"/>
              <a:t> x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Bandwidth</a:t>
            </a:r>
            <a:r>
              <a:rPr lang="en-US" sz="2500" dirty="0" smtClean="0"/>
              <a:t> x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log2 L</a:t>
            </a:r>
            <a:b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/>
            </a:r>
            <a:b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 smtClean="0">
                <a:solidFill>
                  <a:schemeClr val="tx1"/>
                </a:solidFill>
              </a:rPr>
              <a:t>Where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500" dirty="0" smtClean="0">
                <a:solidFill>
                  <a:schemeClr val="tx1"/>
                </a:solidFill>
              </a:rPr>
              <a:t> is the number of signal levels. </a:t>
            </a:r>
            <a:endParaRPr lang="en-US" sz="2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Data Transmission Concepts</a:t>
            </a:r>
          </a:p>
          <a:p>
            <a:r>
              <a:rPr lang="en-US" sz="2500" dirty="0" smtClean="0"/>
              <a:t>Packet Network Architecture</a:t>
            </a:r>
          </a:p>
          <a:p>
            <a:r>
              <a:rPr lang="en-US" sz="2500" dirty="0" smtClean="0"/>
              <a:t>Internet Protocol Suit</a:t>
            </a:r>
          </a:p>
          <a:p>
            <a:r>
              <a:rPr lang="en-US" sz="2500" dirty="0" smtClean="0"/>
              <a:t>Local Area Networks</a:t>
            </a:r>
          </a:p>
          <a:p>
            <a:r>
              <a:rPr lang="en-US" sz="2500" dirty="0" smtClean="0"/>
              <a:t>Mobile Wide Area Networks</a:t>
            </a:r>
          </a:p>
          <a:p>
            <a:r>
              <a:rPr lang="en-US" sz="2500" dirty="0" smtClean="0"/>
              <a:t>Network Design</a:t>
            </a:r>
          </a:p>
          <a:p>
            <a:r>
              <a:rPr lang="en-US" sz="2500" dirty="0" smtClean="0"/>
              <a:t>Miscellaneous Concepts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noiseless channel with a bandwidth of 3000Hz transmitting a signal with two signal levels. What is the maximum bit rate?</a:t>
            </a:r>
          </a:p>
          <a:p>
            <a:r>
              <a:rPr lang="en-US" dirty="0"/>
              <a:t>Consider a </a:t>
            </a:r>
            <a:r>
              <a:rPr lang="en-US" dirty="0" smtClean="0"/>
              <a:t>same noiseless </a:t>
            </a:r>
            <a:r>
              <a:rPr lang="en-US" dirty="0"/>
              <a:t>channel with a bandwidth of 3000Hz transmitting a signal </a:t>
            </a:r>
            <a:r>
              <a:rPr lang="en-US"/>
              <a:t>with </a:t>
            </a:r>
            <a:r>
              <a:rPr lang="en-US" smtClean="0"/>
              <a:t>four </a:t>
            </a:r>
            <a:r>
              <a:rPr lang="en-US" dirty="0"/>
              <a:t>signal levels. What is the maximum bit rate?</a:t>
            </a:r>
          </a:p>
        </p:txBody>
      </p:sp>
    </p:spTree>
    <p:extLst>
      <p:ext uri="{BB962C8B-B14F-4D97-AF65-F5344CB8AC3E}">
        <p14:creationId xmlns:p14="http://schemas.microsoft.com/office/powerpoint/2010/main" val="16385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Shannon Capacity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Specifies the theoretical highest data rate of a channel</a:t>
            </a:r>
          </a:p>
          <a:p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Capacity</a:t>
            </a:r>
            <a:r>
              <a:rPr lang="en-US" sz="2500" dirty="0" smtClean="0"/>
              <a:t> </a:t>
            </a:r>
            <a:r>
              <a:rPr lang="en-US" sz="2500" dirty="0"/>
              <a:t>=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Bandwidth</a:t>
            </a:r>
            <a:r>
              <a:rPr lang="en-US" sz="2500" dirty="0" smtClean="0"/>
              <a:t> </a:t>
            </a:r>
            <a:r>
              <a:rPr lang="en-US" sz="2500" dirty="0"/>
              <a:t>x </a:t>
            </a:r>
            <a:r>
              <a:rPr lang="en-US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log2 </a:t>
            </a: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 + SNR)</a:t>
            </a:r>
            <a:b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2500" dirty="0" smtClean="0">
                <a:solidFill>
                  <a:schemeClr val="tx1"/>
                </a:solidFill>
              </a:rPr>
              <a:t>SNR : Signal to Noise Ratio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30330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telephone line normally has a bandwidth of 3000Hz (300 Hz to 3300Hz). The SNR is usually 3162. What is the Capacity of this channel?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484" y="3079844"/>
            <a:ext cx="8596668" cy="1320800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chemeClr val="tx1"/>
                </a:solidFill>
              </a:rPr>
              <a:t>Data Transmission Concepts</a:t>
            </a:r>
            <a:br>
              <a:rPr lang="en-US" sz="4500" b="1" dirty="0">
                <a:solidFill>
                  <a:schemeClr val="tx1"/>
                </a:solidFill>
              </a:rPr>
            </a:br>
            <a:endParaRPr 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Communication?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A process of Exchanging Information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18" y="3086847"/>
            <a:ext cx="4899545" cy="31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Transmission is the process of sending, propagating and receiving an </a:t>
            </a:r>
            <a:r>
              <a:rPr lang="en-US" sz="2500" b="1" u="sng" dirty="0" smtClean="0"/>
              <a:t>information signal (Analog / Digital)</a:t>
            </a:r>
            <a:r>
              <a:rPr lang="en-US" sz="2500" dirty="0" smtClean="0"/>
              <a:t> over a physical point to point or point to multipoint </a:t>
            </a:r>
            <a:r>
              <a:rPr lang="en-US" sz="2500" b="1" u="sng" dirty="0" smtClean="0"/>
              <a:t>transmission medium</a:t>
            </a:r>
            <a:r>
              <a:rPr lang="en-US" sz="2500" dirty="0" smtClean="0"/>
              <a:t> either </a:t>
            </a:r>
            <a:r>
              <a:rPr lang="en-US" sz="2500" b="1" u="sng" dirty="0" smtClean="0"/>
              <a:t>wired or wireless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3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67392"/>
            <a:ext cx="8596668" cy="1000835"/>
          </a:xfrm>
        </p:spPr>
        <p:txBody>
          <a:bodyPr/>
          <a:lstStyle/>
          <a:p>
            <a:r>
              <a:rPr lang="en-US" dirty="0" smtClean="0"/>
              <a:t>Parallel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8227"/>
            <a:ext cx="8596668" cy="1565249"/>
          </a:xfrm>
        </p:spPr>
        <p:txBody>
          <a:bodyPr>
            <a:noAutofit/>
          </a:bodyPr>
          <a:lstStyle/>
          <a:p>
            <a:r>
              <a:rPr lang="en-US" sz="2200" dirty="0" smtClean="0"/>
              <a:t>Sending multiple data parallel at a time is known as Parallel transmission.</a:t>
            </a:r>
          </a:p>
          <a:p>
            <a:r>
              <a:rPr lang="en-US" sz="2200" dirty="0" smtClean="0"/>
              <a:t>Simply, Using ‘n’ wires to send ‘n’ bits at a time.</a:t>
            </a:r>
          </a:p>
          <a:p>
            <a:r>
              <a:rPr lang="en-US" sz="2200" dirty="0" smtClean="0"/>
              <a:t>Diagram</a:t>
            </a: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3542660"/>
            <a:ext cx="8596668" cy="1000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Serial Transmission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438" y="4163329"/>
            <a:ext cx="8596668" cy="1565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In Serial transmission bits follow one another in one communication channel.</a:t>
            </a:r>
          </a:p>
          <a:p>
            <a:r>
              <a:rPr lang="en-US" sz="2200" dirty="0" smtClean="0"/>
              <a:t>Simply, Using ‘1’ wire to send ‘n’ bits at a time.</a:t>
            </a:r>
          </a:p>
          <a:p>
            <a:r>
              <a:rPr lang="en-US" sz="2200" dirty="0" smtClean="0"/>
              <a:t>Diagram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21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86809"/>
            <a:ext cx="8596668" cy="1320800"/>
          </a:xfrm>
        </p:spPr>
        <p:txBody>
          <a:bodyPr/>
          <a:lstStyle/>
          <a:p>
            <a:r>
              <a:rPr lang="en-US" dirty="0" smtClean="0"/>
              <a:t>Digital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6484"/>
            <a:ext cx="8596668" cy="149701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continuous / smooth signal with infinite number of amplitude levels.</a:t>
            </a:r>
            <a:br>
              <a:rPr lang="en-US" sz="2000" dirty="0" smtClean="0"/>
            </a:br>
            <a:r>
              <a:rPr lang="en-US" sz="2000" dirty="0" smtClean="0"/>
              <a:t>OR</a:t>
            </a:r>
          </a:p>
          <a:p>
            <a:r>
              <a:rPr lang="en-US" sz="2000" dirty="0" smtClean="0"/>
              <a:t>Continuous wave form in nature represented by continuous electromagnetic waves. </a:t>
            </a:r>
          </a:p>
          <a:p>
            <a:r>
              <a:rPr lang="en-US" sz="2000" dirty="0" smtClean="0"/>
              <a:t>Graph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87982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Analog Signal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590648"/>
            <a:ext cx="8596668" cy="1497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 signal with limited number of levels.</a:t>
            </a:r>
          </a:p>
          <a:p>
            <a:r>
              <a:rPr lang="en-US" sz="2000" dirty="0" smtClean="0"/>
              <a:t>Used in circuitry of a computer system.</a:t>
            </a:r>
          </a:p>
          <a:p>
            <a:r>
              <a:rPr lang="en-US" sz="2000" dirty="0" smtClean="0"/>
              <a:t>Graph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2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Data transmission Occurs between transmitter and receiver over some path which is known the transmission medium .</a:t>
            </a:r>
          </a:p>
          <a:p>
            <a:r>
              <a:rPr lang="en-US" sz="2500" dirty="0" smtClean="0"/>
              <a:t>Classification Diagram.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29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45609"/>
            <a:ext cx="8596668" cy="1320800"/>
          </a:xfrm>
        </p:spPr>
        <p:txBody>
          <a:bodyPr/>
          <a:lstStyle/>
          <a:p>
            <a:r>
              <a:rPr lang="en-US" dirty="0" smtClean="0"/>
              <a:t>Unguided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6484"/>
            <a:ext cx="8596668" cy="149701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Waves are guided along a physical path. </a:t>
            </a:r>
          </a:p>
          <a:p>
            <a:r>
              <a:rPr lang="en-US" sz="2500" dirty="0" smtClean="0"/>
              <a:t>Copper or Optical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4" y="87982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Guided  Media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4331338"/>
            <a:ext cx="8596668" cy="1497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Wireless</a:t>
            </a:r>
          </a:p>
          <a:p>
            <a:r>
              <a:rPr lang="en-US" sz="2500" dirty="0" smtClean="0"/>
              <a:t>Provide a means of transmitting electro magnetic wave, but do not guide them.</a:t>
            </a:r>
          </a:p>
          <a:p>
            <a:r>
              <a:rPr lang="en-US" sz="2500" dirty="0" smtClean="0"/>
              <a:t>Propagation through air, vacuum and sea water.</a:t>
            </a:r>
          </a:p>
        </p:txBody>
      </p:sp>
    </p:spTree>
    <p:extLst>
      <p:ext uri="{BB962C8B-B14F-4D97-AF65-F5344CB8AC3E}">
        <p14:creationId xmlns:p14="http://schemas.microsoft.com/office/powerpoint/2010/main" val="21244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646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Computer Networks</vt:lpstr>
      <vt:lpstr>Syllabus</vt:lpstr>
      <vt:lpstr>Data Transmission Concepts </vt:lpstr>
      <vt:lpstr>What is a Communication?</vt:lpstr>
      <vt:lpstr>Transmission</vt:lpstr>
      <vt:lpstr>Parallel Transmission</vt:lpstr>
      <vt:lpstr>Digital Signal</vt:lpstr>
      <vt:lpstr>Transmission Medium</vt:lpstr>
      <vt:lpstr>Unguided Media</vt:lpstr>
      <vt:lpstr>Transmission Impairments</vt:lpstr>
      <vt:lpstr>Attenuation</vt:lpstr>
      <vt:lpstr>Example</vt:lpstr>
      <vt:lpstr>Distortion</vt:lpstr>
      <vt:lpstr>Noise</vt:lpstr>
      <vt:lpstr>CHANNEL CAPACITY</vt:lpstr>
      <vt:lpstr>PowerPoint Presentation</vt:lpstr>
      <vt:lpstr>PowerPoint Presentation</vt:lpstr>
      <vt:lpstr>Nyquist Bit Rate</vt:lpstr>
      <vt:lpstr>Nyquist Formula</vt:lpstr>
      <vt:lpstr>Example 01</vt:lpstr>
      <vt:lpstr>Shannon Capacity Formula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Abdul Rahman</dc:creator>
  <cp:lastModifiedBy>Abdul Rahman</cp:lastModifiedBy>
  <cp:revision>22</cp:revision>
  <dcterms:created xsi:type="dcterms:W3CDTF">2018-05-25T16:51:56Z</dcterms:created>
  <dcterms:modified xsi:type="dcterms:W3CDTF">2018-05-26T04:24:57Z</dcterms:modified>
</cp:coreProperties>
</file>