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cripter" charset="1" panose="00000000000000000000"/>
      <p:regular r:id="rId10"/>
    </p:embeddedFont>
    <p:embeddedFont>
      <p:font typeface="Handyman" charset="1" panose="000000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3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TextBox 2" id="2"/>
          <p:cNvSpPr txBox="true"/>
          <p:nvPr/>
        </p:nvSpPr>
        <p:spPr>
          <a:xfrm rot="0">
            <a:off x="3704771" y="2286389"/>
            <a:ext cx="9686504" cy="4388913"/>
          </a:xfrm>
          <a:prstGeom prst="rect">
            <a:avLst/>
          </a:prstGeom>
        </p:spPr>
        <p:txBody>
          <a:bodyPr anchor="t" rtlCol="false" tIns="0" lIns="0" bIns="0" rIns="0">
            <a:spAutoFit/>
          </a:bodyPr>
          <a:lstStyle/>
          <a:p>
            <a:pPr algn="ctr">
              <a:lnSpc>
                <a:spcPts val="16473"/>
              </a:lnSpc>
            </a:pPr>
            <a:r>
              <a:rPr lang="en-US" sz="15396">
                <a:solidFill>
                  <a:srgbClr val="B85E24"/>
                </a:solidFill>
                <a:latin typeface="Scripter"/>
              </a:rPr>
              <a:t>aplikasi</a:t>
            </a:r>
          </a:p>
          <a:p>
            <a:pPr algn="ctr">
              <a:lnSpc>
                <a:spcPts val="16473"/>
              </a:lnSpc>
            </a:pPr>
            <a:r>
              <a:rPr lang="en-US" sz="15396">
                <a:solidFill>
                  <a:srgbClr val="B85E24"/>
                </a:solidFill>
                <a:latin typeface="Scripter"/>
              </a:rPr>
              <a:t>pinjam buku</a:t>
            </a:r>
          </a:p>
        </p:txBody>
      </p:sp>
      <p:sp>
        <p:nvSpPr>
          <p:cNvPr name="Freeform 3" id="3"/>
          <p:cNvSpPr/>
          <p:nvPr/>
        </p:nvSpPr>
        <p:spPr>
          <a:xfrm flipH="false" flipV="false" rot="0">
            <a:off x="14583229" y="-471414"/>
            <a:ext cx="3890356" cy="4114800"/>
          </a:xfrm>
          <a:custGeom>
            <a:avLst/>
            <a:gdLst/>
            <a:ahLst/>
            <a:cxnLst/>
            <a:rect r="r" b="b" t="t" l="l"/>
            <a:pathLst>
              <a:path h="4114800" w="3890356">
                <a:moveTo>
                  <a:pt x="0" y="0"/>
                </a:moveTo>
                <a:lnTo>
                  <a:pt x="3890356" y="0"/>
                </a:lnTo>
                <a:lnTo>
                  <a:pt x="3890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20984" y="428137"/>
            <a:ext cx="3525844" cy="1634709"/>
          </a:xfrm>
          <a:custGeom>
            <a:avLst/>
            <a:gdLst/>
            <a:ahLst/>
            <a:cxnLst/>
            <a:rect r="r" b="b" t="t" l="l"/>
            <a:pathLst>
              <a:path h="1634709" w="3525844">
                <a:moveTo>
                  <a:pt x="0" y="0"/>
                </a:moveTo>
                <a:lnTo>
                  <a:pt x="3525844" y="0"/>
                </a:lnTo>
                <a:lnTo>
                  <a:pt x="3525844"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5661914"/>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908357" y="2628732"/>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6214726" y="7046702"/>
            <a:ext cx="5858548" cy="1013245"/>
            <a:chOff x="0" y="0"/>
            <a:chExt cx="1542992" cy="266863"/>
          </a:xfrm>
        </p:grpSpPr>
        <p:sp>
          <p:nvSpPr>
            <p:cNvPr name="Freeform 8" id="8"/>
            <p:cNvSpPr/>
            <p:nvPr/>
          </p:nvSpPr>
          <p:spPr>
            <a:xfrm flipH="false" flipV="false" rot="0">
              <a:off x="0" y="0"/>
              <a:ext cx="1542992" cy="266863"/>
            </a:xfrm>
            <a:custGeom>
              <a:avLst/>
              <a:gdLst/>
              <a:ahLst/>
              <a:cxnLst/>
              <a:rect r="r" b="b" t="t" l="l"/>
              <a:pathLst>
                <a:path h="266863" w="1542992">
                  <a:moveTo>
                    <a:pt x="67395" y="0"/>
                  </a:moveTo>
                  <a:lnTo>
                    <a:pt x="1475597" y="0"/>
                  </a:lnTo>
                  <a:cubicBezTo>
                    <a:pt x="1512818" y="0"/>
                    <a:pt x="1542992" y="30174"/>
                    <a:pt x="1542992" y="67395"/>
                  </a:cubicBezTo>
                  <a:lnTo>
                    <a:pt x="1542992" y="199468"/>
                  </a:lnTo>
                  <a:cubicBezTo>
                    <a:pt x="1542992" y="217342"/>
                    <a:pt x="1535892" y="234484"/>
                    <a:pt x="1523252" y="247123"/>
                  </a:cubicBezTo>
                  <a:cubicBezTo>
                    <a:pt x="1510613" y="259762"/>
                    <a:pt x="1493471" y="266863"/>
                    <a:pt x="1475597" y="266863"/>
                  </a:cubicBezTo>
                  <a:lnTo>
                    <a:pt x="67395" y="266863"/>
                  </a:lnTo>
                  <a:cubicBezTo>
                    <a:pt x="49521" y="266863"/>
                    <a:pt x="32379" y="259762"/>
                    <a:pt x="19740" y="247123"/>
                  </a:cubicBezTo>
                  <a:cubicBezTo>
                    <a:pt x="7101" y="234484"/>
                    <a:pt x="0" y="217342"/>
                    <a:pt x="0" y="199468"/>
                  </a:cubicBezTo>
                  <a:lnTo>
                    <a:pt x="0" y="67395"/>
                  </a:lnTo>
                  <a:cubicBezTo>
                    <a:pt x="0" y="49521"/>
                    <a:pt x="7101" y="32379"/>
                    <a:pt x="19740" y="19740"/>
                  </a:cubicBezTo>
                  <a:cubicBezTo>
                    <a:pt x="32379" y="7101"/>
                    <a:pt x="49521" y="0"/>
                    <a:pt x="67395" y="0"/>
                  </a:cubicBezTo>
                  <a:close/>
                </a:path>
              </a:pathLst>
            </a:custGeom>
            <a:solidFill>
              <a:srgbClr val="F88C46"/>
            </a:solidFill>
          </p:spPr>
        </p:sp>
        <p:sp>
          <p:nvSpPr>
            <p:cNvPr name="TextBox 9" id="9"/>
            <p:cNvSpPr txBox="true"/>
            <p:nvPr/>
          </p:nvSpPr>
          <p:spPr>
            <a:xfrm>
              <a:off x="0" y="-76200"/>
              <a:ext cx="1542992" cy="343063"/>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0">
            <a:off x="4308" y="6675302"/>
            <a:ext cx="3890356" cy="4114800"/>
          </a:xfrm>
          <a:custGeom>
            <a:avLst/>
            <a:gdLst/>
            <a:ahLst/>
            <a:cxnLst/>
            <a:rect r="r" b="b" t="t" l="l"/>
            <a:pathLst>
              <a:path h="4114800" w="3890356">
                <a:moveTo>
                  <a:pt x="3890356" y="4114800"/>
                </a:moveTo>
                <a:lnTo>
                  <a:pt x="0" y="4114800"/>
                </a:lnTo>
                <a:lnTo>
                  <a:pt x="0" y="0"/>
                </a:lnTo>
                <a:lnTo>
                  <a:pt x="3890356" y="0"/>
                </a:lnTo>
                <a:lnTo>
                  <a:pt x="3890356"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5571" y="8059947"/>
            <a:ext cx="3525844" cy="1634709"/>
          </a:xfrm>
          <a:custGeom>
            <a:avLst/>
            <a:gdLst/>
            <a:ahLst/>
            <a:cxnLst/>
            <a:rect r="r" b="b" t="t" l="l"/>
            <a:pathLst>
              <a:path h="1634709" w="3525844">
                <a:moveTo>
                  <a:pt x="0" y="0"/>
                </a:moveTo>
                <a:lnTo>
                  <a:pt x="3525843" y="0"/>
                </a:lnTo>
                <a:lnTo>
                  <a:pt x="3525843"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6557" y="-372315"/>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5943643" y="7851839"/>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4815913" y="2987001"/>
            <a:ext cx="993704" cy="836518"/>
          </a:xfrm>
          <a:custGeom>
            <a:avLst/>
            <a:gdLst/>
            <a:ahLst/>
            <a:cxnLst/>
            <a:rect r="r" b="b" t="t" l="l"/>
            <a:pathLst>
              <a:path h="836518" w="993704">
                <a:moveTo>
                  <a:pt x="0" y="0"/>
                </a:moveTo>
                <a:lnTo>
                  <a:pt x="993704" y="0"/>
                </a:lnTo>
                <a:lnTo>
                  <a:pt x="993704"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5809617" y="7207941"/>
            <a:ext cx="6668765" cy="681242"/>
          </a:xfrm>
          <a:prstGeom prst="rect">
            <a:avLst/>
          </a:prstGeom>
        </p:spPr>
        <p:txBody>
          <a:bodyPr anchor="t" rtlCol="false" tIns="0" lIns="0" bIns="0" rIns="0">
            <a:spAutoFit/>
          </a:bodyPr>
          <a:lstStyle/>
          <a:p>
            <a:pPr algn="ctr">
              <a:lnSpc>
                <a:spcPts val="5260"/>
              </a:lnSpc>
            </a:pPr>
            <a:r>
              <a:rPr lang="en-US" sz="4916">
                <a:solidFill>
                  <a:srgbClr val="FEECDF"/>
                </a:solidFill>
                <a:latin typeface="Open Sans"/>
              </a:rPr>
              <a:t>Kelompok 5</a:t>
            </a:r>
          </a:p>
        </p:txBody>
      </p:sp>
      <p:sp>
        <p:nvSpPr>
          <p:cNvPr name="Freeform 16" id="16"/>
          <p:cNvSpPr/>
          <p:nvPr/>
        </p:nvSpPr>
        <p:spPr>
          <a:xfrm flipH="false" flipV="false" rot="0">
            <a:off x="12914652" y="7135065"/>
            <a:ext cx="993704" cy="836518"/>
          </a:xfrm>
          <a:custGeom>
            <a:avLst/>
            <a:gdLst/>
            <a:ahLst/>
            <a:cxnLst/>
            <a:rect r="r" b="b" t="t" l="l"/>
            <a:pathLst>
              <a:path h="836518" w="993704">
                <a:moveTo>
                  <a:pt x="0" y="0"/>
                </a:moveTo>
                <a:lnTo>
                  <a:pt x="993705" y="0"/>
                </a:lnTo>
                <a:lnTo>
                  <a:pt x="993705"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9299" y="997232"/>
            <a:ext cx="4273253" cy="841126"/>
          </a:xfrm>
          <a:prstGeom prst="rect">
            <a:avLst/>
          </a:prstGeom>
        </p:spPr>
        <p:txBody>
          <a:bodyPr anchor="t" rtlCol="false" tIns="0" lIns="0" bIns="0" rIns="0">
            <a:spAutoFit/>
          </a:bodyPr>
          <a:lstStyle/>
          <a:p>
            <a:pPr>
              <a:lnSpc>
                <a:spcPts val="6007"/>
              </a:lnSpc>
            </a:pPr>
            <a:r>
              <a:rPr lang="en-US" sz="5614">
                <a:solidFill>
                  <a:srgbClr val="FFEEE3"/>
                </a:solidFill>
                <a:latin typeface="Scripter"/>
              </a:rPr>
              <a:t> hasil output</a:t>
            </a:r>
          </a:p>
        </p:txBody>
      </p:sp>
      <p:sp>
        <p:nvSpPr>
          <p:cNvPr name="Freeform 4" id="4"/>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849048" y="1838358"/>
            <a:ext cx="12063722" cy="6785844"/>
          </a:xfrm>
          <a:custGeom>
            <a:avLst/>
            <a:gdLst/>
            <a:ahLst/>
            <a:cxnLst/>
            <a:rect r="r" b="b" t="t" l="l"/>
            <a:pathLst>
              <a:path h="6785844" w="12063722">
                <a:moveTo>
                  <a:pt x="0" y="0"/>
                </a:moveTo>
                <a:lnTo>
                  <a:pt x="12063722" y="0"/>
                </a:lnTo>
                <a:lnTo>
                  <a:pt x="12063722" y="6785844"/>
                </a:lnTo>
                <a:lnTo>
                  <a:pt x="0" y="6785844"/>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34996" y="836084"/>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84582" y="7931606"/>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659" y="7249248"/>
            <a:ext cx="3282443" cy="3037752"/>
          </a:xfrm>
          <a:custGeom>
            <a:avLst/>
            <a:gdLst/>
            <a:ahLst/>
            <a:cxnLst/>
            <a:rect r="r" b="b" t="t" l="l"/>
            <a:pathLst>
              <a:path h="3037752" w="3282443">
                <a:moveTo>
                  <a:pt x="0" y="0"/>
                </a:moveTo>
                <a:lnTo>
                  <a:pt x="3282443" y="0"/>
                </a:lnTo>
                <a:lnTo>
                  <a:pt x="3282443" y="3037752"/>
                </a:lnTo>
                <a:lnTo>
                  <a:pt x="0" y="3037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89548" y="-528631"/>
            <a:ext cx="3282443" cy="3037752"/>
          </a:xfrm>
          <a:custGeom>
            <a:avLst/>
            <a:gdLst/>
            <a:ahLst/>
            <a:cxnLst/>
            <a:rect r="r" b="b" t="t" l="l"/>
            <a:pathLst>
              <a:path h="3037752" w="3282443">
                <a:moveTo>
                  <a:pt x="0" y="0"/>
                </a:moveTo>
                <a:lnTo>
                  <a:pt x="3282442" y="0"/>
                </a:lnTo>
                <a:lnTo>
                  <a:pt x="3282442" y="3037751"/>
                </a:lnTo>
                <a:lnTo>
                  <a:pt x="0" y="3037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1334" y="3495358"/>
            <a:ext cx="14265333" cy="13144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EEE3"/>
                </a:solidFill>
                <a:latin typeface="Scripter"/>
              </a:rPr>
              <a:t>Cape jadi orang bodoh</a:t>
            </a:r>
          </a:p>
        </p:txBody>
      </p:sp>
      <p:sp>
        <p:nvSpPr>
          <p:cNvPr name="Freeform 7" id="7"/>
          <p:cNvSpPr/>
          <p:nvPr/>
        </p:nvSpPr>
        <p:spPr>
          <a:xfrm flipH="false" flipV="false" rot="0">
            <a:off x="8601635" y="2233171"/>
            <a:ext cx="1084730" cy="749380"/>
          </a:xfrm>
          <a:custGeom>
            <a:avLst/>
            <a:gdLst/>
            <a:ahLst/>
            <a:cxnLst/>
            <a:rect r="r" b="b" t="t" l="l"/>
            <a:pathLst>
              <a:path h="749380" w="1084730">
                <a:moveTo>
                  <a:pt x="0" y="0"/>
                </a:moveTo>
                <a:lnTo>
                  <a:pt x="1084730" y="0"/>
                </a:lnTo>
                <a:lnTo>
                  <a:pt x="1084730" y="749380"/>
                </a:lnTo>
                <a:lnTo>
                  <a:pt x="0" y="7493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129924" y="7020049"/>
            <a:ext cx="8028151" cy="538480"/>
          </a:xfrm>
          <a:prstGeom prst="rect">
            <a:avLst/>
          </a:prstGeom>
        </p:spPr>
        <p:txBody>
          <a:bodyPr anchor="t" rtlCol="false" tIns="0" lIns="0" bIns="0" rIns="0">
            <a:spAutoFit/>
          </a:bodyPr>
          <a:lstStyle/>
          <a:p>
            <a:pPr algn="ctr" marL="0" indent="0" lvl="0">
              <a:lnSpc>
                <a:spcPts val="3919"/>
              </a:lnSpc>
              <a:spcBef>
                <a:spcPct val="0"/>
              </a:spcBef>
            </a:pPr>
            <a:r>
              <a:rPr lang="en-US" sz="2799" spc="170">
                <a:solidFill>
                  <a:srgbClr val="FFEEE3"/>
                </a:solidFill>
                <a:latin typeface="Handyman"/>
              </a:rPr>
              <a:t>narasikacau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grpSp>
        <p:nvGrpSpPr>
          <p:cNvPr name="Group 2" id="2"/>
          <p:cNvGrpSpPr/>
          <p:nvPr/>
        </p:nvGrpSpPr>
        <p:grpSpPr>
          <a:xfrm rot="0">
            <a:off x="3553387" y="2955900"/>
            <a:ext cx="11035556" cy="3567465"/>
            <a:chOff x="0" y="0"/>
            <a:chExt cx="14714074" cy="4756620"/>
          </a:xfrm>
        </p:grpSpPr>
        <p:grpSp>
          <p:nvGrpSpPr>
            <p:cNvPr name="Group 3" id="3"/>
            <p:cNvGrpSpPr/>
            <p:nvPr/>
          </p:nvGrpSpPr>
          <p:grpSpPr>
            <a:xfrm rot="0">
              <a:off x="0" y="0"/>
              <a:ext cx="14714074" cy="4756620"/>
              <a:chOff x="0" y="0"/>
              <a:chExt cx="2906484" cy="939579"/>
            </a:xfrm>
          </p:grpSpPr>
          <p:sp>
            <p:nvSpPr>
              <p:cNvPr name="Freeform 4" id="4"/>
              <p:cNvSpPr/>
              <p:nvPr/>
            </p:nvSpPr>
            <p:spPr>
              <a:xfrm flipH="false" flipV="false" rot="0">
                <a:off x="0" y="0"/>
                <a:ext cx="2906484" cy="939579"/>
              </a:xfrm>
              <a:custGeom>
                <a:avLst/>
                <a:gdLst/>
                <a:ahLst/>
                <a:cxnLst/>
                <a:rect r="r" b="b" t="t" l="l"/>
                <a:pathLst>
                  <a:path h="939579" w="2906484">
                    <a:moveTo>
                      <a:pt x="35779" y="0"/>
                    </a:moveTo>
                    <a:lnTo>
                      <a:pt x="2870705" y="0"/>
                    </a:lnTo>
                    <a:cubicBezTo>
                      <a:pt x="2890465" y="0"/>
                      <a:pt x="2906484" y="16019"/>
                      <a:pt x="2906484" y="35779"/>
                    </a:cubicBezTo>
                    <a:lnTo>
                      <a:pt x="2906484" y="903801"/>
                    </a:lnTo>
                    <a:cubicBezTo>
                      <a:pt x="2906484" y="923561"/>
                      <a:pt x="2890465" y="939579"/>
                      <a:pt x="2870705" y="939579"/>
                    </a:cubicBezTo>
                    <a:lnTo>
                      <a:pt x="35779" y="939579"/>
                    </a:lnTo>
                    <a:cubicBezTo>
                      <a:pt x="16019" y="939579"/>
                      <a:pt x="0" y="923561"/>
                      <a:pt x="0" y="903801"/>
                    </a:cubicBezTo>
                    <a:lnTo>
                      <a:pt x="0" y="35779"/>
                    </a:lnTo>
                    <a:cubicBezTo>
                      <a:pt x="0" y="16019"/>
                      <a:pt x="16019" y="0"/>
                      <a:pt x="35779" y="0"/>
                    </a:cubicBezTo>
                    <a:close/>
                  </a:path>
                </a:pathLst>
              </a:custGeom>
              <a:solidFill>
                <a:srgbClr val="743812"/>
              </a:solidFill>
            </p:spPr>
          </p:sp>
          <p:sp>
            <p:nvSpPr>
              <p:cNvPr name="TextBox 5" id="5"/>
              <p:cNvSpPr txBox="true"/>
              <p:nvPr/>
            </p:nvSpPr>
            <p:spPr>
              <a:xfrm>
                <a:off x="0" y="-76200"/>
                <a:ext cx="2906484" cy="1015779"/>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50098" y="1067853"/>
              <a:ext cx="13013879" cy="2565115"/>
            </a:xfrm>
            <a:prstGeom prst="rect">
              <a:avLst/>
            </a:prstGeom>
          </p:spPr>
          <p:txBody>
            <a:bodyPr anchor="t" rtlCol="false" tIns="0" lIns="0" bIns="0" rIns="0">
              <a:spAutoFit/>
            </a:bodyPr>
            <a:lstStyle/>
            <a:p>
              <a:pPr algn="ctr">
                <a:lnSpc>
                  <a:spcPts val="13721"/>
                </a:lnSpc>
              </a:pPr>
              <a:r>
                <a:rPr lang="en-US" sz="12823">
                  <a:solidFill>
                    <a:srgbClr val="FFEEE3"/>
                  </a:solidFill>
                  <a:latin typeface="Scripter"/>
                </a:rPr>
                <a:t>Terima Kasih</a:t>
              </a:r>
            </a:p>
          </p:txBody>
        </p:sp>
      </p:grpSp>
      <p:sp>
        <p:nvSpPr>
          <p:cNvPr name="Freeform 7" id="7"/>
          <p:cNvSpPr/>
          <p:nvPr/>
        </p:nvSpPr>
        <p:spPr>
          <a:xfrm flipH="false" flipV="false" rot="0">
            <a:off x="2697093" y="4210681"/>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668074" y="5680625"/>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14441" y="8410239"/>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239504" y="648992"/>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80891" y="-187526"/>
            <a:ext cx="1987408" cy="1673036"/>
          </a:xfrm>
          <a:custGeom>
            <a:avLst/>
            <a:gdLst/>
            <a:ahLst/>
            <a:cxnLst/>
            <a:rect r="r" b="b" t="t" l="l"/>
            <a:pathLst>
              <a:path h="1673036" w="1987408">
                <a:moveTo>
                  <a:pt x="0" y="0"/>
                </a:moveTo>
                <a:lnTo>
                  <a:pt x="1987409" y="0"/>
                </a:lnTo>
                <a:lnTo>
                  <a:pt x="1987409"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865942" y="8421782"/>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302318"/>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56163" y="4281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739487">
            <a:off x="15421913" y="629082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324033" y="4191420"/>
            <a:ext cx="14534867" cy="2669319"/>
          </a:xfrm>
          <a:prstGeom prst="rect">
            <a:avLst/>
          </a:prstGeom>
        </p:spPr>
        <p:txBody>
          <a:bodyPr anchor="t" rtlCol="false" tIns="0" lIns="0" bIns="0" rIns="0">
            <a:spAutoFit/>
          </a:bodyPr>
          <a:lstStyle/>
          <a:p>
            <a:pPr marL="1061412" indent="-530706" lvl="1">
              <a:lnSpc>
                <a:spcPts val="5260"/>
              </a:lnSpc>
              <a:buFont typeface="Arial"/>
              <a:buChar char="•"/>
            </a:pPr>
            <a:r>
              <a:rPr lang="en-US" sz="4916">
                <a:solidFill>
                  <a:srgbClr val="743812"/>
                </a:solidFill>
                <a:latin typeface="Open Sans"/>
              </a:rPr>
              <a:t>Ilham Firmansyah - 2213020203</a:t>
            </a:r>
          </a:p>
          <a:p>
            <a:pPr marL="1061412" indent="-530706" lvl="1">
              <a:lnSpc>
                <a:spcPts val="5260"/>
              </a:lnSpc>
              <a:buFont typeface="Arial"/>
              <a:buChar char="•"/>
            </a:pPr>
            <a:r>
              <a:rPr lang="en-US" sz="4916">
                <a:solidFill>
                  <a:srgbClr val="743812"/>
                </a:solidFill>
                <a:latin typeface="Open Sans"/>
              </a:rPr>
              <a:t>Farhan Kumara A. - 2213020265</a:t>
            </a:r>
          </a:p>
          <a:p>
            <a:pPr marL="1061412" indent="-530706" lvl="1">
              <a:lnSpc>
                <a:spcPts val="5260"/>
              </a:lnSpc>
              <a:buFont typeface="Arial"/>
              <a:buChar char="•"/>
            </a:pPr>
            <a:r>
              <a:rPr lang="en-US" sz="4916">
                <a:solidFill>
                  <a:srgbClr val="743812"/>
                </a:solidFill>
                <a:latin typeface="Open Sans"/>
              </a:rPr>
              <a:t>Mochammad Malikal Mulki - 2213020265</a:t>
            </a:r>
          </a:p>
          <a:p>
            <a:pPr>
              <a:lnSpc>
                <a:spcPts val="5260"/>
              </a:lnSpc>
            </a:pPr>
          </a:p>
        </p:txBody>
      </p:sp>
      <p:sp>
        <p:nvSpPr>
          <p:cNvPr name="Freeform 6" id="6"/>
          <p:cNvSpPr/>
          <p:nvPr/>
        </p:nvSpPr>
        <p:spPr>
          <a:xfrm flipH="false" flipV="false" rot="-2311817">
            <a:off x="-1493892" y="-2908390"/>
            <a:ext cx="5732173" cy="5816781"/>
          </a:xfrm>
          <a:custGeom>
            <a:avLst/>
            <a:gdLst/>
            <a:ahLst/>
            <a:cxnLst/>
            <a:rect r="r" b="b" t="t" l="l"/>
            <a:pathLst>
              <a:path h="5816781" w="5732173">
                <a:moveTo>
                  <a:pt x="0" y="0"/>
                </a:moveTo>
                <a:lnTo>
                  <a:pt x="5732173" y="0"/>
                </a:lnTo>
                <a:lnTo>
                  <a:pt x="5732173" y="5816780"/>
                </a:lnTo>
                <a:lnTo>
                  <a:pt x="0" y="5816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362308" y="8724806"/>
            <a:ext cx="5484520" cy="1066988"/>
          </a:xfrm>
          <a:custGeom>
            <a:avLst/>
            <a:gdLst/>
            <a:ahLst/>
            <a:cxnLst/>
            <a:rect r="r" b="b" t="t" l="l"/>
            <a:pathLst>
              <a:path h="1066988" w="5484520">
                <a:moveTo>
                  <a:pt x="0" y="0"/>
                </a:moveTo>
                <a:lnTo>
                  <a:pt x="5484520" y="0"/>
                </a:lnTo>
                <a:lnTo>
                  <a:pt x="5484520"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886524" y="2781605"/>
            <a:ext cx="6979031" cy="1329035"/>
          </a:xfrm>
          <a:prstGeom prst="rect">
            <a:avLst/>
          </a:prstGeom>
        </p:spPr>
        <p:txBody>
          <a:bodyPr anchor="t" rtlCol="false" tIns="0" lIns="0" bIns="0" rIns="0">
            <a:spAutoFit/>
          </a:bodyPr>
          <a:lstStyle/>
          <a:p>
            <a:pPr>
              <a:lnSpc>
                <a:spcPts val="9587"/>
              </a:lnSpc>
            </a:pPr>
            <a:r>
              <a:rPr lang="en-US" sz="8960">
                <a:solidFill>
                  <a:srgbClr val="743812"/>
                </a:solidFill>
                <a:latin typeface="Scripter"/>
              </a:rPr>
              <a:t>Anggota Tim: </a:t>
            </a:r>
          </a:p>
        </p:txBody>
      </p:sp>
      <p:sp>
        <p:nvSpPr>
          <p:cNvPr name="Freeform 9" id="9"/>
          <p:cNvSpPr/>
          <p:nvPr/>
        </p:nvSpPr>
        <p:spPr>
          <a:xfrm flipH="false" flipV="false" rot="0">
            <a:off x="-1370066" y="562275"/>
            <a:ext cx="5484520" cy="1066988"/>
          </a:xfrm>
          <a:custGeom>
            <a:avLst/>
            <a:gdLst/>
            <a:ahLst/>
            <a:cxnLst/>
            <a:rect r="r" b="b" t="t" l="l"/>
            <a:pathLst>
              <a:path h="1066988" w="5484520">
                <a:moveTo>
                  <a:pt x="0" y="0"/>
                </a:moveTo>
                <a:lnTo>
                  <a:pt x="5484521" y="0"/>
                </a:lnTo>
                <a:lnTo>
                  <a:pt x="5484521"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TextBox 2" id="2"/>
          <p:cNvSpPr txBox="true"/>
          <p:nvPr/>
        </p:nvSpPr>
        <p:spPr>
          <a:xfrm rot="0">
            <a:off x="2364536" y="3227579"/>
            <a:ext cx="13558929" cy="2644670"/>
          </a:xfrm>
          <a:prstGeom prst="rect">
            <a:avLst/>
          </a:prstGeom>
        </p:spPr>
        <p:txBody>
          <a:bodyPr anchor="t" rtlCol="false" tIns="0" lIns="0" bIns="0" rIns="0">
            <a:spAutoFit/>
          </a:bodyPr>
          <a:lstStyle/>
          <a:p>
            <a:pPr algn="ctr">
              <a:lnSpc>
                <a:spcPts val="3491"/>
              </a:lnSpc>
            </a:pPr>
            <a:r>
              <a:rPr lang="en-US" sz="3262">
                <a:solidFill>
                  <a:srgbClr val="FFEEE3"/>
                </a:solidFill>
                <a:latin typeface="Open Sans"/>
              </a:rPr>
              <a:t>Aplikasi peminjaman buku hadir untuk meningkatkan aksesibilitas informasi, mengoptimalkan pengelolaan perpustakaan, dan mempercepat proses administrasi. Dengan memungkinkan peminjaman online, memberikan data untuk analisis tren, dan menjaga keamanan data pengguna, aplikasi ini menyederhanakan pengalaman pengguna dan operasional perpustakaan.</a:t>
            </a:r>
          </a:p>
        </p:txBody>
      </p:sp>
      <p:sp>
        <p:nvSpPr>
          <p:cNvPr name="Freeform 3" id="3"/>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930542" y="1655863"/>
            <a:ext cx="8426915" cy="1338560"/>
          </a:xfrm>
          <a:prstGeom prst="rect">
            <a:avLst/>
          </a:prstGeom>
        </p:spPr>
        <p:txBody>
          <a:bodyPr anchor="t" rtlCol="false" tIns="0" lIns="0" bIns="0" rIns="0">
            <a:spAutoFit/>
          </a:bodyPr>
          <a:lstStyle/>
          <a:p>
            <a:pPr algn="ctr">
              <a:lnSpc>
                <a:spcPts val="9587"/>
              </a:lnSpc>
            </a:pPr>
            <a:r>
              <a:rPr lang="en-US" sz="8960">
                <a:solidFill>
                  <a:srgbClr val="FFBB8F"/>
                </a:solidFill>
                <a:latin typeface="Scripter"/>
              </a:rPr>
              <a:t>Latar Belakang</a:t>
            </a:r>
          </a:p>
        </p:txBody>
      </p:sp>
      <p:sp>
        <p:nvSpPr>
          <p:cNvPr name="Freeform 7" id="7"/>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4012446" y="3510370"/>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Apa solusi teknologi untuk mengatasi tantangan pengelolaan buku dan peminjaman di perpustakaan?</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96966" y="3472270"/>
            <a:ext cx="626307" cy="6263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66463" y="1469533"/>
            <a:ext cx="9355075" cy="1329035"/>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RumusAN Masalah</a:t>
            </a:r>
          </a:p>
        </p:txBody>
      </p:sp>
      <p:sp>
        <p:nvSpPr>
          <p:cNvPr name="TextBox 11" id="11"/>
          <p:cNvSpPr txBox="true"/>
          <p:nvPr/>
        </p:nvSpPr>
        <p:spPr>
          <a:xfrm rot="0">
            <a:off x="4012446" y="6009938"/>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Bagaimana mengurangi kesalahan administrasi dan mempercepat proses peminjaman melalui otomatisasi?</a:t>
            </a:r>
          </a:p>
        </p:txBody>
      </p:sp>
      <p:grpSp>
        <p:nvGrpSpPr>
          <p:cNvPr name="Group 12" id="12"/>
          <p:cNvGrpSpPr/>
          <p:nvPr/>
        </p:nvGrpSpPr>
        <p:grpSpPr>
          <a:xfrm rot="0">
            <a:off x="2996966" y="5971838"/>
            <a:ext cx="626307" cy="6263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6577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152448"/>
            <a:ext cx="16230600" cy="61498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Kode yang diberikan adalah implementasi antarmuka pengguna (UI) menggunakan PyQt5 untuk aplikasi peminjaman buku. Berikut penjelasan singkat untuk beberapa komponen kunci:</a:t>
            </a:r>
          </a:p>
          <a:p>
            <a:pPr>
              <a:lnSpc>
                <a:spcPts val="3491"/>
              </a:lnSpc>
            </a:pPr>
          </a:p>
          <a:p>
            <a:pPr>
              <a:lnSpc>
                <a:spcPts val="3491"/>
              </a:lnSpc>
            </a:pPr>
            <a:r>
              <a:rPr lang="en-US" sz="3262">
                <a:solidFill>
                  <a:srgbClr val="743812"/>
                </a:solidFill>
                <a:latin typeface="Open Sans"/>
              </a:rPr>
              <a:t>1. UI Layout dan Komponen:</a:t>
            </a:r>
          </a:p>
          <a:p>
            <a:pPr algn="just">
              <a:lnSpc>
                <a:spcPts val="3491"/>
              </a:lnSpc>
            </a:pPr>
            <a:r>
              <a:rPr lang="en-US" sz="3262">
                <a:solidFill>
                  <a:srgbClr val="743812"/>
                </a:solidFill>
                <a:latin typeface="Open Sans"/>
              </a:rPr>
              <a:t>   - Terdapat label, tombol, plain text edit, combo box, dan daftar buku pada antarmuka.</a:t>
            </a:r>
          </a:p>
          <a:p>
            <a:pPr>
              <a:lnSpc>
                <a:spcPts val="3491"/>
              </a:lnSpc>
            </a:pPr>
            <a:r>
              <a:rPr lang="en-US" sz="3262">
                <a:solidFill>
                  <a:srgbClr val="743812"/>
                </a:solidFill>
                <a:latin typeface="Open Sans"/>
              </a:rPr>
              <a:t>   - Beberapa elemen seperti "NAMA," "NO.TELP," "ID CARD," "KODE BUKU," dan "JUDUL" dirancang untuk mengumpulkan informasi peminjam.</a:t>
            </a:r>
          </a:p>
          <a:p>
            <a:pPr>
              <a:lnSpc>
                <a:spcPts val="3491"/>
              </a:lnSpc>
            </a:pPr>
          </a:p>
          <a:p>
            <a:pPr>
              <a:lnSpc>
                <a:spcPts val="3491"/>
              </a:lnSpc>
            </a:pPr>
            <a:r>
              <a:rPr lang="en-US" sz="3262">
                <a:solidFill>
                  <a:srgbClr val="743812"/>
                </a:solidFill>
                <a:latin typeface="Open Sans"/>
              </a:rPr>
              <a:t>2. Fungsi `update_buttons`:</a:t>
            </a:r>
          </a:p>
          <a:p>
            <a:pPr>
              <a:lnSpc>
                <a:spcPts val="3491"/>
              </a:lnSpc>
            </a:pPr>
            <a:r>
              <a:rPr lang="en-US" sz="3262">
                <a:solidFill>
                  <a:srgbClr val="743812"/>
                </a:solidFill>
                <a:latin typeface="Open Sans"/>
              </a:rPr>
              <a:t>   - Fungsi ini memeriksa apakah semua bidang yang diperlukan telah diisi.</a:t>
            </a:r>
          </a:p>
          <a:p>
            <a:pPr>
              <a:lnSpc>
                <a:spcPts val="3491"/>
              </a:lnSpc>
            </a:pPr>
            <a:r>
              <a:rPr lang="en-US" sz="3262">
                <a:solidFill>
                  <a:srgbClr val="743812"/>
                </a:solidFill>
                <a:latin typeface="Open Sans"/>
              </a:rPr>
              <a:t>   - Tombol "Simpan" akan diaktifkan hanya jika semua bidang telah diisi.</a:t>
            </a:r>
          </a:p>
          <a:p>
            <a:pPr>
              <a:lnSpc>
                <a:spcPts val="3491"/>
              </a:lnSpc>
            </a:pPr>
          </a:p>
        </p:txBody>
      </p:sp>
      <p:sp>
        <p:nvSpPr>
          <p:cNvPr name="Freeform 5" id="5"/>
          <p:cNvSpPr/>
          <p:nvPr/>
        </p:nvSpPr>
        <p:spPr>
          <a:xfrm flipH="false" flipV="false" rot="0">
            <a:off x="-266633" y="-428137"/>
            <a:ext cx="2590665" cy="2180869"/>
          </a:xfrm>
          <a:custGeom>
            <a:avLst/>
            <a:gdLst/>
            <a:ahLst/>
            <a:cxnLst/>
            <a:rect r="r" b="b" t="t" l="l"/>
            <a:pathLst>
              <a:path h="2180869" w="2590665">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24033" y="561131"/>
            <a:ext cx="4061933" cy="1519535"/>
          </a:xfrm>
          <a:prstGeom prst="rect">
            <a:avLst/>
          </a:prstGeom>
        </p:spPr>
        <p:txBody>
          <a:bodyPr anchor="t" rtlCol="false" tIns="0" lIns="0" bIns="0" rIns="0">
            <a:spAutoFit/>
          </a:bodyPr>
          <a:lstStyle/>
          <a:p>
            <a:pPr>
              <a:lnSpc>
                <a:spcPts val="5710"/>
              </a:lnSpc>
            </a:pPr>
            <a:r>
              <a:rPr lang="en-US" sz="5336">
                <a:solidFill>
                  <a:srgbClr val="743812"/>
                </a:solidFill>
                <a:latin typeface="Scripter"/>
              </a:rPr>
              <a:t>Penjelasan Source code</a:t>
            </a:r>
          </a:p>
        </p:txBody>
      </p:sp>
      <p:sp>
        <p:nvSpPr>
          <p:cNvPr name="Freeform 7" id="7"/>
          <p:cNvSpPr/>
          <p:nvPr/>
        </p:nvSpPr>
        <p:spPr>
          <a:xfrm flipH="false" flipV="false" rot="0">
            <a:off x="15963967" y="8302318"/>
            <a:ext cx="2590665" cy="2180869"/>
          </a:xfrm>
          <a:custGeom>
            <a:avLst/>
            <a:gdLst/>
            <a:ahLst/>
            <a:cxnLst/>
            <a:rect r="r" b="b" t="t" l="l"/>
            <a:pathLst>
              <a:path h="2180869" w="2590665">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TextBox 2" id="2"/>
          <p:cNvSpPr txBox="true"/>
          <p:nvPr/>
        </p:nvSpPr>
        <p:spPr>
          <a:xfrm rot="0">
            <a:off x="1028700" y="2567549"/>
            <a:ext cx="16354895" cy="4835420"/>
          </a:xfrm>
          <a:prstGeom prst="rect">
            <a:avLst/>
          </a:prstGeom>
        </p:spPr>
        <p:txBody>
          <a:bodyPr anchor="t" rtlCol="false" tIns="0" lIns="0" bIns="0" rIns="0">
            <a:spAutoFit/>
          </a:bodyPr>
          <a:lstStyle/>
          <a:p>
            <a:pPr>
              <a:lnSpc>
                <a:spcPts val="3491"/>
              </a:lnSpc>
            </a:pPr>
            <a:r>
              <a:rPr lang="en-US" sz="3262">
                <a:solidFill>
                  <a:srgbClr val="FFEEE3"/>
                </a:solidFill>
                <a:latin typeface="Open Sans"/>
              </a:rPr>
              <a:t>3. Fungsi `on_Simpan_clicked`:</a:t>
            </a:r>
          </a:p>
          <a:p>
            <a:pPr>
              <a:lnSpc>
                <a:spcPts val="3491"/>
              </a:lnSpc>
            </a:pPr>
            <a:r>
              <a:rPr lang="en-US" sz="3262">
                <a:solidFill>
                  <a:srgbClr val="FFEEE3"/>
                </a:solidFill>
                <a:latin typeface="Open Sans"/>
              </a:rPr>
              <a:t>   - Fungsi ini dipanggil saat tombol "Simpan" diklik.</a:t>
            </a:r>
          </a:p>
          <a:p>
            <a:pPr>
              <a:lnSpc>
                <a:spcPts val="3491"/>
              </a:lnSpc>
            </a:pPr>
            <a:r>
              <a:rPr lang="en-US" sz="3262">
                <a:solidFill>
                  <a:srgbClr val="FFEEE3"/>
                </a:solidFill>
                <a:latin typeface="Open Sans"/>
              </a:rPr>
              <a:t>   - Mengumpulkan data dari bidang-bidang input.</a:t>
            </a:r>
          </a:p>
          <a:p>
            <a:pPr>
              <a:lnSpc>
                <a:spcPts val="3491"/>
              </a:lnSpc>
            </a:pPr>
            <a:r>
              <a:rPr lang="en-US" sz="3262">
                <a:solidFill>
                  <a:srgbClr val="FFEEE3"/>
                </a:solidFill>
                <a:latin typeface="Open Sans"/>
              </a:rPr>
              <a:t>   - Terhubung ke database MySQL (lokal) dan menyimpan data peminjaman buku ke dalam tabel `surat_pengunjung`.</a:t>
            </a:r>
          </a:p>
          <a:p>
            <a:pPr>
              <a:lnSpc>
                <a:spcPts val="3491"/>
              </a:lnSpc>
            </a:pPr>
          </a:p>
          <a:p>
            <a:pPr>
              <a:lnSpc>
                <a:spcPts val="3491"/>
              </a:lnSpc>
            </a:pPr>
            <a:r>
              <a:rPr lang="en-US" sz="3262">
                <a:solidFill>
                  <a:srgbClr val="FFEEE3"/>
                </a:solidFill>
                <a:latin typeface="Open Sans"/>
              </a:rPr>
              <a:t>4. Koneksi ke Database:</a:t>
            </a:r>
          </a:p>
          <a:p>
            <a:pPr>
              <a:lnSpc>
                <a:spcPts val="3491"/>
              </a:lnSpc>
            </a:pPr>
            <a:r>
              <a:rPr lang="en-US" sz="3262">
                <a:solidFill>
                  <a:srgbClr val="FFEEE3"/>
                </a:solidFill>
                <a:latin typeface="Open Sans"/>
              </a:rPr>
              <a:t>   - Koneksi ke database MySQL menggunakan modul `mysql.connector`.</a:t>
            </a:r>
          </a:p>
          <a:p>
            <a:pPr>
              <a:lnSpc>
                <a:spcPts val="3491"/>
              </a:lnSpc>
            </a:pPr>
            <a:r>
              <a:rPr lang="en-US" sz="3262">
                <a:solidFill>
                  <a:srgbClr val="FFEEE3"/>
                </a:solidFill>
                <a:latin typeface="Open Sans"/>
              </a:rPr>
              <a:t>   - Informasi koneksi (host, user, password, database, dan port) diatur dalam blok `try-except-finally` untuk menangani koneksi dan kesalahan eksekusi query.</a:t>
            </a:r>
          </a:p>
          <a:p>
            <a:pPr>
              <a:lnSpc>
                <a:spcPts val="3491"/>
              </a:lnSpc>
            </a:pPr>
          </a:p>
        </p:txBody>
      </p:sp>
      <p:sp>
        <p:nvSpPr>
          <p:cNvPr name="Freeform 3" id="3"/>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67536" y="817981"/>
            <a:ext cx="4556129" cy="1715094"/>
          </a:xfrm>
          <a:prstGeom prst="rect">
            <a:avLst/>
          </a:prstGeom>
        </p:spPr>
        <p:txBody>
          <a:bodyPr anchor="t" rtlCol="false" tIns="0" lIns="0" bIns="0" rIns="0">
            <a:spAutoFit/>
          </a:bodyPr>
          <a:lstStyle/>
          <a:p>
            <a:pPr>
              <a:lnSpc>
                <a:spcPts val="6405"/>
              </a:lnSpc>
            </a:pPr>
            <a:r>
              <a:rPr lang="en-US" sz="5986">
                <a:solidFill>
                  <a:srgbClr val="FFEEE3"/>
                </a:solidFill>
                <a:latin typeface="Scripter"/>
              </a:rPr>
              <a:t>Penjelasan sourcode</a:t>
            </a:r>
          </a:p>
        </p:txBody>
      </p:sp>
      <p:sp>
        <p:nvSpPr>
          <p:cNvPr name="Freeform 5" id="5"/>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6577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555363"/>
            <a:ext cx="16230600" cy="3082820"/>
          </a:xfrm>
          <a:prstGeom prst="rect">
            <a:avLst/>
          </a:prstGeom>
        </p:spPr>
        <p:txBody>
          <a:bodyPr anchor="t" rtlCol="false" tIns="0" lIns="0" bIns="0" rIns="0">
            <a:spAutoFit/>
          </a:bodyPr>
          <a:lstStyle/>
          <a:p>
            <a:pPr>
              <a:lnSpc>
                <a:spcPts val="3491"/>
              </a:lnSpc>
            </a:pPr>
            <a:r>
              <a:rPr lang="en-US" sz="3262">
                <a:solidFill>
                  <a:srgbClr val="743812"/>
                </a:solidFill>
                <a:latin typeface="Open Sans"/>
              </a:rPr>
              <a:t>5. Menampilkan Informasi dan Peringatan:</a:t>
            </a:r>
          </a:p>
          <a:p>
            <a:pPr>
              <a:lnSpc>
                <a:spcPts val="3491"/>
              </a:lnSpc>
            </a:pPr>
            <a:r>
              <a:rPr lang="en-US" sz="3262">
                <a:solidFill>
                  <a:srgbClr val="743812"/>
                </a:solidFill>
                <a:latin typeface="Open Sans"/>
              </a:rPr>
              <a:t>   - Menggunakan `QMessageBox` untuk menampilkan informasi atau peringatan kepada pengguna setelah operasi penyimpanan data.</a:t>
            </a:r>
          </a:p>
          <a:p>
            <a:pPr>
              <a:lnSpc>
                <a:spcPts val="3491"/>
              </a:lnSpc>
            </a:pPr>
          </a:p>
          <a:p>
            <a:pPr>
              <a:lnSpc>
                <a:spcPts val="3491"/>
              </a:lnSpc>
            </a:pPr>
            <a:r>
              <a:rPr lang="en-US" sz="3262">
                <a:solidFill>
                  <a:srgbClr val="743812"/>
                </a:solidFill>
                <a:latin typeface="Open Sans"/>
              </a:rPr>
              <a:t>6. Perulangan Kesalahan:</a:t>
            </a:r>
          </a:p>
          <a:p>
            <a:pPr>
              <a:lnSpc>
                <a:spcPts val="3491"/>
              </a:lnSpc>
            </a:pPr>
            <a:r>
              <a:rPr lang="en-US" sz="3262">
                <a:solidFill>
                  <a:srgbClr val="743812"/>
                </a:solidFill>
                <a:latin typeface="Open Sans"/>
              </a:rPr>
              <a:t>   - Jika terjadi kesalahan selama operasi database, menampilkan pesan kesalahan di console dan memberikan peringatan kepada pengguna.</a:t>
            </a:r>
          </a:p>
        </p:txBody>
      </p:sp>
      <p:sp>
        <p:nvSpPr>
          <p:cNvPr name="Freeform 5" id="5"/>
          <p:cNvSpPr/>
          <p:nvPr/>
        </p:nvSpPr>
        <p:spPr>
          <a:xfrm flipH="false" flipV="false" rot="0">
            <a:off x="-266633" y="-428137"/>
            <a:ext cx="2590665" cy="2180869"/>
          </a:xfrm>
          <a:custGeom>
            <a:avLst/>
            <a:gdLst/>
            <a:ahLst/>
            <a:cxnLst/>
            <a:rect r="r" b="b" t="t" l="l"/>
            <a:pathLst>
              <a:path h="2180869" w="2590665">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24033" y="997728"/>
            <a:ext cx="4061933" cy="1519535"/>
          </a:xfrm>
          <a:prstGeom prst="rect">
            <a:avLst/>
          </a:prstGeom>
        </p:spPr>
        <p:txBody>
          <a:bodyPr anchor="t" rtlCol="false" tIns="0" lIns="0" bIns="0" rIns="0">
            <a:spAutoFit/>
          </a:bodyPr>
          <a:lstStyle/>
          <a:p>
            <a:pPr>
              <a:lnSpc>
                <a:spcPts val="5710"/>
              </a:lnSpc>
            </a:pPr>
            <a:r>
              <a:rPr lang="en-US" sz="5336">
                <a:solidFill>
                  <a:srgbClr val="743812"/>
                </a:solidFill>
                <a:latin typeface="Scripter"/>
              </a:rPr>
              <a:t>Penjelasan Source code</a:t>
            </a:r>
          </a:p>
        </p:txBody>
      </p:sp>
      <p:sp>
        <p:nvSpPr>
          <p:cNvPr name="Freeform 7" id="7"/>
          <p:cNvSpPr/>
          <p:nvPr/>
        </p:nvSpPr>
        <p:spPr>
          <a:xfrm flipH="false" flipV="false" rot="0">
            <a:off x="15963967" y="8302318"/>
            <a:ext cx="2590665" cy="2180869"/>
          </a:xfrm>
          <a:custGeom>
            <a:avLst/>
            <a:gdLst/>
            <a:ahLst/>
            <a:cxnLst/>
            <a:rect r="r" b="b" t="t" l="l"/>
            <a:pathLst>
              <a:path h="2180869" w="2590665">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5676282"/>
            <a:ext cx="16230600" cy="3082820"/>
          </a:xfrm>
          <a:prstGeom prst="rect">
            <a:avLst/>
          </a:prstGeom>
        </p:spPr>
        <p:txBody>
          <a:bodyPr anchor="t" rtlCol="false" tIns="0" lIns="0" bIns="0" rIns="0">
            <a:spAutoFit/>
          </a:bodyPr>
          <a:lstStyle/>
          <a:p>
            <a:pPr>
              <a:lnSpc>
                <a:spcPts val="3491"/>
              </a:lnSpc>
            </a:pPr>
            <a:r>
              <a:rPr lang="en-US" sz="3262">
                <a:solidFill>
                  <a:srgbClr val="743812"/>
                </a:solidFill>
                <a:latin typeface="Open Sans"/>
              </a:rPr>
              <a:t>7. Jalankan Aplikasi:</a:t>
            </a:r>
          </a:p>
          <a:p>
            <a:pPr>
              <a:lnSpc>
                <a:spcPts val="3491"/>
              </a:lnSpc>
            </a:pPr>
            <a:r>
              <a:rPr lang="en-US" sz="3262">
                <a:solidFill>
                  <a:srgbClr val="743812"/>
                </a:solidFill>
                <a:latin typeface="Open Sans"/>
              </a:rPr>
              <a:t>   - Pengecekan `_name_ == "_main_"` digunakan untuk memastikan bahwa aplikasi hanya dijalankan ketika berjalan sebagai program utama, bukan sebagai modul.</a:t>
            </a:r>
          </a:p>
          <a:p>
            <a:pPr>
              <a:lnSpc>
                <a:spcPts val="3491"/>
              </a:lnSpc>
            </a:pPr>
          </a:p>
          <a:p>
            <a:pPr>
              <a:lnSpc>
                <a:spcPts val="3491"/>
              </a:lnSpc>
            </a:pPr>
            <a:r>
              <a:rPr lang="en-US" sz="3262">
                <a:solidFill>
                  <a:srgbClr val="743812"/>
                </a:solidFill>
                <a:latin typeface="Open Sans"/>
              </a:rPr>
              <a:t>8. Tampilan dan Fungsionalitas Lainnya:</a:t>
            </a:r>
          </a:p>
          <a:p>
            <a:pPr>
              <a:lnSpc>
                <a:spcPts val="3491"/>
              </a:lnSpc>
            </a:pPr>
            <a:r>
              <a:rPr lang="en-US" sz="3262">
                <a:solidFill>
                  <a:srgbClr val="743812"/>
                </a:solidFill>
                <a:latin typeface="Open Sans"/>
              </a:rPr>
              <a:t>   - Menyediakan daftar buku dalam bentuk daftar yang dapat digulir.</a:t>
            </a:r>
          </a:p>
          <a:p>
            <a:pPr>
              <a:lnSpc>
                <a:spcPts val="3491"/>
              </a:lnSpc>
            </a:pPr>
            <a:r>
              <a:rPr lang="en-US" sz="3262">
                <a:solidFill>
                  <a:srgbClr val="743812"/>
                </a:solidFill>
                <a:latin typeface="Open Sans"/>
              </a:rPr>
              <a:t>   - Memberikan opsi buku dalam bentuk `QComboBox`.</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9299" y="997232"/>
            <a:ext cx="4273253" cy="841126"/>
          </a:xfrm>
          <a:prstGeom prst="rect">
            <a:avLst/>
          </a:prstGeom>
        </p:spPr>
        <p:txBody>
          <a:bodyPr anchor="t" rtlCol="false" tIns="0" lIns="0" bIns="0" rIns="0">
            <a:spAutoFit/>
          </a:bodyPr>
          <a:lstStyle/>
          <a:p>
            <a:pPr>
              <a:lnSpc>
                <a:spcPts val="6007"/>
              </a:lnSpc>
            </a:pPr>
            <a:r>
              <a:rPr lang="en-US" sz="5614">
                <a:solidFill>
                  <a:srgbClr val="FFEEE3"/>
                </a:solidFill>
                <a:latin typeface="Scripter"/>
              </a:rPr>
              <a:t> hasil output</a:t>
            </a:r>
          </a:p>
        </p:txBody>
      </p:sp>
      <p:sp>
        <p:nvSpPr>
          <p:cNvPr name="Freeform 4" id="4"/>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112139" y="2166620"/>
            <a:ext cx="12063722" cy="6737098"/>
          </a:xfrm>
          <a:custGeom>
            <a:avLst/>
            <a:gdLst/>
            <a:ahLst/>
            <a:cxnLst/>
            <a:rect r="r" b="b" t="t" l="l"/>
            <a:pathLst>
              <a:path h="6737098" w="12063722">
                <a:moveTo>
                  <a:pt x="0" y="0"/>
                </a:moveTo>
                <a:lnTo>
                  <a:pt x="12063722" y="0"/>
                </a:lnTo>
                <a:lnTo>
                  <a:pt x="12063722" y="6737098"/>
                </a:lnTo>
                <a:lnTo>
                  <a:pt x="0" y="6737098"/>
                </a:lnTo>
                <a:lnTo>
                  <a:pt x="0" y="0"/>
                </a:lnTo>
                <a:close/>
              </a:path>
            </a:pathLst>
          </a:custGeom>
          <a:blipFill>
            <a:blip r:embed="rId4"/>
            <a:stretch>
              <a:fillRect l="0" t="-723"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15284003" y="8329522"/>
            <a:ext cx="4454656" cy="3372546"/>
          </a:xfrm>
          <a:custGeom>
            <a:avLst/>
            <a:gdLst/>
            <a:ahLst/>
            <a:cxnLst/>
            <a:rect r="r" b="b" t="t" l="l"/>
            <a:pathLst>
              <a:path h="3372546" w="4454656">
                <a:moveTo>
                  <a:pt x="0" y="0"/>
                </a:moveTo>
                <a:lnTo>
                  <a:pt x="4454656" y="0"/>
                </a:lnTo>
                <a:lnTo>
                  <a:pt x="4454656" y="3372546"/>
                </a:lnTo>
                <a:lnTo>
                  <a:pt x="0" y="3372546"/>
                </a:lnTo>
                <a:lnTo>
                  <a:pt x="0" y="0"/>
                </a:lnTo>
                <a:close/>
              </a:path>
            </a:pathLst>
          </a:custGeom>
          <a:blipFill>
            <a:blip r:embed="rId2"/>
            <a:stretch>
              <a:fillRect l="0" t="0" r="0" b="0"/>
            </a:stretch>
          </a:blipFill>
        </p:spPr>
      </p:sp>
      <p:sp>
        <p:nvSpPr>
          <p:cNvPr name="TextBox 3" id="3"/>
          <p:cNvSpPr txBox="true"/>
          <p:nvPr/>
        </p:nvSpPr>
        <p:spPr>
          <a:xfrm rot="0">
            <a:off x="424864" y="1047750"/>
            <a:ext cx="7993865" cy="857862"/>
          </a:xfrm>
          <a:prstGeom prst="rect">
            <a:avLst/>
          </a:prstGeom>
        </p:spPr>
        <p:txBody>
          <a:bodyPr anchor="t" rtlCol="false" tIns="0" lIns="0" bIns="0" rIns="0">
            <a:spAutoFit/>
          </a:bodyPr>
          <a:lstStyle/>
          <a:p>
            <a:pPr algn="ctr">
              <a:lnSpc>
                <a:spcPts val="6192"/>
              </a:lnSpc>
            </a:pPr>
            <a:r>
              <a:rPr lang="en-US" sz="5787">
                <a:solidFill>
                  <a:srgbClr val="743812"/>
                </a:solidFill>
                <a:latin typeface="Scripter"/>
              </a:rPr>
              <a:t>hasil output</a:t>
            </a:r>
          </a:p>
        </p:txBody>
      </p:sp>
      <p:sp>
        <p:nvSpPr>
          <p:cNvPr name="Freeform 4" id="4"/>
          <p:cNvSpPr/>
          <p:nvPr/>
        </p:nvSpPr>
        <p:spPr>
          <a:xfrm flipH="false" flipV="true" rot="0">
            <a:off x="-1198628" y="-1686273"/>
            <a:ext cx="4454656" cy="3372546"/>
          </a:xfrm>
          <a:custGeom>
            <a:avLst/>
            <a:gdLst/>
            <a:ahLst/>
            <a:cxnLst/>
            <a:rect r="r" b="b" t="t" l="l"/>
            <a:pathLst>
              <a:path h="3372546" w="4454656">
                <a:moveTo>
                  <a:pt x="0" y="3372546"/>
                </a:moveTo>
                <a:lnTo>
                  <a:pt x="4454656" y="3372546"/>
                </a:lnTo>
                <a:lnTo>
                  <a:pt x="4454656" y="0"/>
                </a:lnTo>
                <a:lnTo>
                  <a:pt x="0" y="0"/>
                </a:lnTo>
                <a:lnTo>
                  <a:pt x="0" y="3372546"/>
                </a:lnTo>
                <a:close/>
              </a:path>
            </a:pathLst>
          </a:custGeom>
          <a:blipFill>
            <a:blip r:embed="rId2"/>
            <a:stretch>
              <a:fillRect l="0" t="0" r="0" b="0"/>
            </a:stretch>
          </a:blipFill>
        </p:spPr>
      </p:sp>
      <p:sp>
        <p:nvSpPr>
          <p:cNvPr name="Freeform 5" id="5"/>
          <p:cNvSpPr/>
          <p:nvPr/>
        </p:nvSpPr>
        <p:spPr>
          <a:xfrm flipH="false" flipV="false" rot="0">
            <a:off x="2545194" y="1905612"/>
            <a:ext cx="12392649" cy="6970865"/>
          </a:xfrm>
          <a:custGeom>
            <a:avLst/>
            <a:gdLst/>
            <a:ahLst/>
            <a:cxnLst/>
            <a:rect r="r" b="b" t="t" l="l"/>
            <a:pathLst>
              <a:path h="6970865" w="12392649">
                <a:moveTo>
                  <a:pt x="0" y="0"/>
                </a:moveTo>
                <a:lnTo>
                  <a:pt x="12392650" y="0"/>
                </a:lnTo>
                <a:lnTo>
                  <a:pt x="12392650" y="6970865"/>
                </a:lnTo>
                <a:lnTo>
                  <a:pt x="0" y="6970865"/>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DAF4zxryru0</dc:identifier>
  <dcterms:modified xsi:type="dcterms:W3CDTF">2011-08-01T06:04:30Z</dcterms:modified>
  <cp:revision>1</cp:revision>
  <dc:title>pembuatan pinjam buku</dc:title>
</cp:coreProperties>
</file>