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5" autoAdjust="0"/>
    <p:restoredTop sz="88029" autoAdjust="0"/>
  </p:normalViewPr>
  <p:slideViewPr>
    <p:cSldViewPr>
      <p:cViewPr varScale="1">
        <p:scale>
          <a:sx n="60" d="100"/>
          <a:sy n="60" d="100"/>
        </p:scale>
        <p:origin x="74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Ilham M Shuhada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https://github.com/navassherif98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6635" y="160020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97020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16635" y="1907024"/>
            <a:ext cx="11766883" cy="375833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18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18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18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18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18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1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18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18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18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18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18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18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18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18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1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18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0" y="160020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9924" y="653753"/>
            <a:ext cx="77701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lang="en-US" spc="-670" dirty="0"/>
              <a:t>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808128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762000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4815" y="133738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3291" y="524466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97302" y="1393375"/>
            <a:ext cx="10308898" cy="494084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2333" y="144780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333" y="497383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sng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1600" y="5217490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635310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20" dirty="0">
                <a:latin typeface="Carlito"/>
                <a:cs typeface="Carlito"/>
              </a:rPr>
              <a:t>Orange</a:t>
            </a:r>
            <a:r>
              <a:rPr sz="1600" spc="-20" dirty="0">
                <a:latin typeface="Carlito"/>
                <a:cs typeface="Carlito"/>
              </a:rPr>
              <a:t>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lang="en-US" sz="1600" spc="-15" dirty="0">
                <a:latin typeface="Carlito"/>
                <a:cs typeface="Carlito"/>
              </a:rPr>
              <a:t>blue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D8D4D3-CA75-7143-6602-CD742BEC7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07" y="1198192"/>
            <a:ext cx="6524097" cy="30162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20" dirty="0">
                <a:latin typeface="Carlito"/>
                <a:cs typeface="Carlito"/>
              </a:rPr>
              <a:t>Orange</a:t>
            </a:r>
            <a:r>
              <a:rPr sz="1600" spc="-20" dirty="0">
                <a:latin typeface="Carlito"/>
                <a:cs typeface="Carlito"/>
              </a:rPr>
              <a:t> indicates successful </a:t>
            </a:r>
            <a:r>
              <a:rPr sz="1600" spc="-10" dirty="0">
                <a:latin typeface="Carlito"/>
                <a:cs typeface="Carlito"/>
              </a:rPr>
              <a:t>launch;</a:t>
            </a:r>
            <a:r>
              <a:rPr lang="en-US" sz="1600" spc="-10" dirty="0">
                <a:latin typeface="Carlito"/>
                <a:cs typeface="Carlito"/>
              </a:rPr>
              <a:t> Blue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5B0976-89DE-6366-DB81-75855CD1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31" y="1514164"/>
            <a:ext cx="11863137" cy="22638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5" y="5025119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372719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1143000" y="5242050"/>
            <a:ext cx="6502400" cy="290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lang="en-US" sz="1600" spc="-15" dirty="0">
                <a:solidFill>
                  <a:srgbClr val="FFFFFF"/>
                </a:solidFill>
                <a:latin typeface="Carlito"/>
                <a:cs typeface="Carlito"/>
              </a:rPr>
              <a:t>The 3 types of orbits with the greatest success rate are GTO, ISS, and VLEO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B5C670-9693-33F8-D958-5CF348F90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33115"/>
            <a:ext cx="5076902" cy="384978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48758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614" y="4517985"/>
            <a:ext cx="633638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20" dirty="0">
                <a:latin typeface="Carlito"/>
                <a:cs typeface="Carlito"/>
              </a:rPr>
              <a:t>Orange</a:t>
            </a:r>
            <a:r>
              <a:rPr sz="1600" spc="-20" dirty="0">
                <a:latin typeface="Carlito"/>
                <a:cs typeface="Carlito"/>
              </a:rPr>
              <a:t>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lang="en-US" sz="1600" spc="-15" dirty="0">
                <a:latin typeface="Carlito"/>
                <a:cs typeface="Carlito"/>
              </a:rPr>
              <a:t>Blue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E306ED-DE0C-0CF4-6F37-2134BA60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04455"/>
            <a:ext cx="6705600" cy="312477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20" dirty="0">
                <a:latin typeface="Carlito"/>
                <a:cs typeface="Carlito"/>
              </a:rPr>
              <a:t>Orange</a:t>
            </a:r>
            <a:r>
              <a:rPr sz="1600" spc="-20" dirty="0">
                <a:latin typeface="Carlito"/>
                <a:cs typeface="Carlito"/>
              </a:rPr>
              <a:t>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lang="en-US" sz="1600" spc="-15" dirty="0">
                <a:latin typeface="Carlito"/>
                <a:cs typeface="Carlito"/>
              </a:rPr>
              <a:t>Blue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330B74-F268-3BE0-44BC-9AA2ADF6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87" y="1549238"/>
            <a:ext cx="10604388" cy="25259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E2077E-88FC-8892-E106-4ED19D99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818" y="1609445"/>
            <a:ext cx="4067175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149" y="194943"/>
            <a:ext cx="10153700" cy="1371401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sng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sng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sng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9149" y="1752600"/>
            <a:ext cx="10164445" cy="390773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An analysis of SpaceX data, utilizing machine learning models like Logistic Regression, Support Vector Machine, Decision Tree Classifier, and K Nearest Neighbors, revealed an average accuracy rate of 83.33% in classifying successful landings. However, these models consistently over-predicted success.</a:t>
            </a: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200" spc="-20" dirty="0">
              <a:solidFill>
                <a:srgbClr val="BB562C"/>
              </a:solidFill>
              <a:latin typeface="Carlito"/>
              <a:cs typeface="Carlito"/>
            </a:endParaRP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Key insights suggest a need for more comprehensive data to refine model accuracy and prevent biased predictions. Enhancing the dataset with diverse features could greatly improve model performance.</a:t>
            </a: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200" spc="-20" dirty="0">
              <a:solidFill>
                <a:srgbClr val="BB562C"/>
              </a:solidFill>
              <a:latin typeface="Carlito"/>
              <a:cs typeface="Carlito"/>
            </a:endParaRP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In essence, while the initial models achieved decent accuracy, they tended to overestimate successful landings. Further data augmentation is crucial to develop more reliable and balanced predictive models.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2677" y="1846437"/>
            <a:ext cx="4876800" cy="4111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027" y="2630424"/>
            <a:ext cx="6496654" cy="1847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2244" y="322097"/>
            <a:ext cx="29978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41905" y="856835"/>
            <a:ext cx="6793230" cy="409727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2244" y="1464612"/>
            <a:ext cx="3476563" cy="3477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9255" y="5058463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FEB7CC-DA77-9A0C-9132-A3C43172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726" y="1261667"/>
            <a:ext cx="6019800" cy="32956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3291" y="676063"/>
            <a:ext cx="431038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150" y="161523"/>
            <a:ext cx="10153700" cy="138048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sng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752600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OVERVIEW OF DATA </a:t>
            </a:r>
            <a:r>
              <a:rPr lang="en-US" sz="2400" spc="-15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COLLECTION, WRANGLING, VISUALIZATION,</a:t>
            </a:r>
            <a:endParaRPr sz="2400" spc="-15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DASHBOARD,	AND	MODEL	METHODS</a:t>
            </a:r>
            <a:endParaRPr sz="2400" spc="-1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893193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2842</Words>
  <Application>Microsoft Office PowerPoint</Application>
  <PresentationFormat>Widescreen</PresentationFormat>
  <Paragraphs>273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Ilham Muhammad Shuhada</cp:lastModifiedBy>
  <cp:revision>2</cp:revision>
  <dcterms:created xsi:type="dcterms:W3CDTF">2021-08-26T16:53:12Z</dcterms:created>
  <dcterms:modified xsi:type="dcterms:W3CDTF">2023-12-10T13:41:10Z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