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88029" autoAdjust="0"/>
  </p:normalViewPr>
  <p:slideViewPr>
    <p:cSldViewPr>
      <p:cViewPr varScale="1">
        <p:scale>
          <a:sx n="60" d="100"/>
          <a:sy n="60" d="100"/>
        </p:scale>
        <p:origin x="7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hamshu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hamshuu/Launch-Rocket-Prediction-IBMDataScience/blob/eda323f72588fe5b060ff623e1d0c4ff68e6752d/3.%20labs-jupyter-spacex-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hamshuu/Launch-Rocket-Prediction-IBMDataScience/blob/eda323f72588fe5b060ff623e1d0c4ff68e6752d/4.%20jupyter-labs-eda-sql-coursera_sqllite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hamshuu/Launch-Rocket-Prediction-IBMDataScience/blob/eda323f72588fe5b060ff623e1d0c4ff68e6752d/5.%20jupyter-labs-eda-dataviz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hamshuu/Launch-Rocket-Prediction-IBMDataScience/blob/eda323f72588fe5b060ff623e1d0c4ff68e6752d/6.%20lab_jupyter_launch_site_location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hamshuu/Launch-Rocket-Prediction-IBMDataScience/blob/eda323f72588fe5b060ff623e1d0c4ff68e6752d/5.%20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hamshuu/Launch-Rocket-Prediction-IBMDataScience/blob/eda323f72588fe5b060ff623e1d0c4ff68e6752d/7.%20SpaceX_Machine_Learning_Prediction_Part_5.jupyterlite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Ilhamshuu/Launch-Rocket-Prediction-IBMDataScience/blob/eda323f72588fe5b060ff623e1d0c4ff68e6752d/1.%20jupyter-labs-spacex-data-collection-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Ilhamshuu/Launch-Rocket-Prediction-IBMDataScience/blob/eda323f72588fe5b060ff623e1d0c4ff68e6752d/2.%20jupyter-labs-web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Ilham M Shuhada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https://github.com/Ilhamshuu</a:t>
            </a:r>
            <a:endParaRPr lang="en-US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6635" y="16002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97020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6635" y="1907024"/>
            <a:ext cx="11766883" cy="293836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18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18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18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18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Data Wrangling Link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808128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EDA SQL Link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20" y="16002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9924" y="653753"/>
            <a:ext cx="77701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en-US" spc="-670" dirty="0"/>
              <a:t>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EDA Data Viz Link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762000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94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Interactive Map Folium Link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5" y="133738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524466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7302" y="1393375"/>
            <a:ext cx="10308898" cy="4017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Plotly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 Dash Link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333" y="14478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333" y="497383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Machine Learning Classification Link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37203" y="1887791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13733" y="2173796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2962" y="2410016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37203" y="3329495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25926" y="3498151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0038" y="3734118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2794" y="3971862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37203" y="4772724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18890" y="5058677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98950" y="5295583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96000" y="3626676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50838" y="4940745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0902" y="5170869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96000" y="2183447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61607" y="3379280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17995" y="3614864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0940" y="3853244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10273" y="4089463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96000" y="1887791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8918" y="2173796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20942" y="2410016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653271" y="1887791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855709" y="2173796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14205" y="2410016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653271" y="3329495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770366" y="3610293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sng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5217490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63531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</a:t>
            </a:r>
            <a:r>
              <a:rPr sz="1600" spc="-20" dirty="0">
                <a:latin typeface="Carlito"/>
                <a:cs typeface="Carlito"/>
              </a:rPr>
              <a:t>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>
                <a:latin typeface="Carlito"/>
                <a:cs typeface="Carlito"/>
              </a:rPr>
              <a:t>blue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D8D4D3-CA75-7143-6602-CD742BEC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07" y="1198192"/>
            <a:ext cx="6524097" cy="30162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</a:t>
            </a:r>
            <a:r>
              <a:rPr sz="1600" spc="-20" dirty="0">
                <a:latin typeface="Carlito"/>
                <a:cs typeface="Carlito"/>
              </a:rPr>
              <a:t> indicates successful </a:t>
            </a:r>
            <a:r>
              <a:rPr sz="1600" spc="-10" dirty="0">
                <a:latin typeface="Carlito"/>
                <a:cs typeface="Carlito"/>
              </a:rPr>
              <a:t>launch;</a:t>
            </a:r>
            <a:r>
              <a:rPr lang="en-US" sz="1600" spc="-10" dirty="0">
                <a:latin typeface="Carlito"/>
                <a:cs typeface="Carlito"/>
              </a:rPr>
              <a:t> Blue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5B0976-89DE-6366-DB81-75855CD1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1" y="1514164"/>
            <a:ext cx="11863137" cy="22638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5" y="5025119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372719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143000" y="5242050"/>
            <a:ext cx="6502400" cy="290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The 3 types of orbits with the greatest success rate are GTO, ISS, and VLEO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5C670-9693-33F8-D958-5CF348F9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3115"/>
            <a:ext cx="5076902" cy="38497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48758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517985"/>
            <a:ext cx="63363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</a:t>
            </a:r>
            <a:r>
              <a:rPr sz="1600" spc="-20" dirty="0">
                <a:latin typeface="Carlito"/>
                <a:cs typeface="Carlito"/>
              </a:rPr>
              <a:t>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>
                <a:latin typeface="Carlito"/>
                <a:cs typeface="Carlito"/>
              </a:rPr>
              <a:t>Blue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E306ED-DE0C-0CF4-6F37-2134BA60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04455"/>
            <a:ext cx="6705600" cy="31247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</a:t>
            </a:r>
            <a:r>
              <a:rPr sz="1600" spc="-20" dirty="0">
                <a:latin typeface="Carlito"/>
                <a:cs typeface="Carlito"/>
              </a:rPr>
              <a:t>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>
                <a:latin typeface="Carlito"/>
                <a:cs typeface="Carlito"/>
              </a:rPr>
              <a:t>Blue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330B74-F268-3BE0-44BC-9AA2ADF6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7" y="1549238"/>
            <a:ext cx="10604388" cy="25259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E2077E-88FC-8892-E106-4ED19D99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18" y="1609445"/>
            <a:ext cx="40671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49" y="194943"/>
            <a:ext cx="10153700" cy="137140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sng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sng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sng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149" y="1752600"/>
            <a:ext cx="10164445" cy="390773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An analysis of SpaceX data, utilizing machine learning models like Logistic Regression, Support Vector Machine, Decision Tree Classifier, and K Nearest Neighbors, revealed an average accuracy rate of 83.33% in classifying successful landings. However, these models consistently over-predicted success.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200" spc="-20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Key insights suggest a need for more comprehensive data to refine model accuracy and prevent biased predictions. Enhancing the dataset with diverse features could greatly improve model performance.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200" spc="-20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In essence, while the initial models achieved decent accuracy, they tended to overestimate successful landings. Further data augmentation is crucial to develop more reliable and balanced predictive models.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677" y="1846437"/>
            <a:ext cx="4876800" cy="4111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027" y="2630424"/>
            <a:ext cx="6496654" cy="1847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2244" y="322097"/>
            <a:ext cx="29978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41905" y="856835"/>
            <a:ext cx="6793230" cy="409727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244" y="1464612"/>
            <a:ext cx="3476563" cy="3477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9255" y="5058463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EB7CC-DA77-9A0C-9132-A3C43172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26" y="1261667"/>
            <a:ext cx="601980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676063"/>
            <a:ext cx="43103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50" y="161523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sng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7526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OVERVIEW OF DATA </a:t>
            </a:r>
            <a:r>
              <a:rPr lang="en-US" sz="2400" spc="-15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COLLECTION, WRANGLING, VISUALIZATION,</a:t>
            </a:r>
            <a:endParaRPr sz="2400" spc="-15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DASHBOARD,	AND	MODEL	METHODS</a:t>
            </a:r>
            <a:endParaRPr sz="2400" spc="-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893193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2439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API Collection Link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24365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Web Scrapping Collect Link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2494</Words>
  <Application>Microsoft Office PowerPoint</Application>
  <PresentationFormat>Widescreen</PresentationFormat>
  <Paragraphs>273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SQL</vt:lpstr>
      <vt:lpstr>EDA  with Data Visualization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Ilham Muhammad Shuhada</cp:lastModifiedBy>
  <cp:revision>3</cp:revision>
  <dcterms:created xsi:type="dcterms:W3CDTF">2021-08-26T16:53:12Z</dcterms:created>
  <dcterms:modified xsi:type="dcterms:W3CDTF">2023-12-11T06:25:22Z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