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9" r:id="rId3"/>
    <p:sldId id="260" r:id="rId4"/>
    <p:sldId id="263" r:id="rId5"/>
    <p:sldId id="266" r:id="rId6"/>
    <p:sldId id="265" r:id="rId7"/>
    <p:sldId id="264" r:id="rId8"/>
    <p:sldId id="270" r:id="rId9"/>
    <p:sldId id="269" r:id="rId10"/>
    <p:sldId id="268" r:id="rId11"/>
    <p:sldId id="271" r:id="rId12"/>
    <p:sldId id="277" r:id="rId13"/>
    <p:sldId id="267" r:id="rId14"/>
    <p:sldId id="280" r:id="rId15"/>
    <p:sldId id="279" r:id="rId16"/>
    <p:sldId id="272" r:id="rId17"/>
    <p:sldId id="276" r:id="rId18"/>
    <p:sldId id="275" r:id="rId19"/>
    <p:sldId id="274" r:id="rId20"/>
    <p:sldId id="273" r:id="rId21"/>
    <p:sldId id="261" r:id="rId22"/>
    <p:sldId id="281"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tr-T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38629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94560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09075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60731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3051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7246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70980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16286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1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621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4988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r-TR" dirty="0"/>
          </a:p>
        </p:txBody>
      </p:sp>
      <p:sp>
        <p:nvSpPr>
          <p:cNvPr id="3" name="Text Placeholder 2"/>
          <p:cNvSpPr>
            <a:spLocks noGrp="1"/>
          </p:cNvSpPr>
          <p:nvPr>
            <p:ph type="body" idx="1"/>
          </p:nvPr>
        </p:nvSpPr>
        <p:spPr>
          <a:xfrm>
            <a:off x="838200" y="1825624"/>
            <a:ext cx="10515600" cy="4401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pic>
        <p:nvPicPr>
          <p:cNvPr id="7" name="Picture 6"/>
          <p:cNvPicPr>
            <a:picLocks noChangeAspect="1"/>
          </p:cNvPicPr>
          <p:nvPr userDrawn="1"/>
        </p:nvPicPr>
        <p:blipFill>
          <a:blip r:embed="rId13"/>
          <a:stretch>
            <a:fillRect/>
          </a:stretch>
        </p:blipFill>
        <p:spPr>
          <a:xfrm>
            <a:off x="10339466" y="593766"/>
            <a:ext cx="794921" cy="789169"/>
          </a:xfrm>
          <a:prstGeom prst="rect">
            <a:avLst/>
          </a:prstGeom>
        </p:spPr>
      </p:pic>
      <p:sp>
        <p:nvSpPr>
          <p:cNvPr id="8" name="Rectangle 7"/>
          <p:cNvSpPr/>
          <p:nvPr userDrawn="1"/>
        </p:nvSpPr>
        <p:spPr>
          <a:xfrm>
            <a:off x="823717" y="6370572"/>
            <a:ext cx="7723278" cy="324951"/>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l"/>
            <a:r>
              <a:rPr lang="tr-TR" sz="1200" dirty="0"/>
              <a:t>Bursa</a:t>
            </a:r>
            <a:r>
              <a:rPr lang="tr-TR" sz="1200" baseline="0" dirty="0"/>
              <a:t> Teknik Üniversitesi                                                </a:t>
            </a:r>
            <a:endParaRPr lang="tr-TR" sz="1200" dirty="0"/>
          </a:p>
        </p:txBody>
      </p:sp>
      <p:sp>
        <p:nvSpPr>
          <p:cNvPr id="10" name="Rectangle 9"/>
          <p:cNvSpPr/>
          <p:nvPr userDrawn="1"/>
        </p:nvSpPr>
        <p:spPr>
          <a:xfrm>
            <a:off x="8546995" y="6370572"/>
            <a:ext cx="2806805" cy="324950"/>
          </a:xfrm>
          <a:prstGeom prst="rect">
            <a:avLst/>
          </a:prstGeom>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r>
              <a:rPr lang="tr-TR" sz="1200" dirty="0"/>
              <a:t>Bilgisayar Mühendisliği Bölümü</a:t>
            </a:r>
          </a:p>
        </p:txBody>
      </p:sp>
    </p:spTree>
    <p:extLst>
      <p:ext uri="{BB962C8B-B14F-4D97-AF65-F5344CB8AC3E}">
        <p14:creationId xmlns:p14="http://schemas.microsoft.com/office/powerpoint/2010/main" val="53695016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dirty="0"/>
              <a:t>Görüntü Verileri İçin DNA Tabanlı Şifreleme Algoritması</a:t>
            </a:r>
          </a:p>
        </p:txBody>
      </p:sp>
      <p:sp>
        <p:nvSpPr>
          <p:cNvPr id="7" name="Text Placeholder 6"/>
          <p:cNvSpPr>
            <a:spLocks noGrp="1"/>
          </p:cNvSpPr>
          <p:nvPr>
            <p:ph type="body" idx="1"/>
          </p:nvPr>
        </p:nvSpPr>
        <p:spPr/>
        <p:txBody>
          <a:bodyPr/>
          <a:lstStyle/>
          <a:p>
            <a:r>
              <a:rPr lang="tr-TR" dirty="0"/>
              <a:t>İlhan Emre Adak</a:t>
            </a:r>
          </a:p>
          <a:p>
            <a:r>
              <a:rPr lang="tr-TR" dirty="0"/>
              <a:t>Doç. Dr. Erdem Yavuz</a:t>
            </a:r>
          </a:p>
          <a:p>
            <a:r>
              <a:rPr lang="tr-TR" dirty="0"/>
              <a:t>Bahar 2025</a:t>
            </a:r>
          </a:p>
        </p:txBody>
      </p:sp>
    </p:spTree>
    <p:extLst>
      <p:ext uri="{BB962C8B-B14F-4D97-AF65-F5344CB8AC3E}">
        <p14:creationId xmlns:p14="http://schemas.microsoft.com/office/powerpoint/2010/main" val="122206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A5B39-B921-611A-A91C-9198643233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B155C-01EF-DE8B-CF9B-BA9326A856E1}"/>
              </a:ext>
            </a:extLst>
          </p:cNvPr>
          <p:cNvSpPr>
            <a:spLocks noGrp="1"/>
          </p:cNvSpPr>
          <p:nvPr>
            <p:ph type="title"/>
          </p:nvPr>
        </p:nvSpPr>
        <p:spPr>
          <a:xfrm>
            <a:off x="838200" y="365125"/>
            <a:ext cx="10515600" cy="1325563"/>
          </a:xfrm>
        </p:spPr>
        <p:txBody>
          <a:bodyPr anchor="ctr">
            <a:normAutofit/>
          </a:bodyPr>
          <a:lstStyle/>
          <a:p>
            <a:r>
              <a:rPr lang="tr-TR" sz="4000" dirty="0"/>
              <a:t>Önerilen Yöntem –Şifre Çözümleme Akışı</a:t>
            </a:r>
          </a:p>
        </p:txBody>
      </p:sp>
      <p:pic>
        <p:nvPicPr>
          <p:cNvPr id="6" name="Content Placeholder 5" descr="A diagram of a company&#10;&#10;AI-generated content may be incorrect.">
            <a:extLst>
              <a:ext uri="{FF2B5EF4-FFF2-40B4-BE49-F238E27FC236}">
                <a16:creationId xmlns:a16="http://schemas.microsoft.com/office/drawing/2014/main" id="{7992B359-97E9-DB00-BFD3-1CF99B8545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2914650"/>
          </a:xfrm>
          <a:noFill/>
        </p:spPr>
      </p:pic>
      <p:sp>
        <p:nvSpPr>
          <p:cNvPr id="11" name="Rectangle 4">
            <a:extLst>
              <a:ext uri="{FF2B5EF4-FFF2-40B4-BE49-F238E27FC236}">
                <a16:creationId xmlns:a16="http://schemas.microsoft.com/office/drawing/2014/main" id="{0F0A6C20-EBD9-0419-9805-7650242A7A7F}"/>
              </a:ext>
            </a:extLst>
          </p:cNvPr>
          <p:cNvSpPr>
            <a:spLocks noGrp="1" noChangeArrowheads="1"/>
          </p:cNvSpPr>
          <p:nvPr>
            <p:ph sz="half" idx="2"/>
          </p:nvPr>
        </p:nvSpPr>
        <p:spPr bwMode="auto">
          <a:xfrm>
            <a:off x="6172203" y="1403016"/>
            <a:ext cx="518159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latin typeface="+mn-lt"/>
              </a:rPr>
              <a:t>Parametrelerin Elde Edilmesi</a:t>
            </a:r>
            <a:br>
              <a:rPr kumimoji="0" lang="tr-TR" altLang="tr-TR" sz="1200" b="0" i="0" u="none" strike="noStrike" cap="none" normalizeH="0" baseline="0" dirty="0">
                <a:ln>
                  <a:noFill/>
                </a:ln>
                <a:solidFill>
                  <a:schemeClr val="tx1"/>
                </a:solidFill>
                <a:effectLst/>
                <a:latin typeface="+mn-lt"/>
              </a:rPr>
            </a:br>
            <a:r>
              <a:rPr kumimoji="0" lang="tr-TR" altLang="tr-TR" sz="1200" b="0" i="0" u="none" strike="noStrike" cap="none" normalizeH="0" baseline="0" dirty="0">
                <a:ln>
                  <a:noFill/>
                </a:ln>
                <a:solidFill>
                  <a:schemeClr val="tx1"/>
                </a:solidFill>
                <a:effectLst/>
                <a:latin typeface="+mn-lt"/>
              </a:rPr>
              <a:t>Şifreli PNG dosyasındaki </a:t>
            </a:r>
            <a:r>
              <a:rPr kumimoji="0" lang="tr-TR" altLang="tr-TR" sz="1200" b="0" i="0" u="none" strike="noStrike" cap="none" normalizeH="0" baseline="0" dirty="0" err="1">
                <a:ln>
                  <a:noFill/>
                </a:ln>
                <a:solidFill>
                  <a:schemeClr val="tx1"/>
                </a:solidFill>
                <a:effectLst/>
                <a:latin typeface="+mn-lt"/>
              </a:rPr>
              <a:t>metadata’dan</a:t>
            </a:r>
            <a:r>
              <a:rPr kumimoji="0" lang="tr-TR" altLang="tr-TR" sz="1200" b="0" i="0" u="none" strike="noStrike" cap="none" normalizeH="0" baseline="0" dirty="0">
                <a:ln>
                  <a:noFill/>
                </a:ln>
                <a:solidFill>
                  <a:schemeClr val="tx1"/>
                </a:solidFill>
                <a:effectLst/>
                <a:latin typeface="+mn-lt"/>
              </a:rPr>
              <a:t> salt, DNA kuralı ve kaotik parametreler okunur.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latin typeface="+mn-lt"/>
              </a:rPr>
              <a:t>Verinin Hazırlanması</a:t>
            </a:r>
            <a:br>
              <a:rPr kumimoji="0" lang="tr-TR" altLang="tr-TR" sz="1200" b="0" i="0" u="none" strike="noStrike" cap="none" normalizeH="0" baseline="0" dirty="0">
                <a:ln>
                  <a:noFill/>
                </a:ln>
                <a:solidFill>
                  <a:schemeClr val="tx1"/>
                </a:solidFill>
                <a:effectLst/>
                <a:latin typeface="+mn-lt"/>
              </a:rPr>
            </a:br>
            <a:r>
              <a:rPr kumimoji="0" lang="tr-TR" altLang="tr-TR" sz="1200" b="0" i="0" u="none" strike="noStrike" cap="none" normalizeH="0" baseline="0" dirty="0">
                <a:ln>
                  <a:noFill/>
                </a:ln>
                <a:solidFill>
                  <a:schemeClr val="tx1"/>
                </a:solidFill>
                <a:effectLst/>
                <a:latin typeface="+mn-lt"/>
              </a:rPr>
              <a:t>Görüntü RGB matrisine dönüştürülür, ardından bayt ve bit dizisine çevrilerek DNA dizisi oluşturulur.</a:t>
            </a:r>
          </a:p>
          <a:p>
            <a:pPr marL="0" lvl="0" indent="0" eaLnBrk="0" fontAlgn="base" hangingPunct="0">
              <a:lnSpc>
                <a:spcPct val="100000"/>
              </a:lnSpc>
              <a:spcBef>
                <a:spcPct val="0"/>
              </a:spcBef>
              <a:spcAft>
                <a:spcPct val="0"/>
              </a:spcAft>
              <a:buFontTx/>
              <a:buChar char="•"/>
            </a:pPr>
            <a:r>
              <a:rPr lang="tr-TR" sz="1200" b="1" dirty="0">
                <a:latin typeface="+mn-lt"/>
              </a:rPr>
              <a:t>Kaotik Dizilerin Üretilmesi</a:t>
            </a:r>
            <a:br>
              <a:rPr lang="tr-TR" sz="1200" dirty="0">
                <a:latin typeface="+mn-lt"/>
              </a:rPr>
            </a:br>
            <a:r>
              <a:rPr lang="tr-TR" sz="1200" dirty="0" err="1">
                <a:latin typeface="+mn-lt"/>
              </a:rPr>
              <a:t>Logistic</a:t>
            </a:r>
            <a:r>
              <a:rPr lang="tr-TR" sz="1200" dirty="0">
                <a:latin typeface="+mn-lt"/>
              </a:rPr>
              <a:t> </a:t>
            </a:r>
            <a:r>
              <a:rPr lang="tr-TR" sz="1200" dirty="0" err="1">
                <a:latin typeface="+mn-lt"/>
              </a:rPr>
              <a:t>map</a:t>
            </a:r>
            <a:r>
              <a:rPr lang="tr-TR" sz="1200" dirty="0">
                <a:latin typeface="+mn-lt"/>
              </a:rPr>
              <a:t> ile X1, X2 ve X3 dizileri yeniden üretilir, ardından parola ile maskelenir.</a:t>
            </a:r>
          </a:p>
          <a:p>
            <a:pPr marL="0" lvl="0" indent="0" eaLnBrk="0" fontAlgn="base" hangingPunct="0">
              <a:lnSpc>
                <a:spcPct val="100000"/>
              </a:lnSpc>
              <a:spcBef>
                <a:spcPct val="0"/>
              </a:spcBef>
              <a:spcAft>
                <a:spcPct val="0"/>
              </a:spcAft>
              <a:buFontTx/>
              <a:buChar char="•"/>
            </a:pPr>
            <a:r>
              <a:rPr lang="tr-TR" sz="1200" b="1" dirty="0">
                <a:latin typeface="+mn-lt"/>
              </a:rPr>
              <a:t>Permütasyonun Geri Alınması</a:t>
            </a:r>
            <a:br>
              <a:rPr lang="tr-TR" sz="1200" dirty="0">
                <a:latin typeface="+mn-lt"/>
              </a:rPr>
            </a:br>
            <a:r>
              <a:rPr lang="tr-TR" sz="1200" dirty="0">
                <a:latin typeface="+mn-lt"/>
              </a:rPr>
              <a:t>Şifreli DNA dizisi, X1 dizisi yardımıyla </a:t>
            </a:r>
            <a:r>
              <a:rPr lang="tr-TR" sz="1200" dirty="0" err="1">
                <a:latin typeface="+mn-lt"/>
              </a:rPr>
              <a:t>unscramble</a:t>
            </a:r>
            <a:r>
              <a:rPr lang="tr-TR" sz="1200" dirty="0">
                <a:latin typeface="+mn-lt"/>
              </a:rPr>
              <a:t> işlemiyle eski sıralamasına döndürülür.</a:t>
            </a:r>
          </a:p>
          <a:p>
            <a:pPr marL="0" lvl="0" indent="0" eaLnBrk="0" fontAlgn="base" hangingPunct="0">
              <a:lnSpc>
                <a:spcPct val="100000"/>
              </a:lnSpc>
              <a:spcBef>
                <a:spcPct val="0"/>
              </a:spcBef>
              <a:spcAft>
                <a:spcPct val="0"/>
              </a:spcAft>
              <a:buFontTx/>
              <a:buChar char="•"/>
            </a:pPr>
            <a:r>
              <a:rPr lang="tr-TR" sz="1200" b="1" dirty="0">
                <a:latin typeface="+mn-lt"/>
              </a:rPr>
              <a:t>Ters XOR İşlemleri</a:t>
            </a:r>
            <a:br>
              <a:rPr lang="tr-TR" sz="1200" dirty="0">
                <a:latin typeface="+mn-lt"/>
              </a:rPr>
            </a:br>
            <a:r>
              <a:rPr lang="tr-TR" sz="1200" dirty="0">
                <a:latin typeface="+mn-lt"/>
              </a:rPr>
              <a:t>DNA dizisi sırayla X3, X2 ve X1 dizileriyle tersine XOR işlemlerine tabi tutulur.</a:t>
            </a:r>
          </a:p>
          <a:p>
            <a:pPr marL="0" lvl="0" indent="0" eaLnBrk="0" fontAlgn="base" hangingPunct="0">
              <a:lnSpc>
                <a:spcPct val="100000"/>
              </a:lnSpc>
              <a:spcBef>
                <a:spcPct val="0"/>
              </a:spcBef>
              <a:spcAft>
                <a:spcPct val="0"/>
              </a:spcAft>
              <a:buFontTx/>
              <a:buChar char="•"/>
            </a:pPr>
            <a:r>
              <a:rPr lang="tr-TR" sz="1200" b="1" dirty="0">
                <a:latin typeface="+mn-lt"/>
              </a:rPr>
              <a:t>Anahtar ile Ters XOR</a:t>
            </a:r>
            <a:br>
              <a:rPr lang="tr-TR" sz="1200" dirty="0">
                <a:latin typeface="+mn-lt"/>
              </a:rPr>
            </a:br>
            <a:r>
              <a:rPr lang="tr-TR" sz="1200" dirty="0">
                <a:latin typeface="+mn-lt"/>
              </a:rPr>
              <a:t>Anahtar DNA dizisi ile son DNA dizisi tekrar </a:t>
            </a:r>
            <a:r>
              <a:rPr lang="tr-TR" sz="1200" dirty="0" err="1">
                <a:latin typeface="+mn-lt"/>
              </a:rPr>
              <a:t>XOR’lanarak</a:t>
            </a:r>
            <a:r>
              <a:rPr lang="tr-TR" sz="1200" dirty="0">
                <a:latin typeface="+mn-lt"/>
              </a:rPr>
              <a:t> orijinal DNA elde edilir.</a:t>
            </a:r>
          </a:p>
          <a:p>
            <a:pPr marL="0" lvl="0" indent="0" eaLnBrk="0" fontAlgn="base" hangingPunct="0">
              <a:lnSpc>
                <a:spcPct val="100000"/>
              </a:lnSpc>
              <a:spcBef>
                <a:spcPct val="0"/>
              </a:spcBef>
              <a:spcAft>
                <a:spcPct val="0"/>
              </a:spcAft>
              <a:buFontTx/>
              <a:buChar char="•"/>
            </a:pPr>
            <a:r>
              <a:rPr lang="tr-TR" sz="1200" b="1" dirty="0">
                <a:latin typeface="+mn-lt"/>
              </a:rPr>
              <a:t>Görüntünün Yeniden Oluşturulması</a:t>
            </a:r>
            <a:br>
              <a:rPr lang="tr-TR" sz="1200" dirty="0">
                <a:latin typeface="+mn-lt"/>
              </a:rPr>
            </a:br>
            <a:r>
              <a:rPr lang="tr-TR" sz="1200" dirty="0">
                <a:latin typeface="+mn-lt"/>
              </a:rPr>
              <a:t>DNA → bit → bayt dönüşümü yapılarak RGB matris elde edilir ve çıktı görüntüsü diske kaydedilir.</a:t>
            </a:r>
            <a:endParaRPr kumimoji="0" lang="tr-TR" altLang="tr-TR" sz="1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08163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1CBF6-7290-3E19-9ED4-64B43E898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4D70D0-CC44-D6FD-ECE6-1DFD04AA528C}"/>
              </a:ext>
            </a:extLst>
          </p:cNvPr>
          <p:cNvSpPr>
            <a:spLocks noGrp="1"/>
          </p:cNvSpPr>
          <p:nvPr>
            <p:ph type="title"/>
          </p:nvPr>
        </p:nvSpPr>
        <p:spPr>
          <a:xfrm>
            <a:off x="838200" y="365125"/>
            <a:ext cx="10515600" cy="1325563"/>
          </a:xfrm>
        </p:spPr>
        <p:txBody>
          <a:bodyPr anchor="ctr">
            <a:normAutofit/>
          </a:bodyPr>
          <a:lstStyle/>
          <a:p>
            <a:r>
              <a:rPr lang="tr-TR" sz="4000" dirty="0"/>
              <a:t>Gerçekleştirilen Sistem</a:t>
            </a:r>
          </a:p>
        </p:txBody>
      </p:sp>
      <p:sp>
        <p:nvSpPr>
          <p:cNvPr id="11" name="Rectangle 4">
            <a:extLst>
              <a:ext uri="{FF2B5EF4-FFF2-40B4-BE49-F238E27FC236}">
                <a16:creationId xmlns:a16="http://schemas.microsoft.com/office/drawing/2014/main" id="{2311F64F-D20B-4E20-4585-25C5F0B62247}"/>
              </a:ext>
            </a:extLst>
          </p:cNvPr>
          <p:cNvSpPr>
            <a:spLocks noGrp="1" noChangeArrowheads="1"/>
          </p:cNvSpPr>
          <p:nvPr>
            <p:ph sz="half" idx="2"/>
          </p:nvPr>
        </p:nvSpPr>
        <p:spPr bwMode="auto">
          <a:xfrm>
            <a:off x="6172204" y="1806504"/>
            <a:ext cx="5181597" cy="3244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tr-TR" sz="1200" dirty="0"/>
              <a:t>Arayüz, sade ve anlaşılır bir yapıda tasarlanmıştır. Kullanıcının herhangi bir teknik bilgiye ihtiyaç duymadan işlemleri gerçekleştirmesi hedeflenmiştir.</a:t>
            </a:r>
          </a:p>
          <a:p>
            <a:r>
              <a:rPr lang="tr-TR" sz="1200" dirty="0"/>
              <a:t>Sayfa açıldığında ilk olarak kullanıcıyı görsel yükleme bölümü karşılar. Buraya görsel sürükleyerek ya da “Yükle” butonuyla dosya seçilebilir.</a:t>
            </a:r>
          </a:p>
          <a:p>
            <a:r>
              <a:rPr lang="tr-TR" sz="1200" dirty="0"/>
              <a:t>Örnek görseller butonu aracılığıyla, sistemde hazır bulunan test resimlerinden seçim yapılabilir.</a:t>
            </a:r>
          </a:p>
          <a:p>
            <a:r>
              <a:rPr lang="tr-TR" sz="1200" dirty="0"/>
              <a:t>Şifre girildikten sonra “Şifrele” butonuna basıldığında, arka planda şifreleme işlemi başlar ve kullanıcıya şifreli görsel sunulur.</a:t>
            </a:r>
          </a:p>
          <a:p>
            <a:r>
              <a:rPr lang="tr-TR" sz="1200" dirty="0"/>
              <a:t>“Parametreler” butonuyla DNA kuralı ve kaotik parametrelerin özelleştirilebildiği küçük bir ayar penceresi açılır. Bu sayede algoritma esnek biçimde test edilebilir.</a:t>
            </a:r>
          </a:p>
          <a:p>
            <a:r>
              <a:rPr lang="tr-TR" sz="1200" dirty="0"/>
              <a:t>İsteğe bağlı olarak çeşitli saldırı türlerini (örneğin bit değişikliği, gürültü, kırpma) tetiklemek üzere modüller tasarlanmıştır. Böylece güvenlik dayanımı doğrudan arayüzden test edilebilmektedir.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200" b="0" i="0" u="none" strike="noStrike" cap="none" normalizeH="0" baseline="0" dirty="0">
              <a:ln>
                <a:noFill/>
              </a:ln>
              <a:solidFill>
                <a:schemeClr val="tx1"/>
              </a:solidFill>
              <a:effectLst/>
              <a:latin typeface="+mn-lt"/>
            </a:endParaRPr>
          </a:p>
        </p:txBody>
      </p:sp>
      <p:pic>
        <p:nvPicPr>
          <p:cNvPr id="9" name="Content Placeholder 8">
            <a:extLst>
              <a:ext uri="{FF2B5EF4-FFF2-40B4-BE49-F238E27FC236}">
                <a16:creationId xmlns:a16="http://schemas.microsoft.com/office/drawing/2014/main" id="{7A5FEC0B-B106-8436-0B22-A38CE068A48D}"/>
              </a:ext>
            </a:extLst>
          </p:cNvPr>
          <p:cNvPicPr>
            <a:picLocks noGrp="1" noChangeAspect="1"/>
          </p:cNvPicPr>
          <p:nvPr>
            <p:ph sz="half" idx="1"/>
          </p:nvPr>
        </p:nvPicPr>
        <p:blipFill>
          <a:blip r:embed="rId2"/>
          <a:stretch>
            <a:fillRect/>
          </a:stretch>
        </p:blipFill>
        <p:spPr>
          <a:xfrm>
            <a:off x="838198" y="1473848"/>
            <a:ext cx="5181600" cy="3317532"/>
          </a:xfrm>
        </p:spPr>
      </p:pic>
    </p:spTree>
    <p:extLst>
      <p:ext uri="{BB962C8B-B14F-4D97-AF65-F5344CB8AC3E}">
        <p14:creationId xmlns:p14="http://schemas.microsoft.com/office/powerpoint/2010/main" val="217597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357EB-4034-4B47-660C-301860E4D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D0F2A-6AF2-D532-C070-36A1C88786B1}"/>
              </a:ext>
            </a:extLst>
          </p:cNvPr>
          <p:cNvSpPr>
            <a:spLocks noGrp="1"/>
          </p:cNvSpPr>
          <p:nvPr>
            <p:ph type="title"/>
          </p:nvPr>
        </p:nvSpPr>
        <p:spPr>
          <a:xfrm>
            <a:off x="838200" y="365125"/>
            <a:ext cx="10515600" cy="1325563"/>
          </a:xfrm>
        </p:spPr>
        <p:txBody>
          <a:bodyPr anchor="ctr">
            <a:normAutofit/>
          </a:bodyPr>
          <a:lstStyle/>
          <a:p>
            <a:r>
              <a:rPr lang="tr-TR" sz="4000" dirty="0"/>
              <a:t>Gerçekleştirilen Sistem</a:t>
            </a:r>
          </a:p>
        </p:txBody>
      </p:sp>
      <p:sp>
        <p:nvSpPr>
          <p:cNvPr id="11" name="Rectangle 4">
            <a:extLst>
              <a:ext uri="{FF2B5EF4-FFF2-40B4-BE49-F238E27FC236}">
                <a16:creationId xmlns:a16="http://schemas.microsoft.com/office/drawing/2014/main" id="{3D6CC9F2-90E3-7D87-554B-9905E6481CDE}"/>
              </a:ext>
            </a:extLst>
          </p:cNvPr>
          <p:cNvSpPr>
            <a:spLocks noGrp="1" noChangeArrowheads="1"/>
          </p:cNvSpPr>
          <p:nvPr>
            <p:ph sz="half" idx="2"/>
          </p:nvPr>
        </p:nvSpPr>
        <p:spPr bwMode="auto">
          <a:xfrm>
            <a:off x="6172203" y="1507147"/>
            <a:ext cx="5181597" cy="339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tr-TR" sz="1200" dirty="0"/>
              <a:t>Yapılan işlemlerin sonucunda sistem kullanıcıya yalnızca şifreli veya çözülmüş görseli değil, aynı zamanda detaylı analiz çıktıları da sunar.</a:t>
            </a:r>
          </a:p>
          <a:p>
            <a:r>
              <a:rPr lang="tr-TR" sz="1200" dirty="0"/>
              <a:t>Her şifreleme işleminden sonra:</a:t>
            </a:r>
          </a:p>
          <a:p>
            <a:pPr lvl="1"/>
            <a:r>
              <a:rPr lang="tr-TR" sz="1200" b="1" dirty="0"/>
              <a:t>Histogram grafiği</a:t>
            </a:r>
            <a:r>
              <a:rPr lang="tr-TR" sz="1200" dirty="0"/>
              <a:t>: Görüntüdeki piksel dağılımının ne kadar düzleştiğini gösterir.</a:t>
            </a:r>
          </a:p>
          <a:p>
            <a:pPr lvl="1"/>
            <a:r>
              <a:rPr lang="tr-TR" sz="1200" b="1" dirty="0"/>
              <a:t>Korelasyon diyagramı</a:t>
            </a:r>
            <a:r>
              <a:rPr lang="tr-TR" sz="1200" dirty="0"/>
              <a:t>: Komşu pikseller arasındaki ilişkiyi görselleştirerek istatistiksel güvenlik analizi sağlar.</a:t>
            </a:r>
          </a:p>
          <a:p>
            <a:pPr lvl="1"/>
            <a:r>
              <a:rPr lang="tr-TR" sz="1200" b="1" dirty="0"/>
              <a:t>PSNR ve Entropi</a:t>
            </a:r>
            <a:r>
              <a:rPr lang="tr-TR" sz="1200" dirty="0"/>
              <a:t> değerleri: Görselin bilgi düzeyi ve kalite farkı ölçülür.</a:t>
            </a:r>
          </a:p>
          <a:p>
            <a:pPr lvl="1"/>
            <a:r>
              <a:rPr lang="tr-TR" sz="1200" b="1" dirty="0"/>
              <a:t>NPCR ve UACI değerleri</a:t>
            </a:r>
            <a:r>
              <a:rPr lang="tr-TR" sz="1200" dirty="0"/>
              <a:t>: Şifrelemenin diferansiyel dayanıklılığı ölçülür; küçük değişimlerin şifreli görüntüde büyük farklılıklara yol açıp açmadığı analiz edilir.</a:t>
            </a:r>
          </a:p>
          <a:p>
            <a:r>
              <a:rPr lang="tr-TR" sz="1200" dirty="0"/>
              <a:t>Çözme sonrası çıkan görsel, analiz kutusunun altında ayrı bir panelde gösterilir.</a:t>
            </a:r>
          </a:p>
          <a:p>
            <a:r>
              <a:rPr lang="tr-TR" sz="1200" dirty="0"/>
              <a:t>Bu sayede, arayüz sadece kullanıcı etkileşimi değil aynı zamanda bir analiz platformu olarak da çalışmaktadır.</a:t>
            </a:r>
          </a:p>
        </p:txBody>
      </p:sp>
      <p:pic>
        <p:nvPicPr>
          <p:cNvPr id="8" name="Content Placeholder 7">
            <a:extLst>
              <a:ext uri="{FF2B5EF4-FFF2-40B4-BE49-F238E27FC236}">
                <a16:creationId xmlns:a16="http://schemas.microsoft.com/office/drawing/2014/main" id="{CA944EAC-CCC0-284E-0E99-7975F1B68A53}"/>
              </a:ext>
            </a:extLst>
          </p:cNvPr>
          <p:cNvPicPr>
            <a:picLocks noGrp="1" noChangeAspect="1"/>
          </p:cNvPicPr>
          <p:nvPr>
            <p:ph sz="half" idx="1"/>
          </p:nvPr>
        </p:nvPicPr>
        <p:blipFill>
          <a:blip r:embed="rId2"/>
          <a:stretch>
            <a:fillRect/>
          </a:stretch>
        </p:blipFill>
        <p:spPr>
          <a:xfrm>
            <a:off x="723900" y="1825515"/>
            <a:ext cx="5181600" cy="3206970"/>
          </a:xfrm>
        </p:spPr>
      </p:pic>
    </p:spTree>
    <p:extLst>
      <p:ext uri="{BB962C8B-B14F-4D97-AF65-F5344CB8AC3E}">
        <p14:creationId xmlns:p14="http://schemas.microsoft.com/office/powerpoint/2010/main" val="300688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26C92-C05C-1F19-4337-FF95D71A2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E4D60-69D5-7C32-144A-50E4B5E73851}"/>
              </a:ext>
            </a:extLst>
          </p:cNvPr>
          <p:cNvSpPr>
            <a:spLocks noGrp="1"/>
          </p:cNvSpPr>
          <p:nvPr>
            <p:ph type="title"/>
          </p:nvPr>
        </p:nvSpPr>
        <p:spPr>
          <a:xfrm>
            <a:off x="661512" y="615632"/>
            <a:ext cx="9043352" cy="746760"/>
          </a:xfrm>
        </p:spPr>
        <p:txBody>
          <a:bodyPr anchor="b">
            <a:normAutofit/>
          </a:bodyPr>
          <a:lstStyle/>
          <a:p>
            <a:r>
              <a:rPr lang="tr-TR" dirty="0"/>
              <a:t>Deneysel Sonuçlar – Histogram Analizi</a:t>
            </a:r>
          </a:p>
        </p:txBody>
      </p:sp>
      <p:sp>
        <p:nvSpPr>
          <p:cNvPr id="15" name="Content Placeholder 2">
            <a:extLst>
              <a:ext uri="{FF2B5EF4-FFF2-40B4-BE49-F238E27FC236}">
                <a16:creationId xmlns:a16="http://schemas.microsoft.com/office/drawing/2014/main" id="{EF401C81-7B71-D4BA-6649-323CFBEE4B73}"/>
              </a:ext>
            </a:extLst>
          </p:cNvPr>
          <p:cNvSpPr>
            <a:spLocks noGrp="1"/>
          </p:cNvSpPr>
          <p:nvPr>
            <p:ph type="body" sz="half" idx="2"/>
          </p:nvPr>
        </p:nvSpPr>
        <p:spPr>
          <a:xfrm>
            <a:off x="839788" y="2057400"/>
            <a:ext cx="3932237" cy="3811588"/>
          </a:xfrm>
        </p:spPr>
        <p:txBody>
          <a:bodyPr>
            <a:normAutofit fontScale="92500" lnSpcReduction="10000"/>
          </a:bodyPr>
          <a:lstStyle/>
          <a:p>
            <a:r>
              <a:rPr lang="tr-TR" dirty="0"/>
              <a:t>Histogram, bir görüntüdeki piksel değerlerinin dağılımını gösteren temel bir görsel analiz yöntemidir.</a:t>
            </a:r>
          </a:p>
          <a:p>
            <a:r>
              <a:rPr lang="tr-TR" dirty="0"/>
              <a:t>Orijinal görüntülerde histogram, belirli renk seviyelerinde yoğunlaşma gösterir; bu da istatistiksel analizler veya saldırılar için zayıf bir noktadır.</a:t>
            </a:r>
          </a:p>
          <a:p>
            <a:r>
              <a:rPr lang="tr-TR" dirty="0"/>
              <a:t>Şifreleme sonrası elde edilen görüntülerin histogramları </a:t>
            </a:r>
            <a:r>
              <a:rPr lang="tr-TR" b="1" dirty="0"/>
              <a:t>düz ve dağınık</a:t>
            </a:r>
            <a:r>
              <a:rPr lang="tr-TR" dirty="0"/>
              <a:t> yapıdadır. Bu, her pikselin eşit olasılıkla tüm değerleri alabileceğini gösterir.</a:t>
            </a:r>
          </a:p>
          <a:p>
            <a:r>
              <a:rPr lang="tr-TR" dirty="0"/>
              <a:t>Böyle bir yapı, </a:t>
            </a:r>
            <a:r>
              <a:rPr lang="tr-TR" b="1" dirty="0"/>
              <a:t>kriptografik güvenlik</a:t>
            </a:r>
            <a:r>
              <a:rPr lang="tr-TR" dirty="0"/>
              <a:t> açısından önemlidir; çünkü şifreli görüntü istatistiksel olarak anlam içermemelidir.</a:t>
            </a:r>
          </a:p>
          <a:p>
            <a:r>
              <a:rPr lang="tr-TR" dirty="0"/>
              <a:t>Sonuç olarak, şifrelenmiş görüntülerin histogramları, sistemin </a:t>
            </a:r>
            <a:r>
              <a:rPr lang="tr-TR" b="1" dirty="0"/>
              <a:t>statik saldırılara karşı dirençli</a:t>
            </a:r>
            <a:r>
              <a:rPr lang="tr-TR" dirty="0"/>
              <a:t> olduğunu göstermektedir.</a:t>
            </a:r>
          </a:p>
          <a:p>
            <a:pPr marL="0" indent="0">
              <a:buNone/>
            </a:pPr>
            <a:endParaRPr lang="en-US" dirty="0"/>
          </a:p>
        </p:txBody>
      </p:sp>
      <p:pic>
        <p:nvPicPr>
          <p:cNvPr id="8" name="Content Placeholder 7" descr="A comparison of a graph&#10;&#10;AI-generated content may be incorrect.">
            <a:extLst>
              <a:ext uri="{FF2B5EF4-FFF2-40B4-BE49-F238E27FC236}">
                <a16:creationId xmlns:a16="http://schemas.microsoft.com/office/drawing/2014/main" id="{73CC6F18-B97D-D0EE-DC5E-CEFAC85611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304733"/>
            <a:ext cx="6172200" cy="2239008"/>
          </a:xfrm>
        </p:spPr>
      </p:pic>
    </p:spTree>
    <p:extLst>
      <p:ext uri="{BB962C8B-B14F-4D97-AF65-F5344CB8AC3E}">
        <p14:creationId xmlns:p14="http://schemas.microsoft.com/office/powerpoint/2010/main" val="201291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39B2-BAF7-21AA-AE42-044C6675C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912D3-E98A-95E6-9A9B-D24CB8C58423}"/>
              </a:ext>
            </a:extLst>
          </p:cNvPr>
          <p:cNvSpPr>
            <a:spLocks noGrp="1"/>
          </p:cNvSpPr>
          <p:nvPr>
            <p:ph type="title"/>
          </p:nvPr>
        </p:nvSpPr>
        <p:spPr>
          <a:xfrm>
            <a:off x="661512" y="615632"/>
            <a:ext cx="9043352" cy="746760"/>
          </a:xfrm>
        </p:spPr>
        <p:txBody>
          <a:bodyPr anchor="b">
            <a:normAutofit/>
          </a:bodyPr>
          <a:lstStyle/>
          <a:p>
            <a:r>
              <a:rPr lang="tr-TR" dirty="0"/>
              <a:t>Deneysel Sonuçlar – Korelasyon Analizi</a:t>
            </a:r>
          </a:p>
        </p:txBody>
      </p:sp>
      <p:sp>
        <p:nvSpPr>
          <p:cNvPr id="15" name="Content Placeholder 2">
            <a:extLst>
              <a:ext uri="{FF2B5EF4-FFF2-40B4-BE49-F238E27FC236}">
                <a16:creationId xmlns:a16="http://schemas.microsoft.com/office/drawing/2014/main" id="{6A64E01A-88BF-39EB-6A36-CB74C90AF276}"/>
              </a:ext>
            </a:extLst>
          </p:cNvPr>
          <p:cNvSpPr>
            <a:spLocks noGrp="1"/>
          </p:cNvSpPr>
          <p:nvPr>
            <p:ph type="body" sz="half" idx="2"/>
          </p:nvPr>
        </p:nvSpPr>
        <p:spPr>
          <a:xfrm>
            <a:off x="510540" y="2057400"/>
            <a:ext cx="4261485" cy="3811588"/>
          </a:xfrm>
        </p:spPr>
        <p:txBody>
          <a:bodyPr>
            <a:normAutofit fontScale="92500" lnSpcReduction="10000"/>
          </a:bodyPr>
          <a:lstStyle/>
          <a:p>
            <a:r>
              <a:rPr lang="tr-TR" dirty="0"/>
              <a:t>Korelasyon analizi, bir görüntüdeki </a:t>
            </a:r>
            <a:r>
              <a:rPr lang="tr-TR" b="1" dirty="0"/>
              <a:t>komşu piksellerin</a:t>
            </a:r>
            <a:r>
              <a:rPr lang="tr-TR" dirty="0"/>
              <a:t> ne kadar benzer olduğunu görsel olarak değerlendirmeye yarar.</a:t>
            </a:r>
          </a:p>
          <a:p>
            <a:r>
              <a:rPr lang="tr-TR" dirty="0"/>
              <a:t>Orijinal görüntüde yapılan </a:t>
            </a:r>
            <a:r>
              <a:rPr lang="tr-TR" dirty="0" err="1"/>
              <a:t>scatter</a:t>
            </a:r>
            <a:r>
              <a:rPr lang="tr-TR" dirty="0"/>
              <a:t> </a:t>
            </a:r>
            <a:r>
              <a:rPr lang="tr-TR" dirty="0" err="1"/>
              <a:t>plot</a:t>
            </a:r>
            <a:r>
              <a:rPr lang="tr-TR" dirty="0"/>
              <a:t> grafiğinde, noktalar belirgin bir </a:t>
            </a:r>
            <a:r>
              <a:rPr lang="tr-TR" b="1" dirty="0"/>
              <a:t>doğrusal çizgi</a:t>
            </a:r>
            <a:r>
              <a:rPr lang="tr-TR" dirty="0"/>
              <a:t> boyunca kümelenmiştir. Bu, komşu piksellerin benzer değerlere sahip olduğunu gösterir.</a:t>
            </a:r>
          </a:p>
          <a:p>
            <a:r>
              <a:rPr lang="tr-TR" dirty="0"/>
              <a:t>Şifrelenmiş görüntüde ise </a:t>
            </a:r>
            <a:r>
              <a:rPr lang="tr-TR" dirty="0" err="1"/>
              <a:t>scatter</a:t>
            </a:r>
            <a:r>
              <a:rPr lang="tr-TR" dirty="0"/>
              <a:t> </a:t>
            </a:r>
            <a:r>
              <a:rPr lang="tr-TR" dirty="0" err="1"/>
              <a:t>plot</a:t>
            </a:r>
            <a:r>
              <a:rPr lang="tr-TR" dirty="0"/>
              <a:t> tamamen </a:t>
            </a:r>
            <a:r>
              <a:rPr lang="tr-TR" b="1" dirty="0"/>
              <a:t>dağınık ve rastgele</a:t>
            </a:r>
            <a:r>
              <a:rPr lang="tr-TR" dirty="0"/>
              <a:t> bir yapıdadır. Her piksel komşusundan bağımsız, öngörülemez hale gelmiştir.</a:t>
            </a:r>
          </a:p>
          <a:p>
            <a:r>
              <a:rPr lang="tr-TR" dirty="0"/>
              <a:t>Bu da, algoritmanın görüntü üzerindeki </a:t>
            </a:r>
            <a:r>
              <a:rPr lang="tr-TR" b="1" dirty="0"/>
              <a:t>istatistiksel izleri yok ettiğini</a:t>
            </a:r>
            <a:r>
              <a:rPr lang="tr-TR" dirty="0"/>
              <a:t> ve verinin şifreleme sonrası analizle geri çözülemeyecek kadar karıştırıldığını gösterir.</a:t>
            </a:r>
          </a:p>
          <a:p>
            <a:r>
              <a:rPr lang="tr-TR" dirty="0" err="1"/>
              <a:t>Scatter</a:t>
            </a:r>
            <a:r>
              <a:rPr lang="tr-TR" dirty="0"/>
              <a:t> </a:t>
            </a:r>
            <a:r>
              <a:rPr lang="tr-TR" dirty="0" err="1"/>
              <a:t>plot’lar</a:t>
            </a:r>
            <a:r>
              <a:rPr lang="tr-TR" dirty="0"/>
              <a:t>, sadece sayısal korelasyon değil, </a:t>
            </a:r>
            <a:r>
              <a:rPr lang="tr-TR" b="1" dirty="0"/>
              <a:t>görsel rastgelelik</a:t>
            </a:r>
            <a:r>
              <a:rPr lang="tr-TR" dirty="0"/>
              <a:t> düzeyini de açık biçimde ortaya koyar.</a:t>
            </a:r>
          </a:p>
        </p:txBody>
      </p:sp>
      <p:pic>
        <p:nvPicPr>
          <p:cNvPr id="6" name="Content Placeholder 5" descr="A group of blue squares&#10;&#10;AI-generated content may be incorrect.">
            <a:extLst>
              <a:ext uri="{FF2B5EF4-FFF2-40B4-BE49-F238E27FC236}">
                <a16:creationId xmlns:a16="http://schemas.microsoft.com/office/drawing/2014/main" id="{20FC5EDF-775E-FEB5-D6FD-662A6916F0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5085" y="1467516"/>
            <a:ext cx="5248136" cy="4500214"/>
          </a:xfrm>
        </p:spPr>
      </p:pic>
    </p:spTree>
    <p:extLst>
      <p:ext uri="{BB962C8B-B14F-4D97-AF65-F5344CB8AC3E}">
        <p14:creationId xmlns:p14="http://schemas.microsoft.com/office/powerpoint/2010/main" val="179367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AA5C-82F4-1495-AEDE-F2DA717EB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7457C-4391-6416-68D2-35563C9669D1}"/>
              </a:ext>
            </a:extLst>
          </p:cNvPr>
          <p:cNvSpPr>
            <a:spLocks noGrp="1"/>
          </p:cNvSpPr>
          <p:nvPr>
            <p:ph type="title"/>
          </p:nvPr>
        </p:nvSpPr>
        <p:spPr>
          <a:xfrm>
            <a:off x="661512" y="615632"/>
            <a:ext cx="9043352" cy="746760"/>
          </a:xfrm>
        </p:spPr>
        <p:txBody>
          <a:bodyPr anchor="b">
            <a:normAutofit/>
          </a:bodyPr>
          <a:lstStyle/>
          <a:p>
            <a:r>
              <a:rPr lang="tr-TR" dirty="0"/>
              <a:t>Deneysel Sonuçlar – NPCR ve UACI Analizi</a:t>
            </a:r>
          </a:p>
        </p:txBody>
      </p:sp>
      <p:sp>
        <p:nvSpPr>
          <p:cNvPr id="15" name="Content Placeholder 2">
            <a:extLst>
              <a:ext uri="{FF2B5EF4-FFF2-40B4-BE49-F238E27FC236}">
                <a16:creationId xmlns:a16="http://schemas.microsoft.com/office/drawing/2014/main" id="{D0DF9909-253F-6B66-082B-FC2B37631952}"/>
              </a:ext>
            </a:extLst>
          </p:cNvPr>
          <p:cNvSpPr>
            <a:spLocks noGrp="1"/>
          </p:cNvSpPr>
          <p:nvPr>
            <p:ph type="body" sz="half" idx="2"/>
          </p:nvPr>
        </p:nvSpPr>
        <p:spPr>
          <a:xfrm>
            <a:off x="1574324" y="3055620"/>
            <a:ext cx="9043352" cy="2836228"/>
          </a:xfrm>
        </p:spPr>
        <p:txBody>
          <a:bodyPr>
            <a:normAutofit/>
          </a:bodyPr>
          <a:lstStyle/>
          <a:p>
            <a:r>
              <a:rPr lang="tr-TR" dirty="0"/>
              <a:t>Şifreleme algoritmasının diferansiyel saldırılara karşı dayanıklılığını ölçmek için </a:t>
            </a:r>
            <a:r>
              <a:rPr lang="tr-TR" b="1" dirty="0"/>
              <a:t>NPCR</a:t>
            </a:r>
            <a:r>
              <a:rPr lang="tr-TR" dirty="0"/>
              <a:t> (</a:t>
            </a:r>
            <a:r>
              <a:rPr lang="tr-TR" dirty="0" err="1"/>
              <a:t>Pixel</a:t>
            </a:r>
            <a:r>
              <a:rPr lang="tr-TR" dirty="0"/>
              <a:t> </a:t>
            </a:r>
            <a:r>
              <a:rPr lang="tr-TR" dirty="0" err="1"/>
              <a:t>Change</a:t>
            </a:r>
            <a:r>
              <a:rPr lang="tr-TR" dirty="0"/>
              <a:t> Rate) ve </a:t>
            </a:r>
            <a:r>
              <a:rPr lang="tr-TR" b="1" dirty="0"/>
              <a:t>UACI</a:t>
            </a:r>
            <a:r>
              <a:rPr lang="tr-TR" dirty="0"/>
              <a:t> (</a:t>
            </a:r>
            <a:r>
              <a:rPr lang="tr-TR" dirty="0" err="1"/>
              <a:t>Unified</a:t>
            </a:r>
            <a:r>
              <a:rPr lang="tr-TR" dirty="0"/>
              <a:t> </a:t>
            </a:r>
            <a:r>
              <a:rPr lang="tr-TR" dirty="0" err="1"/>
              <a:t>Average</a:t>
            </a:r>
            <a:r>
              <a:rPr lang="tr-TR" dirty="0"/>
              <a:t> </a:t>
            </a:r>
            <a:r>
              <a:rPr lang="tr-TR" dirty="0" err="1"/>
              <a:t>Changing</a:t>
            </a:r>
            <a:r>
              <a:rPr lang="tr-TR" dirty="0"/>
              <a:t> </a:t>
            </a:r>
            <a:r>
              <a:rPr lang="tr-TR" dirty="0" err="1"/>
              <a:t>Intensity</a:t>
            </a:r>
            <a:r>
              <a:rPr lang="tr-TR" dirty="0"/>
              <a:t>) analizleri kullanılır.</a:t>
            </a:r>
          </a:p>
          <a:p>
            <a:r>
              <a:rPr lang="tr-TR" dirty="0"/>
              <a:t>Bu analizlerde, sadece </a:t>
            </a:r>
            <a:r>
              <a:rPr lang="tr-TR" b="1" dirty="0"/>
              <a:t>1 bit değiştirilmiş</a:t>
            </a:r>
            <a:r>
              <a:rPr lang="tr-TR" dirty="0"/>
              <a:t> iki görüntü şifrelenir ve sonuçlar karşılaştırılır.</a:t>
            </a:r>
          </a:p>
          <a:p>
            <a:r>
              <a:rPr lang="tr-TR" b="1" dirty="0"/>
              <a:t>NPCR</a:t>
            </a:r>
            <a:r>
              <a:rPr lang="tr-TR" dirty="0"/>
              <a:t>: Şifrelenmiş iki görüntüdeki farklı piksellerin oranını ölçer. Değerin %99’un üzerinde olması beklenir.</a:t>
            </a:r>
          </a:p>
          <a:p>
            <a:r>
              <a:rPr lang="tr-TR" b="1" dirty="0"/>
              <a:t>UACI</a:t>
            </a:r>
            <a:r>
              <a:rPr lang="tr-TR" dirty="0"/>
              <a:t>: Piksel yoğunluklarındaki ortalama değişim miktarını ölçer. %30–50 aralığı sağlıklı kabul edilir.</a:t>
            </a:r>
          </a:p>
          <a:p>
            <a:endParaRPr lang="tr-TR" dirty="0"/>
          </a:p>
          <a:p>
            <a:r>
              <a:rPr lang="tr-TR" dirty="0"/>
              <a:t>Tüm test görüntülerinde benzer düzeyde yüksek farklılıklar elde edilmiştir.</a:t>
            </a:r>
          </a:p>
          <a:p>
            <a:r>
              <a:rPr lang="tr-TR" dirty="0"/>
              <a:t>Bu sonuçlar, algoritmanın küçük değişikliklere karşı yüksek güvenlik sunduğunu göstermektedir.</a:t>
            </a:r>
          </a:p>
        </p:txBody>
      </p:sp>
      <p:pic>
        <p:nvPicPr>
          <p:cNvPr id="6" name="Content Placeholder 5" descr="A black and white text with numbers&#10;&#10;AI-generated content may be incorrect.">
            <a:extLst>
              <a:ext uri="{FF2B5EF4-FFF2-40B4-BE49-F238E27FC236}">
                <a16:creationId xmlns:a16="http://schemas.microsoft.com/office/drawing/2014/main" id="{203C8A25-0F66-7D77-A602-F801A81E3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900" y="1694399"/>
            <a:ext cx="6172200" cy="1280356"/>
          </a:xfrm>
        </p:spPr>
      </p:pic>
    </p:spTree>
    <p:extLst>
      <p:ext uri="{BB962C8B-B14F-4D97-AF65-F5344CB8AC3E}">
        <p14:creationId xmlns:p14="http://schemas.microsoft.com/office/powerpoint/2010/main" val="408069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58735-1F64-0E0B-8174-22410AAEE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AA9C0-8903-932C-D3E2-0C00030F9468}"/>
              </a:ext>
            </a:extLst>
          </p:cNvPr>
          <p:cNvSpPr>
            <a:spLocks noGrp="1"/>
          </p:cNvSpPr>
          <p:nvPr>
            <p:ph type="title"/>
          </p:nvPr>
        </p:nvSpPr>
        <p:spPr>
          <a:xfrm>
            <a:off x="838200" y="365125"/>
            <a:ext cx="10515600" cy="1325563"/>
          </a:xfrm>
        </p:spPr>
        <p:txBody>
          <a:bodyPr anchor="ctr">
            <a:normAutofit/>
          </a:bodyPr>
          <a:lstStyle/>
          <a:p>
            <a:r>
              <a:rPr lang="tr-TR" sz="2400" dirty="0"/>
              <a:t>Deneysel Sonuçlar - </a:t>
            </a:r>
            <a:r>
              <a:rPr lang="en-US" sz="2400" dirty="0" err="1"/>
              <a:t>Anahtar</a:t>
            </a:r>
            <a:r>
              <a:rPr lang="en-US" sz="2400" dirty="0"/>
              <a:t> </a:t>
            </a:r>
            <a:r>
              <a:rPr lang="en-US" sz="2400" dirty="0" err="1"/>
              <a:t>Duyarlılığı</a:t>
            </a:r>
            <a:r>
              <a:rPr lang="en-US" sz="2400" dirty="0"/>
              <a:t> (Key Sensitivity)</a:t>
            </a:r>
            <a:endParaRPr lang="tr-TR" sz="4000" dirty="0"/>
          </a:p>
        </p:txBody>
      </p:sp>
      <p:sp>
        <p:nvSpPr>
          <p:cNvPr id="11" name="Rectangle 4">
            <a:extLst>
              <a:ext uri="{FF2B5EF4-FFF2-40B4-BE49-F238E27FC236}">
                <a16:creationId xmlns:a16="http://schemas.microsoft.com/office/drawing/2014/main" id="{0F417655-83BA-375D-D532-C73997CE0ABE}"/>
              </a:ext>
            </a:extLst>
          </p:cNvPr>
          <p:cNvSpPr>
            <a:spLocks noGrp="1" noChangeArrowheads="1"/>
          </p:cNvSpPr>
          <p:nvPr>
            <p:ph sz="half" idx="2"/>
          </p:nvPr>
        </p:nvSpPr>
        <p:spPr bwMode="auto">
          <a:xfrm>
            <a:off x="2385060" y="3766915"/>
            <a:ext cx="7421880" cy="193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tr-TR" sz="1200" dirty="0"/>
              <a:t>Kriptografik bir sistemde, paroladaki çok küçük bir değişikliğin bile tamamen farklı bir şifreli çıktı üretmesi beklenir. Bu özellik, sistemin </a:t>
            </a:r>
            <a:r>
              <a:rPr lang="tr-TR" sz="1200" b="1" dirty="0"/>
              <a:t>anahtar duyarlılığı</a:t>
            </a:r>
            <a:r>
              <a:rPr lang="tr-TR" sz="1200" dirty="0"/>
              <a:t> olarak tanımlanır.</a:t>
            </a:r>
          </a:p>
          <a:p>
            <a:pPr marL="0" indent="0">
              <a:buNone/>
            </a:pPr>
            <a:r>
              <a:rPr lang="tr-TR" sz="1200" dirty="0"/>
              <a:t>Aynı görsel, sadece </a:t>
            </a:r>
            <a:r>
              <a:rPr lang="tr-TR" sz="1200" b="1" dirty="0"/>
              <a:t>bir karakteri farklı iki parola</a:t>
            </a:r>
            <a:r>
              <a:rPr lang="tr-TR" sz="1200" dirty="0"/>
              <a:t> ile çözümlendi.</a:t>
            </a:r>
          </a:p>
          <a:p>
            <a:r>
              <a:rPr lang="tr-TR" sz="1200" dirty="0"/>
              <a:t>Şifreli görüntüler karşılaştırıldığında </a:t>
            </a:r>
            <a:r>
              <a:rPr lang="tr-TR" sz="1200" b="1" dirty="0"/>
              <a:t>görsel benzerliğin tamamen kaybolduğu</a:t>
            </a:r>
            <a:r>
              <a:rPr lang="tr-TR" sz="1200" dirty="0"/>
              <a:t> gözlemlendi.</a:t>
            </a:r>
          </a:p>
          <a:p>
            <a:r>
              <a:rPr lang="tr-TR" sz="1200" dirty="0"/>
              <a:t>Çözme işlemi, doğru parola ile başarıyla gerçekleşirken; tek karakteri yanlış parola ile yapılan çözme sonucunda </a:t>
            </a:r>
            <a:r>
              <a:rPr lang="tr-TR" sz="1200" b="1" dirty="0"/>
              <a:t>görüntü tamamen bozulmuş</a:t>
            </a:r>
            <a:r>
              <a:rPr lang="tr-TR" sz="1200" dirty="0"/>
              <a:t> şekilde elde edildi.</a:t>
            </a:r>
          </a:p>
          <a:p>
            <a:pPr marL="0" indent="0">
              <a:buNone/>
            </a:pPr>
            <a:r>
              <a:rPr lang="tr-TR" sz="1200" dirty="0"/>
              <a:t>Bu durum, algoritmanın hem şifrelemede hem çözmede </a:t>
            </a:r>
            <a:r>
              <a:rPr lang="tr-TR" sz="1200" b="1" dirty="0"/>
              <a:t>yüksek anahtar hassasiyetine</a:t>
            </a:r>
            <a:r>
              <a:rPr lang="tr-TR" sz="1200" dirty="0"/>
              <a:t> sahip olduğunu, </a:t>
            </a:r>
            <a:r>
              <a:rPr lang="tr-TR" sz="1200" dirty="0" err="1"/>
              <a:t>brute-force</a:t>
            </a:r>
            <a:r>
              <a:rPr lang="tr-TR" sz="1200" dirty="0"/>
              <a:t> veya </a:t>
            </a:r>
            <a:r>
              <a:rPr lang="tr-TR" sz="1200" dirty="0" err="1"/>
              <a:t>near-match</a:t>
            </a:r>
            <a:r>
              <a:rPr lang="tr-TR" sz="1200" dirty="0"/>
              <a:t> saldırılarına karşı güvenli çalıştığını göstermektedir.</a:t>
            </a:r>
          </a:p>
        </p:txBody>
      </p:sp>
      <p:pic>
        <p:nvPicPr>
          <p:cNvPr id="7" name="Content Placeholder 6" descr="A grey square with black text&#10;&#10;AI-generated content may be incorrect.">
            <a:extLst>
              <a:ext uri="{FF2B5EF4-FFF2-40B4-BE49-F238E27FC236}">
                <a16:creationId xmlns:a16="http://schemas.microsoft.com/office/drawing/2014/main" id="{AF771811-DD88-0DD0-C2BD-778CDB838A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05200" y="1690688"/>
            <a:ext cx="5181600" cy="1718109"/>
          </a:xfrm>
        </p:spPr>
      </p:pic>
    </p:spTree>
    <p:extLst>
      <p:ext uri="{BB962C8B-B14F-4D97-AF65-F5344CB8AC3E}">
        <p14:creationId xmlns:p14="http://schemas.microsoft.com/office/powerpoint/2010/main" val="242086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B338-82AE-1EF2-5F52-DE0A54055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8CE31D-50FF-C163-B974-DC1D61F9E815}"/>
              </a:ext>
            </a:extLst>
          </p:cNvPr>
          <p:cNvSpPr>
            <a:spLocks noGrp="1"/>
          </p:cNvSpPr>
          <p:nvPr>
            <p:ph type="title"/>
          </p:nvPr>
        </p:nvSpPr>
        <p:spPr>
          <a:xfrm>
            <a:off x="838200" y="365125"/>
            <a:ext cx="10515600" cy="1325563"/>
          </a:xfrm>
        </p:spPr>
        <p:txBody>
          <a:bodyPr anchor="ctr">
            <a:normAutofit/>
          </a:bodyPr>
          <a:lstStyle/>
          <a:p>
            <a:r>
              <a:rPr lang="tr-TR" sz="2400" dirty="0"/>
              <a:t>Deneysel Sonuçlar - </a:t>
            </a:r>
            <a:r>
              <a:rPr lang="en-US" sz="2400" dirty="0" err="1"/>
              <a:t>Kırpma</a:t>
            </a:r>
            <a:r>
              <a:rPr lang="en-US" sz="2400" dirty="0"/>
              <a:t> </a:t>
            </a:r>
            <a:r>
              <a:rPr lang="en-US" sz="2400" dirty="0" err="1"/>
              <a:t>Saldırısı</a:t>
            </a:r>
            <a:r>
              <a:rPr lang="en-US" sz="2400" dirty="0"/>
              <a:t> (Crop Attack)</a:t>
            </a:r>
            <a:br>
              <a:rPr lang="tr-TR" b="1" dirty="0">
                <a:effectLst>
                  <a:outerShdw sx="0" sy="0">
                    <a:srgbClr val="000000"/>
                  </a:outerShdw>
                </a:effectLst>
              </a:rPr>
            </a:br>
            <a:endParaRPr lang="tr-TR" sz="4000" dirty="0"/>
          </a:p>
        </p:txBody>
      </p:sp>
      <p:sp>
        <p:nvSpPr>
          <p:cNvPr id="11" name="Rectangle 4">
            <a:extLst>
              <a:ext uri="{FF2B5EF4-FFF2-40B4-BE49-F238E27FC236}">
                <a16:creationId xmlns:a16="http://schemas.microsoft.com/office/drawing/2014/main" id="{2502AB9A-F34C-C38B-ECFB-078B85FF9E00}"/>
              </a:ext>
            </a:extLst>
          </p:cNvPr>
          <p:cNvSpPr>
            <a:spLocks noGrp="1" noChangeArrowheads="1"/>
          </p:cNvSpPr>
          <p:nvPr>
            <p:ph sz="half" idx="2"/>
          </p:nvPr>
        </p:nvSpPr>
        <p:spPr bwMode="auto">
          <a:xfrm>
            <a:off x="6172203" y="2103387"/>
            <a:ext cx="5181597"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tr-TR" sz="1200" dirty="0"/>
              <a:t>Kırpma saldırısı, şifreli görüntünün bir bölgesinin kesilerek silinmesi veya kaybedilmesi durumunda algoritmanın ne ölçüde çözülebilirlik sunduğunu test eder.</a:t>
            </a:r>
          </a:p>
          <a:p>
            <a:pPr marL="0" indent="0">
              <a:buNone/>
            </a:pPr>
            <a:r>
              <a:rPr lang="tr-TR" sz="1200" dirty="0"/>
              <a:t>Bu saldırı türü özellikle iletim sırasında paket kaybı, dosya kesintisi veya bilinçli müdahalelerle karşılaşılabilecek senaryolar için önemlidir.</a:t>
            </a:r>
          </a:p>
          <a:p>
            <a:pPr marL="0" indent="0">
              <a:buNone/>
            </a:pPr>
            <a:r>
              <a:rPr lang="tr-TR" sz="1200" dirty="0"/>
              <a:t>Yapılan deneylerde:</a:t>
            </a:r>
          </a:p>
          <a:p>
            <a:r>
              <a:rPr lang="tr-TR" sz="1200" dirty="0"/>
              <a:t>Şifreli görüntülerin rastgele bölgeleri kısmen kırpıldı.</a:t>
            </a:r>
          </a:p>
          <a:p>
            <a:r>
              <a:rPr lang="tr-TR" sz="1200" dirty="0"/>
              <a:t>Ardından çözümleme işlemi aynı parola ve parametrelerle gerçekleştirildi.</a:t>
            </a:r>
          </a:p>
          <a:p>
            <a:pPr marL="0" indent="0">
              <a:buNone/>
            </a:pPr>
            <a:r>
              <a:rPr lang="tr-TR" sz="1200" dirty="0"/>
              <a:t>Sonuç:</a:t>
            </a:r>
          </a:p>
          <a:p>
            <a:r>
              <a:rPr lang="tr-TR" sz="1200" dirty="0"/>
              <a:t>Görüntünün bozulduğu bölgelerde </a:t>
            </a:r>
            <a:r>
              <a:rPr lang="tr-TR" sz="1200" b="1" dirty="0"/>
              <a:t>piksel kayıpları veya dağılmalar</a:t>
            </a:r>
            <a:r>
              <a:rPr lang="tr-TR" sz="1200" dirty="0"/>
              <a:t> oluştu.</a:t>
            </a:r>
          </a:p>
          <a:p>
            <a:r>
              <a:rPr lang="tr-TR" sz="1200" dirty="0"/>
              <a:t>Ancak sağlam kalan kısımlar </a:t>
            </a:r>
            <a:r>
              <a:rPr lang="tr-TR" sz="1200" b="1" dirty="0"/>
              <a:t>anlamlı ve tanınabilir şekilde</a:t>
            </a:r>
            <a:r>
              <a:rPr lang="tr-TR" sz="1200" dirty="0"/>
              <a:t> çözülebildi.</a:t>
            </a:r>
          </a:p>
          <a:p>
            <a:r>
              <a:rPr lang="tr-TR" sz="1200" dirty="0"/>
              <a:t>Bu, algoritmanın </a:t>
            </a:r>
            <a:r>
              <a:rPr lang="tr-TR" sz="1200" b="1" dirty="0"/>
              <a:t>bölgesel dayanıklılık</a:t>
            </a:r>
            <a:r>
              <a:rPr lang="tr-TR" sz="1200" dirty="0"/>
              <a:t> sunduğunu, ancak tam bütünlük için eksiksiz veri gerektiğini göstermektedir.</a:t>
            </a:r>
          </a:p>
          <a:p>
            <a:pPr marL="0" indent="0">
              <a:buNone/>
            </a:pPr>
            <a:r>
              <a:rPr lang="tr-TR" sz="1200" dirty="0"/>
              <a:t>Bu saldırı testi, sistemin </a:t>
            </a:r>
            <a:r>
              <a:rPr lang="tr-TR" sz="1200" b="1" dirty="0"/>
              <a:t>kısmi veri kaybında davranışını</a:t>
            </a:r>
            <a:r>
              <a:rPr lang="tr-TR" sz="1200" dirty="0"/>
              <a:t> gözlemlemek adına kritik önem taşır.</a:t>
            </a:r>
          </a:p>
        </p:txBody>
      </p:sp>
      <p:pic>
        <p:nvPicPr>
          <p:cNvPr id="7" name="Content Placeholder 6" descr="A close-up of a boat&#10;&#10;AI-generated content may be incorrect.">
            <a:extLst>
              <a:ext uri="{FF2B5EF4-FFF2-40B4-BE49-F238E27FC236}">
                <a16:creationId xmlns:a16="http://schemas.microsoft.com/office/drawing/2014/main" id="{4DCC869E-183B-FC24-C51B-892054C100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1020" y="2542043"/>
            <a:ext cx="5181600" cy="2587852"/>
          </a:xfrm>
        </p:spPr>
      </p:pic>
    </p:spTree>
    <p:extLst>
      <p:ext uri="{BB962C8B-B14F-4D97-AF65-F5344CB8AC3E}">
        <p14:creationId xmlns:p14="http://schemas.microsoft.com/office/powerpoint/2010/main" val="2827153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267B6-412C-6BF7-2249-88F431EF48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EE0F4-EFE8-C72C-E33A-C9C5E823ADCF}"/>
              </a:ext>
            </a:extLst>
          </p:cNvPr>
          <p:cNvSpPr>
            <a:spLocks noGrp="1"/>
          </p:cNvSpPr>
          <p:nvPr>
            <p:ph type="title"/>
          </p:nvPr>
        </p:nvSpPr>
        <p:spPr>
          <a:xfrm>
            <a:off x="838200" y="365125"/>
            <a:ext cx="10515600" cy="1325563"/>
          </a:xfrm>
        </p:spPr>
        <p:txBody>
          <a:bodyPr anchor="ctr">
            <a:normAutofit/>
          </a:bodyPr>
          <a:lstStyle/>
          <a:p>
            <a:r>
              <a:rPr lang="tr-TR" sz="2700" dirty="0"/>
              <a:t>Deneysel Sonuçlar - </a:t>
            </a:r>
            <a:r>
              <a:rPr lang="en-US" sz="2700" dirty="0" err="1"/>
              <a:t>Gürültü</a:t>
            </a:r>
            <a:r>
              <a:rPr lang="en-US" sz="2700" dirty="0"/>
              <a:t> </a:t>
            </a:r>
            <a:r>
              <a:rPr lang="en-US" sz="2700" dirty="0" err="1"/>
              <a:t>Saldırısı</a:t>
            </a:r>
            <a:r>
              <a:rPr lang="en-US" sz="2700" dirty="0"/>
              <a:t> (Noise Attack)</a:t>
            </a:r>
            <a:endParaRPr lang="tr-TR" sz="4000" dirty="0"/>
          </a:p>
        </p:txBody>
      </p:sp>
      <p:sp>
        <p:nvSpPr>
          <p:cNvPr id="11" name="Rectangle 4">
            <a:extLst>
              <a:ext uri="{FF2B5EF4-FFF2-40B4-BE49-F238E27FC236}">
                <a16:creationId xmlns:a16="http://schemas.microsoft.com/office/drawing/2014/main" id="{35F6DBE4-0AFA-F22B-3656-BB2FBDC283D3}"/>
              </a:ext>
            </a:extLst>
          </p:cNvPr>
          <p:cNvSpPr>
            <a:spLocks noGrp="1" noChangeArrowheads="1"/>
          </p:cNvSpPr>
          <p:nvPr>
            <p:ph sz="half" idx="2"/>
          </p:nvPr>
        </p:nvSpPr>
        <p:spPr bwMode="auto">
          <a:xfrm>
            <a:off x="6233163" y="1853367"/>
            <a:ext cx="5181597" cy="407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tr-TR" sz="1200" dirty="0"/>
              <a:t>Gürültü saldırısı, şifreli görüntüye dış müdahalelerle (gürültü ekleme) yapılan saldırı türüdür. Gerçek hayattaki iletim hataları ve çevresel bozulmalar bu kategoriye girer.</a:t>
            </a:r>
          </a:p>
          <a:p>
            <a:pPr marL="0" indent="0">
              <a:buNone/>
            </a:pPr>
            <a:r>
              <a:rPr lang="tr-TR" sz="1200" dirty="0"/>
              <a:t>Bu çalışmada iki farklı türde gürültü uygulanmıştır:</a:t>
            </a:r>
          </a:p>
          <a:p>
            <a:pPr marL="0" indent="0">
              <a:buNone/>
            </a:pPr>
            <a:r>
              <a:rPr lang="tr-TR" sz="1200" b="1" dirty="0" err="1"/>
              <a:t>Gaussian</a:t>
            </a:r>
            <a:r>
              <a:rPr lang="tr-TR" sz="1200" b="1" dirty="0"/>
              <a:t> (Normal) Gürültü</a:t>
            </a:r>
            <a:r>
              <a:rPr lang="tr-TR" sz="1200" dirty="0"/>
              <a:t>: Rastgele dağılımda piksellere belirsizlik ekler.</a:t>
            </a:r>
          </a:p>
          <a:p>
            <a:pPr marL="0" indent="0">
              <a:buNone/>
            </a:pPr>
            <a:r>
              <a:rPr lang="tr-TR" sz="1200" b="1" dirty="0"/>
              <a:t>Salt &amp; </a:t>
            </a:r>
            <a:r>
              <a:rPr lang="tr-TR" sz="1200" b="1" dirty="0" err="1"/>
              <a:t>Pepper</a:t>
            </a:r>
            <a:r>
              <a:rPr lang="tr-TR" sz="1200" b="1" dirty="0"/>
              <a:t> Gürültü</a:t>
            </a:r>
            <a:r>
              <a:rPr lang="tr-TR" sz="1200" dirty="0"/>
              <a:t>: Piksellere beyaz ve siyah noktalar rastgele dağıtılır.</a:t>
            </a:r>
          </a:p>
          <a:p>
            <a:pPr marL="0" indent="0">
              <a:buNone/>
            </a:pPr>
            <a:r>
              <a:rPr lang="tr-TR" sz="1200" dirty="0"/>
              <a:t>Her iki saldırı da </a:t>
            </a:r>
            <a:r>
              <a:rPr lang="tr-TR" sz="1200" b="1" dirty="0"/>
              <a:t>%10 yoğunlukta</a:t>
            </a:r>
            <a:r>
              <a:rPr lang="tr-TR" sz="1200" dirty="0"/>
              <a:t> olacak şekilde şifreli görüntüye uygulanmıştır.</a:t>
            </a:r>
          </a:p>
          <a:p>
            <a:pPr marL="0" indent="0">
              <a:buNone/>
            </a:pPr>
            <a:r>
              <a:rPr lang="tr-TR" sz="1200" dirty="0"/>
              <a:t>Gözlemler:</a:t>
            </a:r>
          </a:p>
          <a:p>
            <a:r>
              <a:rPr lang="tr-TR" sz="1200" dirty="0"/>
              <a:t>Çözme işlemi sonrasında görsellerde bozulmalar meydana gelse de </a:t>
            </a:r>
            <a:r>
              <a:rPr lang="tr-TR" sz="1200" b="1" dirty="0"/>
              <a:t>görüntü </a:t>
            </a:r>
            <a:r>
              <a:rPr lang="tr-TR" sz="1200" b="1" dirty="0" err="1"/>
              <a:t>tanınabilirliğini</a:t>
            </a:r>
            <a:r>
              <a:rPr lang="tr-TR" sz="1200" b="1" dirty="0"/>
              <a:t> korumuştur</a:t>
            </a:r>
            <a:r>
              <a:rPr lang="tr-TR" sz="1200" dirty="0"/>
              <a:t>.</a:t>
            </a:r>
          </a:p>
          <a:p>
            <a:r>
              <a:rPr lang="tr-TR" sz="1200" dirty="0"/>
              <a:t>Özellikle </a:t>
            </a:r>
            <a:r>
              <a:rPr lang="tr-TR" sz="1200" dirty="0" err="1"/>
              <a:t>Gaussian</a:t>
            </a:r>
            <a:r>
              <a:rPr lang="tr-TR" sz="1200" dirty="0"/>
              <a:t> gürültüsü daha keskin bozulmalara yol açsa da DNA dizilim ve kaotik yapı sayesinde veri büyük oranda geri kazanılmıştır.</a:t>
            </a:r>
          </a:p>
          <a:p>
            <a:pPr marL="0" indent="0">
              <a:buNone/>
            </a:pPr>
            <a:r>
              <a:rPr lang="tr-TR" sz="1200" dirty="0"/>
              <a:t>Sonuç:</a:t>
            </a:r>
          </a:p>
          <a:p>
            <a:r>
              <a:rPr lang="tr-TR" sz="1200" dirty="0"/>
              <a:t>Bu deney, önerilen sistemin </a:t>
            </a:r>
            <a:r>
              <a:rPr lang="tr-TR" sz="1200" b="1" dirty="0"/>
              <a:t>gürültüye karşı sınırlı ama işlevsel dayanıklılık</a:t>
            </a:r>
            <a:r>
              <a:rPr lang="tr-TR" sz="1200" dirty="0"/>
              <a:t> sunduğunu göstermektedir. Tam güvenlik için veri bütünlüğü korunmalı, ancak sistem düşük düzeyde hata toleransına sahiptir.</a:t>
            </a:r>
          </a:p>
        </p:txBody>
      </p:sp>
      <p:pic>
        <p:nvPicPr>
          <p:cNvPr id="7" name="Content Placeholder 6" descr="A person standing in a field with a telescope&#10;&#10;AI-generated content may be incorrect.">
            <a:extLst>
              <a:ext uri="{FF2B5EF4-FFF2-40B4-BE49-F238E27FC236}">
                <a16:creationId xmlns:a16="http://schemas.microsoft.com/office/drawing/2014/main" id="{9C8914CE-E1A4-437D-F5D7-B795F38903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3418" y="2405895"/>
            <a:ext cx="5181600" cy="2747249"/>
          </a:xfrm>
        </p:spPr>
      </p:pic>
    </p:spTree>
    <p:extLst>
      <p:ext uri="{BB962C8B-B14F-4D97-AF65-F5344CB8AC3E}">
        <p14:creationId xmlns:p14="http://schemas.microsoft.com/office/powerpoint/2010/main" val="219636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0C0CD-5E25-B504-E99E-7313EAF80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1A315-A63D-367F-D9A6-8B2F6DA54A3E}"/>
              </a:ext>
            </a:extLst>
          </p:cNvPr>
          <p:cNvSpPr>
            <a:spLocks noGrp="1"/>
          </p:cNvSpPr>
          <p:nvPr>
            <p:ph type="title"/>
          </p:nvPr>
        </p:nvSpPr>
        <p:spPr>
          <a:xfrm>
            <a:off x="838200" y="365125"/>
            <a:ext cx="10515600" cy="1325563"/>
          </a:xfrm>
        </p:spPr>
        <p:txBody>
          <a:bodyPr anchor="ctr">
            <a:normAutofit/>
          </a:bodyPr>
          <a:lstStyle/>
          <a:p>
            <a:r>
              <a:rPr lang="tr-TR" sz="4000" dirty="0"/>
              <a:t>Performans Sonuçları</a:t>
            </a:r>
          </a:p>
        </p:txBody>
      </p:sp>
      <p:sp>
        <p:nvSpPr>
          <p:cNvPr id="11" name="Rectangle 4">
            <a:extLst>
              <a:ext uri="{FF2B5EF4-FFF2-40B4-BE49-F238E27FC236}">
                <a16:creationId xmlns:a16="http://schemas.microsoft.com/office/drawing/2014/main" id="{A016331F-FFF7-460A-B236-4CE721ABC500}"/>
              </a:ext>
            </a:extLst>
          </p:cNvPr>
          <p:cNvSpPr>
            <a:spLocks noGrp="1" noChangeArrowheads="1"/>
          </p:cNvSpPr>
          <p:nvPr>
            <p:ph sz="half" idx="2"/>
          </p:nvPr>
        </p:nvSpPr>
        <p:spPr bwMode="auto">
          <a:xfrm>
            <a:off x="1506856" y="2287682"/>
            <a:ext cx="9178287" cy="309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tr-TR" sz="1800" dirty="0"/>
              <a:t>Bu çalışmada geliştirilen DNA tabanlı şifreleme sistemi, Python dili kullanılarak yazılmış, kritik adımları </a:t>
            </a:r>
            <a:r>
              <a:rPr lang="tr-TR" sz="1800" dirty="0" err="1"/>
              <a:t>Cython</a:t>
            </a:r>
            <a:r>
              <a:rPr lang="tr-TR" sz="1800" dirty="0"/>
              <a:t> modülleriyle optimize edilmiştir.</a:t>
            </a:r>
          </a:p>
          <a:p>
            <a:r>
              <a:rPr lang="tr-TR" sz="1800" b="1" dirty="0"/>
              <a:t>512×512 görüntüler</a:t>
            </a:r>
            <a:r>
              <a:rPr lang="tr-TR" sz="1800" dirty="0"/>
              <a:t> için ortalama şifreleme süresi </a:t>
            </a:r>
            <a:r>
              <a:rPr lang="tr-TR" sz="1800" b="1" dirty="0"/>
              <a:t>0.8–1.1 saniye</a:t>
            </a:r>
            <a:r>
              <a:rPr lang="tr-TR" sz="1800" dirty="0"/>
              <a:t>, çözme süresi ise </a:t>
            </a:r>
            <a:r>
              <a:rPr lang="tr-TR" sz="1800" b="1" dirty="0"/>
              <a:t>benzer seviyelerdedir</a:t>
            </a:r>
            <a:r>
              <a:rPr lang="tr-TR" sz="1800" dirty="0"/>
              <a:t>.</a:t>
            </a:r>
          </a:p>
          <a:p>
            <a:r>
              <a:rPr lang="tr-TR" sz="1800" b="1" dirty="0"/>
              <a:t>1024×1024 görüntüler</a:t>
            </a:r>
            <a:r>
              <a:rPr lang="tr-TR" sz="1800" dirty="0"/>
              <a:t> için şifreleme süresi yaklaşık </a:t>
            </a:r>
            <a:r>
              <a:rPr lang="tr-TR" sz="1800" b="1" dirty="0"/>
              <a:t>4.2 saniye</a:t>
            </a:r>
            <a:r>
              <a:rPr lang="tr-TR" sz="1800" dirty="0"/>
              <a:t>, çözme süresi ise </a:t>
            </a:r>
            <a:r>
              <a:rPr lang="tr-TR" sz="1800" b="1" dirty="0"/>
              <a:t>3.9–4.4 saniye</a:t>
            </a:r>
            <a:r>
              <a:rPr lang="tr-TR" sz="1800" dirty="0"/>
              <a:t> aralığında ölçülmüştür.</a:t>
            </a:r>
          </a:p>
          <a:p>
            <a:r>
              <a:rPr lang="tr-TR" sz="1800" dirty="0"/>
              <a:t>Bellek kullanımı 512×512 çözünürlükte </a:t>
            </a:r>
            <a:r>
              <a:rPr lang="tr-TR" sz="1800" b="1" dirty="0"/>
              <a:t>200–270 MB</a:t>
            </a:r>
            <a:r>
              <a:rPr lang="tr-TR" sz="1800" dirty="0"/>
              <a:t>, 1024×1024 çözünürlükte ise </a:t>
            </a:r>
            <a:r>
              <a:rPr lang="tr-TR" sz="1800" b="1" dirty="0"/>
              <a:t>400–480 MB</a:t>
            </a:r>
            <a:r>
              <a:rPr lang="tr-TR" sz="1800" dirty="0"/>
              <a:t> civarındadır.</a:t>
            </a:r>
          </a:p>
          <a:p>
            <a:r>
              <a:rPr lang="tr-TR" sz="1800" dirty="0" err="1"/>
              <a:t>Cython</a:t>
            </a:r>
            <a:r>
              <a:rPr lang="tr-TR" sz="1800" dirty="0"/>
              <a:t> sayesinde Python’un yorumlayıcı dezavantajı büyük ölçüde aşılmış, gerçek zamanlıya yakın performans elde edilmiştir.</a:t>
            </a:r>
          </a:p>
        </p:txBody>
      </p:sp>
    </p:spTree>
    <p:extLst>
      <p:ext uri="{BB962C8B-B14F-4D97-AF65-F5344CB8AC3E}">
        <p14:creationId xmlns:p14="http://schemas.microsoft.com/office/powerpoint/2010/main" val="412099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3348"/>
            <a:ext cx="10515600" cy="954504"/>
          </a:xfrm>
        </p:spPr>
        <p:txBody>
          <a:bodyPr/>
          <a:lstStyle/>
          <a:p>
            <a:r>
              <a:rPr lang="tr-TR" dirty="0"/>
              <a:t>İçerik</a:t>
            </a:r>
          </a:p>
        </p:txBody>
      </p:sp>
      <p:sp>
        <p:nvSpPr>
          <p:cNvPr id="3" name="Content Placeholder 2"/>
          <p:cNvSpPr>
            <a:spLocks noGrp="1"/>
          </p:cNvSpPr>
          <p:nvPr>
            <p:ph idx="1"/>
          </p:nvPr>
        </p:nvSpPr>
        <p:spPr>
          <a:xfrm>
            <a:off x="838200" y="1580148"/>
            <a:ext cx="10515600" cy="4646840"/>
          </a:xfrm>
        </p:spPr>
        <p:txBody>
          <a:bodyPr>
            <a:normAutofit fontScale="55000" lnSpcReduction="20000"/>
          </a:bodyPr>
          <a:lstStyle/>
          <a:p>
            <a:r>
              <a:rPr lang="tr-TR" dirty="0"/>
              <a:t>Giriş</a:t>
            </a:r>
          </a:p>
          <a:p>
            <a:pPr lvl="1"/>
            <a:r>
              <a:rPr lang="tr-TR" dirty="0"/>
              <a:t>Problem Tanımı ve Amaç</a:t>
            </a:r>
          </a:p>
          <a:p>
            <a:r>
              <a:rPr lang="tr-TR" dirty="0"/>
              <a:t>Önerilen Yöntem</a:t>
            </a:r>
          </a:p>
          <a:p>
            <a:pPr lvl="1"/>
            <a:r>
              <a:rPr lang="tr-TR" dirty="0"/>
              <a:t>DNA Kodlama ve Kaotik Sistem Temelleri</a:t>
            </a:r>
          </a:p>
          <a:p>
            <a:pPr lvl="1"/>
            <a:r>
              <a:rPr lang="tr-TR" dirty="0"/>
              <a:t>PBKDF2 ile Anahtar Türetimi</a:t>
            </a:r>
          </a:p>
          <a:p>
            <a:pPr lvl="1"/>
            <a:r>
              <a:rPr lang="tr-TR" dirty="0"/>
              <a:t>Şifreleme Adımları </a:t>
            </a:r>
          </a:p>
          <a:p>
            <a:pPr lvl="1"/>
            <a:r>
              <a:rPr lang="tr-TR" dirty="0"/>
              <a:t>Çözme Adımları</a:t>
            </a:r>
          </a:p>
          <a:p>
            <a:r>
              <a:rPr lang="tr-TR" dirty="0"/>
              <a:t>Gerçekleştirilen Sistem</a:t>
            </a:r>
          </a:p>
          <a:p>
            <a:r>
              <a:rPr lang="tr-TR" dirty="0"/>
              <a:t>Deneysel Sonuçlar ve Gözlemler</a:t>
            </a:r>
          </a:p>
          <a:p>
            <a:pPr lvl="1"/>
            <a:r>
              <a:rPr lang="tr-TR" dirty="0"/>
              <a:t>Histogram Analizi (Grafiklerle)</a:t>
            </a:r>
          </a:p>
          <a:p>
            <a:pPr lvl="1"/>
            <a:r>
              <a:rPr lang="tr-TR" dirty="0"/>
              <a:t>Korelasyon Testleri (</a:t>
            </a:r>
            <a:r>
              <a:rPr lang="tr-TR" dirty="0" err="1"/>
              <a:t>Scatter</a:t>
            </a:r>
            <a:r>
              <a:rPr lang="tr-TR" dirty="0"/>
              <a:t> </a:t>
            </a:r>
            <a:r>
              <a:rPr lang="tr-TR" dirty="0" err="1"/>
              <a:t>Plot</a:t>
            </a:r>
            <a:r>
              <a:rPr lang="tr-TR" dirty="0"/>
              <a:t>)</a:t>
            </a:r>
          </a:p>
          <a:p>
            <a:pPr lvl="1"/>
            <a:r>
              <a:rPr lang="tr-TR" dirty="0"/>
              <a:t>Entropi Değerleri</a:t>
            </a:r>
          </a:p>
          <a:p>
            <a:pPr lvl="1"/>
            <a:r>
              <a:rPr lang="tr-TR" dirty="0"/>
              <a:t>NPCR ve UACI Sonuçları</a:t>
            </a:r>
          </a:p>
          <a:p>
            <a:pPr lvl="1"/>
            <a:r>
              <a:rPr lang="tr-TR" dirty="0"/>
              <a:t>Saldırı Tolerans Testleri (</a:t>
            </a:r>
            <a:r>
              <a:rPr lang="tr-TR" dirty="0" err="1"/>
              <a:t>Noise</a:t>
            </a:r>
            <a:r>
              <a:rPr lang="tr-TR" dirty="0"/>
              <a:t>, </a:t>
            </a:r>
            <a:r>
              <a:rPr lang="tr-TR" dirty="0" err="1"/>
              <a:t>Crop</a:t>
            </a:r>
            <a:r>
              <a:rPr lang="tr-TR" dirty="0"/>
              <a:t>, </a:t>
            </a:r>
            <a:r>
              <a:rPr lang="tr-TR" dirty="0" err="1"/>
              <a:t>Key</a:t>
            </a:r>
            <a:r>
              <a:rPr lang="tr-TR" dirty="0"/>
              <a:t> </a:t>
            </a:r>
            <a:r>
              <a:rPr lang="tr-TR" dirty="0" err="1"/>
              <a:t>Sensitivity</a:t>
            </a:r>
            <a:r>
              <a:rPr lang="tr-TR" dirty="0"/>
              <a:t>)</a:t>
            </a:r>
          </a:p>
          <a:p>
            <a:r>
              <a:rPr lang="tr-TR" dirty="0"/>
              <a:t>Performans Testleri</a:t>
            </a:r>
          </a:p>
          <a:p>
            <a:pPr lvl="1"/>
            <a:r>
              <a:rPr lang="tr-TR" dirty="0"/>
              <a:t>Şifreleme/Çözme Süreleri </a:t>
            </a:r>
          </a:p>
          <a:p>
            <a:pPr lvl="1"/>
            <a:r>
              <a:rPr lang="tr-TR" dirty="0"/>
              <a:t>Bellek Kullanımı ve </a:t>
            </a:r>
            <a:r>
              <a:rPr lang="tr-TR" dirty="0" err="1"/>
              <a:t>Cython</a:t>
            </a:r>
            <a:r>
              <a:rPr lang="tr-TR" dirty="0"/>
              <a:t> Performansı</a:t>
            </a:r>
          </a:p>
          <a:p>
            <a:r>
              <a:rPr lang="tr-TR" dirty="0"/>
              <a:t>Sürdürülebilirlik ve Geliştirme Olanakları</a:t>
            </a:r>
          </a:p>
          <a:p>
            <a:r>
              <a:rPr lang="tr-TR" dirty="0"/>
              <a:t>Kapanış ve Teşekkür</a:t>
            </a:r>
          </a:p>
          <a:p>
            <a:endParaRPr lang="tr-TR" dirty="0"/>
          </a:p>
        </p:txBody>
      </p:sp>
    </p:spTree>
    <p:extLst>
      <p:ext uri="{BB962C8B-B14F-4D97-AF65-F5344CB8AC3E}">
        <p14:creationId xmlns:p14="http://schemas.microsoft.com/office/powerpoint/2010/main" val="169910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F2967-8900-B03F-942C-B61C5CEAB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12ECC-7FCB-C24C-89A8-89499CD677CB}"/>
              </a:ext>
            </a:extLst>
          </p:cNvPr>
          <p:cNvSpPr>
            <a:spLocks noGrp="1"/>
          </p:cNvSpPr>
          <p:nvPr>
            <p:ph type="title"/>
          </p:nvPr>
        </p:nvSpPr>
        <p:spPr>
          <a:xfrm>
            <a:off x="838200" y="365125"/>
            <a:ext cx="10515600" cy="1325563"/>
          </a:xfrm>
        </p:spPr>
        <p:txBody>
          <a:bodyPr anchor="ctr">
            <a:normAutofit/>
          </a:bodyPr>
          <a:lstStyle/>
          <a:p>
            <a:r>
              <a:rPr lang="tr-TR" sz="4000" dirty="0"/>
              <a:t>Sürdürülebilirlik ve Geliştirme Olanakları</a:t>
            </a:r>
          </a:p>
        </p:txBody>
      </p:sp>
      <p:sp>
        <p:nvSpPr>
          <p:cNvPr id="11" name="Rectangle 4">
            <a:extLst>
              <a:ext uri="{FF2B5EF4-FFF2-40B4-BE49-F238E27FC236}">
                <a16:creationId xmlns:a16="http://schemas.microsoft.com/office/drawing/2014/main" id="{0AF721D8-B31B-8792-C3F0-F087A2C566C9}"/>
              </a:ext>
            </a:extLst>
          </p:cNvPr>
          <p:cNvSpPr>
            <a:spLocks noGrp="1" noChangeArrowheads="1"/>
          </p:cNvSpPr>
          <p:nvPr>
            <p:ph sz="half" idx="2"/>
          </p:nvPr>
        </p:nvSpPr>
        <p:spPr bwMode="auto">
          <a:xfrm>
            <a:off x="2333625" y="2316970"/>
            <a:ext cx="7524749" cy="309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tr-TR" sz="1800" dirty="0"/>
              <a:t>Bu proje, temel bir şifreleme altyapısını başarıyla sunmuş olsa da geliştirilebilir birçok alan mevcuttur:</a:t>
            </a:r>
          </a:p>
          <a:p>
            <a:r>
              <a:rPr lang="tr-TR" sz="1800" b="1" dirty="0"/>
              <a:t>Mobil uyarlama</a:t>
            </a:r>
            <a:r>
              <a:rPr lang="tr-TR" sz="1800" dirty="0"/>
              <a:t>: Web arayüzünün mobil platformlara uygun hale getirilmesi.</a:t>
            </a:r>
          </a:p>
          <a:p>
            <a:r>
              <a:rPr lang="tr-TR" sz="1800" dirty="0"/>
              <a:t> </a:t>
            </a:r>
            <a:r>
              <a:rPr lang="tr-TR" sz="1800" b="1" dirty="0"/>
              <a:t>Donanım hızlandırma</a:t>
            </a:r>
            <a:r>
              <a:rPr lang="tr-TR" sz="1800" dirty="0"/>
              <a:t>: GPU destekli kaotik dizi üretimi veya DNA işlemleri.</a:t>
            </a:r>
          </a:p>
          <a:p>
            <a:r>
              <a:rPr lang="tr-TR" sz="1800" b="1" dirty="0"/>
              <a:t>Daha fazla saldırı testi</a:t>
            </a:r>
            <a:r>
              <a:rPr lang="tr-TR" sz="1800" dirty="0"/>
              <a:t>: Brute </a:t>
            </a:r>
            <a:r>
              <a:rPr lang="tr-TR" sz="1800" dirty="0" err="1"/>
              <a:t>force</a:t>
            </a:r>
            <a:r>
              <a:rPr lang="tr-TR" sz="1800" dirty="0"/>
              <a:t>, </a:t>
            </a:r>
            <a:r>
              <a:rPr lang="tr-TR" sz="1800" dirty="0" err="1"/>
              <a:t>key</a:t>
            </a:r>
            <a:r>
              <a:rPr lang="tr-TR" sz="1800" dirty="0"/>
              <a:t> </a:t>
            </a:r>
            <a:r>
              <a:rPr lang="tr-TR" sz="1800" dirty="0" err="1"/>
              <a:t>space</a:t>
            </a:r>
            <a:r>
              <a:rPr lang="tr-TR" sz="1800" dirty="0"/>
              <a:t> ve </a:t>
            </a:r>
            <a:r>
              <a:rPr lang="tr-TR" sz="1800" dirty="0" err="1"/>
              <a:t>plaintext</a:t>
            </a:r>
            <a:r>
              <a:rPr lang="tr-TR" sz="1800" dirty="0"/>
              <a:t> saldırılarına karşı testlerin eklenmesi.</a:t>
            </a:r>
          </a:p>
          <a:p>
            <a:r>
              <a:rPr lang="tr-TR" sz="1800" dirty="0"/>
              <a:t> </a:t>
            </a:r>
            <a:r>
              <a:rPr lang="tr-TR" sz="1800" b="1" dirty="0"/>
              <a:t>Kullanıcı deneyimi iyileştirme</a:t>
            </a:r>
            <a:r>
              <a:rPr lang="tr-TR" sz="1800" dirty="0"/>
              <a:t>: Arayüzün daha profesyonel, sezgisel hale getirilmesi.</a:t>
            </a:r>
          </a:p>
        </p:txBody>
      </p:sp>
    </p:spTree>
    <p:extLst>
      <p:ext uri="{BB962C8B-B14F-4D97-AF65-F5344CB8AC3E}">
        <p14:creationId xmlns:p14="http://schemas.microsoft.com/office/powerpoint/2010/main" val="304745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Kapanış ve Teşekkür</a:t>
            </a:r>
          </a:p>
        </p:txBody>
      </p:sp>
      <p:sp>
        <p:nvSpPr>
          <p:cNvPr id="3" name="Content Placeholder 2"/>
          <p:cNvSpPr>
            <a:spLocks noGrp="1"/>
          </p:cNvSpPr>
          <p:nvPr>
            <p:ph idx="1"/>
          </p:nvPr>
        </p:nvSpPr>
        <p:spPr/>
        <p:txBody>
          <a:bodyPr>
            <a:normAutofit/>
          </a:bodyPr>
          <a:lstStyle/>
          <a:p>
            <a:pPr marL="0" indent="0">
              <a:buNone/>
            </a:pPr>
            <a:r>
              <a:rPr lang="tr-TR" sz="2000" dirty="0"/>
              <a:t>Bu çalışma, lisans süresince kazandığım programlama, algoritma tasarımı ve kriptografi bilgilerini gerçek bir uygulamaya dönüştürmemi sağlamıştır.</a:t>
            </a:r>
          </a:p>
          <a:p>
            <a:pPr marL="0" indent="0">
              <a:buNone/>
            </a:pPr>
            <a:endParaRPr lang="tr-TR" sz="2000" dirty="0"/>
          </a:p>
          <a:p>
            <a:pPr marL="0" indent="0">
              <a:buNone/>
            </a:pPr>
            <a:r>
              <a:rPr lang="tr-TR" sz="2000" dirty="0"/>
              <a:t>Özellikle Şifreleme algoritmaları, Kaotik sistemler, DNA kodlama ve </a:t>
            </a:r>
            <a:r>
              <a:rPr lang="tr-TR" sz="2000" dirty="0" err="1"/>
              <a:t>Cython</a:t>
            </a:r>
            <a:r>
              <a:rPr lang="tr-TR" sz="2000" dirty="0"/>
              <a:t> entegrasyonu gibi konularda pratik ve teorik becerilerim gelişmiştir.</a:t>
            </a:r>
          </a:p>
          <a:p>
            <a:pPr marL="0" indent="0">
              <a:buNone/>
            </a:pPr>
            <a:endParaRPr lang="tr-TR" sz="2000" dirty="0"/>
          </a:p>
          <a:p>
            <a:pPr marL="0" indent="0">
              <a:buNone/>
            </a:pPr>
            <a:r>
              <a:rPr lang="tr-TR" sz="2000" dirty="0"/>
              <a:t>Bu süreçte değerli katkılarıyla beni yönlendiren danışmanım </a:t>
            </a:r>
            <a:r>
              <a:rPr lang="tr-TR" sz="2000" b="1" dirty="0"/>
              <a:t>Doç. Dr. Erdem </a:t>
            </a:r>
            <a:r>
              <a:rPr lang="tr-TR" sz="2000" b="1" dirty="0" err="1"/>
              <a:t>YAVUZ</a:t>
            </a:r>
            <a:r>
              <a:rPr lang="tr-TR" sz="2000" dirty="0" err="1"/>
              <a:t>’a</a:t>
            </a:r>
            <a:r>
              <a:rPr lang="tr-TR" sz="2000" dirty="0"/>
              <a:t> içten teşekkür ederim.</a:t>
            </a:r>
          </a:p>
        </p:txBody>
      </p:sp>
    </p:spTree>
    <p:extLst>
      <p:ext uri="{BB962C8B-B14F-4D97-AF65-F5344CB8AC3E}">
        <p14:creationId xmlns:p14="http://schemas.microsoft.com/office/powerpoint/2010/main" val="181812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3963-0CDC-7A9B-C1E4-3DB188571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1D770-6581-2992-D575-AF5195910D7F}"/>
              </a:ext>
            </a:extLst>
          </p:cNvPr>
          <p:cNvSpPr>
            <a:spLocks noGrp="1"/>
          </p:cNvSpPr>
          <p:nvPr>
            <p:ph type="title"/>
          </p:nvPr>
        </p:nvSpPr>
        <p:spPr/>
        <p:txBody>
          <a:bodyPr/>
          <a:lstStyle/>
          <a:p>
            <a:r>
              <a:rPr lang="tr-TR" dirty="0"/>
              <a:t>Kapanış ve Teşekkür</a:t>
            </a:r>
          </a:p>
        </p:txBody>
      </p:sp>
      <p:sp>
        <p:nvSpPr>
          <p:cNvPr id="3" name="Content Placeholder 2">
            <a:extLst>
              <a:ext uri="{FF2B5EF4-FFF2-40B4-BE49-F238E27FC236}">
                <a16:creationId xmlns:a16="http://schemas.microsoft.com/office/drawing/2014/main" id="{3068783A-5994-7E29-838D-7901B44719C8}"/>
              </a:ext>
            </a:extLst>
          </p:cNvPr>
          <p:cNvSpPr>
            <a:spLocks noGrp="1"/>
          </p:cNvSpPr>
          <p:nvPr>
            <p:ph idx="1"/>
          </p:nvPr>
        </p:nvSpPr>
        <p:spPr>
          <a:xfrm>
            <a:off x="1924050" y="2945765"/>
            <a:ext cx="8343900" cy="1325564"/>
          </a:xfrm>
        </p:spPr>
        <p:txBody>
          <a:bodyPr>
            <a:normAutofit/>
          </a:bodyPr>
          <a:lstStyle/>
          <a:p>
            <a:pPr marL="0" indent="0">
              <a:buNone/>
            </a:pPr>
            <a:r>
              <a:rPr lang="tr-TR" sz="4400" dirty="0"/>
              <a:t>Dinlediğiniz için teşekkür ederim.</a:t>
            </a:r>
            <a:br>
              <a:rPr lang="tr-TR" sz="4400" dirty="0"/>
            </a:br>
            <a:endParaRPr lang="tr-TR" sz="4400" dirty="0"/>
          </a:p>
        </p:txBody>
      </p:sp>
    </p:spTree>
    <p:extLst>
      <p:ext uri="{BB962C8B-B14F-4D97-AF65-F5344CB8AC3E}">
        <p14:creationId xmlns:p14="http://schemas.microsoft.com/office/powerpoint/2010/main" val="90837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167"/>
            <a:ext cx="10351168" cy="1325563"/>
          </a:xfrm>
        </p:spPr>
        <p:txBody>
          <a:bodyPr/>
          <a:lstStyle/>
          <a:p>
            <a:r>
              <a:rPr lang="tr-TR" b="1" dirty="0"/>
              <a:t>Problem Tanımı ve Amaç</a:t>
            </a:r>
            <a:endParaRPr lang="tr-TR" dirty="0"/>
          </a:p>
        </p:txBody>
      </p:sp>
      <p:sp>
        <p:nvSpPr>
          <p:cNvPr id="3" name="Content Placeholder 2"/>
          <p:cNvSpPr>
            <a:spLocks noGrp="1"/>
          </p:cNvSpPr>
          <p:nvPr>
            <p:ph idx="1"/>
          </p:nvPr>
        </p:nvSpPr>
        <p:spPr/>
        <p:txBody>
          <a:bodyPr>
            <a:normAutofit/>
          </a:bodyPr>
          <a:lstStyle/>
          <a:p>
            <a:r>
              <a:rPr lang="tr-TR" sz="1800" dirty="0"/>
              <a:t>Günümüzde dijital görüntüler, hem bireysel kullanıcılar hem de kurumsal sistemler için hayati öneme sahip veri türlerinden biridir. Bu veriler, genellikle internet üzerinden paylaşılmakta veya bulut tabanlı ortamlarda saklanmaktadır. Ancak, bu ortamlar sıklıkla yetkisiz erişim, veri çalma ve manipülasyon gibi tehditlerle karşı karşıya kalmaktadır. Geleneksel şifreleme algoritmaları (AES, RSA vb.), genel veri türleri için yeterli koruma sağlasa da, görüntü verisinin yapısal özelliklerini göz önüne alarak özelleştirilmiş yöntemlere olan ihtiyaç her geçen gün artmaktadır.</a:t>
            </a:r>
          </a:p>
          <a:p>
            <a:r>
              <a:rPr lang="tr-TR" sz="1800" dirty="0"/>
              <a:t>Bu çalışmanın temel amacı, dijital görüntülerin güvenliğini sağlamak üzere DNA kodlama kurallarını ve kaotik sistemleri bir araya getiren etkili bir şifreleme algoritması önermektir. Geleneksel yaklaşımlardan farklı olarak bu yöntem, hem biyoinformatik tabanlı DNA dönüşümleriyle veri temsilini güçlü hale getirir hem de </a:t>
            </a:r>
            <a:r>
              <a:rPr lang="tr-TR" sz="1800" dirty="0" err="1"/>
              <a:t>logistic</a:t>
            </a:r>
            <a:r>
              <a:rPr lang="tr-TR" sz="1800" dirty="0"/>
              <a:t> harita tabanlı kaotik diziler yardımıyla veriyi çok boyutlu ve tahmin edilmesi zor bir yapıya sokar. Parola tabanlı anahtar türetimi (PBKDF2-HMAC-SHA256) sayesinde kullanıcı girişiyle de kişisel güvenlik katmanı sağlanır.</a:t>
            </a:r>
          </a:p>
          <a:p>
            <a:r>
              <a:rPr lang="tr-TR" sz="1800" dirty="0"/>
              <a:t>Bu bağlamda çalışma, hem teorik güvenlik kriterlerini (entropi, korelasyon, NPCR/UACI) karşılayan hem de Python + </a:t>
            </a:r>
            <a:r>
              <a:rPr lang="tr-TR" sz="1800" dirty="0" err="1"/>
              <a:t>Cython</a:t>
            </a:r>
            <a:r>
              <a:rPr lang="tr-TR" sz="1800" dirty="0"/>
              <a:t> altyapısıyla pratikte uygulanabilir performans sunan bir sistem olarak tasarlanmıştır. Özellikle düşük seviyeli diller kullanmaksızın, yüksek seviye yazılım mimarisiyle entegre çalışan şifreleme/arama sistemlerinin güvenliği üzerine katkı sağlamak hedeflenmiştir.</a:t>
            </a:r>
          </a:p>
        </p:txBody>
      </p:sp>
    </p:spTree>
    <p:extLst>
      <p:ext uri="{BB962C8B-B14F-4D97-AF65-F5344CB8AC3E}">
        <p14:creationId xmlns:p14="http://schemas.microsoft.com/office/powerpoint/2010/main" val="224231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9278F-0598-4FA2-AFC1-C5D9DCEFA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E0059-8BBF-7900-8413-4EC895E607DA}"/>
              </a:ext>
            </a:extLst>
          </p:cNvPr>
          <p:cNvSpPr>
            <a:spLocks noGrp="1"/>
          </p:cNvSpPr>
          <p:nvPr>
            <p:ph type="title"/>
          </p:nvPr>
        </p:nvSpPr>
        <p:spPr>
          <a:xfrm>
            <a:off x="838200" y="365125"/>
            <a:ext cx="10515600" cy="1325563"/>
          </a:xfrm>
        </p:spPr>
        <p:txBody>
          <a:bodyPr anchor="ctr">
            <a:normAutofit/>
          </a:bodyPr>
          <a:lstStyle/>
          <a:p>
            <a:r>
              <a:rPr lang="tr-TR" dirty="0"/>
              <a:t>Önerilen Yöntem – Şifreleme Akışı</a:t>
            </a:r>
          </a:p>
        </p:txBody>
      </p:sp>
      <p:sp>
        <p:nvSpPr>
          <p:cNvPr id="15" name="Content Placeholder 2">
            <a:extLst>
              <a:ext uri="{FF2B5EF4-FFF2-40B4-BE49-F238E27FC236}">
                <a16:creationId xmlns:a16="http://schemas.microsoft.com/office/drawing/2014/main" id="{AC290753-9928-F19A-BAA1-3286F79B54BC}"/>
              </a:ext>
            </a:extLst>
          </p:cNvPr>
          <p:cNvSpPr>
            <a:spLocks noGrp="1"/>
          </p:cNvSpPr>
          <p:nvPr>
            <p:ph sz="half" idx="1"/>
          </p:nvPr>
        </p:nvSpPr>
        <p:spPr>
          <a:xfrm>
            <a:off x="838200" y="1825625"/>
            <a:ext cx="5181600" cy="4351338"/>
          </a:xfrm>
        </p:spPr>
        <p:txBody>
          <a:bodyPr>
            <a:normAutofit fontScale="55000" lnSpcReduction="20000"/>
          </a:bodyPr>
          <a:lstStyle/>
          <a:p>
            <a:r>
              <a:rPr lang="tr-TR" b="1" dirty="0"/>
              <a:t>Görüntünün Hazırlanması</a:t>
            </a:r>
            <a:br>
              <a:rPr lang="tr-TR" dirty="0"/>
            </a:br>
            <a:r>
              <a:rPr lang="tr-TR" dirty="0"/>
              <a:t>Renkli RGB görsel tek boyutlu bayt dizisine dönüştürülür. Bu dizi, bit dizisine çevrilerek DNA nükleotid dizisine aktarılır.</a:t>
            </a:r>
          </a:p>
          <a:p>
            <a:r>
              <a:rPr lang="tr-TR" b="1" dirty="0"/>
              <a:t>Anahtar Türetimi</a:t>
            </a:r>
            <a:br>
              <a:rPr lang="tr-TR" dirty="0"/>
            </a:br>
            <a:r>
              <a:rPr lang="tr-TR" dirty="0"/>
              <a:t>Kullanıcının girdiği paroladan PBKDF2-HMAC-SHA256 algoritması ile 256-bit anahtar ve 16-byte salt üretilir. Bu anahtar da DNA dizisine dönüştürülür.</a:t>
            </a:r>
          </a:p>
          <a:p>
            <a:r>
              <a:rPr lang="tr-TR" b="1" dirty="0"/>
              <a:t>Kaotik Dizi Oluşturma</a:t>
            </a:r>
            <a:br>
              <a:rPr lang="tr-TR" dirty="0"/>
            </a:br>
            <a:r>
              <a:rPr lang="tr-TR" dirty="0" err="1"/>
              <a:t>Logistic</a:t>
            </a:r>
            <a:r>
              <a:rPr lang="tr-TR" dirty="0"/>
              <a:t> </a:t>
            </a:r>
            <a:r>
              <a:rPr lang="tr-TR" dirty="0" err="1"/>
              <a:t>map</a:t>
            </a:r>
            <a:r>
              <a:rPr lang="tr-TR" dirty="0"/>
              <a:t> fonksiyonlarıyla X1, X2 ve X3 adı verilen kaotik diziler üretilir. Bu diziler, anahtarla maskelenerek çıktıdan bağımsız rastgelelik sağlanır.</a:t>
            </a:r>
          </a:p>
          <a:p>
            <a:r>
              <a:rPr lang="tr-TR" b="1" dirty="0"/>
              <a:t>DNA Üzerinde XOR Karıştırma</a:t>
            </a:r>
            <a:br>
              <a:rPr lang="tr-TR" dirty="0"/>
            </a:br>
            <a:r>
              <a:rPr lang="tr-TR" dirty="0"/>
              <a:t>Girdi DNA dizisi, maskelenmiş X1, X2 ve X3 ile ardışık XOR işlemlerine tabi tutulur. Bu adım verinin dağılmasını sağlar.</a:t>
            </a:r>
          </a:p>
          <a:p>
            <a:r>
              <a:rPr lang="tr-TR" b="1" dirty="0"/>
              <a:t>Permütasyon</a:t>
            </a:r>
            <a:br>
              <a:rPr lang="tr-TR" dirty="0"/>
            </a:br>
            <a:r>
              <a:rPr lang="tr-TR" dirty="0"/>
              <a:t>Son DNA dizisi, X1'e bağlı </a:t>
            </a:r>
            <a:r>
              <a:rPr lang="tr-TR" dirty="0" err="1"/>
              <a:t>scramble</a:t>
            </a:r>
            <a:r>
              <a:rPr lang="tr-TR" dirty="0"/>
              <a:t> algoritmasıyla </a:t>
            </a:r>
            <a:r>
              <a:rPr lang="tr-TR" dirty="0" err="1"/>
              <a:t>permüte</a:t>
            </a:r>
            <a:r>
              <a:rPr lang="tr-TR" dirty="0"/>
              <a:t> edilir. Piksel konumları kaotik olarak değiştirilir.</a:t>
            </a:r>
          </a:p>
          <a:p>
            <a:r>
              <a:rPr lang="tr-TR" b="1" dirty="0"/>
              <a:t>Son Biçimlendirme</a:t>
            </a:r>
            <a:br>
              <a:rPr lang="tr-TR" dirty="0"/>
            </a:br>
            <a:r>
              <a:rPr lang="tr-TR" dirty="0"/>
              <a:t>DNA dizisi tekrar bit dizisine, sonra baytlara ve RGB formatına dönüştürülür. PNG dosyası olarak kaydedilirken, salt ve parametre bilgileri metadata olarak gömülür.</a:t>
            </a:r>
          </a:p>
          <a:p>
            <a:pPr marL="0" indent="0">
              <a:buNone/>
            </a:pPr>
            <a:endParaRPr lang="en-US" dirty="0"/>
          </a:p>
        </p:txBody>
      </p:sp>
      <p:pic>
        <p:nvPicPr>
          <p:cNvPr id="5" name="Content Placeholder 4" descr="A diagram of a person&#10;&#10;AI-generated content may be incorrect.">
            <a:extLst>
              <a:ext uri="{FF2B5EF4-FFF2-40B4-BE49-F238E27FC236}">
                <a16:creationId xmlns:a16="http://schemas.microsoft.com/office/drawing/2014/main" id="{613D1588-BC68-F905-E046-6AB2A99585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5569" y="1825625"/>
            <a:ext cx="4794862" cy="4351338"/>
          </a:xfrm>
          <a:noFill/>
        </p:spPr>
      </p:pic>
    </p:spTree>
    <p:extLst>
      <p:ext uri="{BB962C8B-B14F-4D97-AF65-F5344CB8AC3E}">
        <p14:creationId xmlns:p14="http://schemas.microsoft.com/office/powerpoint/2010/main" val="340882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91E99-B387-1BE7-0FB1-52FB1443D4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7EA55-5B94-71C2-B866-0678975E730A}"/>
              </a:ext>
            </a:extLst>
          </p:cNvPr>
          <p:cNvSpPr>
            <a:spLocks noGrp="1"/>
          </p:cNvSpPr>
          <p:nvPr>
            <p:ph type="title"/>
          </p:nvPr>
        </p:nvSpPr>
        <p:spPr>
          <a:xfrm>
            <a:off x="838200" y="365125"/>
            <a:ext cx="10515600" cy="1325563"/>
          </a:xfrm>
        </p:spPr>
        <p:txBody>
          <a:bodyPr anchor="ctr">
            <a:normAutofit/>
          </a:bodyPr>
          <a:lstStyle/>
          <a:p>
            <a:r>
              <a:rPr lang="tr-TR" dirty="0"/>
              <a:t>Önerilen Yöntem – Görüntünün </a:t>
            </a:r>
            <a:br>
              <a:rPr lang="tr-TR" dirty="0"/>
            </a:br>
            <a:r>
              <a:rPr lang="tr-TR" dirty="0"/>
              <a:t>Hazırlanması</a:t>
            </a:r>
          </a:p>
        </p:txBody>
      </p:sp>
      <p:sp>
        <p:nvSpPr>
          <p:cNvPr id="15" name="Content Placeholder 2">
            <a:extLst>
              <a:ext uri="{FF2B5EF4-FFF2-40B4-BE49-F238E27FC236}">
                <a16:creationId xmlns:a16="http://schemas.microsoft.com/office/drawing/2014/main" id="{00D79627-6318-328D-A762-3F3B250AB5A8}"/>
              </a:ext>
            </a:extLst>
          </p:cNvPr>
          <p:cNvSpPr>
            <a:spLocks noGrp="1"/>
          </p:cNvSpPr>
          <p:nvPr>
            <p:ph sz="half" idx="1"/>
          </p:nvPr>
        </p:nvSpPr>
        <p:spPr>
          <a:xfrm>
            <a:off x="1028700" y="4383834"/>
            <a:ext cx="10134600" cy="1470025"/>
          </a:xfrm>
        </p:spPr>
        <p:txBody>
          <a:bodyPr>
            <a:normAutofit lnSpcReduction="10000"/>
          </a:bodyPr>
          <a:lstStyle/>
          <a:p>
            <a:pPr marL="0" indent="0">
              <a:buNone/>
            </a:pPr>
            <a:r>
              <a:rPr lang="tr-TR" sz="2400" b="1" dirty="0"/>
              <a:t>Görüntünün Hazırlanması</a:t>
            </a:r>
          </a:p>
          <a:p>
            <a:pPr marL="0" indent="0">
              <a:buNone/>
            </a:pPr>
            <a:br>
              <a:rPr lang="tr-TR" dirty="0"/>
            </a:br>
            <a:r>
              <a:rPr lang="tr-TR" sz="2000" dirty="0"/>
              <a:t>Renkli RGB görsel tek boyutlu bayt dizisine dönüştürülür. Bu dizi, bit dizisine çevrilerek DNA nükleotid dizisine aktarılır.</a:t>
            </a:r>
          </a:p>
          <a:p>
            <a:pPr marL="0" indent="0">
              <a:buNone/>
            </a:pPr>
            <a:endParaRPr lang="en-US" dirty="0"/>
          </a:p>
        </p:txBody>
      </p:sp>
      <p:pic>
        <p:nvPicPr>
          <p:cNvPr id="9" name="Content Placeholder 8" descr="A close-up of a colorful square&#10;&#10;AI-generated content may be incorrect.">
            <a:extLst>
              <a:ext uri="{FF2B5EF4-FFF2-40B4-BE49-F238E27FC236}">
                <a16:creationId xmlns:a16="http://schemas.microsoft.com/office/drawing/2014/main" id="{0B0FB895-7202-A14C-F889-F204E1D974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90775" y="1871663"/>
            <a:ext cx="7067550" cy="2102596"/>
          </a:xfrm>
          <a:noFill/>
        </p:spPr>
      </p:pic>
    </p:spTree>
    <p:extLst>
      <p:ext uri="{BB962C8B-B14F-4D97-AF65-F5344CB8AC3E}">
        <p14:creationId xmlns:p14="http://schemas.microsoft.com/office/powerpoint/2010/main" val="60312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F2F5D-0D38-083C-1B2C-947FAF3C6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2A6BE-B720-ABBE-71BF-29F14CEC50C8}"/>
              </a:ext>
            </a:extLst>
          </p:cNvPr>
          <p:cNvSpPr>
            <a:spLocks noGrp="1"/>
          </p:cNvSpPr>
          <p:nvPr>
            <p:ph type="title"/>
          </p:nvPr>
        </p:nvSpPr>
        <p:spPr>
          <a:xfrm>
            <a:off x="838200" y="365125"/>
            <a:ext cx="10515600" cy="1325563"/>
          </a:xfrm>
        </p:spPr>
        <p:txBody>
          <a:bodyPr anchor="ctr">
            <a:normAutofit/>
          </a:bodyPr>
          <a:lstStyle/>
          <a:p>
            <a:r>
              <a:rPr lang="tr-TR" dirty="0"/>
              <a:t>Önerilen Yöntem – Şifreleme Akışı</a:t>
            </a:r>
          </a:p>
        </p:txBody>
      </p:sp>
      <p:sp>
        <p:nvSpPr>
          <p:cNvPr id="15" name="Content Placeholder 2">
            <a:extLst>
              <a:ext uri="{FF2B5EF4-FFF2-40B4-BE49-F238E27FC236}">
                <a16:creationId xmlns:a16="http://schemas.microsoft.com/office/drawing/2014/main" id="{D893EEEE-0116-2900-1098-4EA584DE116B}"/>
              </a:ext>
            </a:extLst>
          </p:cNvPr>
          <p:cNvSpPr>
            <a:spLocks noGrp="1"/>
          </p:cNvSpPr>
          <p:nvPr>
            <p:ph sz="half" idx="1"/>
          </p:nvPr>
        </p:nvSpPr>
        <p:spPr>
          <a:xfrm>
            <a:off x="876300" y="3690557"/>
            <a:ext cx="10439400" cy="2355850"/>
          </a:xfrm>
        </p:spPr>
        <p:txBody>
          <a:bodyPr>
            <a:normAutofit/>
          </a:bodyPr>
          <a:lstStyle/>
          <a:p>
            <a:pPr marL="0" indent="0">
              <a:buNone/>
            </a:pPr>
            <a:r>
              <a:rPr lang="tr-TR" sz="2400" b="1" dirty="0"/>
              <a:t>Anahtar Türetimi</a:t>
            </a:r>
          </a:p>
          <a:p>
            <a:pPr marL="0" indent="0">
              <a:buNone/>
            </a:pPr>
            <a:br>
              <a:rPr lang="tr-TR" dirty="0"/>
            </a:br>
            <a:r>
              <a:rPr lang="tr-TR" sz="2000" dirty="0"/>
              <a:t>Kullanıcının girdiği paroladan PBKDF2-HMAC-SHA256 algoritması ile 256-bit anahtar ve 16-byte salt üretilir. Bu anahtar da DNA dizisine dönüştürülür.</a:t>
            </a:r>
          </a:p>
          <a:p>
            <a:pPr marL="0" indent="0">
              <a:buNone/>
            </a:pPr>
            <a:endParaRPr lang="en-US" dirty="0"/>
          </a:p>
        </p:txBody>
      </p:sp>
      <p:pic>
        <p:nvPicPr>
          <p:cNvPr id="7" name="Content Placeholder 6" descr="A diagram of a structure&#10;&#10;AI-generated content may be incorrect.">
            <a:extLst>
              <a:ext uri="{FF2B5EF4-FFF2-40B4-BE49-F238E27FC236}">
                <a16:creationId xmlns:a16="http://schemas.microsoft.com/office/drawing/2014/main" id="{88FD3A1F-4918-87CF-4F12-4522562A99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05200" y="1690688"/>
            <a:ext cx="5181600" cy="1476756"/>
          </a:xfrm>
          <a:noFill/>
        </p:spPr>
      </p:pic>
    </p:spTree>
    <p:extLst>
      <p:ext uri="{BB962C8B-B14F-4D97-AF65-F5344CB8AC3E}">
        <p14:creationId xmlns:p14="http://schemas.microsoft.com/office/powerpoint/2010/main" val="272371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38D19-79C5-15E4-88E9-8129C1DA6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DC8CC-983E-F19D-2691-C5B9CB0BE7D6}"/>
              </a:ext>
            </a:extLst>
          </p:cNvPr>
          <p:cNvSpPr>
            <a:spLocks noGrp="1"/>
          </p:cNvSpPr>
          <p:nvPr>
            <p:ph type="title"/>
          </p:nvPr>
        </p:nvSpPr>
        <p:spPr>
          <a:xfrm>
            <a:off x="836612" y="638175"/>
            <a:ext cx="9047162" cy="714375"/>
          </a:xfrm>
        </p:spPr>
        <p:txBody>
          <a:bodyPr anchor="b">
            <a:normAutofit/>
          </a:bodyPr>
          <a:lstStyle/>
          <a:p>
            <a:r>
              <a:rPr lang="tr-TR" dirty="0"/>
              <a:t>Önerilen Yöntem – Şifreleme Akışı</a:t>
            </a:r>
          </a:p>
        </p:txBody>
      </p:sp>
      <p:pic>
        <p:nvPicPr>
          <p:cNvPr id="7" name="Content Placeholder 6" descr="A diagram of a computer&#10;&#10;AI-generated content may be incorrect.">
            <a:extLst>
              <a:ext uri="{FF2B5EF4-FFF2-40B4-BE49-F238E27FC236}">
                <a16:creationId xmlns:a16="http://schemas.microsoft.com/office/drawing/2014/main" id="{7404AC43-3162-A8BE-686C-95DF8D035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328672"/>
            <a:ext cx="6172200" cy="2466975"/>
          </a:xfrm>
          <a:noFill/>
        </p:spPr>
      </p:pic>
      <p:sp>
        <p:nvSpPr>
          <p:cNvPr id="15" name="Content Placeholder 2">
            <a:extLst>
              <a:ext uri="{FF2B5EF4-FFF2-40B4-BE49-F238E27FC236}">
                <a16:creationId xmlns:a16="http://schemas.microsoft.com/office/drawing/2014/main" id="{D0178738-8489-F523-0233-A3E6C2582067}"/>
              </a:ext>
            </a:extLst>
          </p:cNvPr>
          <p:cNvSpPr>
            <a:spLocks noGrp="1"/>
          </p:cNvSpPr>
          <p:nvPr>
            <p:ph type="body" sz="half" idx="2"/>
          </p:nvPr>
        </p:nvSpPr>
        <p:spPr>
          <a:xfrm>
            <a:off x="550862" y="2328671"/>
            <a:ext cx="3932237" cy="2466975"/>
          </a:xfrm>
        </p:spPr>
        <p:txBody>
          <a:bodyPr>
            <a:normAutofit fontScale="92500" lnSpcReduction="10000"/>
          </a:bodyPr>
          <a:lstStyle/>
          <a:p>
            <a:r>
              <a:rPr lang="tr-TR" sz="3100" b="1" dirty="0"/>
              <a:t>DNA Üzerinde XOR Karıştırma</a:t>
            </a:r>
          </a:p>
          <a:p>
            <a:br>
              <a:rPr lang="tr-TR" sz="3100" dirty="0"/>
            </a:br>
            <a:r>
              <a:rPr lang="tr-TR" sz="2400" dirty="0"/>
              <a:t>Girdi DNA dizisi, maskelenmiş X1, X2 ve X3 ile ardışık XOR işlemlerine tabi tutulur. Bu adım verinin dağılmasını sağlar.</a:t>
            </a:r>
          </a:p>
          <a:p>
            <a:pPr marL="0" indent="0">
              <a:buNone/>
            </a:pPr>
            <a:endParaRPr lang="en-US" dirty="0"/>
          </a:p>
        </p:txBody>
      </p:sp>
    </p:spTree>
    <p:extLst>
      <p:ext uri="{BB962C8B-B14F-4D97-AF65-F5344CB8AC3E}">
        <p14:creationId xmlns:p14="http://schemas.microsoft.com/office/powerpoint/2010/main" val="139126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95C98-602F-EA87-BF82-A0DC8B73E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D194D-FFE6-2624-4BAA-C57BEF846A00}"/>
              </a:ext>
            </a:extLst>
          </p:cNvPr>
          <p:cNvSpPr>
            <a:spLocks noGrp="1"/>
          </p:cNvSpPr>
          <p:nvPr>
            <p:ph type="title"/>
          </p:nvPr>
        </p:nvSpPr>
        <p:spPr>
          <a:xfrm>
            <a:off x="838200" y="365125"/>
            <a:ext cx="10515600" cy="1325563"/>
          </a:xfrm>
        </p:spPr>
        <p:txBody>
          <a:bodyPr anchor="ctr">
            <a:normAutofit/>
          </a:bodyPr>
          <a:lstStyle/>
          <a:p>
            <a:r>
              <a:rPr lang="tr-TR" dirty="0"/>
              <a:t>Önerilen Yöntem – Şifreleme Akışı</a:t>
            </a:r>
          </a:p>
        </p:txBody>
      </p:sp>
      <p:pic>
        <p:nvPicPr>
          <p:cNvPr id="6" name="Content Placeholder 5" descr="A diagram of a process&#10;&#10;AI-generated content may be incorrect.">
            <a:extLst>
              <a:ext uri="{FF2B5EF4-FFF2-40B4-BE49-F238E27FC236}">
                <a16:creationId xmlns:a16="http://schemas.microsoft.com/office/drawing/2014/main" id="{2C190F98-2AA0-F77C-5675-B592E35C98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75964" y="1864646"/>
            <a:ext cx="8144772" cy="1564354"/>
          </a:xfrm>
          <a:noFill/>
        </p:spPr>
      </p:pic>
      <p:sp>
        <p:nvSpPr>
          <p:cNvPr id="15" name="Content Placeholder 2">
            <a:extLst>
              <a:ext uri="{FF2B5EF4-FFF2-40B4-BE49-F238E27FC236}">
                <a16:creationId xmlns:a16="http://schemas.microsoft.com/office/drawing/2014/main" id="{394DEE8B-68FE-721B-2EB2-813E0422F80C}"/>
              </a:ext>
            </a:extLst>
          </p:cNvPr>
          <p:cNvSpPr>
            <a:spLocks noGrp="1"/>
          </p:cNvSpPr>
          <p:nvPr>
            <p:ph sz="half" idx="2"/>
          </p:nvPr>
        </p:nvSpPr>
        <p:spPr>
          <a:xfrm>
            <a:off x="1314450" y="3992564"/>
            <a:ext cx="9563100" cy="1841500"/>
          </a:xfrm>
        </p:spPr>
        <p:txBody>
          <a:bodyPr>
            <a:normAutofit/>
          </a:bodyPr>
          <a:lstStyle/>
          <a:p>
            <a:pPr marL="0" indent="0">
              <a:buNone/>
            </a:pPr>
            <a:r>
              <a:rPr lang="tr-TR" sz="2600" b="1" dirty="0"/>
              <a:t>Permütasyon</a:t>
            </a:r>
          </a:p>
          <a:p>
            <a:pPr marL="0" indent="0">
              <a:buNone/>
            </a:pPr>
            <a:br>
              <a:rPr lang="tr-TR" sz="2600" dirty="0"/>
            </a:br>
            <a:r>
              <a:rPr lang="tr-TR" sz="2600" dirty="0"/>
              <a:t>Son DNA dizisi, X1'e bağlı </a:t>
            </a:r>
            <a:r>
              <a:rPr lang="tr-TR" sz="2600" dirty="0" err="1"/>
              <a:t>scramble</a:t>
            </a:r>
            <a:r>
              <a:rPr lang="tr-TR" sz="2600" dirty="0"/>
              <a:t> algoritmasıyla </a:t>
            </a:r>
            <a:r>
              <a:rPr lang="tr-TR" sz="2600" dirty="0" err="1"/>
              <a:t>permüte</a:t>
            </a:r>
            <a:r>
              <a:rPr lang="tr-TR" sz="2600" dirty="0"/>
              <a:t> edilir. Piksel konumları kaotik olarak değiştirilir.</a:t>
            </a:r>
          </a:p>
        </p:txBody>
      </p:sp>
    </p:spTree>
    <p:extLst>
      <p:ext uri="{BB962C8B-B14F-4D97-AF65-F5344CB8AC3E}">
        <p14:creationId xmlns:p14="http://schemas.microsoft.com/office/powerpoint/2010/main" val="157442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CBEB9-CD75-31E3-7125-EF454C2AC4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3A2B0-5C87-46CB-40CE-9EA08ED34F27}"/>
              </a:ext>
            </a:extLst>
          </p:cNvPr>
          <p:cNvSpPr>
            <a:spLocks noGrp="1"/>
          </p:cNvSpPr>
          <p:nvPr>
            <p:ph type="title"/>
          </p:nvPr>
        </p:nvSpPr>
        <p:spPr>
          <a:xfrm>
            <a:off x="839787" y="685800"/>
            <a:ext cx="8561387" cy="704850"/>
          </a:xfrm>
        </p:spPr>
        <p:txBody>
          <a:bodyPr anchor="b">
            <a:normAutofit/>
          </a:bodyPr>
          <a:lstStyle/>
          <a:p>
            <a:r>
              <a:rPr lang="tr-TR" dirty="0"/>
              <a:t>Önerilen Yöntem – Şifreleme Akışı</a:t>
            </a:r>
          </a:p>
        </p:txBody>
      </p:sp>
      <p:sp>
        <p:nvSpPr>
          <p:cNvPr id="15" name="Content Placeholder 2">
            <a:extLst>
              <a:ext uri="{FF2B5EF4-FFF2-40B4-BE49-F238E27FC236}">
                <a16:creationId xmlns:a16="http://schemas.microsoft.com/office/drawing/2014/main" id="{560461A1-0100-0A32-C8FA-7BF6357A6582}"/>
              </a:ext>
            </a:extLst>
          </p:cNvPr>
          <p:cNvSpPr>
            <a:spLocks noGrp="1"/>
          </p:cNvSpPr>
          <p:nvPr>
            <p:ph type="body" sz="half" idx="2"/>
          </p:nvPr>
        </p:nvSpPr>
        <p:spPr>
          <a:xfrm>
            <a:off x="839787" y="2495550"/>
            <a:ext cx="3932237" cy="2719387"/>
          </a:xfrm>
        </p:spPr>
        <p:txBody>
          <a:bodyPr>
            <a:normAutofit/>
          </a:bodyPr>
          <a:lstStyle/>
          <a:p>
            <a:r>
              <a:rPr lang="tr-TR" sz="1800" b="1" dirty="0"/>
              <a:t>Son Biçimlendirme</a:t>
            </a:r>
          </a:p>
          <a:p>
            <a:br>
              <a:rPr lang="tr-TR" sz="1800" dirty="0"/>
            </a:br>
            <a:r>
              <a:rPr lang="tr-TR" sz="1800" dirty="0"/>
              <a:t>DNA dizisi tekrar bit dizisine, sonra baytlara ve RGB formatına dönüştürülür. PNG dosyası olarak kaydedilirken, salt ve parametre bilgileri metadata olarak gömülür.</a:t>
            </a:r>
          </a:p>
          <a:p>
            <a:pPr marL="0" indent="0">
              <a:buNone/>
            </a:pPr>
            <a:endParaRPr lang="en-US" dirty="0"/>
          </a:p>
        </p:txBody>
      </p:sp>
      <p:pic>
        <p:nvPicPr>
          <p:cNvPr id="6" name="Content Placeholder 5" descr="A diagram of a data flow&#10;&#10;AI-generated content may be incorrect.">
            <a:extLst>
              <a:ext uri="{FF2B5EF4-FFF2-40B4-BE49-F238E27FC236}">
                <a16:creationId xmlns:a16="http://schemas.microsoft.com/office/drawing/2014/main" id="{12584DA1-F813-8CD1-4645-F4F907DBE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2288" y="1976437"/>
            <a:ext cx="5334000" cy="3581400"/>
          </a:xfrm>
        </p:spPr>
      </p:pic>
    </p:spTree>
    <p:extLst>
      <p:ext uri="{BB962C8B-B14F-4D97-AF65-F5344CB8AC3E}">
        <p14:creationId xmlns:p14="http://schemas.microsoft.com/office/powerpoint/2010/main" val="61670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663</TotalTime>
  <Words>1895</Words>
  <Application>Microsoft Office PowerPoint</Application>
  <PresentationFormat>Widescreen</PresentationFormat>
  <Paragraphs>142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Görüntü Verileri İçin DNA Tabanlı Şifreleme Algoritması</vt:lpstr>
      <vt:lpstr>İçerik</vt:lpstr>
      <vt:lpstr>Problem Tanımı ve Amaç</vt:lpstr>
      <vt:lpstr>Önerilen Yöntem – Şifreleme Akışı</vt:lpstr>
      <vt:lpstr>Önerilen Yöntem – Görüntünün  Hazırlanması</vt:lpstr>
      <vt:lpstr>Önerilen Yöntem – Şifreleme Akışı</vt:lpstr>
      <vt:lpstr>Önerilen Yöntem – Şifreleme Akışı</vt:lpstr>
      <vt:lpstr>Önerilen Yöntem – Şifreleme Akışı</vt:lpstr>
      <vt:lpstr>Önerilen Yöntem – Şifreleme Akışı</vt:lpstr>
      <vt:lpstr>Önerilen Yöntem –Şifre Çözümleme Akışı</vt:lpstr>
      <vt:lpstr>Gerçekleştirilen Sistem</vt:lpstr>
      <vt:lpstr>Gerçekleştirilen Sistem</vt:lpstr>
      <vt:lpstr>Deneysel Sonuçlar – Histogram Analizi</vt:lpstr>
      <vt:lpstr>Deneysel Sonuçlar – Korelasyon Analizi</vt:lpstr>
      <vt:lpstr>Deneysel Sonuçlar – NPCR ve UACI Analizi</vt:lpstr>
      <vt:lpstr>Deneysel Sonuçlar - Anahtar Duyarlılığı (Key Sensitivity)</vt:lpstr>
      <vt:lpstr>Deneysel Sonuçlar - Kırpma Saldırısı (Crop Attack) </vt:lpstr>
      <vt:lpstr>Deneysel Sonuçlar - Gürültü Saldırısı (Noise Attack)</vt:lpstr>
      <vt:lpstr>Performans Sonuçları</vt:lpstr>
      <vt:lpstr>Sürdürülebilirlik ve Geliştirme Olanakları</vt:lpstr>
      <vt:lpstr>Kapanış ve Teşekkür</vt:lpstr>
      <vt:lpstr>Kapanış ve Teşekkür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Bitirme Çalışması Başlığı</dc:title>
  <dc:creator>Microsoft account</dc:creator>
  <cp:lastModifiedBy>ILHAN EMRE ADAK</cp:lastModifiedBy>
  <cp:revision>23</cp:revision>
  <dcterms:created xsi:type="dcterms:W3CDTF">2022-06-11T08:05:17Z</dcterms:created>
  <dcterms:modified xsi:type="dcterms:W3CDTF">2025-06-26T19:55:46Z</dcterms:modified>
</cp:coreProperties>
</file>