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4CAF50"/>
                </a:solidFill>
              </a:defRPr>
            </a:pPr>
            <a:r>
              <a:t>Promises in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FF9800"/>
                </a:solidFill>
              </a:defRPr>
            </a:pPr>
            <a:r>
              <a:t>A Comprehensive Guide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4CAF50"/>
                </a:solidFill>
              </a:defRPr>
            </a:pPr>
            <a:r>
              <a:t>Async/Await: Built on 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212121"/>
                </a:solidFill>
              </a:defRPr>
            </a:pPr>
            <a:r>
              <a:t>Async/await provides syntactic sugar over promises for better readability.</a:t>
            </a:r>
          </a:p>
          <a:p/>
          <a:p>
            <a:pPr lvl="1">
              <a:defRPr sz="2000">
                <a:solidFill>
                  <a:srgbClr val="FF9800"/>
                </a:solidFill>
              </a:defRPr>
            </a:pPr>
            <a:r>
              <a:t>Use 'async' to declare a function that returns a promise.</a:t>
            </a:r>
          </a:p>
          <a:p>
            <a:pPr lvl="1">
              <a:defRPr sz="2000">
                <a:solidFill>
                  <a:srgbClr val="FF9800"/>
                </a:solidFill>
              </a:defRPr>
            </a:pPr>
            <a:r>
              <a:t>Use 'await' to pause execution until a promise resolves.</a:t>
            </a:r>
          </a:p>
          <a:p>
            <a:pPr lvl="1">
              <a:defRPr sz="2000">
                <a:solidFill>
                  <a:srgbClr val="FF9800"/>
                </a:solidFill>
              </a:defRPr>
            </a:pPr>
            <a:r>
              <a:t>Wrap in try/catch for error handling.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>
                <a:solidFill>
                  <a:srgbClr val="4CAF50"/>
                </a:solidFill>
              </a:defRPr>
            </a:pPr>
            <a:r>
              <a:t>Thank 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pPr>
              <a:defRPr sz="3200">
                <a:solidFill>
                  <a:srgbClr val="2196F3"/>
                </a:solidFill>
              </a:defRPr>
            </a:pPr>
            <a: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4CAF50"/>
                </a:solidFill>
              </a:defRPr>
            </a:pPr>
            <a:r>
              <a:t>Introduction to Promises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212121"/>
                </a:solidFill>
              </a:defRPr>
            </a:pPr>
            <a:r>
              <a:t>Promises are a powerful tool for managing asynchronous operations in JavaScript. They provide a cleaner alternative to callbacks, avoiding 'callback hell.'</a:t>
            </a:r>
          </a:p>
          <a:p/>
          <a:p>
            <a:pPr lvl="1">
              <a:defRPr sz="2000">
                <a:solidFill>
                  <a:srgbClr val="FF9800"/>
                </a:solidFill>
              </a:defRPr>
            </a:pPr>
            <a:r>
              <a:t>A Promise represents the eventual completion (or failure) of an asynchronous operation.</a:t>
            </a:r>
          </a:p>
          <a:p>
            <a:pPr lvl="1">
              <a:defRPr sz="2000">
                <a:solidFill>
                  <a:srgbClr val="FF9800"/>
                </a:solidFill>
              </a:defRPr>
            </a:pPr>
            <a:r>
              <a:t>Promises can be in one of three states: Pending, Fulfilled, or Rejected.</a:t>
            </a:r>
          </a:p>
          <a:p>
            <a:pPr lvl="1">
              <a:defRPr sz="2000">
                <a:solidFill>
                  <a:srgbClr val="FF9800"/>
                </a:solidFill>
              </a:defRPr>
            </a:pPr>
            <a:r>
              <a:t>They simplify error handling and allow chaining of asynchronous tasks.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4CAF50"/>
                </a:solidFill>
              </a:defRPr>
            </a:pPr>
            <a:r>
              <a:t>Basic Syntax of 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212121"/>
                </a:solidFill>
              </a:defRPr>
            </a:pPr>
            <a:r>
              <a:t>Creating a Promise involves defining a function with 'resolve' and 'reject' callbacks.</a:t>
            </a:r>
          </a:p>
          <a:p/>
          <a:p>
            <a:pPr lvl="1">
              <a:defRPr sz="2000">
                <a:solidFill>
                  <a:srgbClr val="FF9800"/>
                </a:solidFill>
              </a:defRPr>
            </a:pPr>
            <a:r>
              <a:t>Use 'resolve(value)' to mark a promise as fulfilled.</a:t>
            </a:r>
          </a:p>
          <a:p>
            <a:pPr lvl="1">
              <a:defRPr sz="2000">
                <a:solidFill>
                  <a:srgbClr val="FF9800"/>
                </a:solidFill>
              </a:defRPr>
            </a:pPr>
            <a:r>
              <a:t>Use 'reject(error)' to mark it as rejected.</a:t>
            </a:r>
          </a:p>
          <a:p>
            <a:pPr lvl="1">
              <a:defRPr sz="2000">
                <a:solidFill>
                  <a:srgbClr val="FF9800"/>
                </a:solidFill>
              </a:defRPr>
            </a:pPr>
            <a:r>
              <a:t>Promises are immutable once settled.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4CAF50"/>
                </a:solidFill>
              </a:defRPr>
            </a:pPr>
            <a:r>
              <a:t>Chaining with .then()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212121"/>
                </a:solidFill>
              </a:defRPr>
            </a:pPr>
            <a:r>
              <a:t>The .then() method allows chaining multiple asynchronous operations.</a:t>
            </a:r>
          </a:p>
          <a:p/>
          <a:p>
            <a:pPr lvl="1">
              <a:defRPr sz="2000">
                <a:solidFill>
                  <a:srgbClr val="FF9800"/>
                </a:solidFill>
              </a:defRPr>
            </a:pPr>
            <a:r>
              <a:t>.then() takes two arguments: a success handler and an optional failure handler.</a:t>
            </a:r>
          </a:p>
          <a:p>
            <a:pPr lvl="1">
              <a:defRPr sz="2000">
                <a:solidFill>
                  <a:srgbClr val="FF9800"/>
                </a:solidFill>
              </a:defRPr>
            </a:pPr>
            <a:r>
              <a:t>Each .then() returns a new promise, enabling chaining.</a:t>
            </a:r>
          </a:p>
          <a:p>
            <a:pPr lvl="1">
              <a:defRPr sz="2000">
                <a:solidFill>
                  <a:srgbClr val="FF9800"/>
                </a:solidFill>
              </a:defRPr>
            </a:pPr>
            <a:r>
              <a:t>Use .catch() for error handling in the chain.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4CAF50"/>
                </a:solidFill>
              </a:defRPr>
            </a:pPr>
            <a:r>
              <a:t>Error Handling with .catch()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212121"/>
                </a:solidFill>
              </a:defRPr>
            </a:pPr>
            <a:r>
              <a:t>.catch() is used to handle errors in promise chains.</a:t>
            </a:r>
          </a:p>
          <a:p/>
          <a:p>
            <a:pPr lvl="1">
              <a:defRPr sz="2000">
                <a:solidFill>
                  <a:srgbClr val="FF9800"/>
                </a:solidFill>
              </a:defRPr>
            </a:pPr>
            <a:r>
              <a:t>.catch() is syntactic sugar for .then(null, errorHandler).</a:t>
            </a:r>
          </a:p>
          <a:p>
            <a:pPr lvl="1">
              <a:defRPr sz="2000">
                <a:solidFill>
                  <a:srgbClr val="FF9800"/>
                </a:solidFill>
              </a:defRPr>
            </a:pPr>
            <a:r>
              <a:t>Always recommended to catch errors to avoid unhandled rejections.</a:t>
            </a:r>
          </a:p>
          <a:p>
            <a:pPr lvl="1">
              <a:defRPr sz="2000">
                <a:solidFill>
                  <a:srgbClr val="FF9800"/>
                </a:solidFill>
              </a:defRPr>
            </a:pPr>
            <a:r>
              <a:t>Can be used at the end of a chain or for specific parts.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4CAF50"/>
                </a:solidFill>
              </a:defRPr>
            </a:pPr>
            <a:r>
              <a:t>Finalization with .finally()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212121"/>
                </a:solidFill>
              </a:defRPr>
            </a:pPr>
            <a:r>
              <a:t>.finally() runs cleanup tasks regardless of promise resolution or rejection.</a:t>
            </a:r>
          </a:p>
          <a:p/>
          <a:p>
            <a:pPr lvl="1">
              <a:defRPr sz="2000">
                <a:solidFill>
                  <a:srgbClr val="FF9800"/>
                </a:solidFill>
              </a:defRPr>
            </a:pPr>
            <a:r>
              <a:t>Useful for hiding loaders or resetting states.</a:t>
            </a:r>
          </a:p>
          <a:p>
            <a:pPr lvl="1">
              <a:defRPr sz="2000">
                <a:solidFill>
                  <a:srgbClr val="FF9800"/>
                </a:solidFill>
              </a:defRPr>
            </a:pPr>
            <a:r>
              <a:t>Runs after .then() or .catch() handlers.</a:t>
            </a:r>
          </a:p>
          <a:p>
            <a:pPr lvl="1">
              <a:defRPr sz="2000">
                <a:solidFill>
                  <a:srgbClr val="FF9800"/>
                </a:solidFill>
              </a:defRPr>
            </a:pPr>
            <a:r>
              <a:t>Does not modify the promise value or error.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4CAF50"/>
                </a:solidFill>
              </a:defRPr>
            </a:pPr>
            <a:r>
              <a:t>Static Methods in Promises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212121"/>
                </a:solidFill>
              </a:defRPr>
            </a:pPr>
            <a:r>
              <a:t>JavaScript provides several static methods for working with multiple promises.</a:t>
            </a:r>
          </a:p>
          <a:p/>
          <a:p>
            <a:pPr lvl="1">
              <a:defRPr sz="2000">
                <a:solidFill>
                  <a:srgbClr val="FF9800"/>
                </a:solidFill>
              </a:defRPr>
            </a:pPr>
            <a:r>
              <a:t>Promise.resolve(value): Returns a resolved promise.</a:t>
            </a:r>
          </a:p>
          <a:p>
            <a:pPr lvl="1">
              <a:defRPr sz="2000">
                <a:solidFill>
                  <a:srgbClr val="FF9800"/>
                </a:solidFill>
              </a:defRPr>
            </a:pPr>
            <a:r>
              <a:t>Promise.reject(reason): Returns a rejected promise.</a:t>
            </a:r>
          </a:p>
          <a:p>
            <a:pPr lvl="1">
              <a:defRPr sz="2000">
                <a:solidFill>
                  <a:srgbClr val="FF9800"/>
                </a:solidFill>
              </a:defRPr>
            </a:pPr>
            <a:r>
              <a:t>Promise.all(iterable): Resolves when all promises succeed.</a:t>
            </a:r>
          </a:p>
          <a:p>
            <a:pPr lvl="1">
              <a:defRPr sz="2000">
                <a:solidFill>
                  <a:srgbClr val="FF9800"/>
                </a:solidFill>
              </a:defRPr>
            </a:pPr>
            <a:r>
              <a:t>Promise.race(iterable): Resolves or rejects as soon as one settles.</a:t>
            </a:r>
          </a:p>
          <a:p>
            <a:pPr lvl="1">
              <a:defRPr sz="2000">
                <a:solidFill>
                  <a:srgbClr val="FF9800"/>
                </a:solidFill>
              </a:defRPr>
            </a:pPr>
            <a:r>
              <a:t>Promise.allSettled(iterable): Waits for all promises to settle.</a:t>
            </a:r>
          </a:p>
          <a:p>
            <a:pPr lvl="1">
              <a:defRPr sz="2000">
                <a:solidFill>
                  <a:srgbClr val="FF9800"/>
                </a:solidFill>
              </a:defRPr>
            </a:pPr>
            <a:r>
              <a:t>Promise.any(iterable): Resolves as soon as one fulfills.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4CAF50"/>
                </a:solidFill>
              </a:defRPr>
            </a:pPr>
            <a:r>
              <a:t>Why Use Promises?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212121"/>
                </a:solidFill>
              </a:defRPr>
            </a:pPr>
            <a:r>
              <a:t>Promises offer a standardized, cleaner way to handle asynchronous operations.</a:t>
            </a:r>
          </a:p>
          <a:p/>
          <a:p>
            <a:pPr lvl="1">
              <a:defRPr sz="2000">
                <a:solidFill>
                  <a:srgbClr val="FF9800"/>
                </a:solidFill>
              </a:defRPr>
            </a:pPr>
            <a:r>
              <a:t>Avoid nested callbacks for better readability.</a:t>
            </a:r>
          </a:p>
          <a:p>
            <a:pPr lvl="1">
              <a:defRPr sz="2000">
                <a:solidFill>
                  <a:srgbClr val="FF9800"/>
                </a:solidFill>
              </a:defRPr>
            </a:pPr>
            <a:r>
              <a:t>Improved error propagation.</a:t>
            </a:r>
          </a:p>
          <a:p>
            <a:pPr lvl="1">
              <a:defRPr sz="2000">
                <a:solidFill>
                  <a:srgbClr val="FF9800"/>
                </a:solidFill>
              </a:defRPr>
            </a:pPr>
            <a:r>
              <a:t>Compose multiple async operations easily.</a:t>
            </a:r>
          </a:p>
          <a:p>
            <a:pPr lvl="1">
              <a:defRPr sz="2000">
                <a:solidFill>
                  <a:srgbClr val="FF9800"/>
                </a:solidFill>
              </a:defRPr>
            </a:pPr>
            <a:r>
              <a:t>Supported natively in ES6 and widely adopted.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4CAF50"/>
                </a:solidFill>
              </a:defRPr>
            </a:pPr>
            <a:r>
              <a:t>Common Mistakes to Avoid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212121"/>
                </a:solidFill>
              </a:defRPr>
            </a:pPr>
            <a:r>
              <a:t>Avoid these pitfalls when working with promises.</a:t>
            </a:r>
          </a:p>
          <a:p/>
          <a:p>
            <a:pPr lvl="1">
              <a:defRPr sz="2000">
                <a:solidFill>
                  <a:srgbClr val="FF9800"/>
                </a:solidFill>
              </a:defRPr>
            </a:pPr>
            <a:r>
              <a:t>Forgetting to return a promise in .then() chains.</a:t>
            </a:r>
          </a:p>
          <a:p>
            <a:pPr lvl="1">
              <a:defRPr sz="2000">
                <a:solidFill>
                  <a:srgbClr val="FF9800"/>
                </a:solidFill>
              </a:defRPr>
            </a:pPr>
            <a:r>
              <a:t>Not handling errors in inner chains properly.</a:t>
            </a:r>
          </a:p>
          <a:p>
            <a:pPr lvl="1">
              <a:defRPr sz="2000">
                <a:solidFill>
                  <a:srgbClr val="FF9800"/>
                </a:solidFill>
              </a:defRPr>
            </a:pPr>
            <a:r>
              <a:t>Mixing callbacks and promises in the same flow.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