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05FF-DE70-4EE0-9CC9-BA80702D91AB}" type="datetimeFigureOut">
              <a:rPr lang="pl-PL" smtClean="0"/>
              <a:t>2017-01-25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6AC1F-AD21-41ED-B8A4-331D61CE03F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05FF-DE70-4EE0-9CC9-BA80702D91AB}" type="datetimeFigureOut">
              <a:rPr lang="pl-PL" smtClean="0"/>
              <a:t>2017-01-25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6AC1F-AD21-41ED-B8A4-331D61CE03F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05FF-DE70-4EE0-9CC9-BA80702D91AB}" type="datetimeFigureOut">
              <a:rPr lang="pl-PL" smtClean="0"/>
              <a:t>2017-01-25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6AC1F-AD21-41ED-B8A4-331D61CE03F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05FF-DE70-4EE0-9CC9-BA80702D91AB}" type="datetimeFigureOut">
              <a:rPr lang="pl-PL" smtClean="0"/>
              <a:t>2017-01-25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6AC1F-AD21-41ED-B8A4-331D61CE03F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05FF-DE70-4EE0-9CC9-BA80702D91AB}" type="datetimeFigureOut">
              <a:rPr lang="pl-PL" smtClean="0"/>
              <a:t>2017-01-25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6AC1F-AD21-41ED-B8A4-331D61CE03F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05FF-DE70-4EE0-9CC9-BA80702D91AB}" type="datetimeFigureOut">
              <a:rPr lang="pl-PL" smtClean="0"/>
              <a:t>2017-01-25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6AC1F-AD21-41ED-B8A4-331D61CE03F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05FF-DE70-4EE0-9CC9-BA80702D91AB}" type="datetimeFigureOut">
              <a:rPr lang="pl-PL" smtClean="0"/>
              <a:t>2017-01-25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6AC1F-AD21-41ED-B8A4-331D61CE03F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05FF-DE70-4EE0-9CC9-BA80702D91AB}" type="datetimeFigureOut">
              <a:rPr lang="pl-PL" smtClean="0"/>
              <a:t>2017-01-25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6AC1F-AD21-41ED-B8A4-331D61CE03F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05FF-DE70-4EE0-9CC9-BA80702D91AB}" type="datetimeFigureOut">
              <a:rPr lang="pl-PL" smtClean="0"/>
              <a:t>2017-01-25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6AC1F-AD21-41ED-B8A4-331D61CE03F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05FF-DE70-4EE0-9CC9-BA80702D91AB}" type="datetimeFigureOut">
              <a:rPr lang="pl-PL" smtClean="0"/>
              <a:t>2017-01-25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6AC1F-AD21-41ED-B8A4-331D61CE03F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05FF-DE70-4EE0-9CC9-BA80702D91AB}" type="datetimeFigureOut">
              <a:rPr lang="pl-PL" smtClean="0"/>
              <a:t>2017-01-25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6AC1F-AD21-41ED-B8A4-331D61CE03F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F05FF-DE70-4EE0-9CC9-BA80702D91AB}" type="datetimeFigureOut">
              <a:rPr lang="pl-PL" smtClean="0"/>
              <a:t>2017-01-25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6AC1F-AD21-41ED-B8A4-331D61CE03FD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428792" y="0"/>
            <a:ext cx="1413497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714348" y="1"/>
            <a:ext cx="7772400" cy="857232"/>
          </a:xfrm>
        </p:spPr>
        <p:txBody>
          <a:bodyPr/>
          <a:lstStyle/>
          <a:p>
            <a:endParaRPr lang="pl-PL" dirty="0">
              <a:solidFill>
                <a:schemeClr val="bg1"/>
              </a:solidFill>
              <a:latin typeface="Footlight MT Light" pitchFamily="18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Dawid </a:t>
            </a:r>
            <a:r>
              <a:rPr lang="pl-PL" dirty="0" err="1">
                <a:solidFill>
                  <a:schemeClr val="bg1"/>
                </a:solidFill>
              </a:rPr>
              <a:t>Sopata</a:t>
            </a:r>
            <a:endParaRPr lang="pl-PL" dirty="0">
              <a:solidFill>
                <a:schemeClr val="bg1"/>
              </a:solidFill>
            </a:endParaRPr>
          </a:p>
          <a:p>
            <a:r>
              <a:rPr lang="pl-PL" dirty="0" smtClean="0">
                <a:solidFill>
                  <a:schemeClr val="bg1"/>
                </a:solidFill>
              </a:rPr>
              <a:t>Prezentacja projektu </a:t>
            </a:r>
            <a:r>
              <a:rPr lang="pl-PL" dirty="0">
                <a:solidFill>
                  <a:schemeClr val="bg1"/>
                </a:solidFill>
              </a:rPr>
              <a:t>z przedmiotu Podstawy Sztucznej Inteligencji </a:t>
            </a:r>
          </a:p>
          <a:p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5" name="Obraz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0929" y="836712"/>
            <a:ext cx="57531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357486" y="0"/>
            <a:ext cx="1413497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714348" y="1"/>
            <a:ext cx="7772400" cy="857232"/>
          </a:xfrm>
        </p:spPr>
        <p:txBody>
          <a:bodyPr/>
          <a:lstStyle/>
          <a:p>
            <a:r>
              <a:rPr lang="pl-PL" dirty="0" smtClean="0">
                <a:solidFill>
                  <a:schemeClr val="bg1"/>
                </a:solidFill>
                <a:latin typeface="Footlight MT Light" pitchFamily="18" charset="0"/>
              </a:rPr>
              <a:t>Cel projektu</a:t>
            </a:r>
            <a:endParaRPr lang="pl-PL" dirty="0">
              <a:solidFill>
                <a:schemeClr val="bg1"/>
              </a:solidFill>
              <a:latin typeface="Footlight MT Light" pitchFamily="18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00166" y="1714488"/>
            <a:ext cx="6400800" cy="4500594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 </a:t>
            </a:r>
          </a:p>
          <a:p>
            <a:r>
              <a:rPr lang="pl-PL" dirty="0">
                <a:solidFill>
                  <a:schemeClr val="bg1"/>
                </a:solidFill>
              </a:rPr>
              <a:t>Celem mojego projektu było wykonanie aplikacji webowej, umożliwiającej detekcje twarzy ze zdjęcia, następnie wygenerowanie rozmycia, oraz przygotowanie pliku do pobrania.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357486" y="0"/>
            <a:ext cx="1413497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00166" y="1714488"/>
            <a:ext cx="6400800" cy="4500594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Sam kod biblioteki pobrałem stąd:</a:t>
            </a:r>
          </a:p>
          <a:p>
            <a:r>
              <a:rPr lang="pl-PL" dirty="0">
                <a:solidFill>
                  <a:schemeClr val="bg1"/>
                </a:solidFill>
              </a:rPr>
              <a:t>https://github.com/jaysalvat/jquery.facedetection</a:t>
            </a:r>
          </a:p>
          <a:p>
            <a:r>
              <a:rPr lang="pl-PL" dirty="0">
                <a:solidFill>
                  <a:schemeClr val="bg1"/>
                </a:solidFill>
              </a:rPr>
              <a:t> </a:t>
            </a:r>
          </a:p>
          <a:p>
            <a:r>
              <a:rPr lang="pl-PL" dirty="0">
                <a:solidFill>
                  <a:schemeClr val="bg1"/>
                </a:solidFill>
              </a:rPr>
              <a:t>Biblioteka opiera się o algorytm YEF (</a:t>
            </a:r>
            <a:r>
              <a:rPr lang="pl-PL" dirty="0" err="1">
                <a:solidFill>
                  <a:schemeClr val="bg1"/>
                </a:solidFill>
              </a:rPr>
              <a:t>Yet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Even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Faster</a:t>
            </a:r>
            <a:r>
              <a:rPr lang="pl-PL" dirty="0">
                <a:solidFill>
                  <a:schemeClr val="bg1"/>
                </a:solidFill>
              </a:rPr>
              <a:t>) Real-Time </a:t>
            </a:r>
            <a:r>
              <a:rPr lang="pl-PL" dirty="0" err="1">
                <a:solidFill>
                  <a:schemeClr val="bg1"/>
                </a:solidFill>
              </a:rPr>
              <a:t>Object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Detection</a:t>
            </a:r>
            <a:r>
              <a:rPr lang="pl-PL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Tytuł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357486" y="0"/>
            <a:ext cx="1413497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00166" y="1714488"/>
            <a:ext cx="6400800" cy="4500594"/>
          </a:xfrm>
        </p:spPr>
        <p:txBody>
          <a:bodyPr>
            <a:normAutofit fontScale="77500" lnSpcReduction="20000"/>
          </a:bodyPr>
          <a:lstStyle/>
          <a:p>
            <a:r>
              <a:rPr lang="pl-PL" dirty="0">
                <a:solidFill>
                  <a:schemeClr val="bg1"/>
                </a:solidFill>
              </a:rPr>
              <a:t>Jak działa algorytm?</a:t>
            </a:r>
          </a:p>
          <a:p>
            <a:r>
              <a:rPr lang="pl-PL" dirty="0">
                <a:solidFill>
                  <a:schemeClr val="bg1"/>
                </a:solidFill>
              </a:rPr>
              <a:t> </a:t>
            </a:r>
          </a:p>
          <a:p>
            <a:r>
              <a:rPr lang="pl-PL" dirty="0">
                <a:solidFill>
                  <a:schemeClr val="bg1"/>
                </a:solidFill>
              </a:rPr>
              <a:t>Algorytm się opiera o punkty kontrolne (ang.  </a:t>
            </a:r>
            <a:r>
              <a:rPr lang="pl-PL" dirty="0" err="1">
                <a:solidFill>
                  <a:schemeClr val="bg1"/>
                </a:solidFill>
              </a:rPr>
              <a:t>Control</a:t>
            </a:r>
            <a:r>
              <a:rPr lang="pl-PL" dirty="0">
                <a:solidFill>
                  <a:schemeClr val="bg1"/>
                </a:solidFill>
              </a:rPr>
              <a:t> point).</a:t>
            </a:r>
          </a:p>
          <a:p>
            <a:r>
              <a:rPr lang="pl-PL" dirty="0">
                <a:solidFill>
                  <a:schemeClr val="bg1"/>
                </a:solidFill>
              </a:rPr>
              <a:t>Bardzo podstawowy instrument stosowany w algorytmie  nazywamy funkcję punktu kontrolnego (przemianowany na jasności funkcji binarnej do refleksji, wdrożenie w CCV działa tylko na wartości jasności). Dla danego obrazu regionu WXH jedna funkcja składa się z dwóch zbiorów punktów kontrolnych w [1] w [2] ... A [n] i B [1], B [2], ..., b [</a:t>
            </a:r>
            <a:r>
              <a:rPr lang="pl-PL" dirty="0" smtClean="0">
                <a:solidFill>
                  <a:schemeClr val="bg1"/>
                </a:solidFill>
              </a:rPr>
              <a:t>m].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6" name="Tytuł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357486" y="0"/>
            <a:ext cx="1413497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00166" y="1714488"/>
            <a:ext cx="6400800" cy="4500594"/>
          </a:xfrm>
        </p:spPr>
        <p:txBody>
          <a:bodyPr>
            <a:normAutofit fontScale="92500" lnSpcReduction="20000"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Aby zakwalifikować dany obszar obrazu, funkcja analizuje wartości pikseli w punktach kontrolnych w grupie A i grupa B dla odpowiednich obrazów (w oryginalnym rozmiarze, połowie rozmiaru i ćwierć-rozmiaru). Funkcja zwraca  "tak", jeśli wszystkie wartości pikseli w grupie A jest większa / mniejsza niż jakiekolwiek wartości pikseli w grupie B.</a:t>
            </a:r>
          </a:p>
          <a:p>
            <a:r>
              <a:rPr lang="pl-PL" dirty="0"/>
              <a:t>Val (x)&gt; Val (y)</a:t>
            </a:r>
          </a:p>
          <a:p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6" name="Tytuł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357486" y="0"/>
            <a:ext cx="1413497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00166" y="1071546"/>
            <a:ext cx="6400800" cy="5143536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pl-PL" dirty="0">
                <a:solidFill>
                  <a:schemeClr val="bg1"/>
                </a:solidFill>
              </a:rPr>
              <a:t>Program </a:t>
            </a:r>
            <a:r>
              <a:rPr lang="pl-PL" dirty="0" err="1">
                <a:solidFill>
                  <a:schemeClr val="bg1"/>
                </a:solidFill>
              </a:rPr>
              <a:t>bbfcreate</a:t>
            </a:r>
            <a:r>
              <a:rPr lang="pl-PL" dirty="0">
                <a:solidFill>
                  <a:schemeClr val="bg1"/>
                </a:solidFill>
              </a:rPr>
              <a:t> stworzy kilka silnych klasyfikatorów liniowych z funkcji punktu kontrolnego z wykorzystaniem </a:t>
            </a:r>
            <a:r>
              <a:rPr lang="pl-PL" dirty="0" err="1">
                <a:solidFill>
                  <a:schemeClr val="bg1"/>
                </a:solidFill>
              </a:rPr>
              <a:t>adaboost</a:t>
            </a:r>
            <a:r>
              <a:rPr lang="pl-PL" dirty="0" smtClean="0">
                <a:solidFill>
                  <a:schemeClr val="bg1"/>
                </a:solidFill>
              </a:rPr>
              <a:t>.</a:t>
            </a:r>
          </a:p>
          <a:p>
            <a:pPr algn="l"/>
            <a:endParaRPr lang="pl-PL" dirty="0">
              <a:solidFill>
                <a:schemeClr val="bg1"/>
              </a:solidFill>
            </a:endParaRPr>
          </a:p>
          <a:p>
            <a:pPr algn="l"/>
            <a:r>
              <a:rPr lang="pl-PL" i="1" dirty="0">
                <a:solidFill>
                  <a:schemeClr val="bg1"/>
                </a:solidFill>
              </a:rPr>
              <a:t>„W skrócie, </a:t>
            </a:r>
            <a:r>
              <a:rPr lang="pl-PL" i="1" dirty="0" err="1">
                <a:solidFill>
                  <a:schemeClr val="bg1"/>
                </a:solidFill>
              </a:rPr>
              <a:t>AdaBoost</a:t>
            </a:r>
            <a:r>
              <a:rPr lang="pl-PL" i="1" dirty="0">
                <a:solidFill>
                  <a:schemeClr val="bg1"/>
                </a:solidFill>
              </a:rPr>
              <a:t> działa w ten sposób, że w kolejnych iteracjach trenuje a następnie mierzy błąd wszystkich dostępnych słabych klasyfikatorów. W każdej następnej iteracji "ważność" źle zakwalifikowanych obserwacji jest zwiększana, tak że klasyfikatory zwracają na nie większą uwagę.”</a:t>
            </a:r>
            <a:endParaRPr lang="pl-PL" dirty="0">
              <a:solidFill>
                <a:schemeClr val="bg1"/>
              </a:solidFill>
            </a:endParaRPr>
          </a:p>
          <a:p>
            <a:pPr algn="l"/>
            <a:r>
              <a:rPr lang="pl-PL" sz="1400" dirty="0">
                <a:solidFill>
                  <a:schemeClr val="bg1"/>
                </a:solidFill>
              </a:rPr>
              <a:t>Źródło: </a:t>
            </a:r>
            <a:r>
              <a:rPr lang="pl-PL" sz="1400" dirty="0" err="1">
                <a:solidFill>
                  <a:schemeClr val="bg1"/>
                </a:solidFill>
              </a:rPr>
              <a:t>wikipedia</a:t>
            </a:r>
            <a:endParaRPr lang="pl-PL" sz="1400" dirty="0">
              <a:solidFill>
                <a:schemeClr val="bg1"/>
              </a:solidFill>
            </a:endParaRPr>
          </a:p>
          <a:p>
            <a:pPr algn="l"/>
            <a:endParaRPr lang="pl-PL" dirty="0" smtClean="0">
              <a:solidFill>
                <a:schemeClr val="bg1"/>
              </a:solidFill>
            </a:endParaRPr>
          </a:p>
          <a:p>
            <a:pPr algn="l"/>
            <a:endParaRPr lang="pl-PL" dirty="0">
              <a:solidFill>
                <a:schemeClr val="bg1"/>
              </a:solidFill>
            </a:endParaRPr>
          </a:p>
          <a:p>
            <a:pPr algn="l"/>
            <a:r>
              <a:rPr lang="pl-PL" dirty="0" smtClean="0">
                <a:solidFill>
                  <a:schemeClr val="bg1"/>
                </a:solidFill>
              </a:rPr>
              <a:t>Opis </a:t>
            </a:r>
            <a:r>
              <a:rPr lang="pl-PL" dirty="0">
                <a:solidFill>
                  <a:schemeClr val="bg1"/>
                </a:solidFill>
              </a:rPr>
              <a:t>algorytmu </a:t>
            </a:r>
            <a:r>
              <a:rPr lang="pl-PL" dirty="0" err="1">
                <a:solidFill>
                  <a:schemeClr val="bg1"/>
                </a:solidFill>
              </a:rPr>
              <a:t>adaboost</a:t>
            </a:r>
            <a:r>
              <a:rPr lang="pl-PL" dirty="0">
                <a:solidFill>
                  <a:schemeClr val="bg1"/>
                </a:solidFill>
              </a:rPr>
              <a:t>: http://mst.mimuw.edu.pl/lecture.php?lecture=syd&amp;part=Ch11#S1.SS2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357486" y="0"/>
            <a:ext cx="1413497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00166" y="1071546"/>
            <a:ext cx="6400800" cy="5143536"/>
          </a:xfrm>
        </p:spPr>
        <p:txBody>
          <a:bodyPr>
            <a:normAutofit/>
          </a:bodyPr>
          <a:lstStyle/>
          <a:p>
            <a:r>
              <a:rPr lang="pl-PL" sz="1800" dirty="0">
                <a:solidFill>
                  <a:schemeClr val="bg1"/>
                </a:solidFill>
              </a:rPr>
              <a:t> </a:t>
            </a:r>
          </a:p>
          <a:p>
            <a:r>
              <a:rPr lang="pl-PL" sz="1800" dirty="0">
                <a:solidFill>
                  <a:schemeClr val="bg1"/>
                </a:solidFill>
              </a:rPr>
              <a:t>Funkcja punktu kontrolnego jest na tyle prosta, że po wygenerowaniu piramidy obrazu (seria obrazów, które są zmniejszone z oryginalnego obrazu w rozmiarze WXH do W / 2xH / 2, W / 4xH / 4 ...), nie powodu do dalszego przetwarzania obrazu.</a:t>
            </a:r>
          </a:p>
          <a:p>
            <a:endParaRPr lang="pl-PL" sz="1800" b="1" dirty="0" smtClean="0">
              <a:solidFill>
                <a:schemeClr val="bg1"/>
              </a:solidFill>
            </a:endParaRPr>
          </a:p>
          <a:p>
            <a:endParaRPr lang="pl-PL" sz="1800" b="1" dirty="0">
              <a:solidFill>
                <a:schemeClr val="bg1"/>
              </a:solidFill>
            </a:endParaRPr>
          </a:p>
          <a:p>
            <a:endParaRPr lang="pl-PL" sz="1800" b="1" dirty="0" smtClean="0">
              <a:solidFill>
                <a:schemeClr val="bg1"/>
              </a:solidFill>
            </a:endParaRPr>
          </a:p>
          <a:p>
            <a:endParaRPr lang="pl-PL" sz="1800" b="1" dirty="0">
              <a:solidFill>
                <a:schemeClr val="bg1"/>
              </a:solidFill>
            </a:endParaRPr>
          </a:p>
          <a:p>
            <a:r>
              <a:rPr lang="pl-PL" sz="1800" b="1" dirty="0" smtClean="0">
                <a:solidFill>
                  <a:schemeClr val="bg1"/>
                </a:solidFill>
              </a:rPr>
              <a:t>                                            Przykład </a:t>
            </a:r>
            <a:r>
              <a:rPr lang="pl-PL" sz="1800" b="1" dirty="0">
                <a:solidFill>
                  <a:schemeClr val="bg1"/>
                </a:solidFill>
              </a:rPr>
              <a:t>piramidy obrazu</a:t>
            </a:r>
            <a:endParaRPr lang="pl-PL" sz="1800" dirty="0">
              <a:solidFill>
                <a:schemeClr val="bg1"/>
              </a:solidFill>
            </a:endParaRPr>
          </a:p>
        </p:txBody>
      </p:sp>
      <p:pic>
        <p:nvPicPr>
          <p:cNvPr id="4" name="Obraz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2857496"/>
            <a:ext cx="2076450" cy="2105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357486" y="0"/>
            <a:ext cx="1413497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00166" y="1071546"/>
            <a:ext cx="6400800" cy="5143536"/>
          </a:xfrm>
        </p:spPr>
        <p:txBody>
          <a:bodyPr>
            <a:normAutofit/>
          </a:bodyPr>
          <a:lstStyle/>
          <a:p>
            <a:r>
              <a:rPr lang="pl-PL" sz="1800" dirty="0">
                <a:solidFill>
                  <a:schemeClr val="bg1"/>
                </a:solidFill>
              </a:rPr>
              <a:t>Algorytm osiąga podobną dokładność (82.97% z 12 fałszywych alarmów VS 86.69% z 15 fałszywych alarmów – porównując z implementacją CCV w C).</a:t>
            </a:r>
          </a:p>
          <a:p>
            <a:r>
              <a:rPr lang="pl-PL" sz="1800" dirty="0">
                <a:solidFill>
                  <a:schemeClr val="bg1"/>
                </a:solidFill>
              </a:rPr>
              <a:t>Porównując  z domyślną metodą </a:t>
            </a:r>
            <a:r>
              <a:rPr lang="pl-PL" sz="1800" dirty="0" err="1">
                <a:solidFill>
                  <a:schemeClr val="bg1"/>
                </a:solidFill>
              </a:rPr>
              <a:t>OpenCV</a:t>
            </a:r>
            <a:r>
              <a:rPr lang="pl-PL" sz="1800" dirty="0">
                <a:solidFill>
                  <a:schemeClr val="bg1"/>
                </a:solidFill>
              </a:rPr>
              <a:t> ten wykrywacz twarzy, działa 3 razy szybciej.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357486" y="0"/>
            <a:ext cx="1413497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00166" y="1071546"/>
            <a:ext cx="6400800" cy="5143536"/>
          </a:xfrm>
        </p:spPr>
        <p:txBody>
          <a:bodyPr>
            <a:normAutofit/>
          </a:bodyPr>
          <a:lstStyle/>
          <a:p>
            <a:r>
              <a:rPr lang="pl-PL" sz="1800" dirty="0">
                <a:solidFill>
                  <a:schemeClr val="bg1"/>
                </a:solidFill>
              </a:rPr>
              <a:t> </a:t>
            </a:r>
          </a:p>
          <a:p>
            <a:r>
              <a:rPr lang="pl-PL" sz="1800" dirty="0">
                <a:solidFill>
                  <a:schemeClr val="bg1"/>
                </a:solidFill>
              </a:rPr>
              <a:t>Bibliografia:</a:t>
            </a:r>
          </a:p>
          <a:p>
            <a:r>
              <a:rPr lang="pl-PL" sz="1800" dirty="0">
                <a:solidFill>
                  <a:schemeClr val="bg1"/>
                </a:solidFill>
              </a:rPr>
              <a:t>http://liuliu.me</a:t>
            </a:r>
            <a:br>
              <a:rPr lang="pl-PL" sz="1800" dirty="0">
                <a:solidFill>
                  <a:schemeClr val="bg1"/>
                </a:solidFill>
              </a:rPr>
            </a:br>
            <a:r>
              <a:rPr lang="pl-PL" sz="1800" dirty="0">
                <a:solidFill>
                  <a:schemeClr val="bg1"/>
                </a:solidFill>
              </a:rPr>
              <a:t>http://liuliu.me/eyes/javascript-face-detection-explained/</a:t>
            </a:r>
          </a:p>
          <a:p>
            <a:r>
              <a:rPr lang="pl-PL" sz="1800" dirty="0">
                <a:solidFill>
                  <a:schemeClr val="bg1"/>
                </a:solidFill>
              </a:rPr>
              <a:t>https://scholar.google.pl/scholar?q=YEF:+Real-time+Object+Detection&amp;hl=pl&amp;as_sdt=0&amp;as_vis=1&amp;oi=scholart&amp;sa=X&amp;ved=0ahUKEwje7sK-p8rRAhUCFywKHSGfD8EQgQMIGjAA</a:t>
            </a:r>
          </a:p>
          <a:p>
            <a:r>
              <a:rPr lang="pl-PL" sz="1800" dirty="0">
                <a:solidFill>
                  <a:schemeClr val="bg1"/>
                </a:solidFill>
              </a:rPr>
              <a:t>http://www.iuma.ulpgc.es/camellia/components/com_docman/dl2.php?archive=0&amp;file=Q1ZQUl9jdHJscHRzLnBkZg==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156</Words>
  <Application>Microsoft Office PowerPoint</Application>
  <PresentationFormat>Pokaz na ekranie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0" baseType="lpstr">
      <vt:lpstr>Motyw pakietu Office</vt:lpstr>
      <vt:lpstr>Prezentacja programu PowerPoint</vt:lpstr>
      <vt:lpstr>Cel projektu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</dc:title>
  <dc:creator>Dave</dc:creator>
  <cp:lastModifiedBy>Jaroslaw</cp:lastModifiedBy>
  <cp:revision>3</cp:revision>
  <dcterms:created xsi:type="dcterms:W3CDTF">2017-01-17T23:30:13Z</dcterms:created>
  <dcterms:modified xsi:type="dcterms:W3CDTF">2017-01-25T13:20:43Z</dcterms:modified>
</cp:coreProperties>
</file>