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56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uk-UA"/>
              <a:t>Описание </a:t>
            </a:r>
            <a:r>
              <a:rPr lang="en-US"/>
              <a:t>OakCMS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C3153-1924-4C98-8E9A-CB725F46D46A}" type="datetimeFigureOut">
              <a:rPr lang="uk-UA" smtClean="0"/>
              <a:t>27.12.2016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DB69-8E93-4AB6-AAB8-D0D71D5D430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711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uk-UA"/>
              <a:t>Описание </a:t>
            </a:r>
            <a:r>
              <a:rPr lang="en-US"/>
              <a:t>OakCMS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CF061-5571-4EDD-8BC0-4DB5452178A7}" type="datetimeFigureOut">
              <a:rPr lang="uk-UA" smtClean="0"/>
              <a:t>27.12.2016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749C-49F1-4168-8758-47AA4C67791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7243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F8AA-86CF-4400-81DF-4F7E5AE67387}" type="datetime1">
              <a:rPr lang="uk-UA" smtClean="0"/>
              <a:t>27.12.2016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679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225B-DF31-470C-BDB6-0FC2A96D53AD}" type="datetime1">
              <a:rPr lang="uk-UA" smtClean="0"/>
              <a:t>27.12.2016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487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FA08-E7B0-4D23-945B-DAB2E9D5DF94}" type="datetime1">
              <a:rPr lang="uk-UA" smtClean="0"/>
              <a:t>27.12.2016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483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82E-D22A-4550-8189-AECE903FE751}" type="datetime1">
              <a:rPr lang="uk-UA" smtClean="0"/>
              <a:t>27.12.2016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190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E36F-2454-411F-A879-AB4B223C1762}" type="datetime1">
              <a:rPr lang="uk-UA" smtClean="0"/>
              <a:t>27.12.2016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0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7ED-CEC5-4B2B-BC6B-D1D94D516A06}" type="datetime1">
              <a:rPr lang="uk-UA" smtClean="0"/>
              <a:t>27.12.2016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965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05B6-C5C0-45B2-93B9-5EB576743635}" type="datetime1">
              <a:rPr lang="uk-UA" smtClean="0"/>
              <a:t>27.12.2016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294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D947-0770-49F2-81AE-3620F68189D5}" type="datetime1">
              <a:rPr lang="uk-UA" smtClean="0"/>
              <a:t>27.12.2016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109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1F73-D828-4D16-AB74-61CE9EFBBC3E}" type="datetime1">
              <a:rPr lang="uk-UA" smtClean="0"/>
              <a:t>27.12.2016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18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0B19-B602-4CAD-9BD4-C99CC3ABDC3B}" type="datetime1">
              <a:rPr lang="uk-UA" smtClean="0"/>
              <a:t>27.12.2016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21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AF4-D117-4BE5-AE75-47C5E65A601C}" type="datetime1">
              <a:rPr lang="uk-UA" smtClean="0"/>
              <a:t>27.12.2016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982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C236-0621-46CA-A7B7-29B4371C257D}" type="datetime1">
              <a:rPr lang="uk-UA" smtClean="0"/>
              <a:t>27.12.2016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22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99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1</a:t>
            </a:fld>
            <a:endParaRPr lang="uk-UA"/>
          </a:p>
        </p:txBody>
      </p:sp>
      <p:pic>
        <p:nvPicPr>
          <p:cNvPr id="10" name="Місце для вмісту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33" y="5572177"/>
            <a:ext cx="2271267" cy="257410"/>
          </a:xfrm>
          <a:prstGeom prst="rect">
            <a:avLst/>
          </a:prstGeom>
          <a:effectLst>
            <a:glow>
              <a:schemeClr val="bg1"/>
            </a:glow>
            <a:reflection blurRad="63500" stA="32000" endPos="93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41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7.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Menu Control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10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7" y="1468316"/>
            <a:ext cx="10058400" cy="344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0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8. </a:t>
            </a:r>
            <a:r>
              <a:rPr lang="ru-RU" dirty="0" err="1">
                <a:solidFill>
                  <a:srgbClr val="0070C0"/>
                </a:solidFill>
                <a:latin typeface="+mn-lt"/>
              </a:rPr>
              <a:t>Manage</a:t>
            </a:r>
            <a:r>
              <a:rPr lang="ru-RU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+mn-lt"/>
              </a:rPr>
              <a:t>feedback</a:t>
            </a:r>
            <a:r>
              <a:rPr lang="ru-RU" dirty="0">
                <a:solidFill>
                  <a:srgbClr val="0070C0"/>
                </a:solidFill>
                <a:latin typeface="+mn-lt"/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11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1" y="1277668"/>
            <a:ext cx="10058400" cy="36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5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86118" y="12184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1.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uk-UA" dirty="0" err="1">
                <a:solidFill>
                  <a:srgbClr val="0070C0"/>
                </a:solidFill>
              </a:rPr>
              <a:t>ain</a:t>
            </a:r>
            <a:r>
              <a:rPr lang="uk-UA" dirty="0">
                <a:solidFill>
                  <a:srgbClr val="0070C0"/>
                </a:solidFill>
              </a:rPr>
              <a:t> </a:t>
            </a:r>
            <a:r>
              <a:rPr lang="uk-UA" dirty="0" err="1">
                <a:solidFill>
                  <a:srgbClr val="0070C0"/>
                </a:solidFill>
              </a:rPr>
              <a:t>provisions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968" y="798273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2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192692"/>
            <a:ext cx="10874649" cy="8418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Прямокутник 13"/>
          <p:cNvSpPr/>
          <p:nvPr/>
        </p:nvSpPr>
        <p:spPr>
          <a:xfrm>
            <a:off x="9745735" y="1153140"/>
            <a:ext cx="23908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Content management system (CMS - Content Management System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 is a software that allows  to manage the content and the structure of the site.</a:t>
            </a:r>
            <a:endParaRPr lang="uk-UA" sz="1200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6" name="Пряма сполучна лінія 15"/>
          <p:cNvCxnSpPr/>
          <p:nvPr/>
        </p:nvCxnSpPr>
        <p:spPr>
          <a:xfrm>
            <a:off x="9631960" y="1065912"/>
            <a:ext cx="0" cy="5088774"/>
          </a:xfrm>
          <a:prstGeom prst="line">
            <a:avLst/>
          </a:prstGeom>
          <a:ln w="3175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кутник 20"/>
          <p:cNvSpPr/>
          <p:nvPr/>
        </p:nvSpPr>
        <p:spPr>
          <a:xfrm>
            <a:off x="786118" y="1227202"/>
            <a:ext cx="8431731" cy="108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Oak CMS is Content Management System which is developed using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en-US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2.0 framework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81" y="1660733"/>
            <a:ext cx="8627905" cy="36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2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86118" y="12184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1.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uk-UA" dirty="0" err="1">
                <a:solidFill>
                  <a:srgbClr val="0070C0"/>
                </a:solidFill>
              </a:rPr>
              <a:t>ain</a:t>
            </a:r>
            <a:r>
              <a:rPr lang="uk-UA" dirty="0">
                <a:solidFill>
                  <a:srgbClr val="0070C0"/>
                </a:solidFill>
              </a:rPr>
              <a:t> </a:t>
            </a:r>
            <a:r>
              <a:rPr lang="uk-UA" dirty="0" err="1">
                <a:solidFill>
                  <a:srgbClr val="0070C0"/>
                </a:solidFill>
              </a:rPr>
              <a:t>provisions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968" y="798273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3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192692"/>
            <a:ext cx="10874649" cy="8418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 сполучна лінія 15"/>
          <p:cNvCxnSpPr/>
          <p:nvPr/>
        </p:nvCxnSpPr>
        <p:spPr>
          <a:xfrm>
            <a:off x="9631960" y="1065912"/>
            <a:ext cx="0" cy="5088774"/>
          </a:xfrm>
          <a:prstGeom prst="line">
            <a:avLst/>
          </a:prstGeom>
          <a:ln w="3175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кутник 20"/>
          <p:cNvSpPr/>
          <p:nvPr/>
        </p:nvSpPr>
        <p:spPr>
          <a:xfrm>
            <a:off x="786118" y="1227202"/>
            <a:ext cx="8431731" cy="381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Features of </a:t>
            </a:r>
            <a:r>
              <a:rPr lang="en-US" sz="16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en-US" sz="1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Framework</a:t>
            </a:r>
            <a:endParaRPr lang="ru-RU" sz="16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Framework is equipped with a great documentation that allows developers to easily implement projects of any complexity.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system is flexible and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websites are fast, elegant and stylish.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</a:rPr>
              <a:t>The </a:t>
            </a:r>
            <a:r>
              <a:rPr lang="uk-UA" sz="1600" dirty="0" err="1">
                <a:latin typeface="+mj-lt"/>
              </a:rPr>
              <a:t>Yii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caching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system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greatly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improves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page</a:t>
            </a:r>
            <a:r>
              <a:rPr lang="uk-UA" sz="16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loading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speed</a:t>
            </a:r>
            <a:r>
              <a:rPr lang="uk-UA" sz="1600" dirty="0">
                <a:latin typeface="+mj-lt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uk-UA" sz="1600" dirty="0" err="1">
                <a:latin typeface="+mj-lt"/>
              </a:rPr>
              <a:t>On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the</a:t>
            </a:r>
            <a:r>
              <a:rPr lang="uk-UA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Yii</a:t>
            </a:r>
            <a:r>
              <a:rPr lang="en-US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sites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you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can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easily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create</a:t>
            </a:r>
            <a:r>
              <a:rPr lang="uk-UA" sz="1600" dirty="0">
                <a:latin typeface="+mj-lt"/>
              </a:rPr>
              <a:t> AJAX </a:t>
            </a:r>
            <a:r>
              <a:rPr lang="uk-UA" sz="1600" dirty="0" err="1">
                <a:latin typeface="+mj-lt"/>
              </a:rPr>
              <a:t>components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thanks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to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the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integrated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library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jQuery</a:t>
            </a:r>
            <a:endParaRPr lang="uk-UA" sz="1600" dirty="0">
              <a:latin typeface="+mj-lt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theme integrations can easily help to change the design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CMS, which are developed using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allow to create websites of any complexity and types from small business sites and blogs to news portals, large online stores and corporate websites.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 Framework developers have done everything to make your site 100% safe.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 rot="10800000" flipV="1">
            <a:off x="9872968" y="1360454"/>
            <a:ext cx="1902592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Arial" panose="020B0604020202020204" pitchFamily="34" charset="0"/>
              </a:rPr>
              <a:t>Yii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— </a:t>
            </a:r>
            <a:r>
              <a:rPr lang="en-US" altLang="uk-UA" sz="1200" i="1" dirty="0" err="1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Yii</a:t>
            </a:r>
            <a:r>
              <a:rPr lang="en-US" altLang="uk-UA" sz="1200" i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is a high-performance, component-based structure-the PHP framework for rapidly developing large-scale Web applications. It allows to apply the concept of maximum code reuse and significantly accelerates the process of web development. Name </a:t>
            </a:r>
            <a:r>
              <a:rPr lang="en-US" altLang="uk-UA" sz="1200" i="1" dirty="0" err="1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Yii</a:t>
            </a:r>
            <a:r>
              <a:rPr lang="en-US" altLang="uk-UA" sz="1200" i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(pronounced as Yee or [ji:]) means easy, efficient and extensible.</a:t>
            </a:r>
            <a:endParaRPr kumimoji="0" lang="uk-UA" altLang="uk-UA" sz="12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03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2. </a:t>
            </a:r>
            <a:r>
              <a:rPr lang="en-US" b="1" dirty="0">
                <a:solidFill>
                  <a:srgbClr val="0070C0"/>
                </a:solidFill>
              </a:rPr>
              <a:t>Short review of  </a:t>
            </a:r>
            <a:r>
              <a:rPr lang="en-US" b="1" dirty="0" err="1">
                <a:solidFill>
                  <a:srgbClr val="0070C0"/>
                </a:solidFill>
              </a:rPr>
              <a:t>OakCMS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4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786118" y="814679"/>
            <a:ext cx="8871803" cy="5658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OakCMS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ontent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management system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performes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 variety of functions  required and sufficient for the management of different types of sites: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Small business website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Blogs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News portals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Online stores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Corporate websites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Social Networks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ru-RU" sz="1600" dirty="0">
              <a:solidFill>
                <a:srgbClr val="333333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OakCMS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has a number of advantages, among which are: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Ease and flexibility of management 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Support of language versions (also possible to install an automatic translator)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good caching system, which in its turn increases the speed of loading pages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Supports php7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High level of security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All images are downloaded to a separate subdomain (storage. sitename.com), allowing to increase the speed of loading pages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Admin Panel is adaptive 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 it is located on a separate subdomain (admin sitename.com.), allowing to increase the protection of the site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9657921" y="1170775"/>
            <a:ext cx="233893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200" i="1" dirty="0" err="1">
                <a:solidFill>
                  <a:srgbClr val="0070C0"/>
                </a:solidFill>
              </a:rPr>
              <a:t>Safety</a:t>
            </a:r>
            <a:r>
              <a:rPr lang="uk-UA" sz="1200" i="1" dirty="0">
                <a:solidFill>
                  <a:srgbClr val="0070C0"/>
                </a:solidFill>
              </a:rPr>
              <a:t> </a:t>
            </a:r>
            <a:r>
              <a:rPr lang="uk-UA" sz="1200" i="1" dirty="0" err="1">
                <a:solidFill>
                  <a:srgbClr val="0070C0"/>
                </a:solidFill>
              </a:rPr>
              <a:t>and</a:t>
            </a:r>
            <a:r>
              <a:rPr lang="uk-UA" sz="1200" i="1" dirty="0">
                <a:solidFill>
                  <a:srgbClr val="0070C0"/>
                </a:solidFill>
              </a:rPr>
              <a:t> </a:t>
            </a:r>
            <a:r>
              <a:rPr lang="uk-UA" sz="1200" i="1" dirty="0" err="1">
                <a:solidFill>
                  <a:srgbClr val="0070C0"/>
                </a:solidFill>
              </a:rPr>
              <a:t>performance</a:t>
            </a:r>
            <a:r>
              <a:rPr lang="uk-UA" sz="1200" i="1" dirty="0">
                <a:solidFill>
                  <a:srgbClr val="0070C0"/>
                </a:solidFill>
              </a:rPr>
              <a:t> -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framework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protection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is one of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top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three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world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the resource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is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divided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into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three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parts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frontend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-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it's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what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user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has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access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backend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–</a:t>
            </a:r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it’s a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part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that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can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be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accessed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only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administrator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site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storage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it’s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part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that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stores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generally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available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files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. </a:t>
            </a:r>
          </a:p>
          <a:p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these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parts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are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located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n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different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domains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that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first of all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creates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complexity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hacking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attempts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besides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these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parts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can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be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located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on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separate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servers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accordingly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hacking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will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be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practically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impossible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what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 its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turn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can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be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used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ultra-large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loads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on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200" i="1" dirty="0" err="1">
                <a:solidFill>
                  <a:schemeClr val="accent3">
                    <a:lumMod val="75000"/>
                  </a:schemeClr>
                </a:solidFill>
              </a:rPr>
              <a:t>resource</a:t>
            </a:r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uk-UA" sz="1200" i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" name="Пряма сполучна лінія 9"/>
          <p:cNvCxnSpPr/>
          <p:nvPr/>
        </p:nvCxnSpPr>
        <p:spPr>
          <a:xfrm>
            <a:off x="9631960" y="1065912"/>
            <a:ext cx="0" cy="5088774"/>
          </a:xfrm>
          <a:prstGeom prst="line">
            <a:avLst/>
          </a:prstGeom>
          <a:ln w="3175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4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3. </a:t>
            </a:r>
            <a:r>
              <a:rPr lang="en-US" b="1" dirty="0">
                <a:solidFill>
                  <a:srgbClr val="0070C0"/>
                </a:solidFill>
              </a:rPr>
              <a:t>Standard Features of Admin Panel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5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9658" y="816150"/>
            <a:ext cx="9903116" cy="459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/>
              <a:t>Basic settings</a:t>
            </a:r>
            <a:endParaRPr lang="uk-UA" sz="1600" b="1" u="sng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</a:rPr>
              <a:t>turning on / off indexing</a:t>
            </a:r>
            <a:endParaRPr lang="uk-UA" sz="1600" dirty="0">
              <a:latin typeface="+mj-lt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</a:rPr>
              <a:t>filling meta tags</a:t>
            </a:r>
            <a:endParaRPr lang="uk-UA" sz="1600" dirty="0">
              <a:latin typeface="+mj-lt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</a:rPr>
              <a:t>specifying of the mail settings and database of administrator</a:t>
            </a:r>
            <a:endParaRPr lang="uk-UA" sz="1600" dirty="0">
              <a:latin typeface="+mj-lt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</a:rPr>
              <a:t>cache management (clearing the cache)</a:t>
            </a:r>
            <a:endParaRPr lang="uk-UA" sz="1600" dirty="0">
              <a:latin typeface="+mj-lt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</a:rPr>
              <a:t>event and error log </a:t>
            </a:r>
            <a:endParaRPr lang="uk-UA" sz="1600" dirty="0">
              <a:latin typeface="+mj-lt"/>
            </a:endParaRPr>
          </a:p>
          <a:p>
            <a:endParaRPr lang="en-US" sz="1600" dirty="0"/>
          </a:p>
          <a:p>
            <a:r>
              <a:rPr lang="en-US" sz="1600" b="1" u="sng" dirty="0"/>
              <a:t>The content</a:t>
            </a:r>
            <a:endParaRPr lang="uk-UA" sz="1600" b="1" u="sng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latin typeface="+mj-lt"/>
              </a:rPr>
              <a:t>CMS</a:t>
            </a:r>
            <a:r>
              <a:rPr lang="en-US" sz="1600" dirty="0">
                <a:latin typeface="+mj-lt"/>
              </a:rPr>
              <a:t> allows to create / delete / publish / remove from the publications and hierarchically organize site page;</a:t>
            </a:r>
            <a:endParaRPr lang="uk-UA" sz="1600" dirty="0">
              <a:latin typeface="+mj-lt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latin typeface="+mj-lt"/>
              </a:rPr>
              <a:t>CMS</a:t>
            </a:r>
            <a:r>
              <a:rPr lang="en-US" sz="1600" dirty="0">
                <a:latin typeface="+mj-lt"/>
              </a:rPr>
              <a:t> automatically creates convenient means of navigating the site (links, menus, site map, "bread crumbs");</a:t>
            </a:r>
            <a:endParaRPr lang="uk-UA" sz="1600" dirty="0">
              <a:latin typeface="+mj-lt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latin typeface="+mj-lt"/>
              </a:rPr>
              <a:t>CMS</a:t>
            </a:r>
            <a:r>
              <a:rPr lang="en-US" sz="1600" dirty="0">
                <a:latin typeface="+mj-lt"/>
              </a:rPr>
              <a:t> fills the site pages with content blocks of different types </a:t>
            </a:r>
            <a:r>
              <a:rPr lang="en-US" sz="1600" b="1" dirty="0">
                <a:latin typeface="+mj-lt"/>
              </a:rPr>
              <a:t>(text, image, list, table, links, galleries (photo / video), widgets, etc.).</a:t>
            </a:r>
            <a:endParaRPr lang="uk-UA" sz="1600" b="1" dirty="0">
              <a:latin typeface="+mj-lt"/>
            </a:endParaRPr>
          </a:p>
          <a:p>
            <a:endParaRPr lang="en-US" sz="1600" u="sng" dirty="0"/>
          </a:p>
          <a:p>
            <a:r>
              <a:rPr lang="en-US" sz="1600" b="1" u="sng" dirty="0"/>
              <a:t>Media galleries</a:t>
            </a:r>
            <a:endParaRPr lang="uk-UA" sz="1600" b="1" u="sng" dirty="0"/>
          </a:p>
          <a:p>
            <a:r>
              <a:rPr lang="uk-UA" sz="1600" dirty="0">
                <a:latin typeface="+mj-lt"/>
              </a:rPr>
              <a:t>CMS </a:t>
            </a:r>
            <a:r>
              <a:rPr lang="uk-UA" sz="1600" dirty="0" err="1">
                <a:latin typeface="+mj-lt"/>
              </a:rPr>
              <a:t>allows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you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to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implement</a:t>
            </a:r>
            <a:r>
              <a:rPr lang="uk-UA" sz="1600" dirty="0">
                <a:latin typeface="+mj-lt"/>
              </a:rPr>
              <a:t> a </a:t>
            </a:r>
            <a:r>
              <a:rPr lang="uk-UA" sz="1600" dirty="0" err="1">
                <a:latin typeface="+mj-lt"/>
              </a:rPr>
              <a:t>photo</a:t>
            </a:r>
            <a:r>
              <a:rPr lang="uk-UA" sz="1600" dirty="0">
                <a:latin typeface="+mj-lt"/>
              </a:rPr>
              <a:t> / </a:t>
            </a:r>
            <a:r>
              <a:rPr lang="uk-UA" sz="1600" dirty="0" err="1">
                <a:latin typeface="+mj-lt"/>
              </a:rPr>
              <a:t>video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galleries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of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any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complexity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and</a:t>
            </a:r>
            <a:r>
              <a:rPr lang="uk-UA" sz="1600" dirty="0">
                <a:latin typeface="+mj-lt"/>
              </a:rPr>
              <a:t> </a:t>
            </a:r>
            <a:r>
              <a:rPr lang="uk-UA" sz="1600" dirty="0" err="1">
                <a:latin typeface="+mj-lt"/>
              </a:rPr>
              <a:t>design</a:t>
            </a:r>
            <a:r>
              <a:rPr lang="uk-UA" sz="1600" dirty="0">
                <a:latin typeface="+mj-lt"/>
              </a:rPr>
              <a:t> </a:t>
            </a:r>
            <a:r>
              <a:rPr lang="uk-UA" sz="1600" b="1" dirty="0">
                <a:latin typeface="+mj-lt"/>
              </a:rPr>
              <a:t>(</a:t>
            </a:r>
            <a:r>
              <a:rPr lang="uk-UA" sz="1600" b="1" dirty="0" err="1">
                <a:latin typeface="+mj-lt"/>
              </a:rPr>
              <a:t>sliders</a:t>
            </a:r>
            <a:r>
              <a:rPr lang="uk-UA" sz="1600" b="1" dirty="0">
                <a:latin typeface="+mj-lt"/>
              </a:rPr>
              <a:t>, </a:t>
            </a:r>
            <a:r>
              <a:rPr lang="uk-UA" sz="1600" b="1" dirty="0" err="1">
                <a:latin typeface="+mj-lt"/>
              </a:rPr>
              <a:t>galleries</a:t>
            </a:r>
            <a:r>
              <a:rPr lang="uk-UA" sz="1600" b="1" dirty="0">
                <a:latin typeface="+mj-lt"/>
              </a:rPr>
              <a:t>, </a:t>
            </a:r>
            <a:r>
              <a:rPr lang="uk-UA" sz="1600" b="1" dirty="0" err="1">
                <a:latin typeface="+mj-lt"/>
              </a:rPr>
              <a:t>playlists</a:t>
            </a:r>
            <a:r>
              <a:rPr lang="uk-UA" sz="1600" b="1" dirty="0">
                <a:latin typeface="+mj-lt"/>
              </a:rPr>
              <a:t>, </a:t>
            </a:r>
            <a:r>
              <a:rPr lang="uk-UA" sz="1600" b="1" dirty="0" err="1">
                <a:latin typeface="+mj-lt"/>
              </a:rPr>
              <a:t>widgets</a:t>
            </a:r>
            <a:r>
              <a:rPr lang="en-US" sz="1600" b="1" dirty="0">
                <a:latin typeface="+mj-lt"/>
              </a:rPr>
              <a:t> of</a:t>
            </a:r>
            <a:r>
              <a:rPr lang="uk-UA" sz="1600" b="1" dirty="0">
                <a:latin typeface="+mj-lt"/>
              </a:rPr>
              <a:t> </a:t>
            </a:r>
            <a:r>
              <a:rPr lang="uk-UA" sz="1600" b="1" dirty="0" err="1">
                <a:latin typeface="+mj-lt"/>
              </a:rPr>
              <a:t>news</a:t>
            </a:r>
            <a:r>
              <a:rPr lang="uk-UA" sz="1600" b="1" dirty="0">
                <a:latin typeface="+mj-lt"/>
              </a:rPr>
              <a:t> </a:t>
            </a:r>
            <a:r>
              <a:rPr lang="uk-UA" sz="1600" b="1" dirty="0" err="1">
                <a:latin typeface="+mj-lt"/>
              </a:rPr>
              <a:t>and</a:t>
            </a:r>
            <a:r>
              <a:rPr lang="uk-UA" sz="1600" b="1" dirty="0">
                <a:latin typeface="+mj-lt"/>
              </a:rPr>
              <a:t> </a:t>
            </a:r>
            <a:r>
              <a:rPr lang="uk-UA" sz="1600" b="1" dirty="0" err="1">
                <a:latin typeface="+mj-lt"/>
              </a:rPr>
              <a:t>content</a:t>
            </a:r>
            <a:r>
              <a:rPr lang="uk-UA" sz="1600" b="1" dirty="0">
                <a:latin typeface="+mj-lt"/>
              </a:rPr>
              <a:t> </a:t>
            </a:r>
            <a:r>
              <a:rPr lang="uk-UA" sz="1600" b="1" dirty="0" err="1">
                <a:latin typeface="+mj-lt"/>
              </a:rPr>
              <a:t>etc</a:t>
            </a:r>
            <a:r>
              <a:rPr lang="uk-UA" sz="1600" b="1" dirty="0">
                <a:latin typeface="+mj-lt"/>
              </a:rPr>
              <a:t>.)</a:t>
            </a:r>
            <a:endParaRPr lang="ru-RU" sz="16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3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3. </a:t>
            </a:r>
            <a:r>
              <a:rPr lang="en-US" b="1" dirty="0">
                <a:solidFill>
                  <a:srgbClr val="0070C0"/>
                </a:solidFill>
              </a:rPr>
              <a:t>Standard Features of Admin Panel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6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1027906"/>
            <a:ext cx="9903116" cy="618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en-US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registration / creation / deleting users and administrators of the site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en-US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CMS allows you to process and store any number of feedback requests (forms of callback, messages, request etc.)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en-US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Reviews / comments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CMS allows to implement systems of reviews / comments on the site, processing and management of data requests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en-US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Menu / categories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CMS allows to create a menu / categories of articles / categories of goods of any nesting and manage them from admin panel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en-US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SEO application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CMS in its structure has a control component of the meta tags for the site in which you can add a unique tags to the rights pages manually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 is also possible to implement an automatic generation system of meta tags for the different sections per sample.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7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4. </a:t>
            </a:r>
            <a:r>
              <a:rPr lang="uk-UA" dirty="0" err="1">
                <a:solidFill>
                  <a:srgbClr val="0070C0"/>
                </a:solidFill>
                <a:latin typeface="+mn-lt"/>
              </a:rPr>
              <a:t>Features</a:t>
            </a:r>
            <a:r>
              <a:rPr lang="uk-UA" dirty="0">
                <a:solidFill>
                  <a:srgbClr val="0070C0"/>
                </a:solidFill>
                <a:latin typeface="+mn-lt"/>
              </a:rPr>
              <a:t> </a:t>
            </a:r>
            <a:r>
              <a:rPr lang="uk-UA" dirty="0" err="1">
                <a:solidFill>
                  <a:srgbClr val="0070C0"/>
                </a:solidFill>
                <a:latin typeface="+mn-lt"/>
              </a:rPr>
              <a:t>of</a:t>
            </a:r>
            <a:r>
              <a:rPr lang="uk-UA" dirty="0">
                <a:solidFill>
                  <a:srgbClr val="0070C0"/>
                </a:solidFill>
                <a:latin typeface="+mn-lt"/>
              </a:rPr>
              <a:t> </a:t>
            </a:r>
            <a:r>
              <a:rPr lang="uk-UA" dirty="0" err="1">
                <a:solidFill>
                  <a:srgbClr val="0070C0"/>
                </a:solidFill>
                <a:latin typeface="+mn-lt"/>
              </a:rPr>
              <a:t>realization</a:t>
            </a:r>
            <a:r>
              <a:rPr lang="uk-UA" dirty="0">
                <a:solidFill>
                  <a:srgbClr val="0070C0"/>
                </a:solidFill>
                <a:latin typeface="+mn-lt"/>
              </a:rPr>
              <a:t> </a:t>
            </a:r>
            <a:r>
              <a:rPr lang="uk-UA" dirty="0" err="1">
                <a:solidFill>
                  <a:srgbClr val="0070C0"/>
                </a:solidFill>
                <a:latin typeface="+mn-lt"/>
              </a:rPr>
              <a:t>of</a:t>
            </a:r>
            <a:r>
              <a:rPr lang="uk-UA" dirty="0">
                <a:solidFill>
                  <a:srgbClr val="0070C0"/>
                </a:solidFill>
                <a:latin typeface="+mn-lt"/>
              </a:rPr>
              <a:t> </a:t>
            </a:r>
            <a:r>
              <a:rPr lang="uk-UA" dirty="0" err="1">
                <a:solidFill>
                  <a:srgbClr val="0070C0"/>
                </a:solidFill>
                <a:latin typeface="+mn-lt"/>
              </a:rPr>
              <a:t>site</a:t>
            </a:r>
            <a:r>
              <a:rPr lang="uk-UA" dirty="0">
                <a:solidFill>
                  <a:srgbClr val="0070C0"/>
                </a:solidFill>
                <a:latin typeface="+mn-lt"/>
              </a:rPr>
              <a:t> </a:t>
            </a:r>
            <a:r>
              <a:rPr lang="uk-UA" dirty="0" err="1">
                <a:solidFill>
                  <a:srgbClr val="0070C0"/>
                </a:solidFill>
                <a:latin typeface="+mn-lt"/>
              </a:rPr>
              <a:t>on</a:t>
            </a:r>
            <a:r>
              <a:rPr lang="uk-UA" dirty="0">
                <a:solidFill>
                  <a:srgbClr val="0070C0"/>
                </a:solidFill>
                <a:latin typeface="+mn-lt"/>
              </a:rPr>
              <a:t> </a:t>
            </a:r>
            <a:r>
              <a:rPr lang="uk-UA" dirty="0" err="1">
                <a:solidFill>
                  <a:srgbClr val="0070C0"/>
                </a:solidFill>
                <a:latin typeface="+mn-lt"/>
              </a:rPr>
              <a:t>OakCMS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7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5416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+mj-lt"/>
              </a:rPr>
              <a:t>Creating the sites on </a:t>
            </a:r>
            <a:r>
              <a:rPr lang="en-US" sz="1600" dirty="0" err="1">
                <a:latin typeface="+mj-lt"/>
              </a:rPr>
              <a:t>OakCMS</a:t>
            </a:r>
            <a:r>
              <a:rPr lang="en-US" sz="1600" dirty="0">
                <a:latin typeface="+mj-lt"/>
              </a:rPr>
              <a:t> the task is to make the site as easy and convenient as possible in management.</a:t>
            </a:r>
          </a:p>
          <a:p>
            <a:endParaRPr lang="uk-UA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All necessary tasks to be performed by the admin panel are approved in the specification in order to meet  100% customer's requirements.</a:t>
            </a:r>
          </a:p>
          <a:p>
            <a:endParaRPr lang="uk-UA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From the realized applications for </a:t>
            </a:r>
            <a:r>
              <a:rPr lang="en-US" sz="1600" dirty="0" err="1">
                <a:latin typeface="+mj-lt"/>
              </a:rPr>
              <a:t>OakCMS</a:t>
            </a:r>
            <a:endParaRPr lang="uk-UA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For online stores (import / export of goods, categories of products / prices / buyers / producers, integration with 1C, the choice of currency, 1-click purchasing, filters / sorting of goods)</a:t>
            </a:r>
            <a:endParaRPr lang="uk-UA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For small business sites, corporate sites (reviews, comments and various forms of feedback, news widgets, media galleries)</a:t>
            </a:r>
            <a:endParaRPr lang="uk-UA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Below are screenshots of the admin panel of the site operating on </a:t>
            </a:r>
            <a:r>
              <a:rPr lang="en-US" sz="1600" dirty="0" err="1">
                <a:latin typeface="+mj-lt"/>
              </a:rPr>
              <a:t>OakCMS</a:t>
            </a:r>
            <a:r>
              <a:rPr lang="en-US" sz="1600" dirty="0">
                <a:latin typeface="+mj-lt"/>
              </a:rPr>
              <a:t> (online store):</a:t>
            </a: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9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5. </a:t>
            </a:r>
            <a:r>
              <a:rPr lang="en-US" b="1" dirty="0">
                <a:solidFill>
                  <a:srgbClr val="0070C0"/>
                </a:solidFill>
              </a:rPr>
              <a:t>Adding categories of articles / chapters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8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1" y="1142233"/>
            <a:ext cx="9890653" cy="46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6. </a:t>
            </a:r>
            <a:r>
              <a:rPr lang="en-US" b="1" dirty="0">
                <a:solidFill>
                  <a:srgbClr val="0070C0"/>
                </a:solidFill>
              </a:rPr>
              <a:t>Creating text material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9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88" y="1105651"/>
            <a:ext cx="6208445" cy="2341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89" y="3469189"/>
            <a:ext cx="6252913" cy="27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49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930</Words>
  <Application>Microsoft Office PowerPoint</Application>
  <PresentationFormat>Широкий екран</PresentationFormat>
  <Paragraphs>103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PT Sans</vt:lpstr>
      <vt:lpstr>Times New Roman</vt:lpstr>
      <vt:lpstr>Wingdings</vt:lpstr>
      <vt:lpstr>Тема Office</vt:lpstr>
      <vt:lpstr>Презентація PowerPoint</vt:lpstr>
      <vt:lpstr>1. Main provisions</vt:lpstr>
      <vt:lpstr>1. Main provisions</vt:lpstr>
      <vt:lpstr>2. Short review of  OakCMS </vt:lpstr>
      <vt:lpstr>3. Standard Features of Admin Panel </vt:lpstr>
      <vt:lpstr>3. Standard Features of Admin Panel </vt:lpstr>
      <vt:lpstr>4. Features of realization of site on OakCMS </vt:lpstr>
      <vt:lpstr>5. Adding categories of articles / chapters </vt:lpstr>
      <vt:lpstr>6. Creating text material </vt:lpstr>
      <vt:lpstr>7. Menu Control </vt:lpstr>
      <vt:lpstr>8. Manage feedback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DOMIC</dc:creator>
  <cp:lastModifiedBy>DOMIC</cp:lastModifiedBy>
  <cp:revision>24</cp:revision>
  <dcterms:created xsi:type="dcterms:W3CDTF">2016-04-25T19:23:30Z</dcterms:created>
  <dcterms:modified xsi:type="dcterms:W3CDTF">2016-12-27T06:49:05Z</dcterms:modified>
</cp:coreProperties>
</file>