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/>
              <a:t>Описание </a:t>
            </a:r>
            <a:r>
              <a:rPr lang="en-US"/>
              <a:t>OakCMS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C3153-1924-4C98-8E9A-CB725F46D46A}" type="datetimeFigureOut">
              <a:rPr lang="uk-UA" smtClean="0"/>
              <a:t>25.04.2016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DB69-8E93-4AB6-AAB8-D0D71D5D430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711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uk-UA"/>
              <a:t>Описание </a:t>
            </a:r>
            <a:r>
              <a:rPr lang="en-US"/>
              <a:t>OakCMS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F061-5571-4EDD-8BC0-4DB5452178A7}" type="datetimeFigureOut">
              <a:rPr lang="uk-UA" smtClean="0"/>
              <a:t>25.04.2016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749C-49F1-4168-8758-47AA4C6779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243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F8AA-86CF-4400-81DF-4F7E5AE67387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67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225B-DF31-470C-BDB6-0FC2A96D53AD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87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FA08-E7B0-4D23-945B-DAB2E9D5DF94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8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82E-D22A-4550-8189-AECE903FE751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19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E36F-2454-411F-A879-AB4B223C1762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7ED-CEC5-4B2B-BC6B-D1D94D516A06}" type="datetime1">
              <a:rPr lang="uk-UA" smtClean="0"/>
              <a:t>25.04.2016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96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05B6-C5C0-45B2-93B9-5EB576743635}" type="datetime1">
              <a:rPr lang="uk-UA" smtClean="0"/>
              <a:t>25.04.2016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294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D947-0770-49F2-81AE-3620F68189D5}" type="datetime1">
              <a:rPr lang="uk-UA" smtClean="0"/>
              <a:t>25.04.2016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0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1F73-D828-4D16-AB74-61CE9EFBBC3E}" type="datetime1">
              <a:rPr lang="uk-UA" smtClean="0"/>
              <a:t>25.04.2016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18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0B19-B602-4CAD-9BD4-C99CC3ABDC3B}" type="datetime1">
              <a:rPr lang="uk-UA" smtClean="0"/>
              <a:t>25.04.2016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21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AF4-D117-4BE5-AE75-47C5E65A601C}" type="datetime1">
              <a:rPr lang="uk-UA" smtClean="0"/>
              <a:t>25.04.2016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82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C236-0621-46CA-A7B7-29B4371C257D}" type="datetime1">
              <a:rPr lang="uk-UA" smtClean="0"/>
              <a:t>25.04.2016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2553-AEC8-4400-B06A-C6E85525A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2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99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</a:t>
            </a:fld>
            <a:endParaRPr lang="uk-UA"/>
          </a:p>
        </p:txBody>
      </p:sp>
      <p:pic>
        <p:nvPicPr>
          <p:cNvPr id="10" name="Місце для вмісту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33" y="5572177"/>
            <a:ext cx="2271267" cy="257410"/>
          </a:xfrm>
          <a:prstGeom prst="rect">
            <a:avLst/>
          </a:prstGeom>
          <a:effectLst>
            <a:glow>
              <a:schemeClr val="bg1"/>
            </a:glow>
            <a:reflection blurRad="63500" stA="32000" endPos="9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1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7. Управление меню 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10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7" y="1468316"/>
            <a:ext cx="10058400" cy="34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0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8. Управление разделом обратной связи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11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1" y="1277668"/>
            <a:ext cx="10058400" cy="36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6118" y="12184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1. Основные положения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68" y="798273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2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192692"/>
            <a:ext cx="10874649" cy="841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Прямокутник 13"/>
          <p:cNvSpPr/>
          <p:nvPr/>
        </p:nvSpPr>
        <p:spPr>
          <a:xfrm>
            <a:off x="9745735" y="1153140"/>
            <a:ext cx="2390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Система управления сайтом (CMS - </a:t>
            </a:r>
            <a:r>
              <a:rPr lang="ru-RU" sz="12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Content</a:t>
            </a:r>
            <a:r>
              <a:rPr lang="ru-RU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ru-RU" sz="12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Management</a:t>
            </a:r>
            <a:r>
              <a:rPr lang="ru-RU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ru-RU" sz="1200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System</a:t>
            </a:r>
            <a:r>
              <a:rPr lang="ru-RU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) </a:t>
            </a:r>
            <a:r>
              <a:rPr lang="ru-RU" sz="1200" b="0" i="1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– программное обеспечение, позволяющее управлять содержимым и структурой сайта.</a:t>
            </a:r>
            <a:endParaRPr lang="uk-UA" sz="12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6" name="Пряма сполучна лінія 15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кутник 20"/>
          <p:cNvSpPr/>
          <p:nvPr/>
        </p:nvSpPr>
        <p:spPr>
          <a:xfrm>
            <a:off x="786118" y="1227202"/>
            <a:ext cx="8431731" cy="1453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OakCMS</a:t>
            </a:r>
            <a:r>
              <a:rPr lang="en-US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контентом, разработанная на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fram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en-US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uk-UA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b="1" dirty="0" err="1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2.0</a:t>
            </a:r>
            <a:endParaRPr lang="ru-RU" sz="1600" b="1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8" y="1690748"/>
            <a:ext cx="8545505" cy="39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86118" y="12184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1. Основные положения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68" y="798273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3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192692"/>
            <a:ext cx="10874649" cy="8418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Пряма сполучна лінія 15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кутник 20"/>
          <p:cNvSpPr/>
          <p:nvPr/>
        </p:nvSpPr>
        <p:spPr>
          <a:xfrm>
            <a:off x="786118" y="1227202"/>
            <a:ext cx="8431731" cy="43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Особенности </a:t>
            </a:r>
            <a:r>
              <a:rPr lang="en-US" sz="16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Fram</a:t>
            </a: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en-US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uk-UA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16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Fram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оснащен прекрасной документацией, что дает возможность разработчикам легко реализовывать проекты любой сложности.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гибкая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сайты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разработанные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быстрые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элегантные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стильные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Система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кеширования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значительно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повышает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загрузки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страниц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 сайтах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можна легко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создавать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AJAX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элементы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благодаря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интегрованной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библиотеке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Изменить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дизайн с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легкостью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помогут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встроенные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Yii-темы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разработанные на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Yii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позволяют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создавать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сайты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любой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сложности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типов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от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сайтов-визиток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блогов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новостных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порталов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крупных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интернет-магазинов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корпоративных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сайтов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YII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сделали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все,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чтобы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Ваш сайт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был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 100% </a:t>
            </a:r>
            <a:r>
              <a:rPr lang="uk-UA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безопасности</a:t>
            </a:r>
            <a:r>
              <a:rPr lang="uk-UA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 rot="10800000" flipV="1">
            <a:off x="9872968" y="1227202"/>
            <a:ext cx="1902592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anose="020B0604020202020204" pitchFamily="34" charset="0"/>
              </a:rPr>
              <a:t>Yii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—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это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высокоэффективный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основанный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на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компонентной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структуре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PHP-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фреймворк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для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быстрой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разработки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крупных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веб-приложений. Он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позволяет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максимально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применить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концепцию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повторного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использования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кода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и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может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существенно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ускорить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процесс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веб-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разработки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Название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Yii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произносится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как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Yee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или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[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ji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:]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)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означает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простой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easy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), 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эффективный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efficient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) и 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расширяемый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extensible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).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3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2. Краткий обзор </a:t>
            </a:r>
            <a:r>
              <a:rPr lang="en-US" b="1" dirty="0" err="1">
                <a:solidFill>
                  <a:srgbClr val="0070C0"/>
                </a:solidFill>
              </a:rPr>
              <a:t>OakCMS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4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786118" y="814679"/>
            <a:ext cx="9903116" cy="550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контентом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сайтов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выполняет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фукций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необходимых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достаточных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сайтами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видов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Сайты-визитки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Блоги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Новостные порталы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Интернет-магазины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Корпоративные сайты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Социальные сети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ru-RU" sz="1600" dirty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1600" b="1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akCMS</a:t>
            </a:r>
            <a:r>
              <a:rPr lang="en-US" sz="16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имеет ряд </a:t>
            </a:r>
            <a:r>
              <a:rPr lang="ru-RU" sz="1600" b="1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примуществ</a:t>
            </a:r>
            <a:r>
              <a:rPr lang="ru-RU" sz="1600" b="1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среди которых: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uk-UA" sz="1600" dirty="0" err="1">
                <a:latin typeface="+mj-lt"/>
              </a:rPr>
              <a:t>Легкость</a:t>
            </a:r>
            <a:r>
              <a:rPr lang="uk-UA" sz="1600" dirty="0">
                <a:latin typeface="+mj-lt"/>
              </a:rPr>
              <a:t> и </a:t>
            </a:r>
            <a:r>
              <a:rPr lang="uk-UA" sz="1600" dirty="0" err="1">
                <a:latin typeface="+mj-lt"/>
              </a:rPr>
              <a:t>гибкость</a:t>
            </a:r>
            <a:r>
              <a:rPr lang="uk-UA" sz="1600" dirty="0">
                <a:latin typeface="+mj-lt"/>
              </a:rPr>
              <a:t> в </a:t>
            </a:r>
            <a:r>
              <a:rPr lang="uk-UA" sz="1600" dirty="0" err="1">
                <a:latin typeface="+mj-lt"/>
              </a:rPr>
              <a:t>управлении</a:t>
            </a:r>
            <a:endParaRPr lang="uk-UA" sz="1600" dirty="0">
              <a:latin typeface="+mj-lt"/>
            </a:endParaRP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Поддержка языковых версий (возможна также установка автоматического переводчика)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Хорошая система кеширования, что в свою очередь повышает скорость загрузки страниц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Поддерживает </a:t>
            </a:r>
            <a:r>
              <a:rPr lang="en-US" sz="1600" dirty="0">
                <a:latin typeface="+mj-lt"/>
              </a:rPr>
              <a:t>php7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Высокий уровень защиты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+mj-lt"/>
              </a:rPr>
              <a:t>Все изображения загружаются на отдельный </a:t>
            </a:r>
            <a:r>
              <a:rPr lang="ru-RU" sz="1600" b="1" dirty="0" err="1">
                <a:latin typeface="+mj-lt"/>
              </a:rPr>
              <a:t>поддомене</a:t>
            </a:r>
            <a:r>
              <a:rPr lang="ru-RU" sz="1600" b="1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(</a:t>
            </a:r>
            <a:r>
              <a:rPr lang="en-US" sz="1600" dirty="0">
                <a:latin typeface="+mj-lt"/>
              </a:rPr>
              <a:t>storage. sitename.com</a:t>
            </a:r>
            <a:r>
              <a:rPr lang="ru-RU" sz="1600" dirty="0">
                <a:latin typeface="+mj-lt"/>
              </a:rPr>
              <a:t>), что позволяет 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повысить скорость загрузки страниц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+mj-lt"/>
              </a:rPr>
              <a:t>Админ-панель – адаптивна и размещается на отдельном </a:t>
            </a:r>
            <a:r>
              <a:rPr lang="ru-RU" sz="1600" b="1" dirty="0" err="1">
                <a:latin typeface="+mj-lt"/>
              </a:rPr>
              <a:t>поддомене</a:t>
            </a:r>
            <a:r>
              <a:rPr lang="ru-RU" sz="1600" b="1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(</a:t>
            </a:r>
            <a:r>
              <a:rPr lang="en-US" sz="1600" dirty="0">
                <a:latin typeface="+mj-lt"/>
              </a:rPr>
              <a:t>admin. sitename.com</a:t>
            </a:r>
            <a:r>
              <a:rPr lang="ru-RU" sz="1600" dirty="0">
                <a:latin typeface="+mj-lt"/>
              </a:rPr>
              <a:t>), </a:t>
            </a:r>
          </a:p>
          <a:p>
            <a:pPr marL="285750" lvl="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</a:rPr>
              <a:t>что увеличивает защиту сайта</a:t>
            </a:r>
            <a:endParaRPr lang="uk-UA" sz="1600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9657921" y="1170775"/>
            <a:ext cx="2338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i="1" dirty="0">
                <a:solidFill>
                  <a:srgbClr val="002060"/>
                </a:solidFill>
                <a:latin typeface="+mj-lt"/>
              </a:rPr>
              <a:t>О </a:t>
            </a:r>
            <a:r>
              <a:rPr lang="uk-UA" sz="1200" i="1" dirty="0" err="1">
                <a:solidFill>
                  <a:srgbClr val="002060"/>
                </a:solidFill>
                <a:latin typeface="+mj-lt"/>
              </a:rPr>
              <a:t>безопасности</a:t>
            </a:r>
            <a:r>
              <a:rPr lang="uk-UA" sz="1200" i="1" dirty="0">
                <a:solidFill>
                  <a:srgbClr val="002060"/>
                </a:solidFill>
                <a:latin typeface="+mj-lt"/>
              </a:rPr>
              <a:t>  и </a:t>
            </a:r>
            <a:r>
              <a:rPr lang="uk-UA" sz="1200" i="1" dirty="0" err="1">
                <a:solidFill>
                  <a:srgbClr val="002060"/>
                </a:solidFill>
                <a:latin typeface="+mj-lt"/>
              </a:rPr>
              <a:t>производительности</a:t>
            </a:r>
            <a:r>
              <a:rPr lang="uk-UA" sz="12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uk-UA" sz="1200" i="1" dirty="0">
                <a:latin typeface="+mj-lt"/>
              </a:rPr>
              <a:t>- </a:t>
            </a:r>
            <a:r>
              <a:rPr lang="uk-UA" sz="1200" i="1" dirty="0" err="1">
                <a:latin typeface="+mj-lt"/>
              </a:rPr>
              <a:t>защита</a:t>
            </a:r>
            <a:r>
              <a:rPr lang="uk-UA" sz="1200" i="1" dirty="0">
                <a:latin typeface="+mj-lt"/>
              </a:rPr>
              <a:t>  </a:t>
            </a:r>
            <a:r>
              <a:rPr lang="uk-UA" sz="1200" i="1" dirty="0" err="1">
                <a:latin typeface="+mj-lt"/>
              </a:rPr>
              <a:t>фреймворка</a:t>
            </a:r>
            <a:r>
              <a:rPr lang="uk-UA" sz="1200" i="1" dirty="0">
                <a:latin typeface="+mj-lt"/>
              </a:rPr>
              <a:t> в </a:t>
            </a:r>
            <a:r>
              <a:rPr lang="uk-UA" sz="1200" i="1" dirty="0" err="1">
                <a:latin typeface="+mj-lt"/>
              </a:rPr>
              <a:t>тройке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лучших</a:t>
            </a:r>
            <a:r>
              <a:rPr lang="uk-UA" sz="1200" i="1" dirty="0">
                <a:latin typeface="+mj-lt"/>
              </a:rPr>
              <a:t> в мире, ресурс </a:t>
            </a:r>
            <a:r>
              <a:rPr lang="uk-UA" sz="1200" i="1" dirty="0" err="1">
                <a:latin typeface="+mj-lt"/>
              </a:rPr>
              <a:t>разбивается</a:t>
            </a:r>
            <a:r>
              <a:rPr lang="uk-UA" sz="1200" i="1" dirty="0">
                <a:latin typeface="+mj-lt"/>
              </a:rPr>
              <a:t> на три </a:t>
            </a:r>
            <a:r>
              <a:rPr lang="uk-UA" sz="1200" i="1" dirty="0" err="1">
                <a:latin typeface="+mj-lt"/>
              </a:rPr>
              <a:t>части</a:t>
            </a:r>
            <a:r>
              <a:rPr lang="uk-UA" sz="1200" i="1" dirty="0">
                <a:latin typeface="+mj-lt"/>
              </a:rPr>
              <a:t>, </a:t>
            </a:r>
            <a:r>
              <a:rPr lang="uk-UA" sz="1200" i="1" dirty="0" err="1">
                <a:latin typeface="+mj-lt"/>
              </a:rPr>
              <a:t>frontend</a:t>
            </a:r>
            <a:r>
              <a:rPr lang="en-US" sz="1200" i="1" dirty="0">
                <a:latin typeface="+mj-lt"/>
              </a:rPr>
              <a:t> - </a:t>
            </a:r>
            <a:r>
              <a:rPr lang="uk-UA" sz="1200" i="1" dirty="0">
                <a:latin typeface="+mj-lt"/>
              </a:rPr>
              <a:t> то к </a:t>
            </a:r>
            <a:r>
              <a:rPr lang="uk-UA" sz="1200" i="1" dirty="0" err="1">
                <a:latin typeface="+mj-lt"/>
              </a:rPr>
              <a:t>чему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имеет</a:t>
            </a:r>
            <a:r>
              <a:rPr lang="uk-UA" sz="1200" i="1" dirty="0">
                <a:latin typeface="+mj-lt"/>
              </a:rPr>
              <a:t> доступ </a:t>
            </a:r>
            <a:r>
              <a:rPr lang="uk-UA" sz="1200" i="1" dirty="0" err="1">
                <a:latin typeface="+mj-lt"/>
              </a:rPr>
              <a:t>пользователь</a:t>
            </a:r>
            <a:r>
              <a:rPr lang="uk-UA" sz="1200" i="1" dirty="0">
                <a:latin typeface="+mj-lt"/>
              </a:rPr>
              <a:t>, </a:t>
            </a:r>
            <a:r>
              <a:rPr lang="uk-UA" sz="1200" i="1" dirty="0" err="1">
                <a:latin typeface="+mj-lt"/>
              </a:rPr>
              <a:t>backend</a:t>
            </a:r>
            <a:r>
              <a:rPr lang="uk-UA" sz="1200" i="1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 - </a:t>
            </a:r>
            <a:r>
              <a:rPr lang="uk-UA" sz="1200" i="1" dirty="0" err="1">
                <a:latin typeface="+mj-lt"/>
              </a:rPr>
              <a:t>часть</a:t>
            </a:r>
            <a:r>
              <a:rPr lang="ru-RU" sz="1200" i="1" dirty="0">
                <a:latin typeface="+mj-lt"/>
              </a:rPr>
              <a:t>,</a:t>
            </a:r>
            <a:r>
              <a:rPr lang="uk-UA" sz="1200" i="1" dirty="0">
                <a:latin typeface="+mj-lt"/>
              </a:rPr>
              <a:t> к </a:t>
            </a:r>
            <a:r>
              <a:rPr lang="uk-UA" sz="1200" i="1" dirty="0" err="1">
                <a:latin typeface="+mj-lt"/>
              </a:rPr>
              <a:t>которой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имеет</a:t>
            </a:r>
            <a:r>
              <a:rPr lang="uk-UA" sz="1200" i="1" dirty="0">
                <a:latin typeface="+mj-lt"/>
              </a:rPr>
              <a:t> доступ </a:t>
            </a:r>
            <a:r>
              <a:rPr lang="uk-UA" sz="1200" i="1" dirty="0" err="1">
                <a:latin typeface="+mj-lt"/>
              </a:rPr>
              <a:t>только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администратор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сайта</a:t>
            </a:r>
            <a:r>
              <a:rPr lang="uk-UA" sz="1200" i="1" dirty="0">
                <a:latin typeface="+mj-lt"/>
              </a:rPr>
              <a:t> и </a:t>
            </a:r>
            <a:r>
              <a:rPr lang="uk-UA" sz="1200" i="1" dirty="0" err="1">
                <a:latin typeface="+mj-lt"/>
              </a:rPr>
              <a:t>storage</a:t>
            </a:r>
            <a:r>
              <a:rPr lang="uk-UA" sz="1200" i="1" dirty="0">
                <a:latin typeface="+mj-lt"/>
              </a:rPr>
              <a:t> – </a:t>
            </a:r>
            <a:r>
              <a:rPr lang="uk-UA" sz="1200" i="1" dirty="0" err="1">
                <a:latin typeface="+mj-lt"/>
              </a:rPr>
              <a:t>часть</a:t>
            </a:r>
            <a:r>
              <a:rPr lang="uk-UA" sz="1200" i="1" dirty="0">
                <a:latin typeface="+mj-lt"/>
              </a:rPr>
              <a:t>, </a:t>
            </a:r>
            <a:r>
              <a:rPr lang="uk-UA" sz="1200" i="1" dirty="0" err="1">
                <a:latin typeface="+mj-lt"/>
              </a:rPr>
              <a:t>где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хранятся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обще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доступные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файлы</a:t>
            </a:r>
            <a:r>
              <a:rPr lang="uk-UA" sz="1200" i="1" dirty="0">
                <a:latin typeface="+mj-lt"/>
              </a:rPr>
              <a:t>. Все </a:t>
            </a:r>
            <a:r>
              <a:rPr lang="uk-UA" sz="1200" i="1" dirty="0" err="1">
                <a:latin typeface="+mj-lt"/>
              </a:rPr>
              <a:t>эти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части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размещаются</a:t>
            </a:r>
            <a:r>
              <a:rPr lang="uk-UA" sz="1200" i="1" dirty="0">
                <a:latin typeface="+mj-lt"/>
              </a:rPr>
              <a:t> на </a:t>
            </a:r>
            <a:r>
              <a:rPr lang="uk-UA" sz="1200" i="1" dirty="0" err="1">
                <a:latin typeface="+mj-lt"/>
              </a:rPr>
              <a:t>разных</a:t>
            </a:r>
            <a:r>
              <a:rPr lang="uk-UA" sz="1200" i="1" dirty="0">
                <a:latin typeface="+mj-lt"/>
              </a:rPr>
              <a:t> доменах, </a:t>
            </a:r>
            <a:r>
              <a:rPr lang="uk-UA" sz="1200" i="1" dirty="0" err="1">
                <a:latin typeface="+mj-lt"/>
              </a:rPr>
              <a:t>что</a:t>
            </a:r>
            <a:r>
              <a:rPr lang="uk-UA" sz="1200" i="1" dirty="0">
                <a:latin typeface="+mj-lt"/>
              </a:rPr>
              <a:t> в первую </a:t>
            </a:r>
            <a:r>
              <a:rPr lang="uk-UA" sz="1200" i="1" dirty="0" err="1">
                <a:latin typeface="+mj-lt"/>
              </a:rPr>
              <a:t>очередь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создает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сложности</a:t>
            </a:r>
            <a:r>
              <a:rPr lang="uk-UA" sz="1200" i="1" dirty="0">
                <a:latin typeface="+mj-lt"/>
              </a:rPr>
              <a:t> для </a:t>
            </a:r>
            <a:r>
              <a:rPr lang="uk-UA" sz="1200" i="1" dirty="0" err="1">
                <a:latin typeface="+mj-lt"/>
              </a:rPr>
              <a:t>попытки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взлома</a:t>
            </a:r>
            <a:r>
              <a:rPr lang="uk-UA" sz="1200" i="1" dirty="0">
                <a:latin typeface="+mj-lt"/>
              </a:rPr>
              <a:t>, </a:t>
            </a:r>
            <a:r>
              <a:rPr lang="uk-UA" sz="1200" i="1" dirty="0" err="1">
                <a:latin typeface="+mj-lt"/>
              </a:rPr>
              <a:t>кроме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этого</a:t>
            </a:r>
            <a:r>
              <a:rPr lang="uk-UA" sz="1200" i="1" dirty="0">
                <a:latin typeface="+mj-lt"/>
              </a:rPr>
              <a:t> все </a:t>
            </a:r>
            <a:r>
              <a:rPr lang="uk-UA" sz="1200" i="1" dirty="0" err="1">
                <a:latin typeface="+mj-lt"/>
              </a:rPr>
              <a:t>эти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части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могут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размещаться</a:t>
            </a:r>
            <a:r>
              <a:rPr lang="uk-UA" sz="1200" i="1" dirty="0">
                <a:latin typeface="+mj-lt"/>
              </a:rPr>
              <a:t> на </a:t>
            </a:r>
            <a:r>
              <a:rPr lang="uk-UA" sz="1200" i="1" dirty="0" err="1">
                <a:latin typeface="+mj-lt"/>
              </a:rPr>
              <a:t>отдельных</a:t>
            </a:r>
            <a:r>
              <a:rPr lang="uk-UA" sz="1200" i="1" dirty="0">
                <a:latin typeface="+mj-lt"/>
              </a:rPr>
              <a:t> серверах, </a:t>
            </a:r>
            <a:r>
              <a:rPr lang="uk-UA" sz="1200" i="1" dirty="0" err="1">
                <a:latin typeface="+mj-lt"/>
              </a:rPr>
              <a:t>соответственно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взлом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будет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практически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невозможен</a:t>
            </a:r>
            <a:r>
              <a:rPr lang="uk-UA" sz="1200" i="1" dirty="0">
                <a:latin typeface="+mj-lt"/>
              </a:rPr>
              <a:t>, </a:t>
            </a:r>
            <a:r>
              <a:rPr lang="uk-UA" sz="1200" i="1" dirty="0" err="1">
                <a:latin typeface="+mj-lt"/>
              </a:rPr>
              <a:t>что</a:t>
            </a:r>
            <a:r>
              <a:rPr lang="uk-UA" sz="1200" i="1" dirty="0">
                <a:latin typeface="+mj-lt"/>
              </a:rPr>
              <a:t> в свою </a:t>
            </a:r>
            <a:r>
              <a:rPr lang="uk-UA" sz="1200" i="1" dirty="0" err="1">
                <a:latin typeface="+mj-lt"/>
              </a:rPr>
              <a:t>очередь</a:t>
            </a:r>
            <a:r>
              <a:rPr lang="uk-UA" sz="1200" i="1" dirty="0">
                <a:latin typeface="+mj-lt"/>
              </a:rPr>
              <a:t>, при </a:t>
            </a:r>
            <a:r>
              <a:rPr lang="uk-UA" sz="1200" i="1" dirty="0" err="1">
                <a:latin typeface="+mj-lt"/>
              </a:rPr>
              <a:t>необходимости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можно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использовать</a:t>
            </a:r>
            <a:r>
              <a:rPr lang="uk-UA" sz="1200" i="1" dirty="0">
                <a:latin typeface="+mj-lt"/>
              </a:rPr>
              <a:t> для </a:t>
            </a:r>
            <a:r>
              <a:rPr lang="uk-UA" sz="1200" i="1" dirty="0" err="1">
                <a:latin typeface="+mj-lt"/>
              </a:rPr>
              <a:t>сверхбольших</a:t>
            </a:r>
            <a:r>
              <a:rPr lang="uk-UA" sz="1200" i="1" dirty="0">
                <a:latin typeface="+mj-lt"/>
              </a:rPr>
              <a:t> </a:t>
            </a:r>
            <a:r>
              <a:rPr lang="uk-UA" sz="1200" i="1" dirty="0" err="1">
                <a:latin typeface="+mj-lt"/>
              </a:rPr>
              <a:t>нагрузок</a:t>
            </a:r>
            <a:r>
              <a:rPr lang="uk-UA" sz="1200" i="1" dirty="0">
                <a:latin typeface="+mj-lt"/>
              </a:rPr>
              <a:t> на ресурс.</a:t>
            </a:r>
          </a:p>
        </p:txBody>
      </p:sp>
      <p:cxnSp>
        <p:nvCxnSpPr>
          <p:cNvPr id="10" name="Пряма сполучна лінія 9"/>
          <p:cNvCxnSpPr/>
          <p:nvPr/>
        </p:nvCxnSpPr>
        <p:spPr>
          <a:xfrm>
            <a:off x="9631960" y="1065912"/>
            <a:ext cx="0" cy="5088774"/>
          </a:xfrm>
          <a:prstGeom prst="line">
            <a:avLst/>
          </a:prstGeom>
          <a:ln w="3175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4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3. Стандартные возможности админ-панели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5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565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Основные настройки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включение/выключения индексирования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заполнения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метатегов</a:t>
            </a: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указание почтовых настроек и данных администратора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кешированием (очистка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кеша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журнал событий и ошибок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Контентная часть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создавать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удалять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публиковать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снимать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публикации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упорядочивать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формирует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удобные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навигации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 сайту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меню, карту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хлебные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крошки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»);</a:t>
            </a:r>
            <a:endParaRPr lang="uk-UA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наполняет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страницы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блоками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контента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разных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типов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текст,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uk-UA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список, </a:t>
            </a:r>
            <a:r>
              <a:rPr lang="uk-UA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ru-RU" sz="16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ссылки, галереи (фото/видео), </a:t>
            </a:r>
            <a:r>
              <a:rPr lang="ru-RU" sz="1600" b="1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виджеты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uk-UA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Медиа галереи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CMS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позволяет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реализовавыть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фото/видео галереи любой сложности и визуализации (слайдеры, галереи,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плейлисты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виджеты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новостей и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контета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и т.д.)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3. Стандартные возможности админ-панели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6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71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регистрация/создание/удаление пользователей сайта, администраторов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Обратная связь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обрабатывать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любое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обратной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(форм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обратного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звонка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сообшений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заявок и </a:t>
            </a:r>
            <a:r>
              <a:rPr lang="uk-UA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uk-UA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b="1" u="sng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Отзывы/комментарии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позволяет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реализовавыть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ситсемы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отзывов/комментариев на сайте, обработку и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упраление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данными запросами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Меню/категории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позволяет создавать меню/категории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статтей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/категории товаров любой вложенности и управлять им из админ-панели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en-US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SEO </a:t>
            </a:r>
            <a:r>
              <a:rPr lang="ru-RU" sz="16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CMS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своей структуре имеет компонент управления мета-тегами для сайта, где в ручном режиме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добавлять уникальные теги к необходимым страницам.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Также есть возможность внедрить систему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автогенерации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мета-тегов по образцу для различных разделов. 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7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4. Особенности реализации сайтов на </a:t>
            </a:r>
            <a:r>
              <a:rPr lang="en-US" b="1" dirty="0" err="1">
                <a:solidFill>
                  <a:srgbClr val="0070C0"/>
                </a:solidFill>
              </a:rPr>
              <a:t>OakCMS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7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539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сайтов на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OakCMS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стоит задача сделать сайт наиболее простым и удобным в управлении.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Все необходимые задачи, которые должна выполнять админ-панель утверждаются в техническом задании, чтобы сайт отвечал 100% требований заказчика.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Из реализованных приложений для </a:t>
            </a:r>
            <a:r>
              <a:rPr lang="en-US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OakCMS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интернет-магазинов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(импорт/экспорт товаров, категории товаров/цен/покупателей/производителей, интеграция с 1С, выбор валюты, покупка в 1клик, фильтры/сортировка товаров)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сайтов-визиток, сайтов компаний 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(отзывы, комментарии, различные формы обратной связи, </a:t>
            </a:r>
            <a:r>
              <a:rPr lang="ru-RU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виджеты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новостей, медиа-галереи)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Ниже приведены скриншоты админ-панели сайта, работающего на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OakCMS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интернет-магазин</a:t>
            </a:r>
            <a:r>
              <a:rPr lang="en-US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5. Добавление категорий статей/разделов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8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1" y="1142233"/>
            <a:ext cx="9890653" cy="46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6. Создание текстового материала</a:t>
            </a:r>
            <a:br>
              <a:rPr lang="en-US" dirty="0">
                <a:solidFill>
                  <a:srgbClr val="0070C0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16" y="6154686"/>
            <a:ext cx="1428750" cy="161925"/>
          </a:xfrm>
        </p:spPr>
      </p:pic>
      <p:sp>
        <p:nvSpPr>
          <p:cNvPr id="8" name="Місце для номер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2553-AEC8-4400-B06A-C6E85525A93E}" type="slidenum">
              <a:rPr lang="uk-UA" smtClean="0"/>
              <a:t>9</a:t>
            </a:fld>
            <a:endParaRPr lang="uk-UA" dirty="0"/>
          </a:p>
        </p:txBody>
      </p:sp>
      <p:cxnSp>
        <p:nvCxnSpPr>
          <p:cNvPr id="11" name="Пряма сполучна лінія 10"/>
          <p:cNvCxnSpPr/>
          <p:nvPr/>
        </p:nvCxnSpPr>
        <p:spPr>
          <a:xfrm flipV="1">
            <a:off x="890281" y="1027906"/>
            <a:ext cx="10411437" cy="380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 сполучна лінія 11"/>
          <p:cNvCxnSpPr/>
          <p:nvPr/>
        </p:nvCxnSpPr>
        <p:spPr>
          <a:xfrm flipV="1">
            <a:off x="608290" y="6258187"/>
            <a:ext cx="9373910" cy="1868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Прямокутник 1"/>
          <p:cNvSpPr/>
          <p:nvPr/>
        </p:nvSpPr>
        <p:spPr>
          <a:xfrm>
            <a:off x="838199" y="816150"/>
            <a:ext cx="9903116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uk-UA" b="1" dirty="0">
              <a:solidFill>
                <a:srgbClr val="333333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</a:pPr>
            <a:endParaRPr lang="ru-RU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8" y="1105651"/>
            <a:ext cx="6208445" cy="2341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89" y="3469189"/>
            <a:ext cx="6252913" cy="27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9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481</Words>
  <Application>Microsoft Office PowerPoint</Application>
  <PresentationFormat>Широкий екран</PresentationFormat>
  <Paragraphs>105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Times New Roman</vt:lpstr>
      <vt:lpstr>Wingdings</vt:lpstr>
      <vt:lpstr>Тема Office</vt:lpstr>
      <vt:lpstr>Презентація PowerPoint</vt:lpstr>
      <vt:lpstr>1. Основные положения</vt:lpstr>
      <vt:lpstr>1. Основные положения</vt:lpstr>
      <vt:lpstr>2. Краткий обзор OakCMS </vt:lpstr>
      <vt:lpstr>3. Стандартные возможности админ-панели </vt:lpstr>
      <vt:lpstr>3. Стандартные возможности админ-панели </vt:lpstr>
      <vt:lpstr>4. Особенности реализации сайтов на OakCMS </vt:lpstr>
      <vt:lpstr>5. Добавление категорий статей/разделов </vt:lpstr>
      <vt:lpstr>6. Создание текстового материала </vt:lpstr>
      <vt:lpstr>7. Управление меню  </vt:lpstr>
      <vt:lpstr>8. Управление разделом обратной связи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DOMIC</dc:creator>
  <cp:lastModifiedBy>DOMIC</cp:lastModifiedBy>
  <cp:revision>16</cp:revision>
  <dcterms:created xsi:type="dcterms:W3CDTF">2016-04-25T19:23:30Z</dcterms:created>
  <dcterms:modified xsi:type="dcterms:W3CDTF">2016-04-25T22:17:53Z</dcterms:modified>
</cp:coreProperties>
</file>